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97" r:id="rId2"/>
  </p:sldMasterIdLst>
  <p:notesMasterIdLst>
    <p:notesMasterId r:id="rId26"/>
  </p:notesMasterIdLst>
  <p:handoutMasterIdLst>
    <p:handoutMasterId r:id="rId27"/>
  </p:handoutMasterIdLst>
  <p:sldIdLst>
    <p:sldId id="261" r:id="rId3"/>
    <p:sldId id="265" r:id="rId4"/>
    <p:sldId id="266" r:id="rId5"/>
    <p:sldId id="28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89" r:id="rId17"/>
    <p:sldId id="290" r:id="rId18"/>
    <p:sldId id="291" r:id="rId19"/>
    <p:sldId id="282" r:id="rId20"/>
    <p:sldId id="292" r:id="rId21"/>
    <p:sldId id="294" r:id="rId22"/>
    <p:sldId id="295" r:id="rId23"/>
    <p:sldId id="296" r:id="rId24"/>
    <p:sldId id="264" r:id="rId25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RymonLipinski, Katharina" initials="vK" lastIdx="3" clrIdx="0">
    <p:extLst>
      <p:ext uri="{19B8F6BF-5375-455C-9EA6-DF929625EA0E}">
        <p15:presenceInfo xmlns:p15="http://schemas.microsoft.com/office/powerpoint/2012/main" userId="S-1-5-21-1644491937-1965331169-725345543-11480" providerId="AD"/>
      </p:ext>
    </p:extLst>
  </p:cmAuthor>
  <p:cmAuthor id="2" name="vonRymonLipinski, Katharina" initials="vK [2]" lastIdx="5" clrIdx="1">
    <p:extLst>
      <p:ext uri="{19B8F6BF-5375-455C-9EA6-DF929625EA0E}">
        <p15:presenceInfo xmlns:p15="http://schemas.microsoft.com/office/powerpoint/2012/main" userId="vonRymonLipinski, Katharina" providerId="None"/>
      </p:ext>
    </p:extLst>
  </p:cmAuthor>
  <p:cmAuthor id="3" name="Born Silke" initials="BS" lastIdx="5" clrIdx="2">
    <p:extLst>
      <p:ext uri="{19B8F6BF-5375-455C-9EA6-DF929625EA0E}">
        <p15:presenceInfo xmlns:p15="http://schemas.microsoft.com/office/powerpoint/2012/main" userId="Born Silke" providerId="None"/>
      </p:ext>
    </p:extLst>
  </p:cmAuthor>
  <p:cmAuthor id="4" name="Pohl, Gudrun" initials="PL" lastIdx="1" clrIdx="3">
    <p:extLst>
      <p:ext uri="{19B8F6BF-5375-455C-9EA6-DF929625EA0E}">
        <p15:presenceInfo xmlns:p15="http://schemas.microsoft.com/office/powerpoint/2012/main" userId="Pohl, Gudrun" providerId="None"/>
      </p:ext>
    </p:extLst>
  </p:cmAuthor>
  <p:cmAuthor id="5" name="Rössel, Valentina" initials="RV" lastIdx="2" clrIdx="4">
    <p:extLst>
      <p:ext uri="{19B8F6BF-5375-455C-9EA6-DF929625EA0E}">
        <p15:presenceInfo xmlns:p15="http://schemas.microsoft.com/office/powerpoint/2012/main" userId="Rössel, Valent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FCC"/>
    <a:srgbClr val="EFEFEF"/>
    <a:srgbClr val="5775B3"/>
    <a:srgbClr val="FFDB92"/>
    <a:srgbClr val="FF9900"/>
    <a:srgbClr val="E14D0E"/>
    <a:srgbClr val="577511"/>
    <a:srgbClr val="0095DB"/>
    <a:srgbClr val="008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80935" autoAdjust="0"/>
  </p:normalViewPr>
  <p:slideViewPr>
    <p:cSldViewPr>
      <p:cViewPr varScale="1">
        <p:scale>
          <a:sx n="89" d="100"/>
          <a:sy n="89" d="100"/>
        </p:scale>
        <p:origin x="2166" y="96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72A459E-617E-4AA5-B726-51449E11ED4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C9CD96-155A-49F8-AB03-CAF5CE29072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F80D0E-C2D4-46C8-A582-BDB29B91BF95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image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shows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5th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females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95th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seven</a:t>
            </a:r>
            <a:r>
              <a:rPr lang="de-DE" altLang="de-DE" dirty="0" smtClean="0">
                <a:latin typeface="Arial" pitchFamily="34" charset="0"/>
              </a:rPr>
              <a:t> countries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continental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regions</a:t>
            </a:r>
            <a:r>
              <a:rPr lang="de-DE" altLang="de-DE" dirty="0" smtClean="0">
                <a:latin typeface="Arial" pitchFamily="34" charset="0"/>
              </a:rPr>
              <a:t>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77413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Disproportionalities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distributions</a:t>
            </a:r>
            <a:r>
              <a:rPr lang="de-DE" altLang="de-DE" dirty="0" smtClean="0">
                <a:latin typeface="Arial" pitchFamily="34" charset="0"/>
              </a:rPr>
              <a:t> must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some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individuals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have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long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legs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others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legs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whilst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sharing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same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Comparable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disproportionalities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observed</a:t>
            </a:r>
            <a:r>
              <a:rPr lang="de-DE" altLang="de-DE" dirty="0" smtClean="0">
                <a:latin typeface="Arial" pitchFamily="34" charset="0"/>
              </a:rPr>
              <a:t> in arm </a:t>
            </a:r>
            <a:r>
              <a:rPr lang="de-DE" altLang="de-DE" dirty="0" err="1" smtClean="0">
                <a:latin typeface="Arial" pitchFamily="34" charset="0"/>
              </a:rPr>
              <a:t>lengths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Ratio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crotch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marL="0" lvl="1" eaLnBrk="1" hangingPunct="1"/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Short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trunk</a:t>
            </a:r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long</a:t>
            </a:r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legs</a:t>
            </a:r>
            <a:endParaRPr lang="de-DE" altLang="de-DE" sz="1300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Long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trunk</a:t>
            </a:r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short</a:t>
            </a:r>
            <a:r>
              <a:rPr lang="de-DE" altLang="de-DE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1300" dirty="0" err="1" smtClean="0">
                <a:latin typeface="Arial" pitchFamily="34" charset="0"/>
                <a:cs typeface="Arial" pitchFamily="34" charset="0"/>
              </a:rPr>
              <a:t>legs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This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relevant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variance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eye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persons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identical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 but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proportions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One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study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shown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truck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drivers</a:t>
            </a:r>
            <a:r>
              <a:rPr lang="de-DE" altLang="de-DE" dirty="0" smtClean="0">
                <a:latin typeface="Arial" pitchFamily="34" charset="0"/>
              </a:rPr>
              <a:t> in Germany </a:t>
            </a:r>
            <a:r>
              <a:rPr lang="de-DE" altLang="de-DE" dirty="0" err="1" smtClean="0">
                <a:latin typeface="Arial" pitchFamily="34" charset="0"/>
              </a:rPr>
              <a:t>deviate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male 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whole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eight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proportions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exhibit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tendency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towards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legs</a:t>
            </a:r>
            <a:r>
              <a:rPr lang="de-DE" altLang="de-DE" dirty="0" smtClean="0">
                <a:latin typeface="Arial" pitchFamily="34" charset="0"/>
              </a:rPr>
              <a:t> (Brandenburgische Umweltberichte 10, 2001).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10982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Specifications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pedal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shown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long-trunked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short-trunked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individuals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5th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95th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. The ideal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manual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controls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steering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wheel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geometric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reference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points</a:t>
            </a:r>
            <a:r>
              <a:rPr lang="de-DE" altLang="de-DE" b="1" dirty="0" smtClean="0">
                <a:latin typeface="Arial" pitchFamily="34" charset="0"/>
              </a:rPr>
              <a:t> (</a:t>
            </a:r>
            <a:r>
              <a:rPr lang="de-DE" altLang="de-DE" b="1" dirty="0" err="1" smtClean="0">
                <a:latin typeface="Arial" pitchFamily="34" charset="0"/>
              </a:rPr>
              <a:t>fixing</a:t>
            </a:r>
            <a:r>
              <a:rPr lang="de-DE" altLang="de-DE" b="1" dirty="0" smtClean="0">
                <a:latin typeface="Arial" pitchFamily="34" charset="0"/>
              </a:rPr>
              <a:t>)</a:t>
            </a:r>
          </a:p>
          <a:p>
            <a:pPr eaLnBrk="1" hangingPunct="1"/>
            <a:r>
              <a:rPr lang="en-GB" altLang="de-DE" dirty="0" smtClean="0">
                <a:latin typeface="Arial" pitchFamily="34" charset="0"/>
              </a:rPr>
              <a:t>If in the example on the right, all users are fixed with respect to the eye point, the result is seat-height adjustment and adjustment for height and depth of the pedals and hand controls.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left</a:t>
            </a:r>
            <a:r>
              <a:rPr lang="de-DE" altLang="de-DE" dirty="0" smtClean="0">
                <a:latin typeface="Arial" pitchFamily="34" charset="0"/>
              </a:rPr>
              <a:t>-hand </a:t>
            </a:r>
            <a:r>
              <a:rPr lang="de-DE" altLang="de-DE" dirty="0" err="1" smtClean="0">
                <a:latin typeface="Arial" pitchFamily="34" charset="0"/>
              </a:rPr>
              <a:t>image</a:t>
            </a:r>
            <a:r>
              <a:rPr lang="de-DE" altLang="de-DE" dirty="0" smtClean="0">
                <a:latin typeface="Arial" pitchFamily="34" charset="0"/>
              </a:rPr>
              <a:t>, all </a:t>
            </a:r>
            <a:r>
              <a:rPr lang="de-DE" altLang="de-DE" dirty="0" err="1" smtClean="0">
                <a:latin typeface="Arial" pitchFamily="34" charset="0"/>
              </a:rPr>
              <a:t>users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have</a:t>
            </a:r>
            <a:r>
              <a:rPr lang="de-DE" altLang="de-DE" dirty="0" smtClean="0">
                <a:latin typeface="Arial" pitchFamily="34" charset="0"/>
              </a:rPr>
              <a:t> pedal </a:t>
            </a:r>
            <a:r>
              <a:rPr lang="de-DE" altLang="de-DE" dirty="0" err="1" smtClean="0">
                <a:latin typeface="Arial" pitchFamily="34" charset="0"/>
              </a:rPr>
              <a:t>contact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ball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foot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resulting</a:t>
            </a:r>
            <a:r>
              <a:rPr lang="de-DE" altLang="de-DE" dirty="0" smtClean="0">
                <a:latin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</a:rPr>
              <a:t>need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vertical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horizontal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steering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wheel</a:t>
            </a:r>
            <a:r>
              <a:rPr lang="de-DE" altLang="de-DE" dirty="0" smtClean="0">
                <a:latin typeface="Arial" pitchFamily="34" charset="0"/>
              </a:rPr>
              <a:t> must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adjustable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sight</a:t>
            </a:r>
            <a:r>
              <a:rPr lang="de-DE" altLang="de-DE" dirty="0" smtClean="0">
                <a:latin typeface="Arial" pitchFamily="34" charset="0"/>
              </a:rPr>
              <a:t> (e.g.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view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traffic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lights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issue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since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diversity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gives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rise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major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differences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85576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82563" eaLnBrk="1" hangingPunct="1"/>
            <a:r>
              <a:rPr lang="de-DE" altLang="de-DE" dirty="0" err="1" smtClean="0">
                <a:latin typeface="Arial" pitchFamily="34" charset="0"/>
              </a:rPr>
              <a:t>Somatotype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physique</a:t>
            </a:r>
            <a:r>
              <a:rPr lang="de-DE" altLang="de-DE" dirty="0" smtClean="0">
                <a:latin typeface="Arial" pitchFamily="34" charset="0"/>
              </a:rPr>
              <a:t> type</a:t>
            </a:r>
          </a:p>
          <a:p>
            <a:pPr defTabSz="182563" eaLnBrk="1" hangingPunct="1"/>
            <a:r>
              <a:rPr lang="de-DE" altLang="de-DE" dirty="0" smtClean="0">
                <a:latin typeface="Arial" pitchFamily="34" charset="0"/>
              </a:rPr>
              <a:t>(</a:t>
            </a:r>
            <a:r>
              <a:rPr lang="de-DE" altLang="de-DE" dirty="0" err="1" smtClean="0">
                <a:latin typeface="Arial" pitchFamily="34" charset="0"/>
              </a:rPr>
              <a:t>slim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muscular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corpulent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defTabSz="182563" eaLnBrk="1" hangingPunct="1"/>
            <a:r>
              <a:rPr lang="de-DE" altLang="de-DE" dirty="0" err="1" smtClean="0">
                <a:latin typeface="Arial" pitchFamily="34" charset="0"/>
              </a:rPr>
              <a:t>Left</a:t>
            </a:r>
            <a:r>
              <a:rPr lang="de-DE" altLang="de-DE" dirty="0" smtClean="0">
                <a:latin typeface="Arial" pitchFamily="34" charset="0"/>
              </a:rPr>
              <a:t>-hand </a:t>
            </a:r>
            <a:r>
              <a:rPr lang="de-DE" altLang="de-DE" dirty="0" err="1" smtClean="0">
                <a:latin typeface="Arial" pitchFamily="34" charset="0"/>
              </a:rPr>
              <a:t>image</a:t>
            </a:r>
            <a:r>
              <a:rPr lang="de-DE" altLang="de-DE" dirty="0" smtClean="0">
                <a:latin typeface="Arial" pitchFamily="34" charset="0"/>
              </a:rPr>
              <a:t>: at an </a:t>
            </a:r>
            <a:r>
              <a:rPr lang="de-DE" altLang="de-DE" dirty="0" err="1" smtClean="0">
                <a:latin typeface="Arial" pitchFamily="34" charset="0"/>
              </a:rPr>
              <a:t>identical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heel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steering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wheel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permit</a:t>
            </a:r>
            <a:r>
              <a:rPr lang="de-DE" altLang="de-DE" dirty="0" smtClean="0">
                <a:latin typeface="Arial" pitchFamily="34" charset="0"/>
              </a:rPr>
              <a:t> horizontal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vertical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82563" eaLnBrk="1" hangingPunct="1"/>
            <a:r>
              <a:rPr lang="de-DE" altLang="de-DE" dirty="0" err="1" smtClean="0">
                <a:latin typeface="Arial" pitchFamily="34" charset="0"/>
              </a:rPr>
              <a:t>Right</a:t>
            </a:r>
            <a:r>
              <a:rPr lang="de-DE" altLang="de-DE" dirty="0" smtClean="0">
                <a:latin typeface="Arial" pitchFamily="34" charset="0"/>
              </a:rPr>
              <a:t>-hand </a:t>
            </a:r>
            <a:r>
              <a:rPr lang="de-DE" altLang="de-DE" dirty="0" err="1" smtClean="0">
                <a:latin typeface="Arial" pitchFamily="34" charset="0"/>
              </a:rPr>
              <a:t>image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steering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wheel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left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unchanged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two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persons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whereas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permit</a:t>
            </a:r>
            <a:r>
              <a:rPr lang="de-DE" altLang="de-DE" dirty="0" smtClean="0">
                <a:latin typeface="Arial" pitchFamily="34" charset="0"/>
              </a:rPr>
              <a:t> horizontal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vertical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82563" eaLnBrk="1" hangingPunct="1"/>
            <a:r>
              <a:rPr lang="de-DE" altLang="de-DE" dirty="0" smtClean="0">
                <a:latin typeface="Arial" pitchFamily="34" charset="0"/>
              </a:rPr>
              <a:t>Further </a:t>
            </a:r>
            <a:r>
              <a:rPr lang="de-DE" altLang="de-DE" dirty="0" err="1" smtClean="0">
                <a:latin typeface="Arial" pitchFamily="34" charset="0"/>
              </a:rPr>
              <a:t>variants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exist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besides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variation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series</a:t>
            </a:r>
            <a:r>
              <a:rPr lang="de-DE" altLang="de-DE" dirty="0" smtClean="0">
                <a:latin typeface="Arial" pitchFamily="34" charset="0"/>
              </a:rPr>
              <a:t> 1 </a:t>
            </a:r>
            <a:r>
              <a:rPr lang="de-DE" altLang="de-DE" dirty="0" err="1" smtClean="0">
                <a:latin typeface="Arial" pitchFamily="34" charset="0"/>
              </a:rPr>
              <a:t>shown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82563" eaLnBrk="1" hangingPunct="1"/>
            <a:endParaRPr lang="de-DE" altLang="de-DE" dirty="0" smtClean="0">
              <a:latin typeface="Arial" pitchFamily="34" charset="0"/>
            </a:endParaRPr>
          </a:p>
          <a:p>
            <a:pPr defTabSz="182563" eaLnBrk="1" hangingPunct="1"/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corpulence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course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lifespan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exhibit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higher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among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older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individuals</a:t>
            </a:r>
            <a:r>
              <a:rPr lang="de-DE" altLang="de-DE" dirty="0" smtClean="0">
                <a:latin typeface="Arial" pitchFamily="34" charset="0"/>
              </a:rPr>
              <a:t>. This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62775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Ergonomic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solutions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developed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target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group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characteristics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delimited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precisely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. The design </a:t>
            </a:r>
            <a:r>
              <a:rPr lang="de-DE" altLang="de-DE" dirty="0" err="1" smtClean="0">
                <a:latin typeface="Arial" pitchFamily="34" charset="0"/>
              </a:rPr>
              <a:t>object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exhibits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properties</a:t>
            </a:r>
            <a:r>
              <a:rPr lang="de-DE" altLang="de-DE" dirty="0" smtClean="0">
                <a:latin typeface="Arial" pitchFamily="34" charset="0"/>
              </a:rPr>
              <a:t> (e.g.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width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characterized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aspects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include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properties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group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geometrical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relationship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(design </a:t>
            </a:r>
            <a:r>
              <a:rPr lang="de-DE" altLang="de-DE" dirty="0" err="1" smtClean="0">
                <a:latin typeface="Arial" pitchFamily="34" charset="0"/>
              </a:rPr>
              <a:t>parameters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</a:rPr>
              <a:t> (e.g.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heel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coordinates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fixed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vehicle</a:t>
            </a:r>
            <a:r>
              <a:rPr lang="de-DE" altLang="de-DE" dirty="0" smtClean="0">
                <a:latin typeface="Arial" pitchFamily="34" charset="0"/>
              </a:rPr>
              <a:t>). </a:t>
            </a:r>
            <a:r>
              <a:rPr lang="de-DE" altLang="de-DE" dirty="0" err="1" smtClean="0">
                <a:latin typeface="Arial" pitchFamily="34" charset="0"/>
              </a:rPr>
              <a:t>Restrictive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dependencies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exist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anthropometrically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form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percentiled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dimension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should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system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lie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front </a:t>
            </a:r>
            <a:r>
              <a:rPr lang="de-DE" altLang="de-DE" dirty="0" err="1" smtClean="0">
                <a:latin typeface="Arial" pitchFamily="34" charset="0"/>
              </a:rPr>
              <a:t>edge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machine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bench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maximum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immediately</a:t>
            </a:r>
            <a:r>
              <a:rPr lang="de-DE" altLang="de-DE" dirty="0" smtClean="0">
                <a:latin typeface="Arial" pitchFamily="34" charset="0"/>
              </a:rPr>
              <a:t> in front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shoulder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front </a:t>
            </a:r>
            <a:r>
              <a:rPr lang="de-DE" altLang="de-DE" dirty="0" err="1" smtClean="0">
                <a:latin typeface="Arial" pitchFamily="34" charset="0"/>
              </a:rPr>
              <a:t>edge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function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depth</a:t>
            </a:r>
            <a:r>
              <a:rPr lang="de-DE" altLang="de-DE" dirty="0" smtClean="0">
                <a:latin typeface="Arial" pitchFamily="34" charset="0"/>
              </a:rPr>
              <a:t>, 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comprising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upper</a:t>
            </a:r>
            <a:r>
              <a:rPr lang="de-DE" altLang="de-DE" dirty="0" smtClean="0">
                <a:latin typeface="Arial" pitchFamily="34" charset="0"/>
              </a:rPr>
              <a:t> arm-</a:t>
            </a:r>
            <a:r>
              <a:rPr lang="de-DE" altLang="de-DE" dirty="0" err="1" smtClean="0">
                <a:latin typeface="Arial" pitchFamily="34" charset="0"/>
              </a:rPr>
              <a:t>forearm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</a:rPr>
              <a:t> plus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palm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pivotal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complete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dependent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shoulder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joint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collar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bone</a:t>
            </a:r>
            <a:r>
              <a:rPr lang="de-DE" altLang="de-DE" dirty="0" smtClean="0">
                <a:latin typeface="Arial" pitchFamily="34" charset="0"/>
              </a:rPr>
              <a:t>. The design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(e.g.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range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adjustment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calculation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based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one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consideration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necessary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allowances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either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side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99892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1pPr>
            <a:lvl2pPr marL="742950" indent="-28575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2pPr>
            <a:lvl3pPr marL="11430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3pPr>
            <a:lvl4pPr marL="16002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4pPr>
            <a:lvl5pPr marL="20574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9pPr>
          </a:lstStyle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E2CE5E-9891-43F9-9BD4-CD272C541D66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/>
                <a:ea typeface="+mn-ea"/>
                <a:cs typeface="Arial" panose="020B0604020202020204" pitchFamily="34" charset="0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>
              <a:latin typeface="Futura Bk BT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Module 2-1 example distribution warehouse</a:t>
            </a: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934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1pPr>
            <a:lvl2pPr marL="742950" indent="-28575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2pPr>
            <a:lvl3pPr marL="11430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3pPr>
            <a:lvl4pPr marL="16002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4pPr>
            <a:lvl5pPr marL="20574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9pPr>
          </a:lstStyle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0428E5-05DA-45C1-AAC0-267CC0D54249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/>
                <a:ea typeface="+mn-ea"/>
                <a:cs typeface="Arial" panose="020B0604020202020204" pitchFamily="34" charset="0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/>
              <a:ea typeface="+mn-ea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Futura Bk BT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Module 2-1 example distribution warehouse</a:t>
            </a: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5586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1pPr>
            <a:lvl2pPr marL="742950" indent="-28575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2pPr>
            <a:lvl3pPr marL="11430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3pPr>
            <a:lvl4pPr marL="16002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4pPr>
            <a:lvl5pPr marL="2057400" indent="-228600" defTabSz="927100">
              <a:spcBef>
                <a:spcPct val="30000"/>
              </a:spcBef>
              <a:defRPr sz="1200">
                <a:solidFill>
                  <a:schemeClr val="tx1"/>
                </a:solidFill>
                <a:latin typeface="Futura Bk BT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Futura Bk BT"/>
              </a:defRPr>
            </a:lvl9pPr>
          </a:lstStyle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2393647-2129-4E05-B6EC-6C880085E684}" type="slidenum">
              <a:rPr kumimoji="0" lang="de-DE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/>
                <a:ea typeface="+mn-ea"/>
                <a:cs typeface="Arial" panose="020B0604020202020204" pitchFamily="34" charset="0"/>
              </a:rPr>
              <a:pPr marL="0" marR="0" lvl="0" indent="0" algn="r" defTabSz="9271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/>
              <a:ea typeface="+mn-ea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>
                <a:latin typeface="Futura Bk BT"/>
              </a:rPr>
              <a:t>Reduction of the time spent with a trunk inclination within the range between 20° and 90° from approximately 20% to around 2% of the time.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Module 2-1 example distribution warehouse</a:t>
            </a: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808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 eaLnBrk="1" hangingPunct="1">
              <a:buFont typeface="Wingdings" pitchFamily="2" charset="2"/>
              <a:buNone/>
            </a:pPr>
            <a:r>
              <a:rPr lang="de-DE" altLang="de-DE" dirty="0" smtClean="0">
                <a:latin typeface="Arial" pitchFamily="34" charset="0"/>
              </a:rPr>
              <a:t>The German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non-German </a:t>
            </a:r>
            <a:r>
              <a:rPr lang="de-DE" altLang="de-DE" dirty="0" err="1" smtClean="0">
                <a:latin typeface="Arial" pitchFamily="34" charset="0"/>
              </a:rPr>
              <a:t>populations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distinguished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nationality</a:t>
            </a:r>
            <a:r>
              <a:rPr lang="de-DE" altLang="de-DE" dirty="0" smtClean="0">
                <a:latin typeface="Arial" pitchFamily="34" charset="0"/>
              </a:rPr>
              <a:t> in DIN 33402</a:t>
            </a:r>
          </a:p>
          <a:p>
            <a:pPr defTabSz="190500" eaLnBrk="1" hangingPunct="1">
              <a:buFont typeface="Wingdings" pitchFamily="2" charset="2"/>
              <a:buNone/>
            </a:pPr>
            <a:endParaRPr lang="de-DE" altLang="de-DE" dirty="0" smtClean="0">
              <a:latin typeface="Arial" pitchFamily="34" charset="0"/>
            </a:endParaRPr>
          </a:p>
          <a:p>
            <a:pPr defTabSz="190500"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b="1" dirty="0" smtClean="0">
                <a:latin typeface="Arial" pitchFamily="34" charset="0"/>
              </a:rPr>
              <a:t>DIN 33402-2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Ergonomics</a:t>
            </a:r>
            <a:r>
              <a:rPr lang="de-DE" altLang="de-DE" dirty="0" smtClean="0">
                <a:latin typeface="Arial" pitchFamily="34" charset="0"/>
              </a:rPr>
              <a:t> – Human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– Values 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	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 </a:t>
            </a:r>
            <a:r>
              <a:rPr lang="de-DE" altLang="de-DE" dirty="0" err="1" smtClean="0">
                <a:latin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 resident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Federal </a:t>
            </a:r>
            <a:r>
              <a:rPr lang="de-DE" altLang="de-DE" dirty="0" err="1" smtClean="0">
                <a:latin typeface="Arial" pitchFamily="34" charset="0"/>
              </a:rPr>
              <a:t>Republic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Germany (</a:t>
            </a:r>
            <a:r>
              <a:rPr lang="de-DE" altLang="de-DE" dirty="0" err="1" smtClean="0">
                <a:latin typeface="Arial" pitchFamily="34" charset="0"/>
              </a:rPr>
              <a:t>including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migrant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	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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sex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	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 </a:t>
            </a:r>
            <a:r>
              <a:rPr lang="de-DE" altLang="de-DE" dirty="0" smtClean="0">
                <a:latin typeface="Arial" pitchFamily="34" charset="0"/>
              </a:rPr>
              <a:t>18-65 </a:t>
            </a:r>
            <a:r>
              <a:rPr lang="de-DE" altLang="de-DE" dirty="0" err="1" smtClean="0">
                <a:latin typeface="Arial" pitchFamily="34" charset="0"/>
              </a:rPr>
              <a:t>age</a:t>
            </a:r>
            <a:r>
              <a:rPr lang="de-DE" altLang="de-DE" dirty="0" smtClean="0">
                <a:latin typeface="Arial" pitchFamily="34" charset="0"/>
              </a:rPr>
              <a:t> bracket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		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 </a:t>
            </a:r>
            <a:r>
              <a:rPr lang="de-DE" altLang="de-DE" dirty="0" err="1" smtClean="0">
                <a:latin typeface="Arial" pitchFamily="34" charset="0"/>
              </a:rPr>
              <a:t>Confidence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range</a:t>
            </a:r>
            <a:r>
              <a:rPr lang="de-DE" altLang="de-DE" dirty="0" smtClean="0">
                <a:latin typeface="Arial" pitchFamily="34" charset="0"/>
              </a:rPr>
              <a:t> 5th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95th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/>
            <a:endParaRPr lang="de-DE" altLang="de-DE" sz="1000" dirty="0" smtClean="0">
              <a:latin typeface="Arial" pitchFamily="34" charset="0"/>
            </a:endParaRPr>
          </a:p>
          <a:p>
            <a:pPr defTabSz="190500" eaLnBrk="1" hangingPunct="1"/>
            <a:endParaRPr lang="de-DE" altLang="de-DE" sz="12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83708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Body </a:t>
            </a:r>
            <a:r>
              <a:rPr lang="de-DE" altLang="de-DE" b="1" dirty="0" err="1" smtClean="0">
                <a:latin typeface="Arial" pitchFamily="34" charset="0"/>
              </a:rPr>
              <a:t>dimensions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Europeans</a:t>
            </a:r>
            <a:r>
              <a:rPr lang="de-DE" altLang="de-DE" dirty="0" smtClean="0">
                <a:latin typeface="Arial" pitchFamily="34" charset="0"/>
              </a:rPr>
              <a:t> (1998) in: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Arbeitswissenschaftliche Erkenntnisse Nr. 108, Bundesanstalt für Arbeitsschutz und Arbeitsmedizin,</a:t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smtClean="0">
                <a:latin typeface="Arial" pitchFamily="34" charset="0"/>
              </a:rPr>
              <a:t>Dortmund 1998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	European: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P5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P95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percentiles: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Northern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95th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Southern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Limit percentiles, not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differentiated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sex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18-60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age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bracket</a:t>
            </a:r>
          </a:p>
          <a:p>
            <a:pPr eaLnBrk="1" hangingPunct="1"/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97769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 eaLnBrk="1" hangingPunct="1"/>
            <a:r>
              <a:rPr lang="de-DE" altLang="de-DE" dirty="0" err="1" smtClean="0">
                <a:latin typeface="Arial" pitchFamily="34" charset="0"/>
              </a:rPr>
              <a:t>Various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workplaces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following</a:t>
            </a:r>
            <a:r>
              <a:rPr lang="de-DE" altLang="de-DE" dirty="0" smtClean="0">
                <a:latin typeface="Arial" pitchFamily="34" charset="0"/>
              </a:rPr>
              <a:t> will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below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defTabSz="190500"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Body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classes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Factors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influencing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variance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 	</a:t>
            </a:r>
            <a:r>
              <a:rPr lang="de-DE" altLang="de-DE" dirty="0" err="1" smtClean="0">
                <a:latin typeface="Arial" pitchFamily="34" charset="0"/>
              </a:rPr>
              <a:t>Influence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operator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populations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Different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heights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give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rise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ergonomic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characteristics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user-</a:t>
            </a:r>
            <a:r>
              <a:rPr lang="de-DE" altLang="de-DE" dirty="0" err="1" smtClean="0">
                <a:latin typeface="Arial" pitchFamily="34" charset="0"/>
              </a:rPr>
              <a:t>oriented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products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workplaces</a:t>
            </a:r>
            <a:r>
              <a:rPr lang="de-DE" altLang="de-DE" dirty="0" smtClean="0">
                <a:latin typeface="Arial" pitchFamily="34" charset="0"/>
              </a:rPr>
              <a:t>. These </a:t>
            </a:r>
            <a:r>
              <a:rPr lang="de-DE" altLang="de-DE" dirty="0" err="1" smtClean="0">
                <a:latin typeface="Arial" pitchFamily="34" charset="0"/>
              </a:rPr>
              <a:t>requirements</a:t>
            </a:r>
            <a:r>
              <a:rPr lang="de-DE" altLang="de-DE" dirty="0" smtClean="0">
                <a:latin typeface="Arial" pitchFamily="34" charset="0"/>
              </a:rPr>
              <a:t> will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addressed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below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err="1" smtClean="0">
                <a:latin typeface="Arial" pitchFamily="34" charset="0"/>
              </a:rPr>
              <a:t>Certain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sources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standards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will also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available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tools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purpose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see</a:t>
            </a:r>
            <a:r>
              <a:rPr lang="de-DE" altLang="de-DE" dirty="0" smtClean="0">
                <a:latin typeface="Arial" pitchFamily="34" charset="0"/>
              </a:rPr>
              <a:t> Slide 14 ff.). </a:t>
            </a:r>
          </a:p>
          <a:p>
            <a:pPr defTabSz="190500" eaLnBrk="1" hangingPunct="1"/>
            <a:endParaRPr lang="de-DE" altLang="de-DE" sz="10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54272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Body </a:t>
            </a:r>
            <a:r>
              <a:rPr lang="de-DE" altLang="de-DE" b="1" dirty="0" err="1" smtClean="0">
                <a:latin typeface="Arial" pitchFamily="34" charset="0"/>
              </a:rPr>
              <a:t>dimensions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Europeans</a:t>
            </a:r>
            <a:r>
              <a:rPr lang="de-DE" altLang="de-DE" dirty="0" smtClean="0">
                <a:latin typeface="Arial" pitchFamily="34" charset="0"/>
              </a:rPr>
              <a:t> (1998) in: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Arbeitswissenschaftliche Erkenntnisse Nr. 108, Bundesanstalt für Arbeitsschutz und Arbeitsmedizin,</a:t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smtClean="0">
                <a:latin typeface="Arial" pitchFamily="34" charset="0"/>
              </a:rPr>
              <a:t>Dortmund 1998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	European: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P5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P95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percentiles: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Northern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95th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Southern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Limit percentiles, not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differentiated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sex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18-60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age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bracket</a:t>
            </a:r>
          </a:p>
          <a:p>
            <a:pPr eaLnBrk="1" hangingPunct="1"/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6071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Body </a:t>
            </a:r>
            <a:r>
              <a:rPr lang="de-DE" altLang="de-DE" b="1" dirty="0" err="1" smtClean="0">
                <a:latin typeface="Arial" pitchFamily="34" charset="0"/>
              </a:rPr>
              <a:t>dimensions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Europeans</a:t>
            </a:r>
            <a:r>
              <a:rPr lang="de-DE" altLang="de-DE" dirty="0" smtClean="0">
                <a:latin typeface="Arial" pitchFamily="34" charset="0"/>
              </a:rPr>
              <a:t> (1998) in: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Arbeitswissenschaftliche Erkenntnisse Nr. 108, Bundesanstalt für Arbeitsschutz und Arbeitsmedizin,</a:t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smtClean="0">
                <a:latin typeface="Arial" pitchFamily="34" charset="0"/>
              </a:rPr>
              <a:t>Dortmund 1998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	European: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P5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P95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percentiles: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Northern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95th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Southern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Limit percentiles, not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differentiated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sex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18-60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age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bracket</a:t>
            </a:r>
          </a:p>
          <a:p>
            <a:pPr eaLnBrk="1" hangingPunct="1"/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94239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Body </a:t>
            </a:r>
            <a:r>
              <a:rPr lang="de-DE" altLang="de-DE" b="1" dirty="0" err="1" smtClean="0">
                <a:latin typeface="Arial" pitchFamily="34" charset="0"/>
              </a:rPr>
              <a:t>dimensions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of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Europeans</a:t>
            </a:r>
            <a:r>
              <a:rPr lang="de-DE" altLang="de-DE" dirty="0" smtClean="0">
                <a:latin typeface="Arial" pitchFamily="34" charset="0"/>
              </a:rPr>
              <a:t> (1998) in: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Arbeitswissenschaftliche Erkenntnisse Nr. 108, Bundesanstalt für Arbeitsschutz und Arbeitsmedizin,</a:t>
            </a:r>
            <a:br>
              <a:rPr lang="de-DE" altLang="de-DE" dirty="0" smtClean="0">
                <a:latin typeface="Arial" pitchFamily="34" charset="0"/>
              </a:rPr>
            </a:br>
            <a:r>
              <a:rPr lang="de-DE" altLang="de-DE" dirty="0" smtClean="0">
                <a:latin typeface="Arial" pitchFamily="34" charset="0"/>
              </a:rPr>
              <a:t>Dortmund 1998 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	European: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P5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P95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percentiles: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Northern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95th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Southern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region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limit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5th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percentile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Limit percentiles, not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differentiated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by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sex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	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18-60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age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bracket</a:t>
            </a:r>
          </a:p>
          <a:p>
            <a:pPr eaLnBrk="1" hangingPunct="1"/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6954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de-DE" noProof="0" dirty="0" smtClean="0"/>
              <a:t>Design objectives in which body dimensions are an element </a:t>
            </a:r>
          </a:p>
          <a:p>
            <a:pPr marL="164901" indent="-164901" eaLnBrk="1" hangingPunct="1">
              <a:buFont typeface="Wingdings" pitchFamily="2" charset="2"/>
              <a:buChar char="à"/>
              <a:defRPr/>
            </a:pPr>
            <a:r>
              <a:rPr lang="en-GB" altLang="de-DE" noProof="0" dirty="0" smtClean="0">
                <a:sym typeface="Wingdings" panose="05000000000000000000" pitchFamily="2" charset="2"/>
              </a:rPr>
              <a:t>For</a:t>
            </a:r>
            <a:r>
              <a:rPr lang="en-GB" altLang="de-DE" noProof="0" dirty="0" smtClean="0"/>
              <a:t> machinery, production workplaces and consumer goods</a:t>
            </a:r>
          </a:p>
          <a:p>
            <a:pPr marL="164901" indent="-164901" eaLnBrk="1" hangingPunct="1">
              <a:buFont typeface="Wingdings" pitchFamily="2" charset="2"/>
              <a:buChar char="à"/>
              <a:defRPr/>
            </a:pPr>
            <a:r>
              <a:rPr lang="en-GB" altLang="de-DE" noProof="0" dirty="0" smtClean="0"/>
              <a:t>Working life, leisure, living environment, </a:t>
            </a:r>
            <a:r>
              <a:rPr lang="en-GB" altLang="de-DE" noProof="0" dirty="0" err="1" smtClean="0"/>
              <a:t>gerontological</a:t>
            </a:r>
            <a:r>
              <a:rPr lang="en-GB" altLang="de-DE" noProof="0" dirty="0" smtClean="0"/>
              <a:t> technology, information technology, mobility</a:t>
            </a:r>
            <a:endParaRPr lang="de-DE" altLang="de-DE" dirty="0" smtClean="0"/>
          </a:p>
          <a:p>
            <a:pPr marL="171450" indent="-171450" eaLnBrk="1" hangingPunct="1">
              <a:buFont typeface="Wingdings" pitchFamily="2" charset="2"/>
              <a:buChar char="à"/>
            </a:pPr>
            <a:endParaRPr lang="de-DE" alt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9024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de-DE" noProof="0" dirty="0" smtClean="0"/>
              <a:t>Design objectives in which body dimensions are an element </a:t>
            </a:r>
          </a:p>
          <a:p>
            <a:pPr marL="164901" indent="-164901" eaLnBrk="1" hangingPunct="1">
              <a:buFont typeface="Wingdings" pitchFamily="2" charset="2"/>
              <a:buChar char="à"/>
              <a:defRPr/>
            </a:pPr>
            <a:r>
              <a:rPr lang="en-GB" altLang="de-DE" noProof="0" dirty="0" smtClean="0">
                <a:sym typeface="Wingdings" panose="05000000000000000000" pitchFamily="2" charset="2"/>
              </a:rPr>
              <a:t>For</a:t>
            </a:r>
            <a:r>
              <a:rPr lang="en-GB" altLang="de-DE" noProof="0" dirty="0" smtClean="0"/>
              <a:t> machinery, production workplaces and consumer goods</a:t>
            </a:r>
          </a:p>
          <a:p>
            <a:pPr marL="164901" indent="-164901" eaLnBrk="1" hangingPunct="1">
              <a:buFont typeface="Wingdings" pitchFamily="2" charset="2"/>
              <a:buChar char="à"/>
              <a:defRPr/>
            </a:pPr>
            <a:r>
              <a:rPr lang="en-GB" altLang="de-DE" noProof="0" dirty="0" smtClean="0"/>
              <a:t>Working life, leisure, living environment, </a:t>
            </a:r>
            <a:r>
              <a:rPr lang="en-GB" altLang="de-DE" noProof="0" dirty="0" err="1" smtClean="0"/>
              <a:t>gerontological</a:t>
            </a:r>
            <a:r>
              <a:rPr lang="en-GB" altLang="de-DE" noProof="0" dirty="0" smtClean="0"/>
              <a:t> technology, information technology, mobility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de-DE" altLang="de-DE" dirty="0" smtClean="0"/>
          </a:p>
          <a:p>
            <a:pPr marL="171450" indent="-171450" eaLnBrk="1" hangingPunct="1">
              <a:buFont typeface="Wingdings" pitchFamily="2" charset="2"/>
              <a:buChar char="à"/>
            </a:pPr>
            <a:endParaRPr lang="de-DE" alt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26239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de-DE" altLang="de-DE" dirty="0" smtClean="0"/>
              <a:t>In </a:t>
            </a:r>
            <a:r>
              <a:rPr lang="de-DE" altLang="de-DE" dirty="0" err="1" smtClean="0"/>
              <a:t>anthropometrics</a:t>
            </a:r>
            <a:r>
              <a:rPr lang="de-DE" altLang="de-DE" dirty="0" smtClean="0"/>
              <a:t>: 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smtClean="0"/>
              <a:t>The </a:t>
            </a:r>
            <a:r>
              <a:rPr lang="de-DE" altLang="de-DE" dirty="0" err="1" smtClean="0"/>
              <a:t>discipline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measurement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human </a:t>
            </a:r>
            <a:r>
              <a:rPr lang="de-DE" altLang="de-DE" dirty="0" err="1" smtClean="0"/>
              <a:t>body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its</a:t>
            </a:r>
            <a:r>
              <a:rPr lang="de-DE" altLang="de-DE" dirty="0" smtClean="0"/>
              <a:t> dimensional </a:t>
            </a:r>
            <a:r>
              <a:rPr lang="de-DE" altLang="de-DE" dirty="0" err="1" smtClean="0"/>
              <a:t>relationships</a:t>
            </a: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dirty="0" smtClean="0">
                <a:latin typeface="Arial" pitchFamily="34" charset="0"/>
                <a:cs typeface="Arial" pitchFamily="34" charset="0"/>
              </a:rPr>
              <a:t>Quantitative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determining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description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individual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dimensions</a:t>
            </a: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smtClean="0"/>
              <a:t>Statistical </a:t>
            </a:r>
            <a:r>
              <a:rPr lang="de-DE" altLang="de-DE" dirty="0" err="1" smtClean="0"/>
              <a:t>processing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data</a:t>
            </a: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Consideration of dimensional developments for the comparison of different groups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Application:</a:t>
            </a:r>
          </a:p>
          <a:p>
            <a:pPr marL="274834" indent="-274834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de-DE" dirty="0" err="1" smtClean="0">
                <a:latin typeface="Arial" pitchFamily="34" charset="0"/>
                <a:cs typeface="Arial" pitchFamily="34" charset="0"/>
              </a:rPr>
              <a:t>Garment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industry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fashion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dedicated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clothing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occupational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groups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protective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clothing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equipment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274834" indent="-274834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de-DE" dirty="0" err="1" smtClean="0">
                <a:latin typeface="Arial" pitchFamily="34" charset="0"/>
                <a:cs typeface="Arial" pitchFamily="34" charset="0"/>
              </a:rPr>
              <a:t>Ergonomics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(dimensional design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workplaces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work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equipment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consumer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spcBef>
                <a:spcPts val="0"/>
              </a:spcBef>
              <a:defRPr/>
            </a:pP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smtClean="0"/>
              <a:t>Percentiles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stated</a:t>
            </a:r>
            <a:r>
              <a:rPr lang="de-DE" altLang="de-DE" dirty="0" smtClean="0"/>
              <a:t> for </a:t>
            </a:r>
            <a:r>
              <a:rPr lang="de-DE" altLang="de-DE" dirty="0" err="1" smtClean="0"/>
              <a:t>body</a:t>
            </a:r>
            <a:r>
              <a:rPr lang="de-DE" altLang="de-DE" dirty="0" smtClean="0"/>
              <a:t> dimensions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err="1" smtClean="0"/>
              <a:t>Percentile</a:t>
            </a:r>
            <a:r>
              <a:rPr lang="de-DE" altLang="de-DE" dirty="0" smtClean="0"/>
              <a:t> (</a:t>
            </a:r>
            <a:r>
              <a:rPr lang="de-DE" altLang="de-DE" dirty="0" err="1" smtClean="0"/>
              <a:t>quantile</a:t>
            </a:r>
            <a:r>
              <a:rPr lang="de-DE" altLang="de-DE" dirty="0" smtClean="0"/>
              <a:t>) = relative </a:t>
            </a:r>
            <a:r>
              <a:rPr lang="de-DE" altLang="de-DE" dirty="0" err="1" smtClean="0"/>
              <a:t>cumulative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frequency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group</a:t>
            </a: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err="1" smtClean="0"/>
              <a:t>Percentile</a:t>
            </a:r>
            <a:r>
              <a:rPr lang="de-DE" altLang="de-DE" dirty="0" smtClean="0"/>
              <a:t>: </a:t>
            </a:r>
            <a:r>
              <a:rPr lang="de-DE" altLang="de-DE" dirty="0" err="1" smtClean="0"/>
              <a:t>one-hundredth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thus</a:t>
            </a:r>
            <a:r>
              <a:rPr lang="de-DE" altLang="de-DE" dirty="0" smtClean="0"/>
              <a:t>: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smtClean="0"/>
              <a:t>Division </a:t>
            </a:r>
            <a:r>
              <a:rPr lang="de-DE" altLang="de-DE" dirty="0" err="1" smtClean="0"/>
              <a:t>into</a:t>
            </a:r>
            <a:r>
              <a:rPr lang="de-DE" altLang="de-DE" dirty="0" smtClean="0"/>
              <a:t> 100 </a:t>
            </a:r>
            <a:r>
              <a:rPr lang="de-DE" altLang="de-DE" dirty="0" err="1" smtClean="0"/>
              <a:t>parts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equal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size</a:t>
            </a:r>
            <a:r>
              <a:rPr lang="de-DE" altLang="de-DE" dirty="0" smtClean="0"/>
              <a:t>; </a:t>
            </a:r>
            <a:r>
              <a:rPr lang="de-DE" altLang="de-DE" dirty="0" err="1" smtClean="0"/>
              <a:t>divided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by</a:t>
            </a:r>
            <a:r>
              <a:rPr lang="de-DE" altLang="de-DE" dirty="0" smtClean="0"/>
              <a:t> 1% </a:t>
            </a:r>
            <a:r>
              <a:rPr lang="de-DE" altLang="de-DE" dirty="0" err="1" smtClean="0"/>
              <a:t>segments</a:t>
            </a: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err="1" smtClean="0"/>
              <a:t>Percentile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reflect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distribution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measured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indicate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given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body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dimension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proportion</a:t>
            </a:r>
            <a:r>
              <a:rPr lang="de-DE" altLang="de-DE" dirty="0" smtClean="0"/>
              <a:t> in </a:t>
            </a:r>
            <a:r>
              <a:rPr lang="de-DE" altLang="de-DE" dirty="0" err="1" smtClean="0"/>
              <a:t>percent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persons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random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population</a:t>
            </a:r>
            <a:r>
              <a:rPr lang="de-DE" altLang="de-DE" dirty="0" smtClean="0"/>
              <a:t> sample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do not </a:t>
            </a:r>
            <a:r>
              <a:rPr lang="de-DE" altLang="de-DE" dirty="0" err="1" smtClean="0"/>
              <a:t>exceed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percentage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value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smaller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stated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percentile</a:t>
            </a:r>
            <a:r>
              <a:rPr lang="de-DE" altLang="de-DE" dirty="0" smtClean="0"/>
              <a:t>.</a:t>
            </a:r>
          </a:p>
          <a:p>
            <a:pPr eaLnBrk="1" hangingPunct="1">
              <a:spcBef>
                <a:spcPts val="0"/>
              </a:spcBef>
              <a:defRPr/>
            </a:pPr>
            <a:endParaRPr lang="de-DE" altLang="de-DE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example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95th </a:t>
            </a:r>
            <a:r>
              <a:rPr lang="de-DE" altLang="de-DE" dirty="0" err="1" smtClean="0"/>
              <a:t>percentile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height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males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aged</a:t>
            </a:r>
            <a:r>
              <a:rPr lang="de-DE" altLang="de-DE" dirty="0" smtClean="0"/>
              <a:t> 18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65 in Germany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1,855 mm. This </a:t>
            </a:r>
            <a:r>
              <a:rPr lang="de-DE" altLang="de-DE" dirty="0" err="1" smtClean="0"/>
              <a:t>means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that</a:t>
            </a:r>
            <a:r>
              <a:rPr lang="de-DE" altLang="de-DE" dirty="0" smtClean="0"/>
              <a:t> 95%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population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group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shorter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than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equal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1,855 mm,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5% </a:t>
            </a:r>
            <a:r>
              <a:rPr lang="de-DE" altLang="de-DE" dirty="0" err="1" smtClean="0"/>
              <a:t>are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taller</a:t>
            </a:r>
            <a:r>
              <a:rPr lang="de-DE" altLang="de-DE" dirty="0" smtClean="0"/>
              <a:t> (DIN 33402-2 Supplement 1).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31603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Males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females</a:t>
            </a:r>
            <a:r>
              <a:rPr lang="de-DE" dirty="0" smtClean="0"/>
              <a:t> </a:t>
            </a:r>
            <a:r>
              <a:rPr lang="de-DE" dirty="0" err="1" smtClean="0"/>
              <a:t>were</a:t>
            </a:r>
            <a:r>
              <a:rPr lang="de-DE" dirty="0" smtClean="0"/>
              <a:t> </a:t>
            </a:r>
            <a:r>
              <a:rPr lang="de-DE" dirty="0" err="1" smtClean="0"/>
              <a:t>combined</a:t>
            </a:r>
            <a:r>
              <a:rPr lang="de-DE" dirty="0" smtClean="0"/>
              <a:t> in a </a:t>
            </a:r>
            <a:r>
              <a:rPr lang="de-DE" dirty="0" err="1" smtClean="0"/>
              <a:t>random</a:t>
            </a:r>
            <a:r>
              <a:rPr lang="de-DE" dirty="0" smtClean="0"/>
              <a:t> sample. The </a:t>
            </a:r>
            <a:r>
              <a:rPr lang="de-DE" dirty="0" err="1" smtClean="0"/>
              <a:t>usual</a:t>
            </a:r>
            <a:r>
              <a:rPr lang="de-DE" dirty="0" smtClean="0"/>
              <a:t> </a:t>
            </a:r>
            <a:r>
              <a:rPr lang="de-DE" dirty="0" err="1" smtClean="0"/>
              <a:t>percentile</a:t>
            </a:r>
            <a:r>
              <a:rPr lang="de-DE" dirty="0" smtClean="0"/>
              <a:t> </a:t>
            </a:r>
            <a:r>
              <a:rPr lang="de-DE" dirty="0" err="1" smtClean="0"/>
              <a:t>values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5, 50, 95 </a:t>
            </a:r>
            <a:r>
              <a:rPr lang="de-DE" dirty="0" err="1" smtClean="0"/>
              <a:t>thus</a:t>
            </a:r>
            <a:r>
              <a:rPr lang="de-DE" dirty="0" smtClean="0"/>
              <a:t> </a:t>
            </a:r>
            <a:r>
              <a:rPr lang="de-DE" dirty="0" err="1" smtClean="0"/>
              <a:t>represent</a:t>
            </a:r>
            <a:r>
              <a:rPr lang="de-DE" dirty="0" smtClean="0"/>
              <a:t> </a:t>
            </a:r>
            <a:r>
              <a:rPr lang="de-DE" dirty="0" err="1" smtClean="0"/>
              <a:t>body</a:t>
            </a:r>
            <a:r>
              <a:rPr lang="de-DE" dirty="0" smtClean="0"/>
              <a:t> </a:t>
            </a:r>
            <a:r>
              <a:rPr lang="de-DE" dirty="0" err="1" smtClean="0"/>
              <a:t>dimensions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men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women</a:t>
            </a:r>
            <a:r>
              <a:rPr lang="de-DE" dirty="0" smtClean="0"/>
              <a:t> </a:t>
            </a:r>
            <a:r>
              <a:rPr lang="de-DE" dirty="0" err="1" smtClean="0"/>
              <a:t>independent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sex. The </a:t>
            </a:r>
            <a:r>
              <a:rPr lang="de-DE" dirty="0" err="1" smtClean="0"/>
              <a:t>unisex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encompasses</a:t>
            </a:r>
            <a:r>
              <a:rPr lang="de-DE" dirty="0" smtClean="0"/>
              <a:t> </a:t>
            </a:r>
            <a:r>
              <a:rPr lang="de-DE" dirty="0" err="1" smtClean="0"/>
              <a:t>substantially</a:t>
            </a:r>
            <a:r>
              <a:rPr lang="de-DE" dirty="0" smtClean="0"/>
              <a:t> </a:t>
            </a:r>
            <a:r>
              <a:rPr lang="de-DE" dirty="0" err="1" smtClean="0"/>
              <a:t>fewer</a:t>
            </a:r>
            <a:r>
              <a:rPr lang="de-DE" dirty="0" smtClean="0"/>
              <a:t> </a:t>
            </a:r>
            <a:r>
              <a:rPr lang="de-DE" dirty="0" err="1" smtClean="0"/>
              <a:t>persons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P5 </a:t>
            </a:r>
            <a:r>
              <a:rPr lang="de-DE" dirty="0" err="1" smtClean="0"/>
              <a:t>and</a:t>
            </a:r>
            <a:r>
              <a:rPr lang="de-DE" dirty="0" smtClean="0"/>
              <a:t> P95. Design for </a:t>
            </a:r>
            <a:r>
              <a:rPr lang="de-DE" dirty="0" err="1" smtClean="0"/>
              <a:t>the</a:t>
            </a:r>
            <a:r>
              <a:rPr lang="de-DE" dirty="0" smtClean="0"/>
              <a:t> 5th </a:t>
            </a:r>
            <a:r>
              <a:rPr lang="de-DE" dirty="0" err="1" smtClean="0"/>
              <a:t>and</a:t>
            </a:r>
            <a:r>
              <a:rPr lang="de-DE" dirty="0" smtClean="0"/>
              <a:t> 95th percentiles </a:t>
            </a:r>
            <a:r>
              <a:rPr lang="de-DE" dirty="0" err="1" smtClean="0"/>
              <a:t>fails</a:t>
            </a:r>
            <a:r>
              <a:rPr lang="de-DE" dirty="0" smtClean="0"/>
              <a:t> to </a:t>
            </a:r>
            <a:r>
              <a:rPr lang="de-DE" dirty="0" err="1" smtClean="0"/>
              <a:t>consider</a:t>
            </a:r>
            <a:r>
              <a:rPr lang="de-DE" dirty="0" smtClean="0"/>
              <a:t> </a:t>
            </a:r>
            <a:r>
              <a:rPr lang="de-DE" dirty="0" err="1" smtClean="0"/>
              <a:t>short</a:t>
            </a:r>
            <a:r>
              <a:rPr lang="de-DE" dirty="0" smtClean="0"/>
              <a:t> </a:t>
            </a:r>
            <a:r>
              <a:rPr lang="de-DE" dirty="0" err="1" smtClean="0"/>
              <a:t>women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tall</a:t>
            </a:r>
            <a:r>
              <a:rPr lang="de-DE" dirty="0" smtClean="0"/>
              <a:t> </a:t>
            </a:r>
            <a:r>
              <a:rPr lang="de-DE" dirty="0" err="1" smtClean="0"/>
              <a:t>men</a:t>
            </a:r>
            <a:r>
              <a:rPr lang="de-DE" dirty="0" smtClean="0"/>
              <a:t> </a:t>
            </a:r>
            <a:r>
              <a:rPr lang="de-DE" dirty="0" err="1" smtClean="0"/>
              <a:t>respectively</a:t>
            </a:r>
            <a:r>
              <a:rPr lang="de-DE" dirty="0" smtClean="0"/>
              <a:t>.</a:t>
            </a:r>
          </a:p>
          <a:p>
            <a:pPr eaLnBrk="1" hangingPunct="1">
              <a:defRPr/>
            </a:pPr>
            <a:r>
              <a:rPr lang="de-DE" altLang="de-DE" dirty="0" smtClean="0">
                <a:sym typeface="Wingdings" panose="05000000000000000000" pitchFamily="2" charset="2"/>
              </a:rPr>
              <a:t> </a:t>
            </a:r>
            <a:r>
              <a:rPr lang="de-DE" altLang="de-DE" dirty="0" err="1" smtClean="0">
                <a:sym typeface="Wingdings" panose="05000000000000000000" pitchFamily="2" charset="2"/>
              </a:rPr>
              <a:t>Influence</a:t>
            </a:r>
            <a:r>
              <a:rPr lang="de-DE" altLang="de-DE" dirty="0" smtClean="0">
                <a:sym typeface="Wingdings" panose="05000000000000000000" pitchFamily="2" charset="2"/>
              </a:rPr>
              <a:t> upon stress </a:t>
            </a:r>
            <a:r>
              <a:rPr lang="de-DE" altLang="de-DE" dirty="0" err="1" smtClean="0">
                <a:sym typeface="Wingdings" panose="05000000000000000000" pitchFamily="2" charset="2"/>
              </a:rPr>
              <a:t>and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comfort</a:t>
            </a:r>
            <a:endParaRPr lang="de-DE" dirty="0" smtClean="0"/>
          </a:p>
          <a:p>
            <a:pPr marL="164901" indent="-164901" eaLnBrk="1" hangingPunct="1">
              <a:buFont typeface="Wingdings"/>
              <a:buChar char="à"/>
              <a:defRPr/>
            </a:pPr>
            <a:r>
              <a:rPr lang="de-DE" altLang="de-DE" dirty="0" smtClean="0">
                <a:sym typeface="Wingdings" panose="05000000000000000000" pitchFamily="2" charset="2"/>
              </a:rPr>
              <a:t>Sex-</a:t>
            </a:r>
            <a:r>
              <a:rPr lang="de-DE" altLang="de-DE" dirty="0" err="1" smtClean="0">
                <a:sym typeface="Wingdings" panose="05000000000000000000" pitchFamily="2" charset="2"/>
              </a:rPr>
              <a:t>specific</a:t>
            </a:r>
            <a:r>
              <a:rPr lang="de-DE" altLang="de-DE" dirty="0" smtClean="0">
                <a:sym typeface="Wingdings" panose="05000000000000000000" pitchFamily="2" charset="2"/>
              </a:rPr>
              <a:t> percentiles </a:t>
            </a:r>
            <a:r>
              <a:rPr lang="de-DE" altLang="de-DE" dirty="0" err="1" smtClean="0">
                <a:sym typeface="Wingdings" panose="05000000000000000000" pitchFamily="2" charset="2"/>
              </a:rPr>
              <a:t>should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therefore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be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considered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wherever</a:t>
            </a:r>
            <a:r>
              <a:rPr lang="de-DE" altLang="de-DE" dirty="0" smtClean="0">
                <a:sym typeface="Wingdings" panose="05000000000000000000" pitchFamily="2" charset="2"/>
              </a:rPr>
              <a:t> </a:t>
            </a:r>
            <a:r>
              <a:rPr lang="de-DE" altLang="de-DE" dirty="0" err="1" smtClean="0">
                <a:sym typeface="Wingdings" panose="05000000000000000000" pitchFamily="2" charset="2"/>
              </a:rPr>
              <a:t>possible</a:t>
            </a:r>
            <a:endParaRPr lang="de-DE" altLang="de-DE" dirty="0" smtClean="0">
              <a:sym typeface="Wingdings" panose="05000000000000000000" pitchFamily="2" charset="2"/>
            </a:endParaRPr>
          </a:p>
          <a:p>
            <a:pPr marL="164901" indent="-164901" eaLnBrk="1" hangingPunct="1">
              <a:buFont typeface="Wingdings"/>
              <a:buChar char="à"/>
              <a:defRPr/>
            </a:pPr>
            <a:endParaRPr lang="de-DE" altLang="de-DE" dirty="0" smtClean="0">
              <a:sym typeface="Wingdings" panose="05000000000000000000" pitchFamily="2" charset="2"/>
            </a:endParaRPr>
          </a:p>
          <a:p>
            <a:pPr eaLnBrk="1" hangingPunct="1">
              <a:defRPr/>
            </a:pPr>
            <a:r>
              <a:rPr lang="de-DE" altLang="de-DE" b="1" dirty="0" smtClean="0">
                <a:sym typeface="Wingdings" panose="05000000000000000000" pitchFamily="2" charset="2"/>
              </a:rPr>
              <a:t>Text </a:t>
            </a:r>
            <a:r>
              <a:rPr lang="de-DE" altLang="de-DE" b="1" dirty="0" err="1" smtClean="0">
                <a:sym typeface="Wingdings" panose="05000000000000000000" pitchFamily="2" charset="2"/>
              </a:rPr>
              <a:t>field</a:t>
            </a:r>
            <a:r>
              <a:rPr lang="de-DE" altLang="de-DE" b="1" dirty="0" smtClean="0">
                <a:sym typeface="Wingdings" panose="05000000000000000000" pitchFamily="2" charset="2"/>
              </a:rPr>
              <a:t> top </a:t>
            </a:r>
            <a:r>
              <a:rPr lang="de-DE" altLang="de-DE" b="1" dirty="0" err="1" smtClean="0">
                <a:sym typeface="Wingdings" panose="05000000000000000000" pitchFamily="2" charset="2"/>
              </a:rPr>
              <a:t>right</a:t>
            </a:r>
            <a:r>
              <a:rPr lang="de-DE" altLang="de-DE" b="1" dirty="0" smtClean="0">
                <a:sym typeface="Wingdings" panose="05000000000000000000" pitchFamily="2" charset="2"/>
              </a:rPr>
              <a:t> </a:t>
            </a:r>
            <a:r>
              <a:rPr lang="de-DE" altLang="de-DE" b="1" dirty="0" err="1" smtClean="0">
                <a:sym typeface="Wingdings" panose="05000000000000000000" pitchFamily="2" charset="2"/>
              </a:rPr>
              <a:t>animated</a:t>
            </a:r>
            <a:endParaRPr lang="de-DE" altLang="de-DE" b="1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15317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Original </a:t>
            </a:r>
            <a:r>
              <a:rPr lang="de-DE" altLang="de-DE" dirty="0" err="1" smtClean="0">
                <a:latin typeface="Arial" pitchFamily="34" charset="0"/>
              </a:rPr>
              <a:t>excerpt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DIN 33402-2:2007, a </a:t>
            </a:r>
            <a:r>
              <a:rPr lang="de-DE" altLang="de-DE" dirty="0" err="1" smtClean="0">
                <a:latin typeface="Arial" pitchFamily="34" charset="0"/>
              </a:rPr>
              <a:t>purely</a:t>
            </a:r>
            <a:r>
              <a:rPr lang="de-DE" altLang="de-DE" dirty="0" smtClean="0">
                <a:latin typeface="Arial" pitchFamily="34" charset="0"/>
              </a:rPr>
              <a:t> national </a:t>
            </a:r>
            <a:r>
              <a:rPr lang="de-DE" altLang="de-DE" dirty="0" err="1" smtClean="0">
                <a:latin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certain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Current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endeavours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retained</a:t>
            </a:r>
            <a:r>
              <a:rPr lang="de-DE" altLang="de-DE" dirty="0" smtClean="0">
                <a:latin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</a:rPr>
              <a:t>purely</a:t>
            </a:r>
            <a:r>
              <a:rPr lang="de-DE" altLang="de-DE" dirty="0" smtClean="0">
                <a:latin typeface="Arial" pitchFamily="34" charset="0"/>
              </a:rPr>
              <a:t> national </a:t>
            </a:r>
            <a:r>
              <a:rPr lang="de-DE" altLang="de-DE" dirty="0" err="1" smtClean="0">
                <a:latin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already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standardized</a:t>
            </a:r>
            <a:r>
              <a:rPr lang="de-DE" altLang="de-DE" dirty="0" smtClean="0">
                <a:latin typeface="Arial" pitchFamily="34" charset="0"/>
              </a:rPr>
              <a:t> at European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national </a:t>
            </a:r>
            <a:r>
              <a:rPr lang="de-DE" altLang="de-DE" dirty="0" err="1" smtClean="0">
                <a:latin typeface="Arial" pitchFamily="34" charset="0"/>
              </a:rPr>
              <a:t>level</a:t>
            </a:r>
            <a:r>
              <a:rPr lang="de-DE" altLang="de-DE" dirty="0" smtClean="0">
                <a:latin typeface="Arial" pitchFamily="34" charset="0"/>
              </a:rPr>
              <a:t>. Agreement </a:t>
            </a:r>
            <a:r>
              <a:rPr lang="de-DE" altLang="de-DE" dirty="0" err="1" smtClean="0">
                <a:latin typeface="Arial" pitchFamily="34" charset="0"/>
              </a:rPr>
              <a:t>has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already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reached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definitions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hurdle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overcome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country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own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concerned</a:t>
            </a:r>
            <a:r>
              <a:rPr lang="de-DE" altLang="de-DE" dirty="0" smtClean="0">
                <a:latin typeface="Arial" pitchFamily="34" charset="0"/>
              </a:rPr>
              <a:t>. DIN 33402-2:2007 </a:t>
            </a:r>
            <a:r>
              <a:rPr lang="de-DE" altLang="de-DE" dirty="0" err="1" smtClean="0">
                <a:latin typeface="Arial" pitchFamily="34" charset="0"/>
              </a:rPr>
              <a:t>contains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residential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Federal </a:t>
            </a:r>
            <a:r>
              <a:rPr lang="de-DE" altLang="de-DE" dirty="0" err="1" smtClean="0">
                <a:latin typeface="Arial" pitchFamily="34" charset="0"/>
              </a:rPr>
              <a:t>Republic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Germany, i.e.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basis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nationality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0093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>
                <a:latin typeface="Arial" pitchFamily="34" charset="0"/>
              </a:rPr>
              <a:t>Comment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BAuA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findings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embody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unisex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model</a:t>
            </a:r>
            <a:r>
              <a:rPr lang="de-DE" altLang="de-DE" dirty="0" smtClean="0">
                <a:latin typeface="Arial" pitchFamily="34" charset="0"/>
              </a:rPr>
              <a:t>, i.e.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presented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women</a:t>
            </a:r>
            <a:r>
              <a:rPr lang="de-DE" altLang="de-DE" dirty="0" smtClean="0">
                <a:latin typeface="Arial" pitchFamily="34" charset="0"/>
              </a:rPr>
              <a:t>.</a:t>
            </a:r>
            <a:r>
              <a:rPr lang="de-DE" dirty="0" smtClean="0">
                <a:latin typeface="Arial" pitchFamily="34" charset="0"/>
              </a:rPr>
              <a:t> All </a:t>
            </a:r>
            <a:r>
              <a:rPr lang="de-DE" dirty="0" err="1" smtClean="0">
                <a:latin typeface="Arial" pitchFamily="34" charset="0"/>
              </a:rPr>
              <a:t>test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subjects</a:t>
            </a:r>
            <a:r>
              <a:rPr lang="de-DE" dirty="0" smtClean="0">
                <a:latin typeface="Arial" pitchFamily="34" charset="0"/>
              </a:rPr>
              <a:t> in a </a:t>
            </a:r>
            <a:r>
              <a:rPr lang="de-DE" dirty="0" err="1" smtClean="0">
                <a:latin typeface="Arial" pitchFamily="34" charset="0"/>
              </a:rPr>
              <a:t>random</a:t>
            </a:r>
            <a:r>
              <a:rPr lang="de-DE" dirty="0" smtClean="0">
                <a:latin typeface="Arial" pitchFamily="34" charset="0"/>
              </a:rPr>
              <a:t> sample </a:t>
            </a:r>
            <a:r>
              <a:rPr lang="de-DE" dirty="0" err="1" smtClean="0">
                <a:latin typeface="Arial" pitchFamily="34" charset="0"/>
              </a:rPr>
              <a:t>studied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were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merged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irrespective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of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sex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and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evaluated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as</a:t>
            </a:r>
            <a:r>
              <a:rPr lang="de-DE" dirty="0" smtClean="0">
                <a:latin typeface="Arial" pitchFamily="34" charset="0"/>
              </a:rPr>
              <a:t> a </a:t>
            </a:r>
            <a:r>
              <a:rPr lang="de-DE" dirty="0" err="1" smtClean="0">
                <a:latin typeface="Arial" pitchFamily="34" charset="0"/>
              </a:rPr>
              <a:t>single</a:t>
            </a:r>
            <a:r>
              <a:rPr lang="de-DE" dirty="0" smtClean="0">
                <a:latin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</a:rPr>
              <a:t>group</a:t>
            </a:r>
            <a:r>
              <a:rPr lang="de-DE" dirty="0" smtClean="0">
                <a:latin typeface="Arial" pitchFamily="34" charset="0"/>
              </a:rPr>
              <a:t>.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defRPr/>
            </a:pP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defRPr/>
            </a:pPr>
            <a:r>
              <a:rPr lang="de-DE" altLang="de-DE" dirty="0" smtClean="0">
                <a:latin typeface="Arial" pitchFamily="34" charset="0"/>
              </a:rPr>
              <a:t>A European </a:t>
            </a:r>
            <a:r>
              <a:rPr lang="de-DE" altLang="de-DE" dirty="0" err="1" smtClean="0">
                <a:latin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harmonized</a:t>
            </a:r>
            <a:r>
              <a:rPr lang="de-DE" altLang="de-DE" dirty="0" smtClean="0">
                <a:latin typeface="Arial" pitchFamily="34" charset="0"/>
              </a:rPr>
              <a:t> B2 </a:t>
            </a:r>
            <a:r>
              <a:rPr lang="de-DE" altLang="de-DE" dirty="0" err="1" smtClean="0">
                <a:latin typeface="Arial" pitchFamily="34" charset="0"/>
              </a:rPr>
              <a:t>standard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containing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calculation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access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(EN 547-1/2/3)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available</a:t>
            </a:r>
            <a:r>
              <a:rPr lang="de-DE" altLang="de-DE" dirty="0" smtClean="0">
                <a:latin typeface="Arial" pitchFamily="34" charset="0"/>
              </a:rPr>
              <a:t>. Body </a:t>
            </a:r>
            <a:r>
              <a:rPr lang="de-DE" altLang="de-DE" dirty="0" err="1" smtClean="0">
                <a:latin typeface="Arial" pitchFamily="34" charset="0"/>
              </a:rPr>
              <a:t>dimensions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series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standards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5th, 50th, 95th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99th </a:t>
            </a:r>
            <a:r>
              <a:rPr lang="de-DE" altLang="de-DE" dirty="0" err="1" smtClean="0">
                <a:latin typeface="Arial" pitchFamily="34" charset="0"/>
              </a:rPr>
              <a:t>percentile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combined</a:t>
            </a:r>
            <a:r>
              <a:rPr lang="de-DE" altLang="de-DE" dirty="0" smtClean="0">
                <a:latin typeface="Arial" pitchFamily="34" charset="0"/>
              </a:rPr>
              <a:t> male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female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populations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European </a:t>
            </a:r>
            <a:r>
              <a:rPr lang="de-DE" altLang="de-DE" dirty="0" err="1" smtClean="0">
                <a:latin typeface="Arial" pitchFamily="34" charset="0"/>
              </a:rPr>
              <a:t>studies</a:t>
            </a:r>
            <a:r>
              <a:rPr lang="de-DE" altLang="de-DE" dirty="0" smtClean="0">
                <a:latin typeface="Arial" pitchFamily="34" charset="0"/>
              </a:rPr>
              <a:t>. (Population </a:t>
            </a:r>
            <a:r>
              <a:rPr lang="de-DE" altLang="de-DE" dirty="0" err="1" smtClean="0">
                <a:latin typeface="Arial" pitchFamily="34" charset="0"/>
              </a:rPr>
              <a:t>groups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at least 3 </a:t>
            </a:r>
            <a:r>
              <a:rPr lang="de-DE" altLang="de-DE" dirty="0" err="1" smtClean="0">
                <a:latin typeface="Arial" pitchFamily="34" charset="0"/>
              </a:rPr>
              <a:t>million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within</a:t>
            </a:r>
            <a:r>
              <a:rPr lang="de-DE" altLang="de-DE" dirty="0" smtClean="0">
                <a:latin typeface="Arial" pitchFamily="34" charset="0"/>
              </a:rPr>
              <a:t> Europe </a:t>
            </a:r>
            <a:r>
              <a:rPr lang="de-DE" altLang="de-DE" dirty="0" err="1" smtClean="0">
                <a:latin typeface="Arial" pitchFamily="34" charset="0"/>
              </a:rPr>
              <a:t>were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.)</a:t>
            </a:r>
            <a:endParaRPr lang="de-DE" altLang="de-DE" dirty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7126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Influencing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factors</a:t>
            </a:r>
            <a:r>
              <a:rPr lang="de-DE" altLang="de-DE" b="1" dirty="0" smtClean="0">
                <a:latin typeface="Arial" pitchFamily="34" charset="0"/>
              </a:rPr>
              <a:t>: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sex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age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secular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acceleration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ethnic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differences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population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proportional </a:t>
            </a:r>
            <a:r>
              <a:rPr lang="de-DE" altLang="de-DE" dirty="0" err="1" smtClean="0">
                <a:latin typeface="Arial" pitchFamily="34" charset="0"/>
              </a:rPr>
              <a:t>differences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Secular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acceleration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development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accelerated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compared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average</a:t>
            </a:r>
            <a:r>
              <a:rPr lang="de-DE" altLang="de-DE" dirty="0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solidFill>
                  <a:srgbClr val="2A3C5C"/>
                </a:solidFill>
                <a:latin typeface="Arial" pitchFamily="34" charset="0"/>
                <a:cs typeface="Arial" pitchFamily="34" charset="0"/>
              </a:rPr>
              <a:t>value</a:t>
            </a:r>
            <a:endParaRPr lang="de-DE" altLang="de-DE" dirty="0" smtClean="0">
              <a:solidFill>
                <a:srgbClr val="2A3C5C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This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evident in </a:t>
            </a:r>
            <a:r>
              <a:rPr lang="de-DE" altLang="de-DE" dirty="0" err="1" smtClean="0">
                <a:latin typeface="Arial" pitchFamily="34" charset="0"/>
              </a:rPr>
              <a:t>two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directions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a) </a:t>
            </a:r>
            <a:r>
              <a:rPr lang="de-DE" altLang="de-DE" dirty="0" err="1" smtClean="0">
                <a:latin typeface="Arial" pitchFamily="34" charset="0"/>
              </a:rPr>
              <a:t>Accelerated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increased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growth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height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younger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earlier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generation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reason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socio-economic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living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conditions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improvements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health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conditions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food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high </a:t>
            </a:r>
            <a:r>
              <a:rPr lang="de-DE" altLang="de-DE" dirty="0" err="1" smtClean="0">
                <a:latin typeface="Arial" pitchFamily="34" charset="0"/>
              </a:rPr>
              <a:t>quality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drop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frequency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severity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disease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growth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phase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secular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acceleration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approaching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limit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asymptotically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1 cm per </a:t>
            </a:r>
            <a:r>
              <a:rPr lang="de-DE" altLang="de-DE" dirty="0" err="1" smtClean="0">
                <a:latin typeface="Arial" pitchFamily="34" charset="0"/>
              </a:rPr>
              <a:t>decade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therefore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longer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applicable</a:t>
            </a:r>
            <a:r>
              <a:rPr lang="de-DE" altLang="de-DE" dirty="0" smtClean="0">
                <a:latin typeface="Arial" pitchFamily="34" charset="0"/>
              </a:rPr>
              <a:t> (gradual </a:t>
            </a:r>
            <a:r>
              <a:rPr lang="de-DE" altLang="de-DE" dirty="0" err="1" smtClean="0">
                <a:latin typeface="Arial" pitchFamily="34" charset="0"/>
              </a:rPr>
              <a:t>stagnation</a:t>
            </a:r>
            <a:r>
              <a:rPr lang="de-DE" altLang="de-DE" dirty="0" smtClean="0">
                <a:latin typeface="Arial" pitchFamily="34" charset="0"/>
              </a:rPr>
              <a:t>).</a:t>
            </a:r>
          </a:p>
          <a:p>
            <a:pPr marL="0" lvl="1"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secular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trend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Germany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particularly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notable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among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taller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people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shorter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persons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remain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side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1" eaLnBrk="1" hangingPunct="1"/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Observe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age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anthropometric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data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1"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b) Positive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secular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trend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weight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Proportional </a:t>
            </a:r>
            <a:r>
              <a:rPr lang="de-DE" altLang="de-DE" b="1" dirty="0" err="1" smtClean="0">
                <a:latin typeface="Arial" pitchFamily="34" charset="0"/>
                <a:cs typeface="Arial" pitchFamily="34" charset="0"/>
              </a:rPr>
              <a:t>differences</a:t>
            </a: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ratio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length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crotch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height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Short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long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legs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Long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trunk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short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legs</a:t>
            </a:r>
            <a:endParaRPr lang="de-DE" altLang="de-DE" dirty="0" smtClean="0">
              <a:latin typeface="Arial" pitchFamily="34" charset="0"/>
              <a:cs typeface="Arial" pitchFamily="34" charset="0"/>
            </a:endParaRPr>
          </a:p>
          <a:p>
            <a:pPr marL="0" lvl="1" eaLnBrk="1" hangingPunct="1"/>
            <a:r>
              <a:rPr lang="de-DE" altLang="de-DE" dirty="0" smtClean="0">
                <a:latin typeface="Arial" pitchFamily="34" charset="0"/>
                <a:cs typeface="Arial" pitchFamily="34" charset="0"/>
              </a:rPr>
              <a:t>	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Last </a:t>
            </a:r>
            <a:r>
              <a:rPr lang="de-DE" altLang="de-DE" b="1" dirty="0" err="1" smtClean="0">
                <a:latin typeface="Arial" pitchFamily="34" charset="0"/>
              </a:rPr>
              <a:t>two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text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fields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animated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C9CD96-155A-49F8-AB03-CAF5CE29072A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92860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574532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6B97E-F200-4AA9-97E6-C6C15F6883F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E54395A-1484-4E10-B985-178761C153F0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336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155F5-2FDF-4525-8744-05A21D47F9C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79CAD7C-4F8B-4C14-91AD-6E98EC180279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02059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 anchor="t"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88900">
              <a:buFont typeface="Wingdings" pitchFamily="2" charset="2"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  <p:grpSp>
        <p:nvGrpSpPr>
          <p:cNvPr id="196613" name="Group 5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96614" name="Rectangle 6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6615" name="Rectangle 7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6616" name="Rectangle 8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196617" name="Picture 9" descr="DGUV BGIA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913" y="220663"/>
            <a:ext cx="2919412" cy="137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387892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build="p" autoUpdateAnimBg="0" advAuto="0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iterate type="lt">
                    <p:tmPct val="10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6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" fill="hold"/>
                        <p:tgtEl>
                          <p:spTgt spid="1966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" fill="hold"/>
                        <p:tgtEl>
                          <p:spTgt spid="1966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5280"/>
      </p:ext>
    </p:extLst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33771829"/>
      </p:ext>
    </p:extLst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950633"/>
      </p:ext>
    </p:extLst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0150806"/>
      </p:ext>
    </p:extLst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592758"/>
      </p:ext>
    </p:extLst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706438"/>
      </p:ext>
    </p:extLst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1061590"/>
      </p:ext>
    </p:extLst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FAE14-4EDB-48B4-8BDA-B712BA0290C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99482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1697651"/>
      </p:ext>
    </p:extLst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520053"/>
      </p:ext>
    </p:extLst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4163" y="1211263"/>
            <a:ext cx="1971675" cy="4946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1211263"/>
            <a:ext cx="5762625" cy="49466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285729"/>
      </p:ext>
    </p:extLst>
  </p:cSld>
  <p:clrMapOvr>
    <a:masterClrMapping/>
  </p:clrMapOvr>
  <p:transition spd="med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38" y="1211263"/>
            <a:ext cx="7886700" cy="6794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737100" y="2125663"/>
            <a:ext cx="3867150" cy="193992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737100" y="4217988"/>
            <a:ext cx="3867150" cy="193992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6692420"/>
      </p:ext>
    </p:extLst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7671B-170C-493B-9537-524F087A3ED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98F3C131-9B61-4E03-B88A-881613560834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22147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16260-6CC1-490C-92DE-187A8E4EF60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1AE94860-0076-48CD-8F36-1C42C616124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08756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C7BBC-267D-4FE9-A2FE-9BF7B7C32A2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551E24DE-729D-4E2D-9D32-E2BB13A3017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0804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D65E5-7E9F-41CE-A144-6A100368F95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0DD59211-16B9-4442-B231-FA763D8B16EE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3030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DAD2F-E7D9-4B7E-B842-B1207A8FA42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D0EFAAC6-7CBA-4447-AA1C-EB0B18942CC8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0652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2C511-A38F-4200-95A6-1E5A7E46D1C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7F6D38E6-6C91-48DC-8F4F-EBD332E2A00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71012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ABDE1-11FD-4445-9626-55CF8893732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2D98C8C6-B69C-4E94-BD27-33FD62F89CFC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637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0165081B-1ABF-4FAE-9A21-CD2A7262109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 eaLnBrk="1" hangingPunct="1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 eaLnBrk="1" hangingPunct="1">
              <a:spcBef>
                <a:spcPct val="0"/>
              </a:spcBef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 altLang="de-DE" dirty="0" smtClean="0"/>
              <a:t> </a:t>
            </a:r>
            <a:fld id="{80C77052-270D-4A5C-9BA0-4322131A46A6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1211263"/>
            <a:ext cx="78867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  <a:br>
              <a:rPr lang="de-DE" smtClean="0"/>
            </a:br>
            <a:r>
              <a:rPr lang="de-DE" smtClean="0"/>
              <a:t>Zweite Zeile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grpSp>
        <p:nvGrpSpPr>
          <p:cNvPr id="195588" name="Group 4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95589" name="Rectangle 5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5590" name="Rectangle 6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5591" name="Rectangle 7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719138" y="5492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sz="1400">
              <a:solidFill>
                <a:srgbClr val="B30B16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2194" y="43542"/>
            <a:ext cx="3333750" cy="685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0" y="6696891"/>
            <a:ext cx="91440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de-DE" sz="1200" dirty="0" smtClean="0"/>
              <a:t>Modul</a:t>
            </a:r>
            <a:r>
              <a:rPr lang="de-DE" sz="1200" baseline="0" dirty="0" smtClean="0"/>
              <a:t> 2 – Ergonomie lernen</a:t>
            </a:r>
            <a:r>
              <a:rPr lang="de-DE" sz="1200" dirty="0"/>
              <a:t>		</a:t>
            </a:r>
            <a:r>
              <a:rPr lang="de-DE" sz="1200" dirty="0" smtClean="0"/>
              <a:t>Beispiel</a:t>
            </a:r>
            <a:r>
              <a:rPr lang="de-DE" sz="1200" dirty="0"/>
              <a:t>	                                      </a:t>
            </a:r>
            <a:r>
              <a:rPr lang="de-DE" sz="1200" dirty="0" smtClean="0"/>
              <a:t>                                    Folie </a:t>
            </a:r>
            <a:fld id="{4467D830-CB1C-4285-AE3A-9CADBDAC6619}" type="slidenum">
              <a:rPr lang="de-DE" sz="1200"/>
              <a:pPr eaLnBrk="0" hangingPunct="0"/>
              <a:t>‹Nr.›</a:t>
            </a:fld>
            <a:endParaRPr lang="de-DE" sz="1200" dirty="0"/>
          </a:p>
          <a:p>
            <a:pPr eaLnBrk="0" hangingPunct="0"/>
            <a:r>
              <a:rPr lang="de-DE" sz="1000" dirty="0"/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9426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 spd="med">
    <p:pull dir="d"/>
  </p:transition>
  <p:timing>
    <p:tnLst>
      <p:par>
        <p:cTn id="1" dur="indefinite" restart="never" nodeType="tmRoot"/>
      </p:par>
    </p:tnLst>
  </p:timing>
  <p:hf hdr="0"/>
  <p:txStyles>
    <p:titleStyle>
      <a:lvl1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marL="889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5461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10033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4605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917700" algn="l" rtl="0" fontAlgn="base"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534988" indent="-446088" algn="l" rtl="0" fontAlgn="base">
        <a:spcBef>
          <a:spcPct val="30000"/>
        </a:spcBef>
        <a:spcAft>
          <a:spcPct val="30000"/>
        </a:spcAft>
        <a:buClr>
          <a:srgbClr val="B30B16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1158875" indent="-355600" algn="l" rtl="0" fontAlgn="base">
        <a:spcBef>
          <a:spcPct val="30000"/>
        </a:spcBef>
        <a:spcAft>
          <a:spcPct val="30000"/>
        </a:spcAft>
        <a:buClr>
          <a:srgbClr val="004D9F"/>
        </a:buClr>
        <a:buFont typeface="Wingdings" pitchFamily="2" charset="2"/>
        <a:buChar char="F"/>
        <a:defRPr sz="2000">
          <a:solidFill>
            <a:schemeClr val="tx1"/>
          </a:solidFill>
          <a:latin typeface="+mn-lt"/>
        </a:defRPr>
      </a:lvl2pPr>
      <a:lvl3pPr marL="1603375" indent="-265113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Arial" charset="0"/>
        <a:buChar char="−"/>
        <a:defRPr sz="2000">
          <a:solidFill>
            <a:schemeClr val="tx1"/>
          </a:solidFill>
          <a:latin typeface="+mn-lt"/>
        </a:defRPr>
      </a:lvl3pPr>
      <a:lvl4pPr marL="2151063" indent="-3683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6860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5pPr>
      <a:lvl6pPr marL="31432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6pPr>
      <a:lvl7pPr marL="36004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7pPr>
      <a:lvl8pPr marL="40576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8pPr>
      <a:lvl9pPr marL="4514850" indent="-355600" algn="l" rtl="0" fontAlgn="base">
        <a:spcBef>
          <a:spcPct val="30000"/>
        </a:spcBef>
        <a:spcAft>
          <a:spcPct val="30000"/>
        </a:spcAft>
        <a:buClr>
          <a:srgbClr val="6E6E6E"/>
        </a:buClr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Ergonomie-Grundlagen:_Anthropometri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Ergonomie-Grundlagen:_Anthropometri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rgotyping.net/index.php?title=Ergonomie-Grundlagen:_Anthropometri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rgotyping.net/index.php?title=Ergonomie-Grundlagen:_Anthropometri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Ergonomie-Grundlagen:_Anthropometri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nora.kan-praxis.de/en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hyperlink" Target="http://ergotyping.net/index.php?title=Ergonomie-Grundlagen:_Anthropometri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rgotyping.net/index.php?title=Ergonomie-Grundlagen:_Anthropometrie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jpe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979612" y="2189163"/>
            <a:ext cx="6696843" cy="2679700"/>
          </a:xfrm>
        </p:spPr>
        <p:txBody>
          <a:bodyPr/>
          <a:lstStyle/>
          <a:p>
            <a:r>
              <a:rPr lang="en-US" dirty="0"/>
              <a:t>Anthropometric and biomechanical aspects of ergonomic design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/>
              <a:t>Part </a:t>
            </a:r>
            <a:r>
              <a:rPr lang="de-DE" sz="2800" smtClean="0"/>
              <a:t>1: </a:t>
            </a:r>
            <a:r>
              <a:rPr lang="de-DE" altLang="de-DE" sz="2800" dirty="0"/>
              <a:t>Distribution </a:t>
            </a:r>
            <a:r>
              <a:rPr lang="de-DE" altLang="de-DE" sz="2800" dirty="0" err="1"/>
              <a:t>and</a:t>
            </a:r>
            <a:r>
              <a:rPr lang="de-DE" altLang="de-DE" sz="2800" dirty="0"/>
              <a:t> </a:t>
            </a:r>
            <a:r>
              <a:rPr lang="de-DE" altLang="de-DE" sz="2800" dirty="0" err="1"/>
              <a:t>differentiation</a:t>
            </a:r>
            <a:r>
              <a:rPr lang="de-DE" altLang="de-DE" sz="2800" dirty="0"/>
              <a:t> </a:t>
            </a:r>
            <a:r>
              <a:rPr lang="de-DE" altLang="de-DE" sz="2800" dirty="0" err="1"/>
              <a:t>of</a:t>
            </a:r>
            <a:r>
              <a:rPr lang="de-DE" altLang="de-DE" sz="2800" dirty="0"/>
              <a:t> </a:t>
            </a:r>
            <a:r>
              <a:rPr lang="de-DE" altLang="de-DE" sz="2800" dirty="0" err="1"/>
              <a:t>body</a:t>
            </a:r>
            <a:r>
              <a:rPr lang="de-DE" altLang="de-DE" sz="2800" dirty="0"/>
              <a:t> dimensions</a:t>
            </a:r>
            <a:endParaRPr lang="de-DE" dirty="0"/>
          </a:p>
        </p:txBody>
      </p:sp>
      <p:sp>
        <p:nvSpPr>
          <p:cNvPr id="5123" name="Rectangle 4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sz="2400" dirty="0"/>
              <a:t>International </a:t>
            </a:r>
            <a:r>
              <a:rPr lang="de-DE" altLang="de-DE" sz="2400" dirty="0" err="1"/>
              <a:t>body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dimensions</a:t>
            </a:r>
            <a:r>
              <a:rPr lang="de-DE" altLang="de-DE" sz="2400" dirty="0"/>
              <a:t> – </a:t>
            </a:r>
            <a:r>
              <a:rPr lang="de-DE" altLang="de-DE" sz="2400" dirty="0" err="1"/>
              <a:t>ethnic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differences</a:t>
            </a:r>
            <a:endParaRPr lang="de-DE" alt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CA353C-FD3C-4F0A-A4A2-309505F3E08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03548" y="6021288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1200" dirty="0"/>
              <a:t>Image </a:t>
            </a:r>
            <a:r>
              <a:rPr lang="de-DE" altLang="de-DE" sz="1200" dirty="0" smtClean="0"/>
              <a:t>Source</a:t>
            </a:r>
            <a:r>
              <a:rPr lang="de-DE" sz="1200" b="0" dirty="0" smtClean="0"/>
              <a:t>: Kamusella: </a:t>
            </a:r>
            <a:r>
              <a:rPr lang="de-DE" sz="1200" b="0" dirty="0" smtClean="0">
                <a:hlinkClick r:id="rId3"/>
              </a:rPr>
              <a:t>http://ergotyping.net/index.php?title=Ergonomie-Grundlagen:_Anthropometrie</a:t>
            </a:r>
            <a:endParaRPr lang="de-DE" sz="1200" b="0" dirty="0" smtClean="0"/>
          </a:p>
          <a:p>
            <a:endParaRPr lang="de-DE" sz="1200" b="0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>
          <a:xfrm>
            <a:off x="539749" y="1210692"/>
            <a:ext cx="8064500" cy="4897437"/>
          </a:xfrm>
        </p:spPr>
        <p:txBody>
          <a:bodyPr/>
          <a:lstStyle/>
          <a:p>
            <a:pPr algn="ctr"/>
            <a:r>
              <a:rPr lang="de-DE" altLang="de-DE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5th </a:t>
            </a:r>
            <a:r>
              <a:rPr lang="de-DE" altLang="de-DE" sz="18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percentile</a:t>
            </a:r>
            <a:r>
              <a:rPr lang="de-DE" altLang="de-DE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altLang="de-DE" sz="18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female</a:t>
            </a:r>
            <a:r>
              <a:rPr lang="de-DE" altLang="de-DE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 –	95th </a:t>
            </a:r>
            <a:r>
              <a:rPr lang="de-DE" altLang="de-DE" sz="18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percentile</a:t>
            </a:r>
            <a:r>
              <a:rPr lang="de-DE" altLang="de-DE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male </a:t>
            </a:r>
          </a:p>
          <a:p>
            <a:pPr algn="ctr"/>
            <a:endParaRPr lang="de-DE" sz="1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" name="Picture 3" descr="http://www.ergotyping.net/images/Weltbev%C3%B6lkerung.gif"/>
          <p:cNvPicPr>
            <a:picLocks noChangeAspect="1" noChangeArrowheads="1"/>
          </p:cNvPicPr>
          <p:nvPr/>
        </p:nvPicPr>
        <p:blipFill rotWithShape="1">
          <a:blip r:embed="rId4" cstate="print"/>
          <a:srcRect t="5723"/>
          <a:stretch/>
        </p:blipFill>
        <p:spPr bwMode="auto">
          <a:xfrm>
            <a:off x="468313" y="1484784"/>
            <a:ext cx="8320087" cy="4139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2"/>
          <p:cNvSpPr txBox="1">
            <a:spLocks noChangeArrowheads="1"/>
          </p:cNvSpPr>
          <p:nvPr/>
        </p:nvSpPr>
        <p:spPr bwMode="auto">
          <a:xfrm>
            <a:off x="682625" y="5045572"/>
            <a:ext cx="8461375" cy="646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          South-</a:t>
            </a:r>
            <a:r>
              <a:rPr kumimoji="0" lang="de-DE" alt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east</a:t>
            </a: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alt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Africa</a:t>
            </a: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	     North </a:t>
            </a:r>
            <a:r>
              <a:rPr kumimoji="0" lang="de-DE" alt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America</a:t>
            </a: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	</a:t>
            </a:r>
            <a:r>
              <a:rPr kumimoji="0" lang="de-DE" alt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Australia</a:t>
            </a:r>
            <a:endParaRPr kumimoji="0" lang="de-DE" altLang="de-DE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Japan		South-</a:t>
            </a:r>
            <a:r>
              <a:rPr kumimoji="0" lang="de-DE" alt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east</a:t>
            </a:r>
            <a:r>
              <a:rPr kumimoji="0" lang="de-DE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 Europe        Germany	                N. Europe</a:t>
            </a:r>
          </a:p>
        </p:txBody>
      </p:sp>
    </p:spTree>
    <p:extLst>
      <p:ext uri="{BB962C8B-B14F-4D97-AF65-F5344CB8AC3E}">
        <p14:creationId xmlns:p14="http://schemas.microsoft.com/office/powerpoint/2010/main" val="392533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765175"/>
            <a:ext cx="8784976" cy="496888"/>
          </a:xfrm>
        </p:spPr>
        <p:txBody>
          <a:bodyPr/>
          <a:lstStyle/>
          <a:p>
            <a:r>
              <a:rPr lang="de-DE" altLang="de-DE" sz="2800" dirty="0" err="1"/>
              <a:t>Differences</a:t>
            </a:r>
            <a:r>
              <a:rPr lang="de-DE" altLang="de-DE" sz="2800" dirty="0"/>
              <a:t> in </a:t>
            </a:r>
            <a:r>
              <a:rPr lang="de-DE" altLang="de-DE" sz="2800" dirty="0" err="1"/>
              <a:t>proportions</a:t>
            </a:r>
            <a:r>
              <a:rPr lang="de-DE" altLang="de-DE" sz="2800" dirty="0"/>
              <a:t> – </a:t>
            </a:r>
            <a:r>
              <a:rPr lang="de-DE" altLang="de-DE" sz="2800" dirty="0" err="1"/>
              <a:t>body</a:t>
            </a:r>
            <a:r>
              <a:rPr lang="de-DE" altLang="de-DE" sz="2800" dirty="0"/>
              <a:t> </a:t>
            </a:r>
            <a:r>
              <a:rPr lang="de-DE" altLang="de-DE" sz="2800" dirty="0" err="1"/>
              <a:t>proportion</a:t>
            </a:r>
            <a:r>
              <a:rPr lang="de-DE" altLang="de-DE" sz="2800" dirty="0"/>
              <a:t> </a:t>
            </a:r>
            <a:r>
              <a:rPr lang="de-DE" altLang="de-DE" sz="2800" dirty="0" err="1"/>
              <a:t>types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smtClean="0"/>
              <a:t>Trunk/leg</a:t>
            </a:r>
            <a:r>
              <a:rPr lang="de-DE" altLang="de-DE" b="0" dirty="0" smtClean="0">
                <a:solidFill>
                  <a:srgbClr val="000000"/>
                </a:solidFill>
              </a:rPr>
              <a:t> </a:t>
            </a:r>
            <a:r>
              <a:rPr lang="de-DE" altLang="de-DE" dirty="0" err="1"/>
              <a:t>length</a:t>
            </a:r>
            <a:r>
              <a:rPr lang="de-DE" altLang="de-DE" dirty="0"/>
              <a:t>, arm </a:t>
            </a:r>
            <a:r>
              <a:rPr lang="de-DE" altLang="de-DE" dirty="0" err="1"/>
              <a:t>length</a:t>
            </a:r>
            <a:endParaRPr lang="de-DE" altLang="de-DE" dirty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05483D-25BC-4F2F-986F-B812B6C94E4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83816" y="601241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" dirty="0"/>
              <a:t>Image </a:t>
            </a:r>
            <a:r>
              <a:rPr lang="de-DE" altLang="de-DE" sz="900" dirty="0" err="1" smtClean="0"/>
              <a:t>source</a:t>
            </a:r>
            <a:r>
              <a:rPr lang="de-DE" sz="900" dirty="0" smtClean="0"/>
              <a:t>: </a:t>
            </a:r>
            <a:r>
              <a:rPr lang="de-DE" sz="900" dirty="0"/>
              <a:t>Kamusella: </a:t>
            </a:r>
            <a:r>
              <a:rPr lang="de-DE" sz="900" dirty="0">
                <a:hlinkClick r:id="rId3"/>
              </a:rPr>
              <a:t>http://ergotyping.net/index.php?title=Ergonomie-Grundlagen:_Anthropometrie</a:t>
            </a:r>
            <a:endParaRPr lang="de-DE" sz="900" dirty="0"/>
          </a:p>
          <a:p>
            <a:endParaRPr lang="de-DE" sz="9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402590" y="1907528"/>
            <a:ext cx="8328025" cy="3900487"/>
            <a:chOff x="402590" y="1907528"/>
            <a:chExt cx="8328025" cy="3900487"/>
          </a:xfrm>
        </p:grpSpPr>
        <p:pic>
          <p:nvPicPr>
            <p:cNvPr id="10" name="Picture 2" descr="Bild:Längen Proportionstypen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2590" y="1907528"/>
              <a:ext cx="8328025" cy="3900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4645025" y="1944688"/>
              <a:ext cx="1346200" cy="4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s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hort</a:t>
              </a: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 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arms</a:t>
              </a:r>
              <a:endParaRPr kumimoji="0" lang="de-DE" altLang="de-D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7223125" y="1944688"/>
              <a:ext cx="1295400" cy="3984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l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ong</a:t>
              </a: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 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arms</a:t>
              </a:r>
              <a:endParaRPr kumimoji="0" lang="de-DE" alt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5788025" y="1944688"/>
              <a:ext cx="1552575" cy="3984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mean-length</a:t>
              </a: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 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arms</a:t>
              </a:r>
              <a:endParaRPr kumimoji="0" lang="de-DE" alt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530225" y="1944688"/>
              <a:ext cx="1511300" cy="571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Long-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trunked</a:t>
              </a: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 individual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Mean-length</a:t>
              </a:r>
              <a:r>
                <a:rPr kumimoji="0" lang="de-DE" altLang="de-DE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 </a:t>
              </a:r>
              <a:r>
                <a:rPr kumimoji="0" lang="de-DE" altLang="de-DE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arms</a:t>
              </a:r>
              <a:endParaRPr kumimoji="0" lang="de-DE" altLang="de-DE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306763" y="1944688"/>
              <a:ext cx="1265237" cy="5524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Short-trunked individual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Mean-length arms</a:t>
              </a:r>
              <a:endParaRPr kumimoji="0" lang="de-DE" alt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1943100" y="1944688"/>
              <a:ext cx="1454150" cy="552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Mean proportion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B9B9E7">
                      <a:lumMod val="50000"/>
                    </a:srgbClr>
                  </a:solidFill>
                  <a:effectLst/>
                  <a:uLnTx/>
                  <a:uFillTx/>
                  <a:latin typeface="Arial" charset="0"/>
                  <a:cs typeface="Arial" charset="0"/>
                </a:rPr>
                <a:t>Mean-length arms</a:t>
              </a:r>
              <a:endParaRPr kumimoji="0" lang="de-DE" alt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E7">
                    <a:lumMod val="5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79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/>
              <a:t>Proportion </a:t>
            </a:r>
            <a:r>
              <a:rPr lang="de-DE" altLang="de-DE" sz="2800" dirty="0" err="1"/>
              <a:t>types</a:t>
            </a:r>
            <a:r>
              <a:rPr lang="de-DE" altLang="de-DE" sz="2800" dirty="0"/>
              <a:t>: </a:t>
            </a:r>
            <a:r>
              <a:rPr lang="de-DE" altLang="de-DE" sz="2800" dirty="0" err="1"/>
              <a:t>representative</a:t>
            </a:r>
            <a:r>
              <a:rPr lang="de-DE" altLang="de-DE" sz="2800" dirty="0"/>
              <a:t> </a:t>
            </a:r>
            <a:r>
              <a:rPr lang="de-DE" altLang="de-DE" sz="2800" dirty="0" err="1"/>
              <a:t>individuals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208714" cy="4897437"/>
          </a:xfrm>
        </p:spPr>
        <p:txBody>
          <a:bodyPr/>
          <a:lstStyle/>
          <a:p>
            <a:r>
              <a:rPr lang="de-DE" altLang="de-DE" dirty="0" err="1"/>
              <a:t>Anthropometric</a:t>
            </a:r>
            <a:r>
              <a:rPr lang="de-DE" altLang="de-DE" dirty="0"/>
              <a:t> </a:t>
            </a:r>
            <a:r>
              <a:rPr lang="de-DE" altLang="de-DE" dirty="0" err="1"/>
              <a:t>variance</a:t>
            </a:r>
            <a:r>
              <a:rPr lang="de-DE" altLang="de-DE" dirty="0"/>
              <a:t> </a:t>
            </a:r>
            <a:r>
              <a:rPr lang="de-DE" altLang="de-DE" dirty="0" err="1"/>
              <a:t>within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operator</a:t>
            </a:r>
            <a:r>
              <a:rPr lang="de-DE" altLang="de-DE" dirty="0"/>
              <a:t> </a:t>
            </a:r>
            <a:r>
              <a:rPr lang="de-DE" altLang="de-DE" dirty="0" err="1"/>
              <a:t>population</a:t>
            </a:r>
            <a:r>
              <a:rPr lang="de-DE" altLang="de-DE" dirty="0"/>
              <a:t> </a:t>
            </a:r>
            <a:r>
              <a:rPr lang="de-DE" altLang="de-DE" dirty="0" err="1"/>
              <a:t>for</a:t>
            </a:r>
            <a:r>
              <a:rPr lang="de-DE" altLang="de-DE" dirty="0"/>
              <a:t>: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FA0FF8-48BE-4DC6-9012-09B4F27B3DD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79873"/>
            <a:ext cx="7560840" cy="408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645921" y="6197084"/>
            <a:ext cx="7236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" dirty="0"/>
              <a:t>Image </a:t>
            </a:r>
            <a:r>
              <a:rPr lang="de-DE" altLang="de-DE" sz="900" dirty="0" err="1"/>
              <a:t>source</a:t>
            </a:r>
            <a:r>
              <a:rPr lang="de-DE" altLang="de-DE" sz="900" dirty="0"/>
              <a:t> </a:t>
            </a:r>
            <a:r>
              <a:rPr lang="de-DE" sz="900" b="0" dirty="0" err="1" smtClean="0"/>
              <a:t>Kamusella</a:t>
            </a:r>
            <a:r>
              <a:rPr lang="de-DE" sz="900" b="0" dirty="0" smtClean="0"/>
              <a:t>: </a:t>
            </a:r>
            <a:r>
              <a:rPr lang="de-DE" sz="900" b="0" dirty="0" smtClean="0">
                <a:hlinkClick r:id="rId4"/>
              </a:rPr>
              <a:t>http://ergotyping.net/index.php?title=Ergonomie-Grundlagen:_Anthropometrie</a:t>
            </a:r>
            <a:endParaRPr lang="de-DE" sz="900" b="0" dirty="0" smtClean="0"/>
          </a:p>
          <a:p>
            <a:endParaRPr lang="de-DE" sz="900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539552" y="5653088"/>
            <a:ext cx="1711325" cy="52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1400" b="0" dirty="0">
                <a:latin typeface="Arial" charset="0"/>
                <a:cs typeface="Arial" charset="0"/>
              </a:rPr>
              <a:t>Long leg: </a:t>
            </a:r>
            <a:r>
              <a:rPr lang="de-DE" sz="1400" b="0" dirty="0" err="1">
                <a:latin typeface="Arial" charset="0"/>
                <a:cs typeface="Arial" charset="0"/>
              </a:rPr>
              <a:t>short-trunked</a:t>
            </a:r>
            <a:endParaRPr lang="de-DE" sz="1400" b="0" dirty="0">
              <a:latin typeface="Arial" charset="0"/>
              <a:cs typeface="Arial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250877" y="5650656"/>
            <a:ext cx="1711325" cy="52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1400" b="0" dirty="0">
                <a:latin typeface="Arial" charset="0"/>
                <a:cs typeface="Arial" charset="0"/>
              </a:rPr>
              <a:t>Long leg: </a:t>
            </a:r>
            <a:r>
              <a:rPr lang="de-DE" sz="1400" b="0" dirty="0" err="1">
                <a:latin typeface="Arial" charset="0"/>
                <a:cs typeface="Arial" charset="0"/>
              </a:rPr>
              <a:t>short-trunked</a:t>
            </a:r>
            <a:endParaRPr lang="de-DE" sz="1400" b="0" dirty="0">
              <a:latin typeface="Arial" charset="0"/>
              <a:cs typeface="Arial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962005" y="5681899"/>
            <a:ext cx="2194172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400" b="0" dirty="0">
                <a:latin typeface="Arial" charset="0"/>
                <a:cs typeface="Arial" charset="0"/>
              </a:rPr>
              <a:t>M95: 95th </a:t>
            </a:r>
            <a:r>
              <a:rPr lang="de-DE" sz="1400" b="0" dirty="0" err="1">
                <a:latin typeface="Arial" charset="0"/>
                <a:cs typeface="Arial" charset="0"/>
              </a:rPr>
              <a:t>percentile</a:t>
            </a:r>
            <a:r>
              <a:rPr lang="de-DE" sz="1400" b="0" dirty="0">
                <a:latin typeface="Arial" charset="0"/>
                <a:cs typeface="Arial" charset="0"/>
              </a:rPr>
              <a:t> male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158792" y="5681899"/>
            <a:ext cx="194160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400" b="0" dirty="0">
                <a:latin typeface="Arial" charset="0"/>
                <a:cs typeface="Arial" charset="0"/>
              </a:rPr>
              <a:t>F5: 5th </a:t>
            </a:r>
            <a:r>
              <a:rPr lang="de-DE" sz="1400" b="0" dirty="0" err="1">
                <a:latin typeface="Arial" charset="0"/>
                <a:cs typeface="Arial" charset="0"/>
              </a:rPr>
              <a:t>percentile</a:t>
            </a:r>
            <a:r>
              <a:rPr lang="de-DE" sz="1400" b="0" dirty="0">
                <a:latin typeface="Arial" charset="0"/>
                <a:cs typeface="Arial" charset="0"/>
              </a:rPr>
              <a:t> </a:t>
            </a:r>
            <a:r>
              <a:rPr lang="de-DE" sz="1400" b="0" dirty="0" err="1">
                <a:latin typeface="Arial" charset="0"/>
                <a:cs typeface="Arial" charset="0"/>
              </a:rPr>
              <a:t>female</a:t>
            </a:r>
            <a:endParaRPr lang="de-DE" sz="1400" b="0" dirty="0">
              <a:latin typeface="Arial" charset="0"/>
              <a:cs typeface="Arial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935920" y="2060848"/>
            <a:ext cx="393971" cy="400110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feld 15"/>
          <p:cNvSpPr txBox="1"/>
          <p:nvPr/>
        </p:nvSpPr>
        <p:spPr>
          <a:xfrm>
            <a:off x="4329892" y="2080969"/>
            <a:ext cx="168226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350" b="1" dirty="0" smtClean="0">
                <a:solidFill>
                  <a:schemeClr val="tx1"/>
                </a:solidFill>
              </a:rPr>
              <a:t>Reference point for all users</a:t>
            </a:r>
            <a:endParaRPr lang="en-US" sz="1350" b="1" dirty="0">
              <a:solidFill>
                <a:schemeClr val="tx1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708002" y="3241818"/>
            <a:ext cx="1944117" cy="307777"/>
          </a:xfrm>
          <a:prstGeom prst="rect">
            <a:avLst/>
          </a:prstGeom>
          <a:solidFill>
            <a:srgbClr val="FFFF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Position of controls</a:t>
            </a:r>
            <a:endParaRPr lang="en-US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7344307" y="4005064"/>
            <a:ext cx="704317" cy="330860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550" b="1" dirty="0" smtClean="0">
                <a:solidFill>
                  <a:schemeClr val="tx2">
                    <a:lumMod val="75000"/>
                  </a:schemeClr>
                </a:solidFill>
              </a:rPr>
              <a:t>SEAT</a:t>
            </a:r>
            <a:endParaRPr lang="en-US" sz="155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7176820" y="5157191"/>
            <a:ext cx="871804" cy="330860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550" b="1" dirty="0" smtClean="0">
                <a:solidFill>
                  <a:schemeClr val="tx2">
                    <a:lumMod val="75000"/>
                  </a:schemeClr>
                </a:solidFill>
              </a:rPr>
              <a:t>PEDAL</a:t>
            </a:r>
            <a:endParaRPr lang="en-US" sz="155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2265760" y="4269266"/>
            <a:ext cx="726703" cy="330860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550" b="1" dirty="0" smtClean="0">
                <a:solidFill>
                  <a:schemeClr val="tx2">
                    <a:lumMod val="75000"/>
                  </a:schemeClr>
                </a:solidFill>
              </a:rPr>
              <a:t>SEAT</a:t>
            </a:r>
            <a:endParaRPr lang="en-US" sz="155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45921" y="5217487"/>
            <a:ext cx="2520378" cy="30008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en-US" sz="1350" b="1" dirty="0" smtClean="0">
                <a:solidFill>
                  <a:schemeClr val="tx1"/>
                </a:solidFill>
              </a:rPr>
              <a:t>Reference point for all users</a:t>
            </a:r>
            <a:endParaRPr lang="en-US" sz="13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73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400" dirty="0" err="1"/>
              <a:t>Somatotypes</a:t>
            </a:r>
            <a:r>
              <a:rPr lang="de-DE" altLang="de-DE" sz="2400" dirty="0"/>
              <a:t> in </a:t>
            </a:r>
            <a:r>
              <a:rPr lang="de-DE" altLang="de-DE" sz="2400" dirty="0" err="1"/>
              <a:t>combination</a:t>
            </a:r>
            <a:r>
              <a:rPr lang="de-DE" altLang="de-DE" sz="2400" dirty="0"/>
              <a:t> </a:t>
            </a:r>
            <a:r>
              <a:rPr lang="de-DE" altLang="de-DE" sz="2400" dirty="0" err="1"/>
              <a:t>with</a:t>
            </a:r>
            <a:r>
              <a:rPr lang="de-DE" altLang="de-DE" sz="2400" dirty="0"/>
              <a:t> </a:t>
            </a:r>
            <a:r>
              <a:rPr lang="de-DE" altLang="de-DE" sz="2400" dirty="0" err="1"/>
              <a:t>proportion</a:t>
            </a:r>
            <a:r>
              <a:rPr lang="de-DE" altLang="de-DE" sz="2400" dirty="0"/>
              <a:t> </a:t>
            </a:r>
            <a:r>
              <a:rPr lang="de-DE" altLang="de-DE" sz="2400" dirty="0" err="1"/>
              <a:t>types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340768"/>
            <a:ext cx="9001000" cy="48974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de-DE" altLang="de-DE" sz="2000" dirty="0" err="1"/>
              <a:t>Geometric</a:t>
            </a:r>
            <a:r>
              <a:rPr lang="de-DE" altLang="de-DE" sz="2000" dirty="0"/>
              <a:t> design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products</a:t>
            </a:r>
            <a:r>
              <a:rPr lang="de-DE" altLang="de-DE" sz="2000" dirty="0"/>
              <a:t> in </a:t>
            </a:r>
            <a:r>
              <a:rPr lang="de-DE" altLang="de-DE" sz="2000" dirty="0" err="1"/>
              <a:t>consideration</a:t>
            </a:r>
            <a:r>
              <a:rPr lang="de-DE" altLang="de-DE" sz="2000" dirty="0"/>
              <a:t>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widest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anthropometric</a:t>
            </a:r>
            <a:r>
              <a:rPr lang="de-DE" altLang="de-DE" sz="2000" dirty="0"/>
              <a:t> </a:t>
            </a:r>
            <a:r>
              <a:rPr lang="de-DE" altLang="de-DE" sz="2000" dirty="0" err="1"/>
              <a:t>variance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within</a:t>
            </a:r>
            <a:r>
              <a:rPr lang="de-DE" altLang="de-DE" sz="2000" dirty="0"/>
              <a:t> </a:t>
            </a:r>
            <a:r>
              <a:rPr lang="de-DE" altLang="de-DE" sz="2000" dirty="0" err="1"/>
              <a:t>the</a:t>
            </a:r>
            <a:r>
              <a:rPr lang="de-DE" altLang="de-DE" sz="2000" dirty="0"/>
              <a:t> </a:t>
            </a:r>
            <a:r>
              <a:rPr lang="de-DE" altLang="de-DE" sz="2000" dirty="0" err="1"/>
              <a:t>operator</a:t>
            </a:r>
            <a:r>
              <a:rPr lang="de-DE" altLang="de-DE" sz="2000" dirty="0"/>
              <a:t> </a:t>
            </a:r>
            <a:r>
              <a:rPr lang="de-DE" altLang="de-DE" sz="2000" dirty="0" err="1"/>
              <a:t>population</a:t>
            </a:r>
            <a:r>
              <a:rPr lang="de-DE" altLang="de-DE" sz="2000" dirty="0"/>
              <a:t>:</a:t>
            </a:r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10204F-BA82-4F7D-9638-4FCD60E6694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76" y="2276872"/>
            <a:ext cx="8419306" cy="249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377031" y="612671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" dirty="0"/>
              <a:t>Image </a:t>
            </a:r>
            <a:r>
              <a:rPr lang="de-DE" altLang="de-DE" sz="900" dirty="0" err="1" smtClean="0"/>
              <a:t>source</a:t>
            </a:r>
            <a:r>
              <a:rPr lang="de-DE" altLang="de-DE" sz="900" dirty="0" smtClean="0"/>
              <a:t>: </a:t>
            </a:r>
            <a:r>
              <a:rPr lang="de-DE" sz="900" b="0" dirty="0" err="1" smtClean="0"/>
              <a:t>Kamusella</a:t>
            </a:r>
            <a:r>
              <a:rPr lang="de-DE" sz="900" b="0" dirty="0" smtClean="0"/>
              <a:t>: </a:t>
            </a:r>
            <a:r>
              <a:rPr lang="de-DE" sz="900" b="0" dirty="0" smtClean="0">
                <a:hlinkClick r:id="rId4"/>
              </a:rPr>
              <a:t>http://ergotyping.net/index.php?title=Ergonomie-Grundlagen:_Anthropometrie</a:t>
            </a:r>
            <a:endParaRPr lang="de-DE" sz="900" b="0" dirty="0" smtClean="0"/>
          </a:p>
          <a:p>
            <a:endParaRPr lang="de-DE" sz="900" b="0" dirty="0"/>
          </a:p>
        </p:txBody>
      </p:sp>
      <p:sp>
        <p:nvSpPr>
          <p:cNvPr id="10" name="Textfeld 9"/>
          <p:cNvSpPr txBox="1"/>
          <p:nvPr/>
        </p:nvSpPr>
        <p:spPr>
          <a:xfrm>
            <a:off x="369776" y="4344649"/>
            <a:ext cx="3349625" cy="4318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Short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corpulent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woman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(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short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legs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and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arms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  <a:p>
            <a:pPr>
              <a:defRPr/>
            </a:pP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Tall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slim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man (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long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legs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and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b="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arms</a:t>
            </a:r>
            <a:r>
              <a:rPr lang="de-DE" sz="1100" b="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347864" y="4312430"/>
            <a:ext cx="3446463" cy="4318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Tall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slim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woman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(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long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legs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and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arms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  <a:p>
            <a:pPr>
              <a:defRPr/>
            </a:pP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Small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corpulent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man (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short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legs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and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arms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362835" y="4348990"/>
            <a:ext cx="1368425" cy="26161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Variation </a:t>
            </a:r>
            <a:r>
              <a:rPr lang="de-DE" sz="1100" dirty="0" err="1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series</a:t>
            </a:r>
            <a:r>
              <a:rPr lang="de-DE" sz="1100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 1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77031" y="4868445"/>
            <a:ext cx="8389938" cy="1079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de-DE" altLang="de-DE" sz="1600" dirty="0" err="1">
                <a:solidFill>
                  <a:srgbClr val="0B2A51"/>
                </a:solidFill>
              </a:rPr>
              <a:t>Example</a:t>
            </a:r>
            <a:r>
              <a:rPr lang="de-DE" altLang="de-DE" sz="1600" dirty="0">
                <a:solidFill>
                  <a:srgbClr val="0B2A51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de-DE" altLang="de-DE" sz="1600" dirty="0">
                <a:solidFill>
                  <a:srgbClr val="0B2A51"/>
                </a:solidFill>
              </a:rPr>
              <a:t>Variation </a:t>
            </a:r>
            <a:r>
              <a:rPr lang="de-DE" altLang="de-DE" sz="1600" dirty="0" err="1">
                <a:solidFill>
                  <a:srgbClr val="0B2A51"/>
                </a:solidFill>
              </a:rPr>
              <a:t>series</a:t>
            </a:r>
            <a:r>
              <a:rPr lang="de-DE" altLang="de-DE" sz="1600" dirty="0">
                <a:solidFill>
                  <a:srgbClr val="0B2A51"/>
                </a:solidFill>
              </a:rPr>
              <a:t> 1:</a:t>
            </a:r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de-DE" altLang="de-DE" sz="1600" dirty="0" err="1">
                <a:solidFill>
                  <a:srgbClr val="0B2A51"/>
                </a:solidFill>
              </a:rPr>
              <a:t>Very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 err="1">
                <a:solidFill>
                  <a:srgbClr val="0B2A51"/>
                </a:solidFill>
              </a:rPr>
              <a:t>tall</a:t>
            </a:r>
            <a:r>
              <a:rPr lang="de-DE" altLang="de-DE" sz="1600" dirty="0">
                <a:solidFill>
                  <a:srgbClr val="0B2A51"/>
                </a:solidFill>
              </a:rPr>
              <a:t>, </a:t>
            </a:r>
            <a:r>
              <a:rPr lang="de-DE" altLang="de-DE" sz="1600" dirty="0" err="1">
                <a:solidFill>
                  <a:srgbClr val="0B2A51"/>
                </a:solidFill>
              </a:rPr>
              <a:t>long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 err="1">
                <a:solidFill>
                  <a:srgbClr val="0B2A51"/>
                </a:solidFill>
              </a:rPr>
              <a:t>legs</a:t>
            </a:r>
            <a:r>
              <a:rPr lang="de-DE" altLang="de-DE" sz="1600" dirty="0">
                <a:solidFill>
                  <a:srgbClr val="0B2A51"/>
                </a:solidFill>
              </a:rPr>
              <a:t>, </a:t>
            </a:r>
            <a:r>
              <a:rPr lang="de-DE" altLang="de-DE" sz="1600" dirty="0" err="1">
                <a:solidFill>
                  <a:srgbClr val="0B2A51"/>
                </a:solidFill>
              </a:rPr>
              <a:t>slim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>
                <a:solidFill>
                  <a:srgbClr val="0B2A51"/>
                </a:solidFill>
                <a:sym typeface="Wingdings" pitchFamily="2" charset="2"/>
              </a:rPr>
              <a:t>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 err="1">
                <a:solidFill>
                  <a:srgbClr val="0B2A51"/>
                </a:solidFill>
              </a:rPr>
              <a:t>Very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 err="1">
                <a:solidFill>
                  <a:srgbClr val="0B2A51"/>
                </a:solidFill>
              </a:rPr>
              <a:t>short</a:t>
            </a:r>
            <a:r>
              <a:rPr lang="de-DE" altLang="de-DE" sz="1600" dirty="0">
                <a:solidFill>
                  <a:srgbClr val="0B2A51"/>
                </a:solidFill>
              </a:rPr>
              <a:t>, </a:t>
            </a:r>
            <a:r>
              <a:rPr lang="de-DE" altLang="de-DE" sz="1600" dirty="0" err="1">
                <a:solidFill>
                  <a:srgbClr val="0B2A51"/>
                </a:solidFill>
              </a:rPr>
              <a:t>short</a:t>
            </a:r>
            <a:r>
              <a:rPr lang="de-DE" altLang="de-DE" sz="1600" dirty="0">
                <a:solidFill>
                  <a:srgbClr val="0B2A51"/>
                </a:solidFill>
              </a:rPr>
              <a:t> </a:t>
            </a:r>
            <a:r>
              <a:rPr lang="de-DE" altLang="de-DE" sz="1600" dirty="0" err="1">
                <a:solidFill>
                  <a:srgbClr val="0B2A51"/>
                </a:solidFill>
              </a:rPr>
              <a:t>legs</a:t>
            </a:r>
            <a:r>
              <a:rPr lang="de-DE" altLang="de-DE" sz="1600" dirty="0">
                <a:solidFill>
                  <a:srgbClr val="0B2A51"/>
                </a:solidFill>
              </a:rPr>
              <a:t>, </a:t>
            </a:r>
            <a:r>
              <a:rPr lang="de-DE" altLang="de-DE" sz="1600" dirty="0" err="1">
                <a:solidFill>
                  <a:srgbClr val="0B2A51"/>
                </a:solidFill>
              </a:rPr>
              <a:t>corpulent</a:t>
            </a:r>
            <a:endParaRPr lang="de-DE" altLang="de-DE" sz="1600" dirty="0">
              <a:solidFill>
                <a:srgbClr val="0B2A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46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352730" cy="496888"/>
          </a:xfrm>
        </p:spPr>
        <p:txBody>
          <a:bodyPr/>
          <a:lstStyle/>
          <a:p>
            <a:r>
              <a:rPr lang="de-DE" altLang="de-DE" sz="2400" dirty="0"/>
              <a:t>User </a:t>
            </a:r>
            <a:r>
              <a:rPr lang="de-DE" altLang="de-DE" sz="2400" dirty="0" err="1"/>
              <a:t>group</a:t>
            </a:r>
            <a:r>
              <a:rPr lang="de-DE" altLang="de-DE" sz="2400" dirty="0"/>
              <a:t> – design </a:t>
            </a:r>
            <a:r>
              <a:rPr lang="de-DE" altLang="de-DE" sz="2400" dirty="0" err="1"/>
              <a:t>dimensions</a:t>
            </a:r>
            <a:r>
              <a:rPr lang="de-DE" altLang="de-DE" sz="2400" dirty="0"/>
              <a:t> – </a:t>
            </a:r>
            <a:r>
              <a:rPr lang="de-DE" altLang="de-DE" sz="2400" dirty="0" err="1"/>
              <a:t>body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dimension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4F76F-B2B9-470E-8E25-74C04D3BE99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53819" y="6258767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" dirty="0"/>
              <a:t>Image </a:t>
            </a:r>
            <a:r>
              <a:rPr lang="de-DE" altLang="de-DE" sz="900" dirty="0" err="1"/>
              <a:t>source</a:t>
            </a:r>
            <a:r>
              <a:rPr lang="de-DE" altLang="de-DE" sz="900" dirty="0"/>
              <a:t>:</a:t>
            </a:r>
            <a:r>
              <a:rPr lang="de-DE" sz="900" b="0" dirty="0" smtClean="0"/>
              <a:t> Kamusella: </a:t>
            </a:r>
            <a:r>
              <a:rPr lang="de-DE" sz="900" b="0" dirty="0" smtClean="0">
                <a:hlinkClick r:id="rId3"/>
              </a:rPr>
              <a:t>http://ergotyping.net/index.php?title=Ergonomie-Grundlagen:_Anthropometrie</a:t>
            </a:r>
            <a:endParaRPr lang="de-DE" sz="900" b="0" dirty="0" smtClean="0"/>
          </a:p>
          <a:p>
            <a:endParaRPr lang="de-DE" sz="900" b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368106"/>
            <a:ext cx="8064500" cy="4897437"/>
          </a:xfrm>
        </p:spPr>
        <p:txBody>
          <a:bodyPr/>
          <a:lstStyle/>
          <a:p>
            <a:endParaRPr lang="de-DE" dirty="0"/>
          </a:p>
        </p:txBody>
      </p:sp>
      <p:grpSp>
        <p:nvGrpSpPr>
          <p:cNvPr id="9" name="Gruppieren 3"/>
          <p:cNvGrpSpPr>
            <a:grpSpLocks/>
          </p:cNvGrpSpPr>
          <p:nvPr/>
        </p:nvGrpSpPr>
        <p:grpSpPr bwMode="auto">
          <a:xfrm>
            <a:off x="539750" y="1090262"/>
            <a:ext cx="7648575" cy="5248144"/>
            <a:chOff x="684213" y="952500"/>
            <a:chExt cx="7648575" cy="5248275"/>
          </a:xfrm>
        </p:grpSpPr>
        <p:pic>
          <p:nvPicPr>
            <p:cNvPr id="10" name="Picture 2" descr="http://www.ergotyping.net/images/Gestaltgma%C3%9F_aus_K%C3%B6rperma%C3%9F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4213" y="952500"/>
              <a:ext cx="7648575" cy="5248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feld 10"/>
            <p:cNvSpPr txBox="1"/>
            <p:nvPr/>
          </p:nvSpPr>
          <p:spPr>
            <a:xfrm>
              <a:off x="790575" y="1375069"/>
              <a:ext cx="3379788" cy="1384335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Anthropometric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realities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>
                  <a:latin typeface="Arial" charset="0"/>
                  <a:cs typeface="Arial" charset="0"/>
                </a:rPr>
                <a:t>Sex, </a:t>
              </a:r>
              <a:r>
                <a:rPr lang="de-DE" sz="1200" b="0" dirty="0" err="1">
                  <a:latin typeface="Arial" charset="0"/>
                  <a:cs typeface="Arial" charset="0"/>
                </a:rPr>
                <a:t>age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group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>
                  <a:latin typeface="Arial" charset="0"/>
                  <a:cs typeface="Arial" charset="0"/>
                </a:rPr>
                <a:t>Population </a:t>
              </a:r>
              <a:r>
                <a:rPr lang="de-DE" sz="1200" b="0" dirty="0" err="1">
                  <a:latin typeface="Arial" charset="0"/>
                  <a:cs typeface="Arial" charset="0"/>
                </a:rPr>
                <a:t>group</a:t>
              </a:r>
              <a:r>
                <a:rPr lang="de-DE" sz="1200" b="0" dirty="0">
                  <a:latin typeface="Arial" charset="0"/>
                  <a:cs typeface="Arial" charset="0"/>
                </a:rPr>
                <a:t>/</a:t>
              </a:r>
              <a:r>
                <a:rPr lang="de-DE" sz="1200" b="0" dirty="0" err="1">
                  <a:latin typeface="Arial" charset="0"/>
                  <a:cs typeface="Arial" charset="0"/>
                </a:rPr>
                <a:t>nationality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>
                  <a:latin typeface="Arial" charset="0"/>
                  <a:cs typeface="Arial" charset="0"/>
                </a:rPr>
                <a:t>Body </a:t>
              </a:r>
              <a:r>
                <a:rPr lang="de-DE" sz="1200" b="0" dirty="0" err="1">
                  <a:latin typeface="Arial" charset="0"/>
                  <a:cs typeface="Arial" charset="0"/>
                </a:rPr>
                <a:t>dimension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smtClean="0">
                  <a:latin typeface="Arial" charset="0"/>
                  <a:cs typeface="Arial" charset="0"/>
                </a:rPr>
                <a:t>percentiles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Acceleration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stage</a:t>
              </a:r>
              <a:r>
                <a:rPr lang="de-DE" sz="1200" b="0" dirty="0">
                  <a:latin typeface="Arial" charset="0"/>
                  <a:cs typeface="Arial" charset="0"/>
                </a:rPr>
                <a:t> etc.</a:t>
              </a:r>
            </a:p>
            <a:p>
              <a:pPr marL="285750" indent="-2857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Requirements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presented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by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specific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regulations</a:t>
              </a:r>
              <a:r>
                <a:rPr lang="de-DE" sz="1200" b="0" dirty="0">
                  <a:latin typeface="Arial" charset="0"/>
                  <a:cs typeface="Arial" charset="0"/>
                </a:rPr>
                <a:t> (e.g. </a:t>
              </a:r>
              <a:r>
                <a:rPr lang="de-DE" sz="1200" b="0" dirty="0" err="1">
                  <a:latin typeface="Arial" charset="0"/>
                  <a:cs typeface="Arial" charset="0"/>
                </a:rPr>
                <a:t>body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height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limit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for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pilots</a:t>
              </a:r>
              <a:r>
                <a:rPr lang="de-DE" sz="1200" b="0" dirty="0">
                  <a:latin typeface="Arial" charset="0"/>
                  <a:cs typeface="Arial" charset="0"/>
                </a:rPr>
                <a:t>)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790575" y="1033465"/>
              <a:ext cx="3124200" cy="2923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Definition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of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the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target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group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715669" y="1044954"/>
              <a:ext cx="3205162" cy="2923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Work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task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,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purpose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4692968" y="1450606"/>
              <a:ext cx="3306762" cy="949890"/>
            </a:xfrm>
            <a:prstGeom prst="rect">
              <a:avLst/>
            </a:prstGeom>
            <a:solidFill>
              <a:schemeClr val="bg1"/>
            </a:solidFill>
          </p:spPr>
          <p:txBody>
            <a:bodyPr lIns="36000" tIns="36000" rIns="36000" bIns="36000">
              <a:spAutoFit/>
            </a:bodyPr>
            <a:lstStyle/>
            <a:p>
              <a:pPr>
                <a:defRPr/>
              </a:pPr>
              <a:r>
                <a:rPr lang="de-DE" sz="1200" b="0" dirty="0">
                  <a:latin typeface="Arial" charset="0"/>
                  <a:cs typeface="Arial" charset="0"/>
                </a:rPr>
                <a:t>Design </a:t>
              </a:r>
              <a:r>
                <a:rPr lang="de-DE" sz="1200" b="0" dirty="0" err="1" smtClean="0">
                  <a:latin typeface="Arial" charset="0"/>
                  <a:cs typeface="Arial" charset="0"/>
                </a:rPr>
                <a:t>objective</a:t>
              </a:r>
              <a:r>
                <a:rPr lang="de-DE" sz="1200" b="0" dirty="0" smtClean="0">
                  <a:latin typeface="Arial" charset="0"/>
                  <a:cs typeface="Arial" charset="0"/>
                </a:rPr>
                <a:t>; </a:t>
              </a:r>
              <a:r>
                <a:rPr lang="de-DE" sz="1200" b="0" dirty="0">
                  <a:latin typeface="Arial" charset="0"/>
                  <a:cs typeface="Arial" charset="0"/>
                </a:rPr>
                <a:t>design </a:t>
              </a:r>
              <a:r>
                <a:rPr lang="de-DE" sz="1200" b="0" dirty="0" err="1">
                  <a:latin typeface="Arial" charset="0"/>
                  <a:cs typeface="Arial" charset="0"/>
                </a:rPr>
                <a:t>parameters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>
                  <a:latin typeface="Arial" charset="0"/>
                  <a:cs typeface="Arial" charset="0"/>
                </a:rPr>
                <a:t>Work </a:t>
              </a:r>
              <a:r>
                <a:rPr lang="de-DE" sz="1200" b="0" dirty="0" err="1">
                  <a:latin typeface="Arial" charset="0"/>
                  <a:cs typeface="Arial" charset="0"/>
                </a:rPr>
                <a:t>requirements</a:t>
              </a:r>
              <a:r>
                <a:rPr lang="de-DE" sz="1200" b="0" dirty="0">
                  <a:latin typeface="Arial" charset="0"/>
                  <a:cs typeface="Arial" charset="0"/>
                </a:rPr>
                <a:t> (</a:t>
              </a:r>
              <a:r>
                <a:rPr lang="de-DE" sz="1200" b="0" dirty="0" err="1">
                  <a:latin typeface="Arial" charset="0"/>
                  <a:cs typeface="Arial" charset="0"/>
                </a:rPr>
                <a:t>motor</a:t>
              </a:r>
              <a:r>
                <a:rPr lang="de-DE" sz="1200" b="0" dirty="0">
                  <a:latin typeface="Arial" charset="0"/>
                  <a:cs typeface="Arial" charset="0"/>
                </a:rPr>
                <a:t>, </a:t>
              </a:r>
              <a:r>
                <a:rPr lang="de-DE" sz="1200" b="0" dirty="0" err="1">
                  <a:latin typeface="Arial" charset="0"/>
                  <a:cs typeface="Arial" charset="0"/>
                </a:rPr>
                <a:t>visual</a:t>
              </a:r>
              <a:r>
                <a:rPr lang="de-DE" sz="1200" b="0" dirty="0">
                  <a:latin typeface="Arial" charset="0"/>
                  <a:cs typeface="Arial" charset="0"/>
                </a:rPr>
                <a:t>)</a:t>
              </a: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Safety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requirements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r>
                <a:rPr lang="de-DE" sz="1200" b="0" dirty="0" err="1" smtClean="0">
                  <a:latin typeface="Arial" charset="0"/>
                  <a:cs typeface="Arial" charset="0"/>
                </a:rPr>
                <a:t>Posture</a:t>
              </a:r>
              <a:endParaRPr lang="de-DE" sz="1200" b="0" dirty="0" smtClean="0">
                <a:latin typeface="Arial" charset="0"/>
                <a:cs typeface="Arial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endParaRPr lang="de-DE" sz="700" b="0" dirty="0">
                <a:latin typeface="Arial" charset="0"/>
                <a:cs typeface="Arial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802005" y="3104887"/>
              <a:ext cx="3133725" cy="4728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lIns="36000" tIns="36000" rIns="36000" bIns="36000">
              <a:spAutoFit/>
            </a:bodyPr>
            <a:lstStyle/>
            <a:p>
              <a:pPr>
                <a:defRPr/>
              </a:pP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Selection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of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body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dimension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(s)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based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upon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the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design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dimension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924300" y="3152830"/>
              <a:ext cx="212725" cy="179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endParaRPr lang="de-DE" sz="1400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Textfeld 11"/>
            <p:cNvSpPr txBox="1">
              <a:spLocks noChangeArrowheads="1"/>
            </p:cNvSpPr>
            <p:nvPr/>
          </p:nvSpPr>
          <p:spPr bwMode="auto">
            <a:xfrm>
              <a:off x="791580" y="3609086"/>
              <a:ext cx="3312901" cy="4420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pPr marL="171450" indent="-171450">
                <a:buFont typeface="Wingdings" pitchFamily="2" charset="2"/>
                <a:buChar char="§"/>
              </a:pPr>
              <a:r>
                <a:rPr lang="de-DE" altLang="de-DE" sz="1200" b="0" dirty="0" err="1"/>
                <a:t>Consideration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of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the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age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of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the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data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sources</a:t>
              </a:r>
              <a:r>
                <a:rPr lang="de-DE" altLang="de-DE" sz="1200" b="0" dirty="0"/>
                <a:t>, </a:t>
              </a:r>
              <a:r>
                <a:rPr lang="de-DE" altLang="de-DE" sz="1200" b="0" dirty="0" err="1"/>
                <a:t>scope</a:t>
              </a:r>
              <a:r>
                <a:rPr lang="de-DE" altLang="de-DE" sz="1200" b="0" dirty="0"/>
                <a:t>, </a:t>
              </a:r>
              <a:r>
                <a:rPr lang="de-DE" altLang="de-DE" sz="1200" b="0" dirty="0" err="1"/>
                <a:t>regulations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governing</a:t>
              </a:r>
              <a:r>
                <a:rPr lang="de-DE" altLang="de-DE" sz="1200" b="0" dirty="0"/>
                <a:t> </a:t>
              </a:r>
              <a:r>
                <a:rPr lang="de-DE" altLang="de-DE" sz="1200" b="0" dirty="0" err="1"/>
                <a:t>measurement</a:t>
              </a:r>
              <a:endParaRPr lang="de-DE" altLang="de-DE" sz="1200" b="0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4767264" y="3196646"/>
              <a:ext cx="3117850" cy="2825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" tIns="36000" rIns="36000" bIns="36000">
              <a:spAutoFit/>
            </a:bodyPr>
            <a:lstStyle/>
            <a:p>
              <a:pPr>
                <a:defRPr/>
              </a:pP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Specification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of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the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design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dimension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4751388" y="4425720"/>
              <a:ext cx="3133725" cy="27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lIns="36000" tIns="36000" rIns="36000" bIns="36000">
              <a:spAutoFit/>
            </a:bodyPr>
            <a:lstStyle/>
            <a:p>
              <a:pPr>
                <a:defRPr/>
              </a:pP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Determining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of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the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design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dimension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790575" y="4408891"/>
              <a:ext cx="3132138" cy="2921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Selection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of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the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percentile</a:t>
              </a:r>
              <a:r>
                <a:rPr lang="de-DE" sz="13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de-DE" sz="1300" b="1" dirty="0" err="1">
                  <a:solidFill>
                    <a:schemeClr val="tx2"/>
                  </a:solidFill>
                  <a:latin typeface="Arial" charset="0"/>
                  <a:cs typeface="Arial" charset="0"/>
                </a:rPr>
                <a:t>dimension</a:t>
              </a:r>
              <a:endParaRPr lang="de-DE" sz="1300" b="1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4767263" y="4797277"/>
              <a:ext cx="3471862" cy="1296147"/>
            </a:xfrm>
            <a:prstGeom prst="rect">
              <a:avLst/>
            </a:prstGeom>
            <a:solidFill>
              <a:schemeClr val="bg1"/>
            </a:solidFill>
          </p:spPr>
          <p:txBody>
            <a:bodyPr lIns="36000" tIns="36000" rIns="36000" bIns="36000">
              <a:spAutoFit/>
            </a:bodyPr>
            <a:lstStyle/>
            <a:p>
              <a:pPr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Consideration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of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smtClean="0">
                  <a:latin typeface="Arial" charset="0"/>
                  <a:cs typeface="Arial" charset="0"/>
                </a:rPr>
                <a:t>positive </a:t>
              </a:r>
              <a:r>
                <a:rPr lang="de-DE" sz="1200" b="0" dirty="0" err="1">
                  <a:latin typeface="Arial" charset="0"/>
                  <a:cs typeface="Arial" charset="0"/>
                </a:rPr>
                <a:t>and</a:t>
              </a:r>
              <a:r>
                <a:rPr lang="de-DE" sz="1200" b="0" dirty="0">
                  <a:latin typeface="Arial" charset="0"/>
                  <a:cs typeface="Arial" charset="0"/>
                </a:rPr>
                <a:t> negative </a:t>
              </a:r>
              <a:r>
                <a:rPr lang="de-DE" sz="1200" b="0" dirty="0" err="1">
                  <a:latin typeface="Arial" charset="0"/>
                  <a:cs typeface="Arial" charset="0"/>
                </a:rPr>
                <a:t>correction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values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r>
                <a:rPr lang="de-DE" sz="1050" b="0" dirty="0">
                  <a:latin typeface="Arial" charset="0"/>
                  <a:cs typeface="Arial" charset="0"/>
                </a:rPr>
                <a:t>E.g. </a:t>
              </a:r>
              <a:r>
                <a:rPr lang="de-DE" sz="1050" b="0" dirty="0" err="1">
                  <a:latin typeface="Arial" charset="0"/>
                  <a:cs typeface="Arial" charset="0"/>
                </a:rPr>
                <a:t>stretched</a:t>
              </a:r>
              <a:r>
                <a:rPr lang="de-DE" sz="1050" b="0" dirty="0">
                  <a:latin typeface="Arial" charset="0"/>
                  <a:cs typeface="Arial" charset="0"/>
                </a:rPr>
                <a:t>/relaxed </a:t>
              </a:r>
              <a:r>
                <a:rPr lang="de-DE" sz="1050" b="0" dirty="0" err="1">
                  <a:latin typeface="Arial" charset="0"/>
                  <a:cs typeface="Arial" charset="0"/>
                </a:rPr>
                <a:t>posture</a:t>
              </a:r>
              <a:r>
                <a:rPr lang="de-DE" sz="1050" b="0" dirty="0">
                  <a:latin typeface="Arial" charset="0"/>
                  <a:cs typeface="Arial" charset="0"/>
                </a:rPr>
                <a:t>, </a:t>
              </a:r>
              <a:r>
                <a:rPr lang="de-DE" sz="1050" b="0" dirty="0" err="1">
                  <a:latin typeface="Arial" charset="0"/>
                  <a:cs typeface="Arial" charset="0"/>
                </a:rPr>
                <a:t>footwear</a:t>
              </a:r>
              <a:r>
                <a:rPr lang="de-DE" sz="1050" b="0" dirty="0">
                  <a:latin typeface="Arial" charset="0"/>
                  <a:cs typeface="Arial" charset="0"/>
                </a:rPr>
                <a:t>, </a:t>
              </a:r>
              <a:r>
                <a:rPr lang="de-DE" sz="1050" b="0" dirty="0" err="1">
                  <a:latin typeface="Arial" charset="0"/>
                  <a:cs typeface="Arial" charset="0"/>
                </a:rPr>
                <a:t>items</a:t>
              </a:r>
              <a:r>
                <a:rPr lang="de-DE" sz="1050" b="0" dirty="0">
                  <a:latin typeface="Arial" charset="0"/>
                  <a:cs typeface="Arial" charset="0"/>
                </a:rPr>
                <a:t> </a:t>
              </a:r>
              <a:r>
                <a:rPr lang="de-DE" sz="1050" b="0" dirty="0" err="1">
                  <a:latin typeface="Arial" charset="0"/>
                  <a:cs typeface="Arial" charset="0"/>
                </a:rPr>
                <a:t>of</a:t>
              </a:r>
              <a:r>
                <a:rPr lang="de-DE" sz="1050" b="0" dirty="0">
                  <a:latin typeface="Arial" charset="0"/>
                  <a:cs typeface="Arial" charset="0"/>
                </a:rPr>
                <a:t> </a:t>
              </a:r>
              <a:r>
                <a:rPr lang="de-DE" sz="1050" b="0" dirty="0" err="1">
                  <a:latin typeface="Arial" charset="0"/>
                  <a:cs typeface="Arial" charset="0"/>
                </a:rPr>
                <a:t>equipment</a:t>
              </a:r>
              <a:r>
                <a:rPr lang="de-DE" sz="1050" b="0" dirty="0">
                  <a:latin typeface="Arial" charset="0"/>
                  <a:cs typeface="Arial" charset="0"/>
                </a:rPr>
                <a:t>, </a:t>
              </a:r>
              <a:r>
                <a:rPr lang="de-DE" sz="1050" b="0" dirty="0" err="1">
                  <a:latin typeface="Arial" charset="0"/>
                  <a:cs typeface="Arial" charset="0"/>
                </a:rPr>
                <a:t>clothing</a:t>
              </a:r>
              <a:endParaRPr lang="de-DE" sz="1050" b="0" dirty="0"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de-DE" sz="1200" b="0" dirty="0" err="1">
                  <a:latin typeface="Arial" charset="0"/>
                  <a:cs typeface="Arial" charset="0"/>
                </a:rPr>
                <a:t>Regulations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for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calculation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of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smtClean="0">
                  <a:latin typeface="Arial" charset="0"/>
                  <a:cs typeface="Arial" charset="0"/>
                </a:rPr>
                <a:t>design </a:t>
              </a:r>
              <a:r>
                <a:rPr lang="de-DE" sz="1200" b="0" dirty="0" err="1">
                  <a:latin typeface="Arial" charset="0"/>
                  <a:cs typeface="Arial" charset="0"/>
                </a:rPr>
                <a:t>dimensions</a:t>
              </a:r>
              <a:r>
                <a:rPr lang="de-DE" sz="1200" b="0" dirty="0">
                  <a:latin typeface="Arial" charset="0"/>
                  <a:cs typeface="Arial" charset="0"/>
                </a:rPr>
                <a:t/>
              </a:r>
              <a:br>
                <a:rPr lang="de-DE" sz="1200" b="0" dirty="0">
                  <a:latin typeface="Arial" charset="0"/>
                  <a:cs typeface="Arial" charset="0"/>
                </a:rPr>
              </a:br>
              <a:r>
                <a:rPr lang="de-DE" sz="1200" b="0" dirty="0" err="1">
                  <a:latin typeface="Arial" charset="0"/>
                  <a:cs typeface="Arial" charset="0"/>
                </a:rPr>
                <a:t>Consideration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of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reference</a:t>
              </a:r>
              <a:r>
                <a:rPr lang="de-DE" sz="1200" b="0" dirty="0">
                  <a:latin typeface="Arial" charset="0"/>
                  <a:cs typeface="Arial" charset="0"/>
                </a:rPr>
                <a:t> </a:t>
              </a:r>
              <a:r>
                <a:rPr lang="de-DE" sz="1200" b="0" dirty="0" err="1">
                  <a:latin typeface="Arial" charset="0"/>
                  <a:cs typeface="Arial" charset="0"/>
                </a:rPr>
                <a:t>systems</a:t>
              </a:r>
              <a:endParaRPr lang="de-DE" sz="1200" b="0" dirty="0">
                <a:latin typeface="Arial" charset="0"/>
                <a:cs typeface="Arial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  <a:defRPr/>
              </a:pPr>
              <a:r>
                <a:rPr lang="de-DE" sz="1050" b="0" dirty="0">
                  <a:latin typeface="Arial" charset="0"/>
                  <a:cs typeface="Arial" charset="0"/>
                </a:rPr>
                <a:t>Insertion </a:t>
              </a:r>
              <a:r>
                <a:rPr lang="de-DE" sz="1050" b="0" dirty="0" err="1" smtClean="0">
                  <a:latin typeface="Arial" charset="0"/>
                  <a:cs typeface="Arial" charset="0"/>
                </a:rPr>
                <a:t>points</a:t>
              </a:r>
              <a:r>
                <a:rPr lang="de-DE" sz="1050" b="0" dirty="0" smtClean="0">
                  <a:latin typeface="Arial" charset="0"/>
                  <a:cs typeface="Arial" charset="0"/>
                </a:rPr>
                <a:t>, </a:t>
              </a:r>
              <a:r>
                <a:rPr lang="de-DE" sz="1050" b="0" dirty="0" err="1" smtClean="0">
                  <a:latin typeface="Arial" charset="0"/>
                  <a:cs typeface="Arial" charset="0"/>
                </a:rPr>
                <a:t>reference</a:t>
              </a:r>
              <a:r>
                <a:rPr lang="de-DE" sz="1050" b="0" dirty="0" smtClean="0">
                  <a:latin typeface="Arial" charset="0"/>
                  <a:cs typeface="Arial" charset="0"/>
                </a:rPr>
                <a:t> </a:t>
              </a:r>
              <a:r>
                <a:rPr lang="de-DE" sz="1050" b="0" dirty="0" err="1">
                  <a:latin typeface="Arial" charset="0"/>
                  <a:cs typeface="Arial" charset="0"/>
                </a:rPr>
                <a:t>points</a:t>
              </a:r>
              <a:r>
                <a:rPr lang="de-DE" sz="1050" b="0" dirty="0">
                  <a:latin typeface="Arial" charset="0"/>
                  <a:cs typeface="Arial" charset="0"/>
                </a:rPr>
                <a:t>; </a:t>
              </a:r>
              <a:r>
                <a:rPr lang="de-DE" sz="1050" b="0" dirty="0" err="1">
                  <a:latin typeface="Arial" charset="0"/>
                  <a:cs typeface="Arial" charset="0"/>
                </a:rPr>
                <a:t>location</a:t>
              </a:r>
              <a:r>
                <a:rPr lang="de-DE" sz="1050" b="0" dirty="0">
                  <a:latin typeface="Arial" charset="0"/>
                  <a:cs typeface="Arial" charset="0"/>
                </a:rPr>
                <a:t>, </a:t>
              </a:r>
              <a:r>
                <a:rPr lang="de-DE" sz="1050" b="0" dirty="0" err="1">
                  <a:latin typeface="Arial" charset="0"/>
                  <a:cs typeface="Arial" charset="0"/>
                </a:rPr>
                <a:t>orientation</a:t>
              </a:r>
              <a:endParaRPr lang="de-DE" sz="1050" b="0" dirty="0"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32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1260475"/>
            <a:ext cx="7886700" cy="598488"/>
          </a:xfrm>
        </p:spPr>
        <p:txBody>
          <a:bodyPr/>
          <a:lstStyle/>
          <a:p>
            <a:pPr indent="0" eaLnBrk="1" hangingPunct="1"/>
            <a:r>
              <a:rPr lang="de-DE" altLang="de-DE" sz="2000" dirty="0" smtClean="0"/>
              <a:t>Work in a </a:t>
            </a:r>
            <a:r>
              <a:rPr lang="de-DE" altLang="de-DE" sz="2000" dirty="0" err="1" smtClean="0"/>
              <a:t>distribution</a:t>
            </a:r>
            <a:r>
              <a:rPr lang="de-DE" altLang="de-DE" sz="2000" dirty="0" smtClean="0"/>
              <a:t> </a:t>
            </a:r>
            <a:r>
              <a:rPr lang="de-DE" altLang="de-DE" sz="2000" dirty="0" err="1" smtClean="0"/>
              <a:t>warehouse</a:t>
            </a:r>
            <a:endParaRPr lang="de-DE" altLang="de-DE" sz="20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6538" y="4467225"/>
            <a:ext cx="8369300" cy="17541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de-DE" altLang="de-DE" sz="1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de-DE" altLang="de-DE" sz="1700" u="sng" dirty="0" err="1" smtClean="0"/>
              <a:t>Before</a:t>
            </a:r>
            <a:r>
              <a:rPr lang="de-DE" altLang="de-DE" sz="1700" u="sng" dirty="0" smtClean="0"/>
              <a:t>:</a:t>
            </a:r>
          </a:p>
          <a:p>
            <a:pPr eaLnBrk="1" hangingPunct="1"/>
            <a:r>
              <a:rPr lang="de-DE" altLang="de-DE" sz="1700" dirty="0" err="1" smtClean="0"/>
              <a:t>Unfavourable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working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heights</a:t>
            </a:r>
            <a:r>
              <a:rPr lang="de-DE" altLang="de-DE" sz="1700" dirty="0" smtClean="0"/>
              <a:t>, </a:t>
            </a:r>
            <a:r>
              <a:rPr lang="de-DE" altLang="de-DE" sz="1700" dirty="0" err="1" smtClean="0"/>
              <a:t>resulting</a:t>
            </a:r>
            <a:r>
              <a:rPr lang="de-DE" altLang="de-DE" sz="1700" dirty="0" smtClean="0"/>
              <a:t> in </a:t>
            </a:r>
            <a:r>
              <a:rPr lang="de-DE" altLang="de-DE" sz="1700" dirty="0" err="1" smtClean="0"/>
              <a:t>constrained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postures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during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retrieval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and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scanning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of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the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goods</a:t>
            </a:r>
            <a:endParaRPr lang="de-DE" altLang="de-DE" sz="1700" dirty="0" smtClean="0"/>
          </a:p>
          <a:p>
            <a:pPr eaLnBrk="1" hangingPunct="1"/>
            <a:endParaRPr lang="de-DE" altLang="de-DE" sz="1800" dirty="0" smtClean="0">
              <a:solidFill>
                <a:srgbClr val="FF0000"/>
              </a:solidFill>
            </a:endParaRPr>
          </a:p>
        </p:txBody>
      </p:sp>
      <p:pic>
        <p:nvPicPr>
          <p:cNvPr id="5124" name="Picture 5" descr="Abb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2" r="7944"/>
          <a:stretch>
            <a:fillRect/>
          </a:stretch>
        </p:blipFill>
        <p:spPr>
          <a:xfrm>
            <a:off x="2389188" y="1916113"/>
            <a:ext cx="3554412" cy="3067050"/>
          </a:xfrm>
        </p:spPr>
      </p:pic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19138" y="1459463"/>
            <a:ext cx="525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0816" y="6605972"/>
            <a:ext cx="2627784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6538" y="6333472"/>
            <a:ext cx="3255342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 smtClean="0"/>
          </a:p>
          <a:p>
            <a:pPr algn="ctr"/>
            <a:endParaRPr lang="en-US" sz="1200" dirty="0"/>
          </a:p>
          <a:p>
            <a:pPr algn="ctr"/>
            <a:endParaRPr lang="en-US" sz="1200" dirty="0" smtClean="0"/>
          </a:p>
          <a:p>
            <a:pPr algn="ctr"/>
            <a:r>
              <a:rPr lang="en-US" sz="1200" dirty="0" smtClean="0"/>
              <a:t>Module </a:t>
            </a:r>
            <a:r>
              <a:rPr lang="en-US" sz="1200" dirty="0"/>
              <a:t>2 – Learning ergonomics - Part 1</a:t>
            </a:r>
          </a:p>
          <a:p>
            <a:pPr algn="ctr"/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3716505" y="6515099"/>
            <a:ext cx="95458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96" y="6647670"/>
            <a:ext cx="975445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66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1211263"/>
            <a:ext cx="7886700" cy="598487"/>
          </a:xfrm>
        </p:spPr>
        <p:txBody>
          <a:bodyPr/>
          <a:lstStyle/>
          <a:p>
            <a:pPr indent="0" eaLnBrk="1" hangingPunct="1"/>
            <a:r>
              <a:rPr lang="de-DE" altLang="de-DE" sz="2000" smtClean="0"/>
              <a:t>Work in a distribution warehouse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09600" y="1524000"/>
            <a:ext cx="525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Hv BT"/>
              <a:ea typeface="+mn-ea"/>
              <a:cs typeface="Arial" panose="020B0604020202020204" pitchFamily="34" charset="0"/>
            </a:endParaRPr>
          </a:p>
        </p:txBody>
      </p:sp>
      <p:pic>
        <p:nvPicPr>
          <p:cNvPr id="7172" name="Picture 6" descr="Abb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r="7320"/>
          <a:stretch>
            <a:fillRect/>
          </a:stretch>
        </p:blipFill>
        <p:spPr>
          <a:xfrm>
            <a:off x="5122863" y="1879600"/>
            <a:ext cx="3095625" cy="2759075"/>
          </a:xfrm>
        </p:spPr>
      </p:pic>
      <p:pic>
        <p:nvPicPr>
          <p:cNvPr id="7173" name="Picture 8" descr="Abb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887538"/>
            <a:ext cx="36417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496888" y="4371975"/>
            <a:ext cx="8369300" cy="1685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de-DE" altLang="de-DE" sz="1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de-DE" altLang="de-DE" sz="1700" u="sng" dirty="0" smtClean="0"/>
              <a:t>After:</a:t>
            </a:r>
          </a:p>
          <a:p>
            <a:pPr eaLnBrk="1" hangingPunct="1">
              <a:lnSpc>
                <a:spcPct val="90000"/>
              </a:lnSpc>
            </a:pPr>
            <a:r>
              <a:rPr lang="de-DE" altLang="de-DE" sz="1700" dirty="0" err="1" smtClean="0"/>
              <a:t>Adjustment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of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the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working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heights</a:t>
            </a:r>
            <a:r>
              <a:rPr lang="de-DE" altLang="de-DE" sz="1700" dirty="0" smtClean="0"/>
              <a:t>, </a:t>
            </a:r>
            <a:r>
              <a:rPr lang="de-DE" altLang="de-DE" sz="1700" dirty="0" err="1" smtClean="0"/>
              <a:t>resulting</a:t>
            </a:r>
            <a:r>
              <a:rPr lang="de-DE" altLang="de-DE" sz="1700" dirty="0" smtClean="0"/>
              <a:t> in an </a:t>
            </a:r>
            <a:r>
              <a:rPr lang="de-DE" altLang="de-DE" sz="1700" dirty="0" err="1" smtClean="0"/>
              <a:t>upright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working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posture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during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retrieval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and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scanning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of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the</a:t>
            </a:r>
            <a:r>
              <a:rPr lang="de-DE" altLang="de-DE" sz="1700" dirty="0" smtClean="0"/>
              <a:t> </a:t>
            </a:r>
            <a:r>
              <a:rPr lang="de-DE" altLang="de-DE" sz="1700" dirty="0" err="1" smtClean="0"/>
              <a:t>goods</a:t>
            </a:r>
            <a:endParaRPr lang="de-DE" altLang="de-DE" sz="1700" dirty="0" smtClean="0">
              <a:solidFill>
                <a:srgbClr val="FF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6581803"/>
            <a:ext cx="975445" cy="42066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852" y="6507025"/>
            <a:ext cx="975445" cy="4206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68" y="6464764"/>
            <a:ext cx="3279932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51409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995363"/>
            <a:ext cx="8674100" cy="457200"/>
          </a:xfrm>
        </p:spPr>
        <p:txBody>
          <a:bodyPr/>
          <a:lstStyle/>
          <a:p>
            <a:pPr indent="0" eaLnBrk="1" hangingPunct="1"/>
            <a:r>
              <a:rPr lang="de-DE" altLang="de-DE" sz="2000" smtClean="0"/>
              <a:t>Work in a distribution warehouse: comparison of trunk postures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63738"/>
            <a:ext cx="3962400" cy="3844925"/>
          </a:xfrm>
        </p:spPr>
        <p:txBody>
          <a:bodyPr/>
          <a:lstStyle/>
          <a:p>
            <a:pPr eaLnBrk="1" hangingPunct="1"/>
            <a:r>
              <a:rPr lang="de-DE" altLang="de-DE" sz="1700" smtClean="0"/>
              <a:t>Before installation of the loading stand:</a:t>
            </a:r>
          </a:p>
          <a:p>
            <a:pPr eaLnBrk="1" hangingPunct="1"/>
            <a:endParaRPr lang="de-DE" altLang="de-DE" sz="1700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963738"/>
            <a:ext cx="3962400" cy="3844925"/>
          </a:xfrm>
        </p:spPr>
        <p:txBody>
          <a:bodyPr/>
          <a:lstStyle/>
          <a:p>
            <a:pPr eaLnBrk="1" hangingPunct="1"/>
            <a:r>
              <a:rPr lang="de-DE" altLang="de-DE" sz="1700" smtClean="0"/>
              <a:t>After use of the loading stand: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11188" y="14843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Futura Bk BT"/>
              <a:ea typeface="+mn-ea"/>
              <a:cs typeface="Arial" panose="020B0604020202020204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09588" y="1341438"/>
            <a:ext cx="7364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altLang="de-DE" sz="2400" b="0" i="0" u="none" strike="noStrike" kern="1200" cap="none" spc="0" normalizeH="0" baseline="0" noProof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Postures involving inclination of the trunk</a:t>
            </a:r>
          </a:p>
        </p:txBody>
      </p:sp>
      <p:grpSp>
        <p:nvGrpSpPr>
          <p:cNvPr id="9223" name="Gruppieren 5"/>
          <p:cNvGrpSpPr>
            <a:grpSpLocks/>
          </p:cNvGrpSpPr>
          <p:nvPr/>
        </p:nvGrpSpPr>
        <p:grpSpPr bwMode="auto">
          <a:xfrm>
            <a:off x="484188" y="2773363"/>
            <a:ext cx="8221662" cy="2771775"/>
            <a:chOff x="484187" y="2773305"/>
            <a:chExt cx="8221358" cy="2771182"/>
          </a:xfrm>
        </p:grpSpPr>
        <p:pic>
          <p:nvPicPr>
            <p:cNvPr id="9226" name="Picture 7" descr="Rumpf-Neigung n vorne (Winkelklassen) [Prozent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03"/>
            <a:stretch>
              <a:fillRect/>
            </a:stretch>
          </p:blipFill>
          <p:spPr bwMode="auto">
            <a:xfrm>
              <a:off x="484188" y="2873375"/>
              <a:ext cx="3744912" cy="2628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8" descr="Rumpf-Neigung n vorne (Winkelklassen) [Prozent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72"/>
            <a:stretch>
              <a:fillRect/>
            </a:stretch>
          </p:blipFill>
          <p:spPr bwMode="auto">
            <a:xfrm>
              <a:off x="4698999" y="2773305"/>
              <a:ext cx="3816350" cy="2682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8" name="Textfeld 1"/>
            <p:cNvSpPr txBox="1">
              <a:spLocks noChangeArrowheads="1"/>
            </p:cNvSpPr>
            <p:nvPr/>
          </p:nvSpPr>
          <p:spPr bwMode="auto">
            <a:xfrm>
              <a:off x="1185061" y="2872855"/>
              <a:ext cx="3284526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Forward inclination of the trunk [°] (angle classes)</a:t>
              </a:r>
            </a:p>
          </p:txBody>
        </p:sp>
        <p:sp>
          <p:nvSpPr>
            <p:cNvPr id="9229" name="Textfeld 9"/>
            <p:cNvSpPr txBox="1">
              <a:spLocks noChangeArrowheads="1"/>
            </p:cNvSpPr>
            <p:nvPr/>
          </p:nvSpPr>
          <p:spPr bwMode="auto">
            <a:xfrm>
              <a:off x="5421019" y="2773305"/>
              <a:ext cx="3284526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Forward inclination of the trunk [°] (angle classes)</a:t>
              </a:r>
            </a:p>
          </p:txBody>
        </p:sp>
        <p:sp>
          <p:nvSpPr>
            <p:cNvPr id="9230" name="Textfeld 11"/>
            <p:cNvSpPr txBox="1">
              <a:spLocks noChangeArrowheads="1"/>
            </p:cNvSpPr>
            <p:nvPr/>
          </p:nvSpPr>
          <p:spPr bwMode="auto">
            <a:xfrm>
              <a:off x="3273246" y="5313655"/>
              <a:ext cx="955854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Angle range [°]</a:t>
              </a:r>
            </a:p>
          </p:txBody>
        </p:sp>
        <p:sp>
          <p:nvSpPr>
            <p:cNvPr id="9231" name="Textfeld 12"/>
            <p:cNvSpPr txBox="1">
              <a:spLocks noChangeArrowheads="1"/>
            </p:cNvSpPr>
            <p:nvPr/>
          </p:nvSpPr>
          <p:spPr bwMode="auto">
            <a:xfrm>
              <a:off x="7631886" y="5310347"/>
              <a:ext cx="955854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Angle range [°]</a:t>
              </a:r>
            </a:p>
          </p:txBody>
        </p:sp>
        <p:sp>
          <p:nvSpPr>
            <p:cNvPr id="9232" name="Textfeld 13"/>
            <p:cNvSpPr txBox="1">
              <a:spLocks noChangeArrowheads="1"/>
            </p:cNvSpPr>
            <p:nvPr/>
          </p:nvSpPr>
          <p:spPr bwMode="auto">
            <a:xfrm>
              <a:off x="4698999" y="5225709"/>
              <a:ext cx="1606334" cy="200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Duration of measurement: 00:08:37</a:t>
              </a:r>
            </a:p>
          </p:txBody>
        </p:sp>
        <p:sp>
          <p:nvSpPr>
            <p:cNvPr id="9233" name="Textfeld 15"/>
            <p:cNvSpPr txBox="1">
              <a:spLocks noChangeArrowheads="1"/>
            </p:cNvSpPr>
            <p:nvPr/>
          </p:nvSpPr>
          <p:spPr bwMode="auto">
            <a:xfrm>
              <a:off x="484187" y="5309859"/>
              <a:ext cx="1626492" cy="200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30000"/>
                </a:spcBef>
                <a:spcAft>
                  <a:spcPct val="30000"/>
                </a:spcAft>
                <a:buClr>
                  <a:srgbClr val="B30B16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spcAft>
                  <a:spcPct val="30000"/>
                </a:spcAft>
                <a:buClr>
                  <a:srgbClr val="004D9F"/>
                </a:buClr>
                <a:buFont typeface="Wingdings" panose="05000000000000000000" pitchFamily="2" charset="2"/>
                <a:buChar char="F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Arial" panose="020B0604020202020204" pitchFamily="34" charset="0"/>
                <a:buChar char="−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0000"/>
                </a:spcBef>
                <a:spcAft>
                  <a:spcPct val="30000"/>
                </a:spcAft>
                <a:buClr>
                  <a:srgbClr val="6E6E6E"/>
                </a:buClr>
                <a:buFont typeface="Wingdings" panose="05000000000000000000" pitchFamily="2" charset="2"/>
                <a:buChar char="ð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Duration of measurement: 00:31:40</a:t>
              </a:r>
            </a:p>
          </p:txBody>
        </p:sp>
      </p:grpSp>
      <p:sp>
        <p:nvSpPr>
          <p:cNvPr id="9224" name="Textfeld 4"/>
          <p:cNvSpPr txBox="1">
            <a:spLocks noChangeArrowheads="1"/>
          </p:cNvSpPr>
          <p:nvPr/>
        </p:nvSpPr>
        <p:spPr bwMode="auto">
          <a:xfrm>
            <a:off x="444500" y="3124200"/>
            <a:ext cx="1231900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component [%]</a:t>
            </a:r>
          </a:p>
        </p:txBody>
      </p:sp>
      <p:sp>
        <p:nvSpPr>
          <p:cNvPr id="9225" name="Textfeld 18"/>
          <p:cNvSpPr txBox="1">
            <a:spLocks noChangeArrowheads="1"/>
          </p:cNvSpPr>
          <p:nvPr/>
        </p:nvSpPr>
        <p:spPr bwMode="auto">
          <a:xfrm>
            <a:off x="4646613" y="3062288"/>
            <a:ext cx="1135062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spcAft>
                <a:spcPct val="30000"/>
              </a:spcAft>
              <a:buClr>
                <a:srgbClr val="B30B16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spcAft>
                <a:spcPct val="30000"/>
              </a:spcAft>
              <a:buClr>
                <a:srgbClr val="004D9F"/>
              </a:buClr>
              <a:buFont typeface="Wingdings" panose="05000000000000000000" pitchFamily="2" charset="2"/>
              <a:buChar char="F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Arial" panose="020B0604020202020204" pitchFamily="34" charset="0"/>
              <a:buChar char="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30000"/>
              </a:spcAft>
              <a:buClr>
                <a:srgbClr val="6E6E6E"/>
              </a:buClr>
              <a:buFont typeface="Wingdings" panose="05000000000000000000" pitchFamily="2" charset="2"/>
              <a:buChar char="ð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component [%]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582" y="6411993"/>
            <a:ext cx="3279932" cy="56697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379" y="6490679"/>
            <a:ext cx="975445" cy="42675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6296" y="6563969"/>
            <a:ext cx="975445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3709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de-DE" altLang="de-DE" sz="2800" dirty="0"/>
              <a:t> </a:t>
            </a: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0238" y="1390911"/>
            <a:ext cx="8604250" cy="48974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  <a:tabLst>
                <a:tab pos="342900" algn="l"/>
              </a:tabLst>
            </a:pPr>
            <a:r>
              <a:rPr lang="de-DE" altLang="de-DE" sz="1400" dirty="0"/>
              <a:t>EN 349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Minimum </a:t>
            </a:r>
            <a:r>
              <a:rPr lang="de-DE" altLang="de-DE" sz="1400" b="0" dirty="0" err="1"/>
              <a:t>gaps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to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avoid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crushing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parts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human </a:t>
            </a:r>
            <a:r>
              <a:rPr lang="de-DE" altLang="de-DE" sz="1400" b="0" dirty="0" err="1"/>
              <a:t>body</a:t>
            </a:r>
            <a:endParaRPr lang="de-DE" altLang="de-DE" sz="1400" b="0" dirty="0"/>
          </a:p>
          <a:p>
            <a:pPr>
              <a:lnSpc>
                <a:spcPct val="120000"/>
              </a:lnSpc>
              <a:spcBef>
                <a:spcPct val="50000"/>
              </a:spcBef>
              <a:tabLst>
                <a:tab pos="342900" algn="l"/>
              </a:tabLst>
            </a:pPr>
            <a:r>
              <a:rPr lang="de-DE" altLang="de-DE" sz="1400" dirty="0"/>
              <a:t>EN 547-1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body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measurements</a:t>
            </a:r>
            <a:r>
              <a:rPr lang="de-DE" altLang="de-DE" sz="1400" b="0" dirty="0"/>
              <a:t> – Part 1: </a:t>
            </a:r>
            <a:r>
              <a:rPr lang="de-DE" altLang="de-DE" sz="1400" b="0" dirty="0" err="1"/>
              <a:t>Principles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determining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dimensions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required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openings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whole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body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access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into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endParaRPr lang="de-DE" altLang="de-DE" sz="1400" b="0" dirty="0"/>
          </a:p>
          <a:p>
            <a:pPr>
              <a:lnSpc>
                <a:spcPct val="120000"/>
              </a:lnSpc>
              <a:spcBef>
                <a:spcPct val="50000"/>
              </a:spcBef>
              <a:tabLst>
                <a:tab pos="342900" algn="l"/>
              </a:tabLst>
            </a:pPr>
            <a:r>
              <a:rPr lang="de-DE" altLang="de-DE" sz="1400" dirty="0"/>
              <a:t>EN 547-2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body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measurements</a:t>
            </a:r>
            <a:r>
              <a:rPr lang="de-DE" altLang="de-DE" sz="1400" b="0" dirty="0"/>
              <a:t> – Part 2: </a:t>
            </a:r>
            <a:r>
              <a:rPr lang="de-DE" altLang="de-DE" sz="1400" b="0" dirty="0" err="1"/>
              <a:t>Principles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determining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dimensions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required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access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openings</a:t>
            </a:r>
            <a:endParaRPr lang="de-DE" altLang="de-DE" sz="1400" b="0" dirty="0"/>
          </a:p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EN 547-3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Human </a:t>
            </a:r>
            <a:r>
              <a:rPr lang="de-DE" altLang="de-DE" sz="1400" b="0" dirty="0" err="1"/>
              <a:t>body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measurements</a:t>
            </a:r>
            <a:r>
              <a:rPr lang="de-DE" altLang="de-DE" sz="1400" b="0" dirty="0"/>
              <a:t> – Part 3: </a:t>
            </a:r>
            <a:r>
              <a:rPr lang="de-DE" altLang="de-DE" sz="1400" b="0" dirty="0" err="1"/>
              <a:t>Anthropometric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data</a:t>
            </a:r>
            <a:endParaRPr lang="de-DE" altLang="de-DE" sz="1400" b="0" dirty="0"/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EN 614-2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Safety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</a:t>
            </a:r>
            <a:r>
              <a:rPr lang="de-DE" altLang="de-DE" sz="1400" b="0" dirty="0" err="1"/>
              <a:t>Ergonomic</a:t>
            </a:r>
            <a:r>
              <a:rPr lang="de-DE" altLang="de-DE" sz="1400" b="0" dirty="0"/>
              <a:t> design </a:t>
            </a:r>
            <a:r>
              <a:rPr lang="de-DE" altLang="de-DE" sz="1400" b="0" dirty="0" err="1"/>
              <a:t>principles</a:t>
            </a:r>
            <a:r>
              <a:rPr lang="de-DE" altLang="de-DE" sz="1400" b="0" dirty="0"/>
              <a:t> – Part 2: Interactions </a:t>
            </a:r>
            <a:r>
              <a:rPr lang="de-DE" altLang="de-DE" sz="1400" b="0" dirty="0" err="1"/>
              <a:t>between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design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work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tasks</a:t>
            </a:r>
            <a:endParaRPr lang="de-DE" altLang="de-DE" sz="1400" b="0" dirty="0"/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EN ISO 7250-1</a:t>
            </a:r>
            <a:r>
              <a:rPr lang="de-DE" altLang="de-DE" sz="1400" b="0" dirty="0"/>
              <a:t> Basic human </a:t>
            </a:r>
            <a:r>
              <a:rPr lang="de-DE" altLang="de-DE" sz="1400" b="0" dirty="0" err="1"/>
              <a:t>body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measurements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technological</a:t>
            </a:r>
            <a:r>
              <a:rPr lang="de-DE" altLang="de-DE" sz="1400" b="0" dirty="0"/>
              <a:t> design – Part 1: Body </a:t>
            </a:r>
            <a:r>
              <a:rPr lang="de-DE" altLang="de-DE" sz="1400" b="0" dirty="0" err="1"/>
              <a:t>measurement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definitions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landmarks</a:t>
            </a:r>
            <a:r>
              <a:rPr lang="de-DE" altLang="de-DE" sz="1400" b="0" dirty="0"/>
              <a:t> 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33402-1</a:t>
            </a:r>
            <a:r>
              <a:rPr lang="de-DE" altLang="de-DE" sz="1400" b="0" dirty="0"/>
              <a:t> Ergonomie - Körpermaße des Menschen – Teil 1: Begriffe, Messverfahren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33402-2 </a:t>
            </a:r>
            <a:r>
              <a:rPr lang="de-DE" altLang="de-DE" sz="1400" b="0" dirty="0"/>
              <a:t>Ergonomie - Körpermaße des Menschen – Teil 2: Werte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33402-2 Beiblatt 1</a:t>
            </a:r>
            <a:r>
              <a:rPr lang="de-DE" altLang="de-DE" sz="1400" b="0" dirty="0"/>
              <a:t> Körpermaße des Menschen – Teil 2: Werte; Beiblatt 1: Anwendung von Körpermaßen in der Praxis</a:t>
            </a:r>
          </a:p>
          <a:p>
            <a:endParaRPr lang="de-DE" sz="1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0A122-6E5B-499B-BFEC-EC0F1335BBD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29261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de-DE" altLang="de-DE" sz="2800" dirty="0"/>
              <a:t> </a:t>
            </a: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0238" y="1390911"/>
            <a:ext cx="8604250" cy="4897437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33402-3 </a:t>
            </a:r>
            <a:r>
              <a:rPr lang="de-DE" altLang="de-DE" sz="1400" b="0" dirty="0"/>
              <a:t>Körpermaße des Menschen – Teil 3: Bewegungsraum bei verschiedenen Grundstellungen und Bewegungen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5566-1 </a:t>
            </a:r>
            <a:r>
              <a:rPr lang="de-DE" altLang="de-DE" sz="1400" b="0" dirty="0"/>
              <a:t>Schienenfahrzeuge - Führerräume – Teil 1: Allgemeine Anforderungen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DIN 5566-2</a:t>
            </a:r>
            <a:r>
              <a:rPr lang="de-DE" altLang="de-DE" sz="1400" b="0" dirty="0"/>
              <a:t> Schienenfahrzeuge – Führerräume – Teil 2: Zusatzanforderungen an Eisenbahnfahrzeuge</a:t>
            </a:r>
          </a:p>
          <a:p>
            <a:pPr>
              <a:lnSpc>
                <a:spcPct val="120000"/>
              </a:lnSpc>
              <a:spcAft>
                <a:spcPct val="50000"/>
              </a:spcAft>
              <a:tabLst>
                <a:tab pos="342900" algn="l"/>
              </a:tabLst>
            </a:pPr>
            <a:r>
              <a:rPr lang="de-DE" altLang="de-DE" sz="1400" dirty="0"/>
              <a:t>EN ISO 3411</a:t>
            </a:r>
            <a:r>
              <a:rPr lang="de-DE" altLang="de-DE" sz="1400" b="0" dirty="0"/>
              <a:t> Earth-</a:t>
            </a:r>
            <a:r>
              <a:rPr lang="de-DE" altLang="de-DE" sz="1400" b="0" dirty="0" err="1"/>
              <a:t>moving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machinery</a:t>
            </a:r>
            <a:r>
              <a:rPr lang="de-DE" altLang="de-DE" sz="1400" b="0" dirty="0"/>
              <a:t> – </a:t>
            </a:r>
            <a:r>
              <a:rPr lang="de-DE" altLang="de-DE" sz="1400" b="0" dirty="0" err="1"/>
              <a:t>Physical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dimensions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operators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minimum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operator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space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envelope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de-DE" altLang="de-DE" sz="1400" dirty="0"/>
              <a:t>EN ISO 14738 </a:t>
            </a:r>
            <a:r>
              <a:rPr lang="en-US" sz="1400" b="0" dirty="0"/>
              <a:t>Safety of machinery - Anthropometric requirements for the design of workstations at machinery</a:t>
            </a:r>
            <a:endParaRPr lang="de-DE" altLang="de-DE" sz="1400" b="0" dirty="0"/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de-DE" altLang="de-DE" sz="1400" dirty="0"/>
              <a:t>DIN Taschenbuch 390 </a:t>
            </a:r>
            <a:r>
              <a:rPr lang="de-DE" altLang="de-DE" sz="1400" b="0" dirty="0"/>
              <a:t>Körpermaße und Körperkräfte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de-DE" altLang="de-DE" sz="1400" dirty="0"/>
              <a:t>EN ISO 15537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Principles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selecting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using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test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persons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for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testing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anthropometric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aspects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industrial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products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and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designs</a:t>
            </a:r>
            <a:r>
              <a:rPr lang="de-DE" altLang="de-DE" sz="1400" b="0" dirty="0"/>
              <a:t> 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de-DE" altLang="de-DE" sz="1400" dirty="0"/>
              <a:t>Anthropologischer Datenatlas </a:t>
            </a:r>
            <a:r>
              <a:rPr lang="de-DE" altLang="de-DE" sz="1400" b="0" dirty="0"/>
              <a:t>(1986) in: </a:t>
            </a:r>
            <a:br>
              <a:rPr lang="de-DE" altLang="de-DE" sz="1400" b="0" dirty="0"/>
            </a:br>
            <a:r>
              <a:rPr lang="de-DE" altLang="de-DE" sz="1400" b="0" dirty="0"/>
              <a:t>Flügel B., Greil H., Sommer K. (1986): Anthropologischer Atlas. Grundlagen u. Daten</a:t>
            </a:r>
          </a:p>
          <a:p>
            <a:endParaRPr lang="de-DE" sz="1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0A122-6E5B-499B-BFEC-EC0F1335BBD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19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52100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543" y="2512476"/>
            <a:ext cx="3966548" cy="300467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400" dirty="0"/>
              <a:t>Distribution </a:t>
            </a:r>
            <a:r>
              <a:rPr lang="de-DE" altLang="de-DE" sz="2400" dirty="0" err="1"/>
              <a:t>and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differentiation</a:t>
            </a:r>
            <a:r>
              <a:rPr lang="de-DE" altLang="de-DE" sz="2400" dirty="0"/>
              <a:t> </a:t>
            </a:r>
            <a:r>
              <a:rPr lang="de-DE" altLang="de-DE" sz="2400" dirty="0" err="1"/>
              <a:t>of</a:t>
            </a:r>
            <a:r>
              <a:rPr lang="de-DE" altLang="de-DE" sz="2400" dirty="0"/>
              <a:t> </a:t>
            </a:r>
            <a:r>
              <a:rPr lang="de-DE" altLang="de-DE" sz="2400" dirty="0" err="1"/>
              <a:t>body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dimensions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EC99E7-D0E3-457B-BE90-8EC71317563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2514600" y="2884512"/>
            <a:ext cx="0" cy="2362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362200" y="5246712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2438400" y="2884512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3733800" y="4027512"/>
            <a:ext cx="0" cy="1219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867400" y="2274912"/>
            <a:ext cx="76200" cy="3276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438400" y="5372185"/>
            <a:ext cx="2286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2667000" y="3036912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 flipV="1">
            <a:off x="2743200" y="3036912"/>
            <a:ext cx="0" cy="2209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 rot="16200000">
            <a:off x="1127919" y="3356793"/>
            <a:ext cx="2590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Body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height</a:t>
            </a:r>
            <a:endParaRPr lang="de-DE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 rot="16200000">
            <a:off x="1356519" y="3356793"/>
            <a:ext cx="2590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Eye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height</a:t>
            </a:r>
            <a:endParaRPr lang="de-DE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 rot="16200000">
            <a:off x="2301082" y="3737793"/>
            <a:ext cx="2590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Working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height</a:t>
            </a:r>
            <a:endParaRPr lang="de-DE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3962400" y="4027512"/>
            <a:ext cx="914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5205413" y="2046312"/>
            <a:ext cx="3657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600" b="0" dirty="0" err="1">
                <a:solidFill>
                  <a:schemeClr val="bg2"/>
                </a:solidFill>
              </a:rPr>
              <a:t>Ergonomic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requirement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characteristics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for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the</a:t>
            </a:r>
            <a:r>
              <a:rPr lang="de-DE" altLang="de-DE" sz="1600" b="0" dirty="0">
                <a:solidFill>
                  <a:schemeClr val="bg2"/>
                </a:solidFill>
              </a:rPr>
              <a:t> user-</a:t>
            </a:r>
            <a:r>
              <a:rPr lang="de-DE" altLang="de-DE" sz="1600" b="0" dirty="0" err="1">
                <a:solidFill>
                  <a:schemeClr val="bg2"/>
                </a:solidFill>
              </a:rPr>
              <a:t>oriented</a:t>
            </a:r>
            <a:r>
              <a:rPr lang="de-DE" altLang="de-DE" sz="1600" b="0" dirty="0">
                <a:solidFill>
                  <a:schemeClr val="bg2"/>
                </a:solidFill>
              </a:rPr>
              <a:t> dimensional design </a:t>
            </a:r>
            <a:r>
              <a:rPr lang="de-DE" altLang="de-DE" sz="1600" b="0" dirty="0" err="1">
                <a:solidFill>
                  <a:schemeClr val="bg2"/>
                </a:solidFill>
              </a:rPr>
              <a:t>of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products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and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workplaces</a:t>
            </a:r>
            <a:endParaRPr lang="de-DE" altLang="de-DE" sz="1600" b="0" dirty="0">
              <a:solidFill>
                <a:schemeClr val="bg2"/>
              </a:solidFill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27038" y="1959693"/>
            <a:ext cx="2362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0" dirty="0">
                <a:solidFill>
                  <a:schemeClr val="bg2"/>
                </a:solidFill>
              </a:rPr>
              <a:t>Body </a:t>
            </a:r>
            <a:r>
              <a:rPr lang="de-DE" altLang="de-DE" sz="1600" b="0" dirty="0" err="1">
                <a:solidFill>
                  <a:schemeClr val="bg2"/>
                </a:solidFill>
              </a:rPr>
              <a:t>height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classes</a:t>
            </a:r>
            <a:r>
              <a:rPr lang="de-DE" altLang="de-DE" sz="1600" b="0" dirty="0">
                <a:solidFill>
                  <a:schemeClr val="bg2"/>
                </a:solidFill>
              </a:rPr>
              <a:t/>
            </a:r>
            <a:br>
              <a:rPr lang="de-DE" altLang="de-DE" sz="1600" b="0" dirty="0">
                <a:solidFill>
                  <a:schemeClr val="bg2"/>
                </a:solidFill>
              </a:rPr>
            </a:br>
            <a:r>
              <a:rPr lang="de-DE" altLang="de-DE" sz="1600" b="0" dirty="0" err="1">
                <a:solidFill>
                  <a:schemeClr val="bg2"/>
                </a:solidFill>
              </a:rPr>
              <a:t>and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distribution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of</a:t>
            </a:r>
            <a:r>
              <a:rPr lang="de-DE" altLang="de-DE" sz="1600" b="0" dirty="0">
                <a:solidFill>
                  <a:schemeClr val="bg2"/>
                </a:solidFill>
              </a:rPr>
              <a:t> percentiles</a:t>
            </a:r>
          </a:p>
          <a:p>
            <a:pPr eaLnBrk="1" hangingPunct="1"/>
            <a:endParaRPr lang="de-DE" altLang="de-DE" sz="1600" dirty="0">
              <a:solidFill>
                <a:schemeClr val="bg2"/>
              </a:solidFill>
            </a:endParaRP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411278" y="3866827"/>
            <a:ext cx="196185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b="0" dirty="0" err="1">
                <a:solidFill>
                  <a:schemeClr val="bg2"/>
                </a:solidFill>
              </a:rPr>
              <a:t>Factors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influencing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br>
              <a:rPr lang="de-DE" altLang="de-DE" sz="1600" b="0" dirty="0">
                <a:solidFill>
                  <a:schemeClr val="bg2"/>
                </a:solidFill>
              </a:rPr>
            </a:br>
            <a:r>
              <a:rPr lang="de-DE" altLang="de-DE" sz="1600" b="0" dirty="0" err="1">
                <a:solidFill>
                  <a:schemeClr val="bg2"/>
                </a:solidFill>
              </a:rPr>
              <a:t>the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variance</a:t>
            </a:r>
            <a:r>
              <a:rPr lang="de-DE" altLang="de-DE" sz="1600" b="0" dirty="0">
                <a:solidFill>
                  <a:schemeClr val="bg2"/>
                </a:solidFill>
              </a:rPr>
              <a:t> in </a:t>
            </a:r>
            <a:r>
              <a:rPr lang="de-DE" altLang="de-DE" sz="1600" b="0" dirty="0" err="1">
                <a:solidFill>
                  <a:schemeClr val="bg2"/>
                </a:solidFill>
              </a:rPr>
              <a:t>body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br>
              <a:rPr lang="de-DE" altLang="de-DE" sz="1600" b="0" dirty="0">
                <a:solidFill>
                  <a:schemeClr val="bg2"/>
                </a:solidFill>
              </a:rPr>
            </a:br>
            <a:r>
              <a:rPr lang="de-DE" altLang="de-DE" sz="1600" b="0" dirty="0" err="1">
                <a:solidFill>
                  <a:schemeClr val="bg2"/>
                </a:solidFill>
              </a:rPr>
              <a:t>dimensions</a:t>
            </a:r>
            <a:endParaRPr lang="de-DE" altLang="de-DE" sz="1600" b="0" dirty="0">
              <a:solidFill>
                <a:schemeClr val="bg2"/>
              </a:solidFill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411208" y="5278014"/>
            <a:ext cx="152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600" b="0" dirty="0">
                <a:solidFill>
                  <a:schemeClr val="bg2"/>
                </a:solidFill>
              </a:rPr>
              <a:t>Operator </a:t>
            </a:r>
            <a:r>
              <a:rPr lang="de-DE" altLang="de-DE" sz="1600" b="0" dirty="0" err="1">
                <a:solidFill>
                  <a:schemeClr val="bg2"/>
                </a:solidFill>
              </a:rPr>
              <a:t>population</a:t>
            </a:r>
            <a:endParaRPr lang="de-DE" altLang="de-DE" sz="1600" b="0" dirty="0">
              <a:solidFill>
                <a:schemeClr val="bg2"/>
              </a:solidFill>
            </a:endParaRPr>
          </a:p>
          <a:p>
            <a:pPr eaLnBrk="1" hangingPunct="1"/>
            <a:endParaRPr lang="de-DE" altLang="de-DE" sz="1600" dirty="0">
              <a:solidFill>
                <a:schemeClr val="bg2"/>
              </a:solidFill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5846881" y="4131674"/>
            <a:ext cx="31738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10000"/>
              </a:spcBef>
              <a:spcAft>
                <a:spcPct val="10000"/>
              </a:spcAft>
            </a:pPr>
            <a:r>
              <a:rPr lang="de-DE" altLang="de-DE" sz="1600" b="0" dirty="0" err="1">
                <a:solidFill>
                  <a:schemeClr val="bg2"/>
                </a:solidFill>
              </a:rPr>
              <a:t>Geometric</a:t>
            </a:r>
            <a:r>
              <a:rPr lang="de-DE" altLang="de-DE" sz="1600" b="0" dirty="0">
                <a:solidFill>
                  <a:schemeClr val="bg2"/>
                </a:solidFill>
              </a:rPr>
              <a:t> design </a:t>
            </a:r>
            <a:r>
              <a:rPr lang="de-DE" altLang="de-DE" sz="1600" b="0" dirty="0" err="1" smtClean="0">
                <a:solidFill>
                  <a:schemeClr val="bg2"/>
                </a:solidFill>
              </a:rPr>
              <a:t>of</a:t>
            </a:r>
            <a:r>
              <a:rPr lang="de-DE" altLang="de-DE" sz="1600" b="0" dirty="0" smtClean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 smtClean="0">
                <a:solidFill>
                  <a:schemeClr val="bg2"/>
                </a:solidFill>
              </a:rPr>
              <a:t>products</a:t>
            </a:r>
            <a:r>
              <a:rPr lang="de-DE" altLang="de-DE" sz="1600" b="0" dirty="0" smtClean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with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consideration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for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the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widest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anthropometric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variance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within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the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operator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population</a:t>
            </a:r>
            <a:endParaRPr lang="de-DE" altLang="de-DE" sz="1600" b="0" dirty="0">
              <a:solidFill>
                <a:schemeClr val="bg2"/>
              </a:solidFill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1395090" y="5961814"/>
            <a:ext cx="66247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b="0" dirty="0" err="1">
                <a:solidFill>
                  <a:schemeClr val="bg2"/>
                </a:solidFill>
              </a:rPr>
              <a:t>Sources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of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data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for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body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dimensions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and</a:t>
            </a:r>
            <a:r>
              <a:rPr lang="de-DE" altLang="de-DE" sz="1600" b="0" dirty="0">
                <a:solidFill>
                  <a:schemeClr val="bg2"/>
                </a:solidFill>
              </a:rPr>
              <a:t> normative </a:t>
            </a:r>
            <a:r>
              <a:rPr lang="de-DE" altLang="de-DE" sz="1600" b="0" dirty="0" err="1">
                <a:solidFill>
                  <a:schemeClr val="bg2"/>
                </a:solidFill>
              </a:rPr>
              <a:t>references</a:t>
            </a:r>
            <a:endParaRPr lang="de-DE" altLang="de-DE" sz="1600" b="0" dirty="0">
              <a:solidFill>
                <a:schemeClr val="bg2"/>
              </a:solidFill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4067175" y="3090887"/>
            <a:ext cx="2590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Field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of</a:t>
            </a: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fixation</a:t>
            </a:r>
            <a:endParaRPr lang="de-DE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Bef>
                <a:spcPct val="50000"/>
              </a:spcBef>
              <a:defRPr/>
            </a:pPr>
            <a:endParaRPr lang="de-DE" sz="1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cs"/>
            </a:endParaRP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4032250" y="4064025"/>
            <a:ext cx="2590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Depth</a:t>
            </a: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of</a:t>
            </a:r>
            <a:r>
              <a:rPr lang="de-DE" sz="1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de-DE" sz="12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reach</a:t>
            </a:r>
            <a:endParaRPr lang="de-DE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Bef>
                <a:spcPct val="50000"/>
              </a:spcBef>
              <a:defRPr/>
            </a:pPr>
            <a:endParaRPr lang="de-DE" sz="1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cs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484188" y="5199087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de-DE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406608" y="2956288"/>
            <a:ext cx="152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b="0" dirty="0">
                <a:solidFill>
                  <a:schemeClr val="bg2"/>
                </a:solidFill>
              </a:rPr>
              <a:t>D</a:t>
            </a:r>
            <a:r>
              <a:rPr lang="de-DE" altLang="de-DE" sz="1600" b="0" dirty="0" smtClean="0">
                <a:solidFill>
                  <a:schemeClr val="bg2"/>
                </a:solidFill>
              </a:rPr>
              <a:t>istribution </a:t>
            </a:r>
            <a:r>
              <a:rPr lang="de-DE" altLang="de-DE" sz="1600" b="0" dirty="0" err="1">
                <a:solidFill>
                  <a:schemeClr val="bg2"/>
                </a:solidFill>
              </a:rPr>
              <a:t>of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body</a:t>
            </a:r>
            <a:r>
              <a:rPr lang="de-DE" altLang="de-DE" sz="1600" b="0" dirty="0">
                <a:solidFill>
                  <a:schemeClr val="bg2"/>
                </a:solidFill>
              </a:rPr>
              <a:t> </a:t>
            </a:r>
            <a:r>
              <a:rPr lang="de-DE" altLang="de-DE" sz="1600" b="0" dirty="0" err="1">
                <a:solidFill>
                  <a:schemeClr val="bg2"/>
                </a:solidFill>
              </a:rPr>
              <a:t>dimensions</a:t>
            </a:r>
            <a:endParaRPr lang="de-DE" altLang="de-DE" sz="1600" b="0" dirty="0">
              <a:solidFill>
                <a:schemeClr val="bg2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2242592" y="5618657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14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de-DE" altLang="de-DE" sz="2800" dirty="0"/>
              <a:t> </a:t>
            </a: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0238" y="1390911"/>
            <a:ext cx="8604250" cy="48974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de-DE" altLang="de-DE" sz="1400" dirty="0"/>
              <a:t>Körpermesswerte des Europamenschen</a:t>
            </a:r>
            <a:r>
              <a:rPr lang="de-DE" altLang="de-DE" sz="1400" b="0" dirty="0"/>
              <a:t> (1998) in:</a:t>
            </a:r>
            <a:br>
              <a:rPr lang="de-DE" altLang="de-DE" sz="1400" b="0" dirty="0"/>
            </a:br>
            <a:r>
              <a:rPr lang="de-DE" altLang="de-DE" sz="1400" b="0" dirty="0"/>
              <a:t>Arbeitswissenschaftliche Erkenntnisse Nr. 108, Bundesanstalt für Arbeitsschutz und Arbeitsmedizin, Dortmund 1998</a:t>
            </a:r>
          </a:p>
          <a:p>
            <a:pPr eaLnBrk="1" hangingPunct="1">
              <a:defRPr/>
            </a:pPr>
            <a:endParaRPr lang="de-DE" altLang="de-DE" sz="1400" b="0" dirty="0"/>
          </a:p>
          <a:p>
            <a:pPr marL="0" indent="0" defTabSz="914400" eaLnBrk="1" hangingPunct="1"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defRPr/>
            </a:pPr>
            <a:r>
              <a:rPr lang="de-DE" altLang="de-DE" sz="1600" b="0" dirty="0" err="1"/>
              <a:t>For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further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standards</a:t>
            </a:r>
            <a:r>
              <a:rPr lang="de-DE" altLang="de-DE" sz="1600" b="0" dirty="0"/>
              <a:t>, </a:t>
            </a:r>
            <a:r>
              <a:rPr lang="de-DE" altLang="de-DE" sz="1600" b="0" dirty="0" err="1"/>
              <a:t>see</a:t>
            </a:r>
            <a:r>
              <a:rPr lang="de-DE" altLang="de-DE" sz="1600" b="0" dirty="0"/>
              <a:t> KAN-</a:t>
            </a:r>
            <a:r>
              <a:rPr lang="de-DE" altLang="de-DE" sz="1600" b="0" dirty="0" err="1"/>
              <a:t>Paxis</a:t>
            </a:r>
            <a:r>
              <a:rPr lang="de-DE" altLang="de-DE" sz="1600" b="0" dirty="0"/>
              <a:t> - </a:t>
            </a:r>
            <a:r>
              <a:rPr lang="de-DE" altLang="de-DE" sz="1600" b="0" dirty="0" err="1">
                <a:solidFill>
                  <a:srgbClr val="000000"/>
                </a:solidFill>
                <a:hlinkClick r:id="rId3"/>
              </a:rPr>
              <a:t>NoRA</a:t>
            </a:r>
            <a:r>
              <a:rPr lang="de-DE" altLang="de-DE" sz="1600" b="0" dirty="0">
                <a:solidFill>
                  <a:srgbClr val="000000"/>
                </a:solidFill>
                <a:hlinkClick r:id="rId3"/>
              </a:rPr>
              <a:t>: Searching </a:t>
            </a:r>
            <a:r>
              <a:rPr lang="de-DE" altLang="de-DE" sz="1600" b="0" dirty="0" err="1">
                <a:solidFill>
                  <a:srgbClr val="000000"/>
                </a:solidFill>
                <a:hlinkClick r:id="rId3"/>
              </a:rPr>
              <a:t>for</a:t>
            </a:r>
            <a:r>
              <a:rPr lang="de-DE" altLang="de-DE" sz="1600" b="0" dirty="0">
                <a:solidFill>
                  <a:srgbClr val="000000"/>
                </a:solidFill>
                <a:hlinkClick r:id="rId3"/>
              </a:rPr>
              <a:t> </a:t>
            </a:r>
            <a:r>
              <a:rPr lang="de-DE" altLang="de-DE" sz="1600" b="0" dirty="0" err="1">
                <a:solidFill>
                  <a:srgbClr val="000000"/>
                </a:solidFill>
                <a:hlinkClick r:id="rId3"/>
              </a:rPr>
              <a:t>standards</a:t>
            </a:r>
            <a:endParaRPr lang="de-DE" altLang="de-DE" sz="1600" b="0" dirty="0">
              <a:solidFill>
                <a:srgbClr val="000000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0A122-6E5B-499B-BFEC-EC0F1335BBD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773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de-DE" altLang="de-DE" sz="2800" dirty="0"/>
              <a:t> </a:t>
            </a: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0238" y="1390911"/>
            <a:ext cx="7830194" cy="48974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</a:rPr>
              <a:t>BULLINGER, H.-J. (1994): </a:t>
            </a:r>
            <a:r>
              <a:rPr lang="de-DE" sz="1400" b="0" dirty="0">
                <a:latin typeface="Arial" charset="0"/>
              </a:rPr>
              <a:t>Ergonomie: Produkt- und Arbeitsplatzgestaltung. Stuttgart: Teubner.</a:t>
            </a: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Gebhardt, H.; Schäfer, A.; Lang, K.-H. (2009): </a:t>
            </a:r>
            <a:r>
              <a:rPr lang="de-DE" sz="1400" b="0" dirty="0">
                <a:latin typeface="Arial" charset="0"/>
                <a:cs typeface="Arial" charset="0"/>
              </a:rPr>
              <a:t>Anthropometrische Daten in Normen – Bestandsaufnahme und Bedarfsanalyse unter besonderer Berücksichtigung des Arbeitsschutzes. KAN-Bericht 44. Hrsg.: KAN Sankt Augustin.</a:t>
            </a: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Gebhardt, H.; </a:t>
            </a:r>
            <a:r>
              <a:rPr lang="de-DE" sz="1400" dirty="0" err="1">
                <a:latin typeface="Arial" charset="0"/>
                <a:cs typeface="Arial" charset="0"/>
              </a:rPr>
              <a:t>Mühlemeyer</a:t>
            </a:r>
            <a:r>
              <a:rPr lang="de-DE" sz="1400" dirty="0">
                <a:latin typeface="Arial" charset="0"/>
                <a:cs typeface="Arial" charset="0"/>
              </a:rPr>
              <a:t>, C. (2012):</a:t>
            </a:r>
            <a:r>
              <a:rPr lang="de-DE" sz="1400" b="0" dirty="0">
                <a:latin typeface="Arial" charset="0"/>
                <a:cs typeface="Arial" charset="0"/>
              </a:rPr>
              <a:t> Anforderungen an einen gegliederten Prüffinger nach DIN EN 60529 auf der Grundlage aktueller anthropometrischer Daten. Gutachten (KAN GA 49). Hrsg.: KAN Sankt Augustin.</a:t>
            </a: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Greil, H.;  Voigt, A.;  Scheffler, C.  (2007):</a:t>
            </a:r>
            <a:r>
              <a:rPr lang="de-DE" sz="1400" b="0" dirty="0">
                <a:latin typeface="Arial" charset="0"/>
                <a:cs typeface="Arial" charset="0"/>
              </a:rPr>
              <a:t> Optimierung der ergonomischen Eigenschaften von Produkten für ältere Arbeitnehmerinnen und Arbeitnehmer – Anthropometrie. </a:t>
            </a:r>
            <a:r>
              <a:rPr lang="de-DE" sz="1400" b="0" dirty="0" err="1">
                <a:latin typeface="Arial" charset="0"/>
                <a:cs typeface="Arial" charset="0"/>
              </a:rPr>
              <a:t>Fb</a:t>
            </a:r>
            <a:r>
              <a:rPr lang="de-DE" sz="1400" b="0" dirty="0">
                <a:latin typeface="Arial" charset="0"/>
                <a:cs typeface="Arial" charset="0"/>
              </a:rPr>
              <a:t>. 1299. Hrsg.: Bundesanstalt für Arbeitsmedizin und Arbeitsschutz Dortmund/Berlin/ Dresden</a:t>
            </a:r>
            <a:endParaRPr lang="de-DE" sz="1400" b="0" dirty="0">
              <a:latin typeface="Arial" charset="0"/>
            </a:endParaRP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</a:rPr>
              <a:t>JÜRGENS, H. W.; MATZDORFF, I.; WINDBERG, J. (1998): </a:t>
            </a:r>
            <a:r>
              <a:rPr lang="de-DE" sz="1400" b="0" dirty="0">
                <a:latin typeface="Arial" charset="0"/>
              </a:rPr>
              <a:t>Internationale anthropometrische Daten als Voraussetzung für die Gestaltung von Arbeitsplätzen und Maschinen. 1. Auflage. Bremerhaven: Wirtschaftsverlag NW Verlag für neue Wissenschaft. (Arbeitswissenschaftliche Erkenntnisse, 108).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0A122-6E5B-499B-BFEC-EC0F1335BBD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73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692696"/>
            <a:ext cx="8064500" cy="496888"/>
          </a:xfrm>
        </p:spPr>
        <p:txBody>
          <a:bodyPr/>
          <a:lstStyle/>
          <a:p>
            <a:r>
              <a:rPr lang="de-DE" altLang="de-DE" sz="2800" dirty="0"/>
              <a:t> </a:t>
            </a:r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literature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Module 2-1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0238" y="1390911"/>
            <a:ext cx="7758186" cy="48974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KIRCHNER, J.-H.; BAUM, E. (1990):</a:t>
            </a:r>
            <a:r>
              <a:rPr lang="de-DE" sz="1400" b="0" dirty="0">
                <a:latin typeface="Arial" charset="0"/>
                <a:cs typeface="Arial" charset="0"/>
              </a:rPr>
              <a:t> Ergonomie für Konstrukteure und Arbeitsgestalter. München: Carl Hanser.</a:t>
            </a: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KIRCHNER, A.; KIRCHNER, J.-H.; KLIEM, M.; MÜLLER, J. M. (1990):</a:t>
            </a:r>
            <a:r>
              <a:rPr lang="de-DE" sz="1400" b="0" dirty="0">
                <a:latin typeface="Arial" charset="0"/>
                <a:cs typeface="Arial" charset="0"/>
              </a:rPr>
              <a:t> Räumlich-ergonomische Gestaltung: Handbuch. Bremerhaven: Wirtschaftsverlag NW (Schriftenreihe der Bundesanstalt für Arbeitsmedizin und Arbeitsschutz </a:t>
            </a:r>
            <a:r>
              <a:rPr lang="de-DE" sz="1400" b="0" dirty="0" err="1">
                <a:latin typeface="Arial" charset="0"/>
                <a:cs typeface="Arial" charset="0"/>
              </a:rPr>
              <a:t>Fb</a:t>
            </a:r>
            <a:r>
              <a:rPr lang="de-DE" sz="1400" b="0" dirty="0">
                <a:latin typeface="Arial" charset="0"/>
                <a:cs typeface="Arial" charset="0"/>
              </a:rPr>
              <a:t>. 632).</a:t>
            </a: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LANGE, W.; WINDEL, A. (12. Auflage, 2008):</a:t>
            </a:r>
            <a:r>
              <a:rPr lang="de-DE" sz="1400" b="0" dirty="0">
                <a:latin typeface="Arial" charset="0"/>
                <a:cs typeface="Arial" charset="0"/>
              </a:rPr>
              <a:t> Kleine ergonomische Datensammlung. Dortmund: Bundesanstalt für Arbeitsschutz und Arbeitsmedizin.</a:t>
            </a:r>
            <a:r>
              <a:rPr lang="de-DE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de-DE" sz="1400" dirty="0">
              <a:latin typeface="Arial" charset="0"/>
              <a:cs typeface="Arial" charset="0"/>
            </a:endParaRPr>
          </a:p>
          <a:p>
            <a:pPr>
              <a:lnSpc>
                <a:spcPct val="120000"/>
              </a:lnSpc>
              <a:spcBef>
                <a:spcPts val="840"/>
              </a:spcBef>
              <a:spcAft>
                <a:spcPts val="0"/>
              </a:spcAft>
              <a:buSzPct val="100000"/>
              <a:defRPr/>
            </a:pPr>
            <a:r>
              <a:rPr lang="de-DE" sz="1400" dirty="0">
                <a:latin typeface="Arial" charset="0"/>
                <a:cs typeface="Arial" charset="0"/>
              </a:rPr>
              <a:t>SCHEFFLER, C.; SCHÜLER, G. (2013): </a:t>
            </a:r>
            <a:r>
              <a:rPr lang="de-DE" sz="1400" b="0" dirty="0">
                <a:latin typeface="Arial" charset="0"/>
                <a:cs typeface="Arial" charset="0"/>
              </a:rPr>
              <a:t>„Rohfassung eines Leitfadens für die richtige Auswahl und Anwendung anthropometrischer Daten“. KAN-Studie 51. Hrsg.: VFA, Sankt Augustin</a:t>
            </a:r>
            <a:r>
              <a:rPr lang="de-DE" sz="1400" b="0" dirty="0" smtClean="0">
                <a:latin typeface="Arial" charset="0"/>
                <a:cs typeface="Arial" charset="0"/>
              </a:rPr>
              <a:t>.</a:t>
            </a:r>
            <a:endParaRPr lang="de-DE" sz="1400" b="0" dirty="0">
              <a:latin typeface="Arial" charset="0"/>
              <a:cs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70A122-6E5B-499B-BFEC-EC0F1335BBD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49562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1916832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420888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smtClean="0"/>
              <a:t>Autor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module</a:t>
            </a:r>
            <a:r>
              <a:rPr lang="de-DE" altLang="de-DE" dirty="0" smtClean="0"/>
              <a:t>:</a:t>
            </a:r>
          </a:p>
          <a:p>
            <a:pPr eaLnBrk="1" hangingPunct="1">
              <a:tabLst>
                <a:tab pos="665163" algn="l"/>
              </a:tabLst>
            </a:pPr>
            <a:r>
              <a:rPr lang="de-DE" b="1" dirty="0" smtClean="0"/>
              <a:t>Dr.-Ing. Christiane </a:t>
            </a:r>
            <a:r>
              <a:rPr lang="de-DE" b="1" dirty="0" err="1" smtClean="0"/>
              <a:t>Kamusella</a:t>
            </a:r>
            <a:endParaRPr lang="de-DE" b="1" dirty="0" smtClean="0"/>
          </a:p>
          <a:p>
            <a:pPr>
              <a:spcBef>
                <a:spcPct val="20000"/>
              </a:spcBef>
              <a:spcAft>
                <a:spcPct val="20000"/>
              </a:spcAft>
              <a:buSzPct val="100000"/>
            </a:pPr>
            <a:r>
              <a:rPr lang="de-DE" altLang="de-DE" dirty="0" err="1"/>
              <a:t>Faculty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Mechanical</a:t>
            </a:r>
            <a:r>
              <a:rPr lang="de-DE" altLang="de-DE" dirty="0"/>
              <a:t> Science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smtClean="0"/>
              <a:t>Engineering Institute </a:t>
            </a:r>
            <a:r>
              <a:rPr lang="de-DE" altLang="de-DE" dirty="0" err="1"/>
              <a:t>of</a:t>
            </a:r>
            <a:r>
              <a:rPr lang="de-DE" altLang="de-DE" dirty="0"/>
              <a:t> Technical </a:t>
            </a:r>
            <a:r>
              <a:rPr lang="de-DE" altLang="de-DE" dirty="0" err="1"/>
              <a:t>Logistics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smtClean="0"/>
              <a:t>Work </a:t>
            </a:r>
            <a:r>
              <a:rPr lang="de-DE" altLang="de-DE" dirty="0" err="1"/>
              <a:t>Sciences</a:t>
            </a:r>
            <a:endParaRPr lang="de-DE" altLang="de-DE" dirty="0"/>
          </a:p>
          <a:p>
            <a:pPr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de-DE" altLang="de-DE" dirty="0" err="1"/>
              <a:t>Chair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Labour </a:t>
            </a:r>
            <a:r>
              <a:rPr lang="de-DE" altLang="de-DE" dirty="0" err="1"/>
              <a:t>Sciences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2"/>
              </a:rPr>
              <a:t>Christiane.Kamusella@tu-dresden.de</a:t>
            </a:r>
            <a:r>
              <a:rPr lang="de-DE" altLang="de-DE" dirty="0" smtClean="0"/>
              <a:t> </a:t>
            </a: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/>
              <a:t>by</a:t>
            </a:r>
            <a:r>
              <a:rPr lang="de-DE" altLang="de-DE" dirty="0"/>
              <a:t>: 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3"/>
              </a:rPr>
              <a:t>www.kan.de</a:t>
            </a:r>
            <a:r>
              <a:rPr lang="de-DE" altLang="de-DE" dirty="0"/>
              <a:t> </a:t>
            </a:r>
            <a:br>
              <a:rPr lang="de-DE" altLang="de-DE" dirty="0"/>
            </a:br>
            <a:r>
              <a:rPr lang="de-DE" altLang="de-DE" dirty="0">
                <a:hlinkClick r:id="rId4"/>
              </a:rPr>
              <a:t>http://ergonomie.kan-praxis.de</a:t>
            </a:r>
            <a:r>
              <a:rPr lang="de-DE" altLang="de-DE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Objectives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4376" y="1430338"/>
            <a:ext cx="8064500" cy="48974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de-DE" altLang="de-DE" dirty="0" err="1"/>
              <a:t>Requirement</a:t>
            </a:r>
            <a:r>
              <a:rPr lang="de-DE" altLang="de-DE" dirty="0"/>
              <a:t> </a:t>
            </a:r>
            <a:r>
              <a:rPr lang="de-DE" altLang="de-DE" dirty="0" err="1"/>
              <a:t>categories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user-</a:t>
            </a:r>
            <a:r>
              <a:rPr lang="de-DE" altLang="de-DE" dirty="0" err="1"/>
              <a:t>oriented</a:t>
            </a:r>
            <a:r>
              <a:rPr lang="de-DE" altLang="de-DE" dirty="0"/>
              <a:t> dimensional design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products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workplaces</a:t>
            </a:r>
            <a:r>
              <a:rPr lang="de-DE" altLang="de-DE" dirty="0"/>
              <a:t>:</a:t>
            </a: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>
                <a:solidFill>
                  <a:srgbClr val="6F6F6F"/>
                </a:solidFill>
              </a:rPr>
              <a:t>Safety</a:t>
            </a:r>
            <a:r>
              <a:rPr lang="de-DE" altLang="de-DE" sz="2200" dirty="0">
                <a:solidFill>
                  <a:srgbClr val="6F6F6F"/>
                </a:solidFill>
              </a:rPr>
              <a:t> (</a:t>
            </a:r>
            <a:r>
              <a:rPr lang="de-DE" altLang="de-DE" sz="2200" dirty="0" err="1">
                <a:solidFill>
                  <a:srgbClr val="6F6F6F"/>
                </a:solidFill>
              </a:rPr>
              <a:t>observance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safety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distances</a:t>
            </a:r>
            <a:r>
              <a:rPr lang="de-DE" altLang="de-DE" sz="2200" dirty="0">
                <a:solidFill>
                  <a:srgbClr val="6F6F6F"/>
                </a:solidFill>
              </a:rPr>
              <a:t>, personal </a:t>
            </a:r>
            <a:r>
              <a:rPr lang="de-DE" altLang="de-DE" sz="2200" dirty="0" err="1">
                <a:solidFill>
                  <a:srgbClr val="6F6F6F"/>
                </a:solidFill>
              </a:rPr>
              <a:t>protective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equipment</a:t>
            </a:r>
            <a:r>
              <a:rPr lang="de-DE" altLang="de-DE" sz="2200" dirty="0">
                <a:solidFill>
                  <a:srgbClr val="6F6F6F"/>
                </a:solidFill>
              </a:rPr>
              <a:t>) </a:t>
            </a: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>
                <a:solidFill>
                  <a:srgbClr val="6F6F6F"/>
                </a:solidFill>
              </a:rPr>
              <a:t>Reachability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functional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reliability</a:t>
            </a:r>
            <a:r>
              <a:rPr lang="de-DE" altLang="de-DE" sz="2200" dirty="0">
                <a:solidFill>
                  <a:srgbClr val="6F6F6F"/>
                </a:solidFill>
              </a:rPr>
              <a:t> in human-</a:t>
            </a:r>
            <a:r>
              <a:rPr lang="de-DE" altLang="de-DE" sz="2200" dirty="0" err="1">
                <a:solidFill>
                  <a:srgbClr val="6F6F6F"/>
                </a:solidFill>
              </a:rPr>
              <a:t>machine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interface</a:t>
            </a:r>
            <a:r>
              <a:rPr lang="de-DE" altLang="de-DE" sz="2200" dirty="0">
                <a:solidFill>
                  <a:srgbClr val="6F6F6F"/>
                </a:solidFill>
              </a:rPr>
              <a:t> (e.g. in </a:t>
            </a:r>
            <a:r>
              <a:rPr lang="de-DE" altLang="de-DE" sz="2200" dirty="0" err="1">
                <a:solidFill>
                  <a:srgbClr val="6F6F6F"/>
                </a:solidFill>
              </a:rPr>
              <a:t>relation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to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the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actuation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manual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controls</a:t>
            </a:r>
            <a:r>
              <a:rPr lang="de-DE" altLang="de-DE" sz="2200" dirty="0">
                <a:solidFill>
                  <a:srgbClr val="6F6F6F"/>
                </a:solidFill>
              </a:rPr>
              <a:t>) </a:t>
            </a: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>
                <a:solidFill>
                  <a:srgbClr val="6F6F6F"/>
                </a:solidFill>
              </a:rPr>
              <a:t>Adequate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freedom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movement</a:t>
            </a:r>
            <a:r>
              <a:rPr lang="de-DE" altLang="de-DE" sz="2200" dirty="0">
                <a:solidFill>
                  <a:srgbClr val="6F6F6F"/>
                </a:solidFill>
              </a:rPr>
              <a:t> (</a:t>
            </a:r>
            <a:r>
              <a:rPr lang="de-DE" altLang="de-DE" sz="2200" dirty="0" err="1">
                <a:solidFill>
                  <a:srgbClr val="6F6F6F"/>
                </a:solidFill>
              </a:rPr>
              <a:t>accessibility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for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parts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the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body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space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envelopes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active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areas</a:t>
            </a:r>
            <a:r>
              <a:rPr lang="de-DE" altLang="de-DE" sz="2200" dirty="0">
                <a:solidFill>
                  <a:srgbClr val="6F6F6F"/>
                </a:solidFill>
              </a:rPr>
              <a:t>) </a:t>
            </a:r>
            <a:endParaRPr lang="de-DE" altLang="de-DE" sz="2200" dirty="0" smtClean="0">
              <a:solidFill>
                <a:srgbClr val="6F6F6F"/>
              </a:solidFill>
            </a:endParaRP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 smtClean="0">
                <a:solidFill>
                  <a:srgbClr val="6F6F6F"/>
                </a:solidFill>
              </a:rPr>
              <a:t>Physiologically</a:t>
            </a:r>
            <a:r>
              <a:rPr lang="de-DE" altLang="de-DE" sz="2200" dirty="0" smtClean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favourable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postures</a:t>
            </a:r>
            <a:r>
              <a:rPr lang="de-DE" altLang="de-DE" sz="2200" dirty="0">
                <a:solidFill>
                  <a:srgbClr val="6F6F6F"/>
                </a:solidFill>
              </a:rPr>
              <a:t> (</a:t>
            </a:r>
            <a:r>
              <a:rPr lang="de-DE" altLang="de-DE" sz="2200" dirty="0" err="1">
                <a:solidFill>
                  <a:srgbClr val="6F6F6F"/>
                </a:solidFill>
              </a:rPr>
              <a:t>adaptation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to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changing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loads</a:t>
            </a:r>
            <a:r>
              <a:rPr lang="de-DE" altLang="de-DE" sz="2200" dirty="0">
                <a:solidFill>
                  <a:srgbClr val="6F6F6F"/>
                </a:solidFill>
              </a:rPr>
              <a:t>)</a:t>
            </a: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de-DE" altLang="de-DE" dirty="0">
              <a:solidFill>
                <a:srgbClr val="6F6F6F"/>
              </a:solidFill>
            </a:endParaRPr>
          </a:p>
          <a:p>
            <a:pPr eaLnBrk="1" hangingPunct="1">
              <a:lnSpc>
                <a:spcPct val="120000"/>
              </a:lnSpc>
              <a:spcAft>
                <a:spcPct val="20000"/>
              </a:spcAft>
              <a:buFont typeface="Wingdings" pitchFamily="2" charset="2"/>
              <a:buChar char="§"/>
              <a:defRPr/>
            </a:pPr>
            <a:endParaRPr lang="de-DE" alt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D6141D-806F-4937-8F7B-4E80A8B92BA2}" type="datetime1">
              <a:rPr lang="de-DE" altLang="de-DE" smtClean="0"/>
              <a:t>12.11.2019</a:t>
            </a:fld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367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Objectives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smtClean="0"/>
              <a:t>design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593466"/>
            <a:ext cx="5001859" cy="4897437"/>
          </a:xfrm>
        </p:spPr>
        <p:txBody>
          <a:bodyPr/>
          <a:lstStyle/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 smtClean="0">
                <a:solidFill>
                  <a:srgbClr val="6F6F6F"/>
                </a:solidFill>
              </a:rPr>
              <a:t>Determining</a:t>
            </a:r>
            <a:r>
              <a:rPr lang="de-DE" altLang="de-DE" sz="2200" dirty="0" smtClean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individual </a:t>
            </a:r>
            <a:r>
              <a:rPr lang="de-DE" altLang="de-DE" sz="2200" dirty="0" err="1">
                <a:solidFill>
                  <a:srgbClr val="6F6F6F"/>
                </a:solidFill>
              </a:rPr>
              <a:t>and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group-specific</a:t>
            </a:r>
            <a:r>
              <a:rPr lang="de-DE" altLang="de-DE" sz="2200" dirty="0">
                <a:solidFill>
                  <a:srgbClr val="6F6F6F"/>
                </a:solidFill>
              </a:rPr>
              <a:t> design </a:t>
            </a:r>
            <a:r>
              <a:rPr lang="de-DE" altLang="de-DE" sz="2200" dirty="0" err="1">
                <a:solidFill>
                  <a:srgbClr val="6F6F6F"/>
                </a:solidFill>
              </a:rPr>
              <a:t>dimensions</a:t>
            </a:r>
            <a:r>
              <a:rPr lang="de-DE" altLang="de-DE" sz="2200" dirty="0">
                <a:solidFill>
                  <a:srgbClr val="6F6F6F"/>
                </a:solidFill>
              </a:rPr>
              <a:t> in </a:t>
            </a:r>
            <a:r>
              <a:rPr lang="de-DE" altLang="de-DE" sz="2200" dirty="0" err="1">
                <a:solidFill>
                  <a:srgbClr val="6F6F6F"/>
                </a:solidFill>
              </a:rPr>
              <a:t>consideration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the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anthropometric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variance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the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users</a:t>
            </a:r>
            <a:endParaRPr lang="de-DE" altLang="de-DE" sz="2200" dirty="0">
              <a:solidFill>
                <a:srgbClr val="6F6F6F"/>
              </a:solidFill>
            </a:endParaRP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>
                <a:solidFill>
                  <a:srgbClr val="6F6F6F"/>
                </a:solidFill>
              </a:rPr>
              <a:t>User-</a:t>
            </a:r>
            <a:r>
              <a:rPr lang="de-DE" altLang="de-DE" sz="2200" dirty="0" err="1">
                <a:solidFill>
                  <a:srgbClr val="6F6F6F"/>
                </a:solidFill>
              </a:rPr>
              <a:t>friendly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products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for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everyday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use</a:t>
            </a:r>
            <a:r>
              <a:rPr lang="de-DE" altLang="de-DE" sz="2200" dirty="0">
                <a:solidFill>
                  <a:srgbClr val="6F6F6F"/>
                </a:solidFill>
              </a:rPr>
              <a:t> (e.g. </a:t>
            </a:r>
            <a:r>
              <a:rPr lang="de-DE" altLang="de-DE" sz="2200" dirty="0" err="1">
                <a:solidFill>
                  <a:srgbClr val="6F6F6F"/>
                </a:solidFill>
              </a:rPr>
              <a:t>optimization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usability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convenience</a:t>
            </a:r>
            <a:r>
              <a:rPr lang="de-DE" altLang="de-DE" sz="2200" dirty="0">
                <a:solidFill>
                  <a:srgbClr val="6F6F6F"/>
                </a:solidFill>
              </a:rPr>
              <a:t>)</a:t>
            </a:r>
          </a:p>
          <a:p>
            <a:pPr marL="608013" lvl="2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200" dirty="0" err="1">
                <a:solidFill>
                  <a:srgbClr val="6F6F6F"/>
                </a:solidFill>
              </a:rPr>
              <a:t>Optimization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the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visual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geometry</a:t>
            </a:r>
            <a:r>
              <a:rPr lang="de-DE" altLang="de-DE" sz="2200" dirty="0">
                <a:solidFill>
                  <a:srgbClr val="6F6F6F"/>
                </a:solidFill>
              </a:rPr>
              <a:t> (</a:t>
            </a:r>
            <a:r>
              <a:rPr lang="de-DE" altLang="de-DE" sz="2200" dirty="0" err="1">
                <a:solidFill>
                  <a:srgbClr val="6F6F6F"/>
                </a:solidFill>
              </a:rPr>
              <a:t>visual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dimensions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angles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view</a:t>
            </a:r>
            <a:r>
              <a:rPr lang="de-DE" altLang="de-DE" sz="2200" dirty="0">
                <a:solidFill>
                  <a:srgbClr val="6F6F6F"/>
                </a:solidFill>
              </a:rPr>
              <a:t>, </a:t>
            </a:r>
            <a:r>
              <a:rPr lang="de-DE" altLang="de-DE" sz="2200" dirty="0" err="1">
                <a:solidFill>
                  <a:srgbClr val="6F6F6F"/>
                </a:solidFill>
              </a:rPr>
              <a:t>fields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of</a:t>
            </a:r>
            <a:r>
              <a:rPr lang="de-DE" altLang="de-DE" sz="2200" dirty="0">
                <a:solidFill>
                  <a:srgbClr val="6F6F6F"/>
                </a:solidFill>
              </a:rPr>
              <a:t> </a:t>
            </a:r>
            <a:r>
              <a:rPr lang="de-DE" altLang="de-DE" sz="2200" dirty="0" err="1">
                <a:solidFill>
                  <a:srgbClr val="6F6F6F"/>
                </a:solidFill>
              </a:rPr>
              <a:t>view</a:t>
            </a:r>
            <a:r>
              <a:rPr lang="de-DE" altLang="de-DE" sz="2200" dirty="0">
                <a:solidFill>
                  <a:srgbClr val="6F6F6F"/>
                </a:solidFill>
              </a:rPr>
              <a:t>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D6141D-806F-4937-8F7B-4E80A8B92BA2}" type="datetime1">
              <a:rPr lang="de-DE" altLang="de-DE" smtClean="0"/>
              <a:t>12.11.2019</a:t>
            </a:fld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2" t="7339" r="18849" b="4286"/>
          <a:stretch/>
        </p:blipFill>
        <p:spPr>
          <a:xfrm>
            <a:off x="5259979" y="1844824"/>
            <a:ext cx="3520392" cy="324036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452320" y="5229200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74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Body </a:t>
            </a:r>
            <a:r>
              <a:rPr lang="de-DE" altLang="de-DE" sz="3200" dirty="0" err="1"/>
              <a:t>height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classes</a:t>
            </a:r>
            <a:r>
              <a:rPr lang="de-DE" altLang="de-DE" sz="3200" dirty="0"/>
              <a:t> – </a:t>
            </a:r>
            <a:r>
              <a:rPr lang="de-DE" altLang="de-DE" sz="3200" dirty="0" err="1"/>
              <a:t>distribution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percentiles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B53573-D7D1-4CDC-B3C7-FA71333121F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51520" y="6159755"/>
            <a:ext cx="7236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Image </a:t>
            </a:r>
            <a:r>
              <a:rPr lang="de-DE" sz="800" dirty="0" err="1"/>
              <a:t>source</a:t>
            </a:r>
            <a:r>
              <a:rPr lang="de-DE" sz="800" dirty="0"/>
              <a:t>: : Kamusella</a:t>
            </a:r>
            <a:r>
              <a:rPr lang="de-DE" sz="800" b="0" dirty="0" smtClean="0"/>
              <a:t>: </a:t>
            </a:r>
            <a:r>
              <a:rPr lang="de-DE" sz="800" b="0" dirty="0" smtClean="0">
                <a:hlinkClick r:id="rId4"/>
              </a:rPr>
              <a:t>http://ergotyping.net/index.php?title=Ergonomie-Grundlagen:_Anthropometrie</a:t>
            </a:r>
            <a:endParaRPr lang="de-DE" sz="800" b="0" dirty="0" smtClean="0"/>
          </a:p>
          <a:p>
            <a:endParaRPr lang="de-DE" sz="800" b="0" dirty="0"/>
          </a:p>
        </p:txBody>
      </p:sp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395536" y="1501044"/>
            <a:ext cx="7848872" cy="4238893"/>
            <a:chOff x="113" y="572"/>
            <a:chExt cx="5647" cy="3423"/>
          </a:xfrm>
        </p:grpSpPr>
        <p:graphicFrame>
          <p:nvGraphicFramePr>
            <p:cNvPr id="10" name="Object 3"/>
            <p:cNvGraphicFramePr>
              <a:graphicFrameLocks noChangeAspect="1"/>
            </p:cNvGraphicFramePr>
            <p:nvPr/>
          </p:nvGraphicFramePr>
          <p:xfrm>
            <a:off x="4468" y="1071"/>
            <a:ext cx="867" cy="14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78" name="iGrafx Image Objekt" r:id="rId5" imgW="2486025" imgH="4019550" progId="">
                    <p:embed/>
                  </p:oleObj>
                </mc:Choice>
                <mc:Fallback>
                  <p:oleObj name="iGrafx Image Objekt" r:id="rId5" imgW="2486025" imgH="4019550" progId="">
                    <p:embed/>
                    <p:pic>
                      <p:nvPicPr>
                        <p:cNvPr id="1026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8" y="1071"/>
                          <a:ext cx="867" cy="14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3787" y="572"/>
              <a:ext cx="197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altLang="de-DE" sz="1000" b="0" dirty="0"/>
                <a:t>Division </a:t>
              </a:r>
              <a:r>
                <a:rPr lang="de-DE" altLang="de-DE" sz="1000" b="0" dirty="0" err="1"/>
                <a:t>of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body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heights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into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body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height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classes</a:t>
              </a:r>
              <a:r>
                <a:rPr lang="de-DE" altLang="de-DE" sz="1000" b="0" dirty="0"/>
                <a:t> (</a:t>
              </a:r>
              <a:r>
                <a:rPr lang="de-DE" altLang="de-DE" sz="1000" b="0" dirty="0" err="1"/>
                <a:t>values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for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the</a:t>
              </a:r>
              <a:r>
                <a:rPr lang="de-DE" altLang="de-DE" sz="1000" b="0" dirty="0"/>
                <a:t> 18-65 </a:t>
              </a:r>
              <a:r>
                <a:rPr lang="de-DE" altLang="de-DE" sz="1000" b="0" dirty="0" err="1"/>
                <a:t>age</a:t>
              </a:r>
              <a:r>
                <a:rPr lang="de-DE" altLang="de-DE" sz="1000" b="0" dirty="0"/>
                <a:t> </a:t>
              </a:r>
              <a:r>
                <a:rPr lang="de-DE" altLang="de-DE" sz="1000" b="0" dirty="0" err="1"/>
                <a:t>group</a:t>
              </a:r>
              <a:r>
                <a:rPr lang="de-DE" altLang="de-DE" sz="1000" b="0" dirty="0"/>
                <a:t> in mm </a:t>
              </a:r>
              <a:r>
                <a:rPr lang="de-DE" altLang="de-DE" sz="1000" b="0" dirty="0" err="1"/>
                <a:t>to</a:t>
              </a:r>
              <a:r>
                <a:rPr lang="de-DE" altLang="de-DE" sz="1000" b="0" dirty="0"/>
                <a:t> DIN 33402-2:2007) </a:t>
              </a: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260" y="3147"/>
              <a:ext cx="647" cy="74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336" y="72"/>
                </a:cxn>
                <a:cxn ang="0">
                  <a:pos x="512" y="60"/>
                </a:cxn>
                <a:cxn ang="0">
                  <a:pos x="620" y="28"/>
                </a:cxn>
                <a:cxn ang="0">
                  <a:pos x="700" y="0"/>
                </a:cxn>
              </a:cxnLst>
              <a:rect l="0" t="0" r="r" b="b"/>
              <a:pathLst>
                <a:path w="700" h="74">
                  <a:moveTo>
                    <a:pt x="0" y="72"/>
                  </a:moveTo>
                  <a:cubicBezTo>
                    <a:pt x="125" y="73"/>
                    <a:pt x="251" y="74"/>
                    <a:pt x="336" y="72"/>
                  </a:cubicBezTo>
                  <a:cubicBezTo>
                    <a:pt x="421" y="70"/>
                    <a:pt x="465" y="67"/>
                    <a:pt x="512" y="60"/>
                  </a:cubicBezTo>
                  <a:cubicBezTo>
                    <a:pt x="559" y="53"/>
                    <a:pt x="589" y="38"/>
                    <a:pt x="620" y="28"/>
                  </a:cubicBezTo>
                  <a:cubicBezTo>
                    <a:pt x="651" y="18"/>
                    <a:pt x="636" y="17"/>
                    <a:pt x="700" y="0"/>
                  </a:cubicBezTo>
                </a:path>
              </a:pathLst>
            </a:custGeom>
            <a:no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79" y="899"/>
              <a:ext cx="3213" cy="1933"/>
            </a:xfrm>
            <a:custGeom>
              <a:avLst/>
              <a:gdLst/>
              <a:ahLst/>
              <a:cxnLst>
                <a:cxn ang="0">
                  <a:pos x="0" y="1933"/>
                </a:cxn>
                <a:cxn ang="0">
                  <a:pos x="387" y="1924"/>
                </a:cxn>
                <a:cxn ang="0">
                  <a:pos x="627" y="1876"/>
                </a:cxn>
                <a:cxn ang="0">
                  <a:pos x="747" y="1813"/>
                </a:cxn>
                <a:cxn ang="0">
                  <a:pos x="807" y="1765"/>
                </a:cxn>
                <a:cxn ang="0">
                  <a:pos x="840" y="1738"/>
                </a:cxn>
                <a:cxn ang="0">
                  <a:pos x="921" y="1639"/>
                </a:cxn>
                <a:cxn ang="0">
                  <a:pos x="951" y="1597"/>
                </a:cxn>
                <a:cxn ang="0">
                  <a:pos x="1029" y="1465"/>
                </a:cxn>
                <a:cxn ang="0">
                  <a:pos x="1107" y="1306"/>
                </a:cxn>
                <a:cxn ang="0">
                  <a:pos x="1218" y="1042"/>
                </a:cxn>
                <a:cxn ang="0">
                  <a:pos x="1320" y="760"/>
                </a:cxn>
                <a:cxn ang="0">
                  <a:pos x="1422" y="490"/>
                </a:cxn>
                <a:cxn ang="0">
                  <a:pos x="1500" y="298"/>
                </a:cxn>
                <a:cxn ang="0">
                  <a:pos x="1554" y="193"/>
                </a:cxn>
                <a:cxn ang="0">
                  <a:pos x="1608" y="100"/>
                </a:cxn>
                <a:cxn ang="0">
                  <a:pos x="1668" y="34"/>
                </a:cxn>
                <a:cxn ang="0">
                  <a:pos x="1722" y="7"/>
                </a:cxn>
                <a:cxn ang="0">
                  <a:pos x="1767" y="4"/>
                </a:cxn>
                <a:cxn ang="0">
                  <a:pos x="1824" y="31"/>
                </a:cxn>
                <a:cxn ang="0">
                  <a:pos x="1884" y="94"/>
                </a:cxn>
                <a:cxn ang="0">
                  <a:pos x="1992" y="286"/>
                </a:cxn>
                <a:cxn ang="0">
                  <a:pos x="2046" y="421"/>
                </a:cxn>
                <a:cxn ang="0">
                  <a:pos x="2136" y="658"/>
                </a:cxn>
                <a:cxn ang="0">
                  <a:pos x="2232" y="919"/>
                </a:cxn>
                <a:cxn ang="0">
                  <a:pos x="2334" y="1180"/>
                </a:cxn>
                <a:cxn ang="0">
                  <a:pos x="2400" y="1336"/>
                </a:cxn>
                <a:cxn ang="0">
                  <a:pos x="2466" y="1465"/>
                </a:cxn>
                <a:cxn ang="0">
                  <a:pos x="2511" y="1546"/>
                </a:cxn>
                <a:cxn ang="0">
                  <a:pos x="2583" y="1651"/>
                </a:cxn>
                <a:cxn ang="0">
                  <a:pos x="2637" y="1720"/>
                </a:cxn>
                <a:cxn ang="0">
                  <a:pos x="2736" y="1807"/>
                </a:cxn>
                <a:cxn ang="0">
                  <a:pos x="2808" y="1852"/>
                </a:cxn>
                <a:cxn ang="0">
                  <a:pos x="2898" y="1885"/>
                </a:cxn>
                <a:cxn ang="0">
                  <a:pos x="3021" y="1921"/>
                </a:cxn>
                <a:cxn ang="0">
                  <a:pos x="3120" y="1927"/>
                </a:cxn>
                <a:cxn ang="0">
                  <a:pos x="3480" y="1926"/>
                </a:cxn>
              </a:cxnLst>
              <a:rect l="0" t="0" r="r" b="b"/>
              <a:pathLst>
                <a:path w="3480" h="1933">
                  <a:moveTo>
                    <a:pt x="0" y="1933"/>
                  </a:moveTo>
                  <a:cubicBezTo>
                    <a:pt x="64" y="1932"/>
                    <a:pt x="283" y="1933"/>
                    <a:pt x="387" y="1924"/>
                  </a:cubicBezTo>
                  <a:cubicBezTo>
                    <a:pt x="491" y="1915"/>
                    <a:pt x="567" y="1894"/>
                    <a:pt x="627" y="1876"/>
                  </a:cubicBezTo>
                  <a:cubicBezTo>
                    <a:pt x="687" y="1858"/>
                    <a:pt x="717" y="1832"/>
                    <a:pt x="747" y="1813"/>
                  </a:cubicBezTo>
                  <a:cubicBezTo>
                    <a:pt x="777" y="1794"/>
                    <a:pt x="791" y="1778"/>
                    <a:pt x="807" y="1765"/>
                  </a:cubicBezTo>
                  <a:cubicBezTo>
                    <a:pt x="823" y="1752"/>
                    <a:pt x="821" y="1759"/>
                    <a:pt x="840" y="1738"/>
                  </a:cubicBezTo>
                  <a:cubicBezTo>
                    <a:pt x="859" y="1717"/>
                    <a:pt x="903" y="1662"/>
                    <a:pt x="921" y="1639"/>
                  </a:cubicBezTo>
                  <a:cubicBezTo>
                    <a:pt x="939" y="1616"/>
                    <a:pt x="933" y="1626"/>
                    <a:pt x="951" y="1597"/>
                  </a:cubicBezTo>
                  <a:cubicBezTo>
                    <a:pt x="969" y="1568"/>
                    <a:pt x="1003" y="1513"/>
                    <a:pt x="1029" y="1465"/>
                  </a:cubicBezTo>
                  <a:cubicBezTo>
                    <a:pt x="1055" y="1417"/>
                    <a:pt x="1076" y="1376"/>
                    <a:pt x="1107" y="1306"/>
                  </a:cubicBezTo>
                  <a:cubicBezTo>
                    <a:pt x="1138" y="1236"/>
                    <a:pt x="1183" y="1133"/>
                    <a:pt x="1218" y="1042"/>
                  </a:cubicBezTo>
                  <a:cubicBezTo>
                    <a:pt x="1253" y="951"/>
                    <a:pt x="1286" y="852"/>
                    <a:pt x="1320" y="760"/>
                  </a:cubicBezTo>
                  <a:cubicBezTo>
                    <a:pt x="1354" y="668"/>
                    <a:pt x="1392" y="567"/>
                    <a:pt x="1422" y="490"/>
                  </a:cubicBezTo>
                  <a:cubicBezTo>
                    <a:pt x="1452" y="413"/>
                    <a:pt x="1478" y="347"/>
                    <a:pt x="1500" y="298"/>
                  </a:cubicBezTo>
                  <a:cubicBezTo>
                    <a:pt x="1522" y="249"/>
                    <a:pt x="1536" y="226"/>
                    <a:pt x="1554" y="193"/>
                  </a:cubicBezTo>
                  <a:cubicBezTo>
                    <a:pt x="1572" y="160"/>
                    <a:pt x="1589" y="126"/>
                    <a:pt x="1608" y="100"/>
                  </a:cubicBezTo>
                  <a:cubicBezTo>
                    <a:pt x="1627" y="74"/>
                    <a:pt x="1649" y="50"/>
                    <a:pt x="1668" y="34"/>
                  </a:cubicBezTo>
                  <a:cubicBezTo>
                    <a:pt x="1687" y="18"/>
                    <a:pt x="1706" y="12"/>
                    <a:pt x="1722" y="7"/>
                  </a:cubicBezTo>
                  <a:cubicBezTo>
                    <a:pt x="1738" y="2"/>
                    <a:pt x="1750" y="0"/>
                    <a:pt x="1767" y="4"/>
                  </a:cubicBezTo>
                  <a:cubicBezTo>
                    <a:pt x="1784" y="8"/>
                    <a:pt x="1805" y="16"/>
                    <a:pt x="1824" y="31"/>
                  </a:cubicBezTo>
                  <a:cubicBezTo>
                    <a:pt x="1843" y="46"/>
                    <a:pt x="1856" y="52"/>
                    <a:pt x="1884" y="94"/>
                  </a:cubicBezTo>
                  <a:cubicBezTo>
                    <a:pt x="1912" y="136"/>
                    <a:pt x="1965" y="231"/>
                    <a:pt x="1992" y="286"/>
                  </a:cubicBezTo>
                  <a:cubicBezTo>
                    <a:pt x="2019" y="341"/>
                    <a:pt x="2022" y="359"/>
                    <a:pt x="2046" y="421"/>
                  </a:cubicBezTo>
                  <a:cubicBezTo>
                    <a:pt x="2070" y="483"/>
                    <a:pt x="2105" y="575"/>
                    <a:pt x="2136" y="658"/>
                  </a:cubicBezTo>
                  <a:cubicBezTo>
                    <a:pt x="2167" y="741"/>
                    <a:pt x="2199" y="832"/>
                    <a:pt x="2232" y="919"/>
                  </a:cubicBezTo>
                  <a:cubicBezTo>
                    <a:pt x="2265" y="1006"/>
                    <a:pt x="2306" y="1110"/>
                    <a:pt x="2334" y="1180"/>
                  </a:cubicBezTo>
                  <a:cubicBezTo>
                    <a:pt x="2362" y="1250"/>
                    <a:pt x="2378" y="1289"/>
                    <a:pt x="2400" y="1336"/>
                  </a:cubicBezTo>
                  <a:cubicBezTo>
                    <a:pt x="2422" y="1383"/>
                    <a:pt x="2447" y="1430"/>
                    <a:pt x="2466" y="1465"/>
                  </a:cubicBezTo>
                  <a:cubicBezTo>
                    <a:pt x="2485" y="1500"/>
                    <a:pt x="2492" y="1515"/>
                    <a:pt x="2511" y="1546"/>
                  </a:cubicBezTo>
                  <a:cubicBezTo>
                    <a:pt x="2530" y="1577"/>
                    <a:pt x="2562" y="1622"/>
                    <a:pt x="2583" y="1651"/>
                  </a:cubicBezTo>
                  <a:cubicBezTo>
                    <a:pt x="2604" y="1680"/>
                    <a:pt x="2612" y="1694"/>
                    <a:pt x="2637" y="1720"/>
                  </a:cubicBezTo>
                  <a:cubicBezTo>
                    <a:pt x="2662" y="1746"/>
                    <a:pt x="2708" y="1785"/>
                    <a:pt x="2736" y="1807"/>
                  </a:cubicBezTo>
                  <a:cubicBezTo>
                    <a:pt x="2764" y="1829"/>
                    <a:pt x="2781" y="1839"/>
                    <a:pt x="2808" y="1852"/>
                  </a:cubicBezTo>
                  <a:cubicBezTo>
                    <a:pt x="2835" y="1865"/>
                    <a:pt x="2863" y="1874"/>
                    <a:pt x="2898" y="1885"/>
                  </a:cubicBezTo>
                  <a:cubicBezTo>
                    <a:pt x="2933" y="1896"/>
                    <a:pt x="2984" y="1914"/>
                    <a:pt x="3021" y="1921"/>
                  </a:cubicBezTo>
                  <a:cubicBezTo>
                    <a:pt x="3058" y="1928"/>
                    <a:pt x="3044" y="1926"/>
                    <a:pt x="3120" y="1927"/>
                  </a:cubicBezTo>
                  <a:lnTo>
                    <a:pt x="3480" y="1926"/>
                  </a:lnTo>
                </a:path>
              </a:pathLst>
            </a:custGeom>
            <a:solidFill>
              <a:schemeClr val="accent3">
                <a:lumMod val="65000"/>
                <a:alpha val="20000"/>
              </a:schemeClr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670" y="907"/>
              <a:ext cx="3204" cy="1933"/>
            </a:xfrm>
            <a:custGeom>
              <a:avLst/>
              <a:gdLst/>
              <a:ahLst/>
              <a:cxnLst>
                <a:cxn ang="0">
                  <a:pos x="0" y="1933"/>
                </a:cxn>
                <a:cxn ang="0">
                  <a:pos x="387" y="1924"/>
                </a:cxn>
                <a:cxn ang="0">
                  <a:pos x="627" y="1876"/>
                </a:cxn>
                <a:cxn ang="0">
                  <a:pos x="747" y="1813"/>
                </a:cxn>
                <a:cxn ang="0">
                  <a:pos x="807" y="1765"/>
                </a:cxn>
                <a:cxn ang="0">
                  <a:pos x="840" y="1738"/>
                </a:cxn>
                <a:cxn ang="0">
                  <a:pos x="921" y="1639"/>
                </a:cxn>
                <a:cxn ang="0">
                  <a:pos x="951" y="1597"/>
                </a:cxn>
                <a:cxn ang="0">
                  <a:pos x="1029" y="1465"/>
                </a:cxn>
                <a:cxn ang="0">
                  <a:pos x="1107" y="1306"/>
                </a:cxn>
                <a:cxn ang="0">
                  <a:pos x="1218" y="1042"/>
                </a:cxn>
                <a:cxn ang="0">
                  <a:pos x="1320" y="760"/>
                </a:cxn>
                <a:cxn ang="0">
                  <a:pos x="1422" y="490"/>
                </a:cxn>
                <a:cxn ang="0">
                  <a:pos x="1500" y="298"/>
                </a:cxn>
                <a:cxn ang="0">
                  <a:pos x="1554" y="193"/>
                </a:cxn>
                <a:cxn ang="0">
                  <a:pos x="1608" y="100"/>
                </a:cxn>
                <a:cxn ang="0">
                  <a:pos x="1668" y="34"/>
                </a:cxn>
                <a:cxn ang="0">
                  <a:pos x="1722" y="7"/>
                </a:cxn>
                <a:cxn ang="0">
                  <a:pos x="1767" y="4"/>
                </a:cxn>
                <a:cxn ang="0">
                  <a:pos x="1824" y="31"/>
                </a:cxn>
                <a:cxn ang="0">
                  <a:pos x="1884" y="94"/>
                </a:cxn>
                <a:cxn ang="0">
                  <a:pos x="1992" y="286"/>
                </a:cxn>
                <a:cxn ang="0">
                  <a:pos x="2046" y="421"/>
                </a:cxn>
                <a:cxn ang="0">
                  <a:pos x="2136" y="658"/>
                </a:cxn>
                <a:cxn ang="0">
                  <a:pos x="2232" y="919"/>
                </a:cxn>
                <a:cxn ang="0">
                  <a:pos x="2334" y="1180"/>
                </a:cxn>
                <a:cxn ang="0">
                  <a:pos x="2400" y="1336"/>
                </a:cxn>
                <a:cxn ang="0">
                  <a:pos x="2466" y="1465"/>
                </a:cxn>
                <a:cxn ang="0">
                  <a:pos x="2511" y="1546"/>
                </a:cxn>
                <a:cxn ang="0">
                  <a:pos x="2583" y="1651"/>
                </a:cxn>
                <a:cxn ang="0">
                  <a:pos x="2637" y="1720"/>
                </a:cxn>
                <a:cxn ang="0">
                  <a:pos x="2736" y="1807"/>
                </a:cxn>
                <a:cxn ang="0">
                  <a:pos x="2808" y="1852"/>
                </a:cxn>
                <a:cxn ang="0">
                  <a:pos x="2898" y="1885"/>
                </a:cxn>
                <a:cxn ang="0">
                  <a:pos x="3021" y="1921"/>
                </a:cxn>
                <a:cxn ang="0">
                  <a:pos x="3120" y="1927"/>
                </a:cxn>
                <a:cxn ang="0">
                  <a:pos x="3471" y="1926"/>
                </a:cxn>
              </a:cxnLst>
              <a:rect l="0" t="0" r="r" b="b"/>
              <a:pathLst>
                <a:path w="3471" h="1933">
                  <a:moveTo>
                    <a:pt x="0" y="1933"/>
                  </a:moveTo>
                  <a:cubicBezTo>
                    <a:pt x="64" y="1932"/>
                    <a:pt x="283" y="1933"/>
                    <a:pt x="387" y="1924"/>
                  </a:cubicBezTo>
                  <a:cubicBezTo>
                    <a:pt x="491" y="1915"/>
                    <a:pt x="567" y="1894"/>
                    <a:pt x="627" y="1876"/>
                  </a:cubicBezTo>
                  <a:cubicBezTo>
                    <a:pt x="687" y="1858"/>
                    <a:pt x="717" y="1832"/>
                    <a:pt x="747" y="1813"/>
                  </a:cubicBezTo>
                  <a:cubicBezTo>
                    <a:pt x="777" y="1794"/>
                    <a:pt x="791" y="1778"/>
                    <a:pt x="807" y="1765"/>
                  </a:cubicBezTo>
                  <a:cubicBezTo>
                    <a:pt x="823" y="1752"/>
                    <a:pt x="821" y="1759"/>
                    <a:pt x="840" y="1738"/>
                  </a:cubicBezTo>
                  <a:cubicBezTo>
                    <a:pt x="859" y="1717"/>
                    <a:pt x="903" y="1662"/>
                    <a:pt x="921" y="1639"/>
                  </a:cubicBezTo>
                  <a:cubicBezTo>
                    <a:pt x="939" y="1616"/>
                    <a:pt x="933" y="1626"/>
                    <a:pt x="951" y="1597"/>
                  </a:cubicBezTo>
                  <a:cubicBezTo>
                    <a:pt x="969" y="1568"/>
                    <a:pt x="1003" y="1513"/>
                    <a:pt x="1029" y="1465"/>
                  </a:cubicBezTo>
                  <a:cubicBezTo>
                    <a:pt x="1055" y="1417"/>
                    <a:pt x="1076" y="1376"/>
                    <a:pt x="1107" y="1306"/>
                  </a:cubicBezTo>
                  <a:cubicBezTo>
                    <a:pt x="1138" y="1236"/>
                    <a:pt x="1183" y="1133"/>
                    <a:pt x="1218" y="1042"/>
                  </a:cubicBezTo>
                  <a:cubicBezTo>
                    <a:pt x="1253" y="951"/>
                    <a:pt x="1286" y="852"/>
                    <a:pt x="1320" y="760"/>
                  </a:cubicBezTo>
                  <a:cubicBezTo>
                    <a:pt x="1354" y="668"/>
                    <a:pt x="1392" y="567"/>
                    <a:pt x="1422" y="490"/>
                  </a:cubicBezTo>
                  <a:cubicBezTo>
                    <a:pt x="1452" y="413"/>
                    <a:pt x="1478" y="347"/>
                    <a:pt x="1500" y="298"/>
                  </a:cubicBezTo>
                  <a:cubicBezTo>
                    <a:pt x="1522" y="249"/>
                    <a:pt x="1536" y="226"/>
                    <a:pt x="1554" y="193"/>
                  </a:cubicBezTo>
                  <a:cubicBezTo>
                    <a:pt x="1572" y="160"/>
                    <a:pt x="1589" y="126"/>
                    <a:pt x="1608" y="100"/>
                  </a:cubicBezTo>
                  <a:cubicBezTo>
                    <a:pt x="1627" y="74"/>
                    <a:pt x="1649" y="50"/>
                    <a:pt x="1668" y="34"/>
                  </a:cubicBezTo>
                  <a:cubicBezTo>
                    <a:pt x="1687" y="18"/>
                    <a:pt x="1706" y="12"/>
                    <a:pt x="1722" y="7"/>
                  </a:cubicBezTo>
                  <a:cubicBezTo>
                    <a:pt x="1738" y="2"/>
                    <a:pt x="1750" y="0"/>
                    <a:pt x="1767" y="4"/>
                  </a:cubicBezTo>
                  <a:cubicBezTo>
                    <a:pt x="1784" y="8"/>
                    <a:pt x="1805" y="16"/>
                    <a:pt x="1824" y="31"/>
                  </a:cubicBezTo>
                  <a:cubicBezTo>
                    <a:pt x="1843" y="46"/>
                    <a:pt x="1856" y="52"/>
                    <a:pt x="1884" y="94"/>
                  </a:cubicBezTo>
                  <a:cubicBezTo>
                    <a:pt x="1912" y="136"/>
                    <a:pt x="1965" y="231"/>
                    <a:pt x="1992" y="286"/>
                  </a:cubicBezTo>
                  <a:cubicBezTo>
                    <a:pt x="2019" y="341"/>
                    <a:pt x="2022" y="359"/>
                    <a:pt x="2046" y="421"/>
                  </a:cubicBezTo>
                  <a:cubicBezTo>
                    <a:pt x="2070" y="483"/>
                    <a:pt x="2105" y="575"/>
                    <a:pt x="2136" y="658"/>
                  </a:cubicBezTo>
                  <a:cubicBezTo>
                    <a:pt x="2167" y="741"/>
                    <a:pt x="2199" y="832"/>
                    <a:pt x="2232" y="919"/>
                  </a:cubicBezTo>
                  <a:cubicBezTo>
                    <a:pt x="2265" y="1006"/>
                    <a:pt x="2306" y="1110"/>
                    <a:pt x="2334" y="1180"/>
                  </a:cubicBezTo>
                  <a:cubicBezTo>
                    <a:pt x="2362" y="1250"/>
                    <a:pt x="2378" y="1289"/>
                    <a:pt x="2400" y="1336"/>
                  </a:cubicBezTo>
                  <a:cubicBezTo>
                    <a:pt x="2422" y="1383"/>
                    <a:pt x="2447" y="1430"/>
                    <a:pt x="2466" y="1465"/>
                  </a:cubicBezTo>
                  <a:cubicBezTo>
                    <a:pt x="2485" y="1500"/>
                    <a:pt x="2492" y="1515"/>
                    <a:pt x="2511" y="1546"/>
                  </a:cubicBezTo>
                  <a:cubicBezTo>
                    <a:pt x="2530" y="1577"/>
                    <a:pt x="2562" y="1622"/>
                    <a:pt x="2583" y="1651"/>
                  </a:cubicBezTo>
                  <a:cubicBezTo>
                    <a:pt x="2604" y="1680"/>
                    <a:pt x="2612" y="1694"/>
                    <a:pt x="2637" y="1720"/>
                  </a:cubicBezTo>
                  <a:cubicBezTo>
                    <a:pt x="2662" y="1746"/>
                    <a:pt x="2708" y="1785"/>
                    <a:pt x="2736" y="1807"/>
                  </a:cubicBezTo>
                  <a:cubicBezTo>
                    <a:pt x="2764" y="1829"/>
                    <a:pt x="2781" y="1839"/>
                    <a:pt x="2808" y="1852"/>
                  </a:cubicBezTo>
                  <a:cubicBezTo>
                    <a:pt x="2835" y="1865"/>
                    <a:pt x="2863" y="1874"/>
                    <a:pt x="2898" y="1885"/>
                  </a:cubicBezTo>
                  <a:cubicBezTo>
                    <a:pt x="2933" y="1896"/>
                    <a:pt x="2984" y="1914"/>
                    <a:pt x="3021" y="1921"/>
                  </a:cubicBezTo>
                  <a:cubicBezTo>
                    <a:pt x="3058" y="1928"/>
                    <a:pt x="3045" y="1926"/>
                    <a:pt x="3120" y="1927"/>
                  </a:cubicBezTo>
                  <a:lnTo>
                    <a:pt x="3471" y="1926"/>
                  </a:lnTo>
                </a:path>
              </a:pathLst>
            </a:custGeom>
            <a:solidFill>
              <a:schemeClr val="accent2">
                <a:lumMod val="60000"/>
                <a:lumOff val="40000"/>
                <a:alpha val="50000"/>
              </a:schemeClr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>
              <a:off x="521" y="2895"/>
              <a:ext cx="4511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3724" y="1593"/>
              <a:ext cx="698" cy="239"/>
            </a:xfrm>
            <a:prstGeom prst="rect">
              <a:avLst/>
            </a:prstGeom>
            <a:solidFill>
              <a:srgbClr val="FFDB92">
                <a:alpha val="50000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dirty="0"/>
                <a:t>Males</a:t>
              </a: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1014" y="1593"/>
              <a:ext cx="922" cy="325"/>
            </a:xfrm>
            <a:prstGeom prst="rect">
              <a:avLst/>
            </a:prstGeom>
            <a:solidFill>
              <a:srgbClr val="0B2A51">
                <a:alpha val="10196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dirty="0" err="1"/>
                <a:t>Females</a:t>
              </a:r>
              <a:endParaRPr lang="de-DE" altLang="de-DE" dirty="0"/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>
              <a:off x="1133" y="2399"/>
              <a:ext cx="0" cy="78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prstDash val="dash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>
              <a:off x="4307" y="2411"/>
              <a:ext cx="0" cy="78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prstDash val="dash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 flipH="1">
              <a:off x="2185" y="671"/>
              <a:ext cx="0" cy="250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prstDash val="dash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H="1">
              <a:off x="3232" y="671"/>
              <a:ext cx="6" cy="252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prstDash val="dash"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745" y="3212"/>
              <a:ext cx="846" cy="375"/>
            </a:xfrm>
            <a:prstGeom prst="rect">
              <a:avLst/>
            </a:prstGeom>
            <a:solidFill>
              <a:schemeClr val="accent3">
                <a:lumMod val="75000"/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de-DE" altLang="de-DE" sz="1200" dirty="0" smtClean="0"/>
                <a:t>5th </a:t>
              </a:r>
              <a:r>
                <a:rPr lang="de-DE" altLang="de-DE" sz="1200" dirty="0" err="1" smtClean="0"/>
                <a:t>percentile</a:t>
              </a:r>
              <a:endParaRPr lang="de-DE" altLang="de-DE" sz="1200" dirty="0"/>
            </a:p>
            <a:p>
              <a:endParaRPr lang="de-DE" altLang="de-DE" sz="1200" dirty="0"/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1899" y="3200"/>
              <a:ext cx="890" cy="434"/>
            </a:xfrm>
            <a:prstGeom prst="rect">
              <a:avLst/>
            </a:prstGeom>
            <a:solidFill>
              <a:schemeClr val="accent3">
                <a:lumMod val="75000"/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latin typeface="Arial" charset="0"/>
                  <a:cs typeface="+mn-cs"/>
                </a:rPr>
                <a:t>50th </a:t>
              </a:r>
              <a:r>
                <a:rPr lang="de-DE" sz="1200" dirty="0" err="1" smtClean="0">
                  <a:latin typeface="Arial" charset="0"/>
                  <a:cs typeface="+mn-cs"/>
                </a:rPr>
                <a:t>percentile</a:t>
              </a:r>
              <a:endParaRPr lang="de-DE" sz="1200" dirty="0">
                <a:latin typeface="Arial" charset="0"/>
                <a:cs typeface="+mn-cs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5th </a:t>
              </a:r>
              <a:r>
                <a:rPr lang="de-DE" sz="1200" dirty="0" err="1">
                  <a:solidFill>
                    <a:srgbClr val="FF9900"/>
                  </a:solidFill>
                  <a:latin typeface="Arial" charset="0"/>
                </a:rPr>
                <a:t>percentile</a:t>
              </a:r>
              <a:endParaRPr lang="de-DE" sz="1200" dirty="0">
                <a:solidFill>
                  <a:srgbClr val="FF9900"/>
                </a:solidFill>
                <a:latin typeface="Arial" charset="0"/>
              </a:endParaRPr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2936" y="3190"/>
              <a:ext cx="856" cy="434"/>
            </a:xfrm>
            <a:prstGeom prst="rect">
              <a:avLst/>
            </a:prstGeom>
            <a:solidFill>
              <a:schemeClr val="accent3">
                <a:lumMod val="75000"/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latin typeface="Arial" charset="0"/>
                  <a:cs typeface="+mn-cs"/>
                </a:rPr>
                <a:t>95th </a:t>
              </a:r>
              <a:r>
                <a:rPr lang="de-DE" sz="1200" dirty="0" err="1" smtClean="0">
                  <a:latin typeface="Arial" charset="0"/>
                  <a:cs typeface="+mn-cs"/>
                </a:rPr>
                <a:t>percentile</a:t>
              </a:r>
              <a:endParaRPr lang="de-DE" sz="1200" dirty="0">
                <a:latin typeface="Arial" charset="0"/>
                <a:cs typeface="+mn-cs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  <a:cs typeface="+mn-cs"/>
                </a:rPr>
                <a:t>50th </a:t>
              </a:r>
              <a:r>
                <a:rPr lang="de-DE" sz="1200" dirty="0" err="1" smtClean="0">
                  <a:solidFill>
                    <a:srgbClr val="FF9900"/>
                  </a:solidFill>
                  <a:latin typeface="Arial" charset="0"/>
                  <a:cs typeface="+mn-cs"/>
                </a:rPr>
                <a:t>percentile</a:t>
              </a:r>
              <a:endParaRPr lang="de-DE" sz="1200" dirty="0">
                <a:solidFill>
                  <a:srgbClr val="FF99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3955" y="3200"/>
              <a:ext cx="872" cy="225"/>
            </a:xfrm>
            <a:prstGeom prst="rect">
              <a:avLst/>
            </a:prstGeom>
            <a:solidFill>
              <a:schemeClr val="accent3">
                <a:lumMod val="75000"/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95th </a:t>
              </a:r>
              <a:r>
                <a:rPr lang="de-DE" sz="1200" dirty="0" err="1">
                  <a:solidFill>
                    <a:srgbClr val="FF9900"/>
                  </a:solidFill>
                  <a:latin typeface="Arial" charset="0"/>
                </a:rPr>
                <a:t>percentile</a:t>
              </a:r>
              <a:endParaRPr lang="de-DE" sz="1200" dirty="0">
                <a:solidFill>
                  <a:srgbClr val="FF9900"/>
                </a:solidFill>
                <a:latin typeface="Arial" charset="0"/>
              </a:endParaRPr>
            </a:p>
          </p:txBody>
        </p:sp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5051" y="3217"/>
              <a:ext cx="568" cy="434"/>
            </a:xfrm>
            <a:prstGeom prst="rect">
              <a:avLst/>
            </a:prstGeom>
            <a:solidFill>
              <a:schemeClr val="accent3">
                <a:lumMod val="75000"/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de-DE" sz="1200" dirty="0" err="1">
                  <a:latin typeface="Arial" charset="0"/>
                  <a:cs typeface="+mn-cs"/>
                </a:rPr>
                <a:t>Female</a:t>
              </a:r>
              <a:endParaRPr lang="de-DE" sz="1200" dirty="0">
                <a:latin typeface="Arial" charset="0"/>
                <a:cs typeface="+mn-cs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Male</a:t>
              </a:r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1130" y="3161"/>
              <a:ext cx="211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med"/>
              <a:tailEnd type="triangle" w="sm" len="med"/>
            </a:ln>
            <a:effectLst/>
          </p:spPr>
          <p:txBody>
            <a:bodyPr lIns="90000" tIns="46800" rIns="90000" bIns="46800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1703" y="2933"/>
              <a:ext cx="1086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400" dirty="0"/>
                <a:t>90% </a:t>
              </a:r>
              <a:r>
                <a:rPr lang="de-DE" altLang="de-DE" sz="1400" dirty="0" err="1"/>
                <a:t>of</a:t>
              </a:r>
              <a:r>
                <a:rPr lang="de-DE" altLang="de-DE" sz="1400" dirty="0"/>
                <a:t> </a:t>
              </a:r>
              <a:r>
                <a:rPr lang="de-DE" altLang="de-DE" sz="1400" dirty="0" err="1"/>
                <a:t>females</a:t>
              </a:r>
              <a:endParaRPr lang="de-DE" altLang="de-DE" sz="1400" dirty="0"/>
            </a:p>
          </p:txBody>
        </p:sp>
        <p:sp>
          <p:nvSpPr>
            <p:cNvPr id="29" name="AutoShape 22"/>
            <p:cNvSpPr>
              <a:spLocks/>
            </p:cNvSpPr>
            <p:nvPr/>
          </p:nvSpPr>
          <p:spPr bwMode="auto">
            <a:xfrm rot="16200000">
              <a:off x="2703" y="2140"/>
              <a:ext cx="172" cy="3235"/>
            </a:xfrm>
            <a:prstGeom prst="leftBrace">
              <a:avLst>
                <a:gd name="adj1" fmla="val 64276"/>
                <a:gd name="adj2" fmla="val 4994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eaVert" wrap="none" lIns="90000" tIns="46800" rIns="90000" bIns="46800" anchor="ctr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30" name="Text Box 23"/>
            <p:cNvSpPr txBox="1">
              <a:spLocks noChangeArrowheads="1"/>
            </p:cNvSpPr>
            <p:nvPr/>
          </p:nvSpPr>
          <p:spPr bwMode="auto">
            <a:xfrm>
              <a:off x="1080" y="3761"/>
              <a:ext cx="3501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"/>
                </a:spcBef>
              </a:pPr>
              <a:r>
                <a:rPr lang="de-DE" altLang="de-DE" b="0" dirty="0">
                  <a:solidFill>
                    <a:srgbClr val="0B2A51"/>
                  </a:solidFill>
                </a:rPr>
                <a:t>95%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of</a:t>
              </a:r>
              <a:r>
                <a:rPr lang="de-DE" altLang="de-DE" b="0" dirty="0">
                  <a:solidFill>
                    <a:srgbClr val="0B2A51"/>
                  </a:solidFill>
                </a:rPr>
                <a:t>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the</a:t>
              </a:r>
              <a:r>
                <a:rPr lang="de-DE" altLang="de-DE" b="0" dirty="0">
                  <a:solidFill>
                    <a:srgbClr val="0B2A51"/>
                  </a:solidFill>
                </a:rPr>
                <a:t> male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and</a:t>
              </a:r>
              <a:r>
                <a:rPr lang="de-DE" altLang="de-DE" b="0" dirty="0">
                  <a:solidFill>
                    <a:srgbClr val="0B2A51"/>
                  </a:solidFill>
                </a:rPr>
                <a:t>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female</a:t>
              </a:r>
              <a:r>
                <a:rPr lang="de-DE" altLang="de-DE" b="0" dirty="0">
                  <a:solidFill>
                    <a:srgbClr val="0B2A51"/>
                  </a:solidFill>
                </a:rPr>
                <a:t>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operator</a:t>
              </a:r>
              <a:r>
                <a:rPr lang="de-DE" altLang="de-DE" b="0" dirty="0">
                  <a:solidFill>
                    <a:srgbClr val="0B2A51"/>
                  </a:solidFill>
                </a:rPr>
                <a:t> </a:t>
              </a:r>
              <a:r>
                <a:rPr lang="de-DE" altLang="de-DE" b="0" dirty="0" err="1">
                  <a:solidFill>
                    <a:srgbClr val="0B2A51"/>
                  </a:solidFill>
                </a:rPr>
                <a:t>population</a:t>
              </a:r>
              <a:endParaRPr lang="de-DE" altLang="de-DE" b="0" dirty="0">
                <a:solidFill>
                  <a:srgbClr val="0B2A51"/>
                </a:solidFill>
              </a:endParaRPr>
            </a:p>
          </p:txBody>
        </p:sp>
        <p:sp>
          <p:nvSpPr>
            <p:cNvPr id="31" name="Text Box 24"/>
            <p:cNvSpPr txBox="1">
              <a:spLocks noChangeArrowheads="1"/>
            </p:cNvSpPr>
            <p:nvPr/>
          </p:nvSpPr>
          <p:spPr bwMode="auto">
            <a:xfrm>
              <a:off x="972" y="2159"/>
              <a:ext cx="4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200" b="0"/>
                <a:t>1535</a:t>
              </a:r>
            </a:p>
          </p:txBody>
        </p:sp>
        <p:sp>
          <p:nvSpPr>
            <p:cNvPr id="32" name="Text Box 27"/>
            <p:cNvSpPr txBox="1">
              <a:spLocks noChangeArrowheads="1"/>
            </p:cNvSpPr>
            <p:nvPr/>
          </p:nvSpPr>
          <p:spPr bwMode="auto">
            <a:xfrm>
              <a:off x="4152" y="2159"/>
              <a:ext cx="42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1200" b="0"/>
                <a:t>1855</a:t>
              </a:r>
            </a:p>
          </p:txBody>
        </p:sp>
        <p:graphicFrame>
          <p:nvGraphicFramePr>
            <p:cNvPr id="33" name="Object 28"/>
            <p:cNvGraphicFramePr>
              <a:graphicFrameLocks noChangeAspect="1"/>
            </p:cNvGraphicFramePr>
            <p:nvPr/>
          </p:nvGraphicFramePr>
          <p:xfrm>
            <a:off x="113" y="1049"/>
            <a:ext cx="904" cy="1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79" name="iGrafx Image Objekt" r:id="rId7" imgW="2590800" imgH="3990975" progId="">
                    <p:embed/>
                  </p:oleObj>
                </mc:Choice>
                <mc:Fallback>
                  <p:oleObj name="iGrafx Image Objekt" r:id="rId7" imgW="2590800" imgH="3990975" progId="">
                    <p:embed/>
                    <p:pic>
                      <p:nvPicPr>
                        <p:cNvPr id="1027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049"/>
                          <a:ext cx="904" cy="13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Text Box 25"/>
          <p:cNvSpPr txBox="1">
            <a:spLocks noGrp="1" noChangeArrowheads="1"/>
          </p:cNvSpPr>
          <p:nvPr>
            <p:ph idx="1"/>
          </p:nvPr>
        </p:nvSpPr>
        <p:spPr bwMode="auto">
          <a:xfrm>
            <a:off x="3386156" y="1305173"/>
            <a:ext cx="575428" cy="82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de-DE" altLang="de-DE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1625</a:t>
            </a:r>
          </a:p>
          <a:p>
            <a:r>
              <a:rPr lang="de-DE" sz="1400" dirty="0" smtClean="0">
                <a:solidFill>
                  <a:srgbClr val="FF9900"/>
                </a:solidFill>
                <a:latin typeface="Arial" charset="0"/>
              </a:rPr>
              <a:t>1650</a:t>
            </a:r>
            <a:endParaRPr lang="de-DE" sz="1400" dirty="0">
              <a:solidFill>
                <a:srgbClr val="FF9900"/>
              </a:solidFill>
              <a:latin typeface="Arial" charset="0"/>
            </a:endParaRPr>
          </a:p>
          <a:p>
            <a:endParaRPr lang="de-DE" altLang="de-DE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4755795" y="1320681"/>
            <a:ext cx="575428" cy="82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588" algn="l" rtl="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2pPr>
            <a:lvl3pPr marL="265113" indent="-2619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  <a:defRPr sz="2400">
                <a:solidFill>
                  <a:schemeClr val="bg2"/>
                </a:solidFill>
                <a:latin typeface="+mn-lt"/>
              </a:defRPr>
            </a:lvl3pPr>
            <a:lvl4pPr marL="53498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1616075" algn="l"/>
              </a:tabLst>
              <a:defRPr sz="2100">
                <a:solidFill>
                  <a:schemeClr val="bg2"/>
                </a:solidFill>
                <a:latin typeface="+mn-lt"/>
              </a:defRPr>
            </a:lvl4pPr>
            <a:lvl5pPr marL="4964113" indent="-147638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5pPr>
            <a:lvl6pPr marL="54213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6pPr>
            <a:lvl7pPr marL="58785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7pPr>
            <a:lvl8pPr marL="63357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8pPr>
            <a:lvl9pPr marL="6792913" indent="-147638" algn="l" rtl="0" fontAlgn="base">
              <a:spcBef>
                <a:spcPct val="20000"/>
              </a:spcBef>
              <a:spcAft>
                <a:spcPct val="0"/>
              </a:spcAft>
              <a:buChar char="•"/>
              <a:tabLst>
                <a:tab pos="1616075" algn="l"/>
              </a:tabLst>
              <a:defRPr sz="1700">
                <a:solidFill>
                  <a:srgbClr val="878787"/>
                </a:solidFill>
                <a:latin typeface="+mn-lt"/>
              </a:defRPr>
            </a:lvl9pPr>
          </a:lstStyle>
          <a:p>
            <a:r>
              <a:rPr lang="de-DE" altLang="de-DE" sz="1400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1720</a:t>
            </a:r>
          </a:p>
          <a:p>
            <a:r>
              <a:rPr lang="de-DE" sz="1400" kern="0" dirty="0" smtClean="0">
                <a:solidFill>
                  <a:srgbClr val="FF9900"/>
                </a:solidFill>
                <a:latin typeface="Arial" charset="0"/>
              </a:rPr>
              <a:t>1750</a:t>
            </a:r>
          </a:p>
          <a:p>
            <a:endParaRPr lang="de-DE" altLang="de-DE" sz="1400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2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400" dirty="0" err="1"/>
              <a:t>Percentile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distribution</a:t>
            </a:r>
            <a:r>
              <a:rPr lang="de-DE" altLang="de-DE" sz="2400" dirty="0"/>
              <a:t> in </a:t>
            </a:r>
            <a:r>
              <a:rPr lang="de-DE" altLang="de-DE" sz="2400" dirty="0" err="1"/>
              <a:t>the</a:t>
            </a:r>
            <a:r>
              <a:rPr lang="de-DE" altLang="de-DE" sz="2400" dirty="0"/>
              <a:t> </a:t>
            </a:r>
            <a:r>
              <a:rPr lang="de-DE" altLang="de-DE" sz="2400" dirty="0" err="1"/>
              <a:t>unisex</a:t>
            </a:r>
            <a:r>
              <a:rPr lang="de-DE" altLang="de-DE" sz="2400" dirty="0"/>
              <a:t> </a:t>
            </a:r>
            <a:r>
              <a:rPr lang="de-DE" altLang="de-DE" sz="2400" dirty="0" err="1"/>
              <a:t>model</a:t>
            </a:r>
            <a:r>
              <a:rPr lang="de-DE" altLang="de-DE" sz="2400" dirty="0"/>
              <a:t> – </a:t>
            </a:r>
            <a:r>
              <a:rPr lang="de-DE" altLang="de-DE" sz="2400" dirty="0" err="1"/>
              <a:t>body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dimension</a:t>
            </a:r>
            <a:r>
              <a:rPr lang="de-DE" altLang="de-DE" sz="2400" dirty="0"/>
              <a:t> </a:t>
            </a:r>
            <a:r>
              <a:rPr lang="de-DE" altLang="de-DE" sz="2400" dirty="0" err="1"/>
              <a:t>distribution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30C535-F63C-45A2-97C2-DE2ADD39103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29438" y="6137780"/>
            <a:ext cx="759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800" dirty="0"/>
              <a:t>Image </a:t>
            </a:r>
            <a:r>
              <a:rPr lang="de-DE" altLang="de-DE" sz="800" dirty="0" err="1"/>
              <a:t>source</a:t>
            </a:r>
            <a:r>
              <a:rPr lang="de-DE" altLang="de-DE" sz="800" dirty="0" smtClean="0"/>
              <a:t>:</a:t>
            </a:r>
            <a:r>
              <a:rPr lang="de-DE" sz="800" dirty="0" smtClean="0"/>
              <a:t> </a:t>
            </a:r>
            <a:r>
              <a:rPr lang="de-DE" sz="800" b="0" dirty="0" smtClean="0"/>
              <a:t>Kamusella: </a:t>
            </a:r>
            <a:r>
              <a:rPr lang="de-DE" sz="800" b="0" dirty="0" smtClean="0">
                <a:hlinkClick r:id="rId3"/>
              </a:rPr>
              <a:t>http://ergotyping.net/index.php?title=Ergonomie-Grundlagen:_Anthropometrie</a:t>
            </a:r>
            <a:endParaRPr lang="de-DE" sz="800" b="0" dirty="0" smtClean="0"/>
          </a:p>
          <a:p>
            <a:endParaRPr lang="de-DE" sz="800" b="0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29409" y="2720643"/>
            <a:ext cx="4462659" cy="2420322"/>
          </a:xfrm>
          <a:prstGeom prst="rect">
            <a:avLst/>
          </a:prstGeom>
        </p:spPr>
      </p:pic>
      <p:grpSp>
        <p:nvGrpSpPr>
          <p:cNvPr id="10" name="Gruppieren 10"/>
          <p:cNvGrpSpPr>
            <a:grpSpLocks/>
          </p:cNvGrpSpPr>
          <p:nvPr/>
        </p:nvGrpSpPr>
        <p:grpSpPr bwMode="auto">
          <a:xfrm>
            <a:off x="622115" y="1799991"/>
            <a:ext cx="6604185" cy="4290287"/>
            <a:chOff x="692150" y="1399751"/>
            <a:chExt cx="6604185" cy="4290666"/>
          </a:xfrm>
        </p:grpSpPr>
        <p:sp>
          <p:nvSpPr>
            <p:cNvPr id="14" name="Rechteck 13"/>
            <p:cNvSpPr/>
            <p:nvPr/>
          </p:nvSpPr>
          <p:spPr bwMode="auto">
            <a:xfrm>
              <a:off x="692150" y="4174946"/>
              <a:ext cx="1171575" cy="622355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de-DE" sz="1200" dirty="0">
                  <a:latin typeface="Arial" charset="0"/>
                  <a:cs typeface="Arial" charset="0"/>
                </a:rPr>
                <a:t>5th </a:t>
              </a:r>
              <a:r>
                <a:rPr lang="de-DE" sz="1200" dirty="0" err="1">
                  <a:latin typeface="Arial" charset="0"/>
                  <a:cs typeface="Arial" charset="0"/>
                </a:rPr>
                <a:t>percentile</a:t>
              </a:r>
              <a:r>
                <a:rPr lang="de-DE" sz="1200" dirty="0">
                  <a:latin typeface="Arial" charset="0"/>
                  <a:cs typeface="Arial" charset="0"/>
                </a:rPr>
                <a:t> </a:t>
              </a:r>
              <a:r>
                <a:rPr lang="de-DE" sz="1200" dirty="0" err="1">
                  <a:latin typeface="Arial" charset="0"/>
                  <a:cs typeface="Arial" charset="0"/>
                </a:rPr>
                <a:t>female</a:t>
              </a:r>
              <a:endParaRPr lang="de-DE" sz="1200" dirty="0">
                <a:latin typeface="Arial" charset="0"/>
                <a:cs typeface="Arial" charset="0"/>
              </a:endParaRPr>
            </a:p>
          </p:txBody>
        </p:sp>
        <p:grpSp>
          <p:nvGrpSpPr>
            <p:cNvPr id="15" name="Gruppieren 9"/>
            <p:cNvGrpSpPr>
              <a:grpSpLocks/>
            </p:cNvGrpSpPr>
            <p:nvPr/>
          </p:nvGrpSpPr>
          <p:grpSpPr bwMode="auto">
            <a:xfrm>
              <a:off x="1219986" y="5064131"/>
              <a:ext cx="5221640" cy="626286"/>
              <a:chOff x="1219986" y="5064131"/>
              <a:chExt cx="5221640" cy="626286"/>
            </a:xfrm>
          </p:grpSpPr>
          <p:sp>
            <p:nvSpPr>
              <p:cNvPr id="19" name="Textfeld 8"/>
              <p:cNvSpPr txBox="1">
                <a:spLocks noChangeArrowheads="1"/>
              </p:cNvSpPr>
              <p:nvPr/>
            </p:nvSpPr>
            <p:spPr bwMode="auto">
              <a:xfrm>
                <a:off x="4749438" y="5105642"/>
                <a:ext cx="1692188" cy="5847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altLang="de-DE" sz="1600" dirty="0"/>
                  <a:t>95. </a:t>
                </a:r>
                <a:r>
                  <a:rPr lang="de-DE" altLang="de-DE" sz="1600" dirty="0" err="1"/>
                  <a:t>percentile</a:t>
                </a:r>
                <a:endParaRPr lang="de-DE" altLang="de-DE" sz="1600" dirty="0"/>
              </a:p>
              <a:p>
                <a:r>
                  <a:rPr lang="de-DE" altLang="de-DE" sz="1600" dirty="0" err="1"/>
                  <a:t>unisex</a:t>
                </a:r>
                <a:r>
                  <a:rPr lang="de-DE" altLang="de-DE" sz="1600" dirty="0"/>
                  <a:t> </a:t>
                </a:r>
              </a:p>
            </p:txBody>
          </p:sp>
          <p:sp>
            <p:nvSpPr>
              <p:cNvPr id="20" name="Textfeld 14"/>
              <p:cNvSpPr txBox="1">
                <a:spLocks noChangeArrowheads="1"/>
              </p:cNvSpPr>
              <p:nvPr/>
            </p:nvSpPr>
            <p:spPr bwMode="auto">
              <a:xfrm>
                <a:off x="3057250" y="5084538"/>
                <a:ext cx="1692188" cy="5847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altLang="de-DE" sz="1600" dirty="0"/>
                  <a:t>50. </a:t>
                </a:r>
                <a:r>
                  <a:rPr lang="de-DE" altLang="de-DE" sz="1600" dirty="0" err="1"/>
                  <a:t>percentile</a:t>
                </a:r>
                <a:endParaRPr lang="de-DE" altLang="de-DE" sz="1600" dirty="0"/>
              </a:p>
              <a:p>
                <a:r>
                  <a:rPr lang="de-DE" altLang="de-DE" sz="1600" dirty="0" err="1"/>
                  <a:t>unisex</a:t>
                </a:r>
                <a:r>
                  <a:rPr lang="de-DE" altLang="de-DE" sz="1600" dirty="0"/>
                  <a:t> </a:t>
                </a:r>
              </a:p>
            </p:txBody>
          </p:sp>
          <p:sp>
            <p:nvSpPr>
              <p:cNvPr id="21" name="Textfeld 15"/>
              <p:cNvSpPr txBox="1">
                <a:spLocks noChangeArrowheads="1"/>
              </p:cNvSpPr>
              <p:nvPr/>
            </p:nvSpPr>
            <p:spPr bwMode="auto">
              <a:xfrm>
                <a:off x="1219986" y="5064131"/>
                <a:ext cx="1692188" cy="5847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altLang="de-DE" sz="1600" dirty="0"/>
                  <a:t>5th </a:t>
                </a:r>
                <a:r>
                  <a:rPr lang="de-DE" altLang="de-DE" sz="1600" dirty="0" err="1"/>
                  <a:t>percentile</a:t>
                </a:r>
                <a:endParaRPr lang="de-DE" altLang="de-DE" sz="1600" dirty="0"/>
              </a:p>
              <a:p>
                <a:r>
                  <a:rPr lang="de-DE" altLang="de-DE" sz="1600" dirty="0" err="1"/>
                  <a:t>unisex</a:t>
                </a:r>
                <a:r>
                  <a:rPr lang="de-DE" altLang="de-DE" sz="1600" dirty="0"/>
                  <a:t> </a:t>
                </a:r>
              </a:p>
            </p:txBody>
          </p:sp>
        </p:grpSp>
        <p:sp>
          <p:nvSpPr>
            <p:cNvPr id="16" name="Rechteck 15"/>
            <p:cNvSpPr/>
            <p:nvPr/>
          </p:nvSpPr>
          <p:spPr bwMode="auto">
            <a:xfrm>
              <a:off x="6010187" y="4137735"/>
              <a:ext cx="1286148" cy="52392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95th </a:t>
              </a:r>
              <a:r>
                <a:rPr lang="de-DE" sz="1200" dirty="0" err="1">
                  <a:solidFill>
                    <a:srgbClr val="FF9900"/>
                  </a:solidFill>
                  <a:latin typeface="Arial" charset="0"/>
                </a:rPr>
                <a:t>percentile</a:t>
              </a: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 male</a:t>
              </a:r>
            </a:p>
          </p:txBody>
        </p:sp>
        <p:sp>
          <p:nvSpPr>
            <p:cNvPr id="17" name="Rechteck 16"/>
            <p:cNvSpPr/>
            <p:nvPr/>
          </p:nvSpPr>
          <p:spPr bwMode="auto">
            <a:xfrm>
              <a:off x="3845776" y="1399751"/>
              <a:ext cx="1732362" cy="62553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de-DE" sz="1200" dirty="0">
                  <a:latin typeface="Arial" charset="0"/>
                  <a:cs typeface="Arial" charset="0"/>
                </a:rPr>
                <a:t>95. </a:t>
              </a:r>
              <a:r>
                <a:rPr lang="de-DE" sz="1200" dirty="0" err="1">
                  <a:latin typeface="Arial" charset="0"/>
                  <a:cs typeface="Arial" charset="0"/>
                </a:rPr>
                <a:t>percentile</a:t>
              </a:r>
              <a:r>
                <a:rPr lang="de-DE" sz="1200" dirty="0">
                  <a:latin typeface="Arial" charset="0"/>
                  <a:cs typeface="Arial" charset="0"/>
                </a:rPr>
                <a:t> </a:t>
              </a:r>
              <a:r>
                <a:rPr lang="de-DE" sz="1200" dirty="0" err="1">
                  <a:latin typeface="Arial" charset="0"/>
                  <a:cs typeface="Arial" charset="0"/>
                </a:rPr>
                <a:t>female</a:t>
              </a:r>
              <a:endParaRPr lang="de-DE" sz="1200" dirty="0"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50th </a:t>
              </a:r>
              <a:r>
                <a:rPr lang="de-DE" sz="1200" dirty="0" err="1">
                  <a:solidFill>
                    <a:srgbClr val="FF9900"/>
                  </a:solidFill>
                  <a:latin typeface="Arial" charset="0"/>
                </a:rPr>
                <a:t>percentile</a:t>
              </a: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 male</a:t>
              </a:r>
            </a:p>
          </p:txBody>
        </p:sp>
        <p:sp>
          <p:nvSpPr>
            <p:cNvPr id="18" name="Rechteck 17"/>
            <p:cNvSpPr/>
            <p:nvPr/>
          </p:nvSpPr>
          <p:spPr bwMode="auto">
            <a:xfrm>
              <a:off x="1728788" y="1399751"/>
              <a:ext cx="1887537" cy="62235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de-DE" sz="1200" dirty="0">
                  <a:latin typeface="Arial" charset="0"/>
                  <a:cs typeface="Arial" charset="0"/>
                </a:rPr>
                <a:t>50th </a:t>
              </a:r>
              <a:r>
                <a:rPr lang="de-DE" sz="1200" dirty="0" err="1" smtClean="0">
                  <a:latin typeface="Arial" charset="0"/>
                </a:rPr>
                <a:t>percentile</a:t>
              </a:r>
              <a:r>
                <a:rPr lang="de-DE" sz="1200" dirty="0" smtClean="0">
                  <a:latin typeface="Arial" charset="0"/>
                  <a:cs typeface="Arial" charset="0"/>
                </a:rPr>
                <a:t> </a:t>
              </a:r>
              <a:r>
                <a:rPr lang="de-DE" sz="1200" dirty="0" err="1">
                  <a:latin typeface="Arial" charset="0"/>
                  <a:cs typeface="Arial" charset="0"/>
                </a:rPr>
                <a:t>female</a:t>
              </a:r>
              <a:endParaRPr lang="de-DE" sz="1200" dirty="0">
                <a:latin typeface="Arial" charset="0"/>
                <a:cs typeface="Arial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5th </a:t>
              </a:r>
              <a:r>
                <a:rPr lang="de-DE" sz="1200" dirty="0" err="1">
                  <a:solidFill>
                    <a:srgbClr val="FF9900"/>
                  </a:solidFill>
                  <a:latin typeface="Arial" charset="0"/>
                </a:rPr>
                <a:t>percentile</a:t>
              </a:r>
              <a:r>
                <a:rPr lang="de-DE" sz="1200" dirty="0">
                  <a:solidFill>
                    <a:srgbClr val="FF9900"/>
                  </a:solidFill>
                  <a:latin typeface="Arial" charset="0"/>
                </a:rPr>
                <a:t> male</a:t>
              </a:r>
            </a:p>
          </p:txBody>
        </p:sp>
      </p:grpSp>
      <p:sp>
        <p:nvSpPr>
          <p:cNvPr id="22" name="Rechteck 21"/>
          <p:cNvSpPr/>
          <p:nvPr/>
        </p:nvSpPr>
        <p:spPr>
          <a:xfrm>
            <a:off x="6160702" y="1244027"/>
            <a:ext cx="2713881" cy="28029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Body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height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dimensions:</a:t>
            </a:r>
          </a:p>
          <a:p>
            <a:pPr marL="266700" marR="0" lvl="0" indent="-26670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⇒ Normal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distribution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Discrete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values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distributed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symmetrically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around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the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mean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Width,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depth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and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circumferential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body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dimensions</a:t>
            </a:r>
          </a:p>
          <a:p>
            <a:pPr marL="266700" marR="0" lvl="0" indent="-26670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⇒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Skewed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distribution</a:t>
            </a:r>
            <a:endParaRPr kumimoji="0" lang="de-DE" sz="1400" b="1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Abnormal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cs typeface="Arial" charset="0"/>
              </a:rPr>
              <a:t>distribution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098" y="2798558"/>
            <a:ext cx="4474852" cy="2420322"/>
          </a:xfrm>
          <a:prstGeom prst="rect">
            <a:avLst/>
          </a:prstGeom>
        </p:spPr>
      </p:pic>
      <p:cxnSp>
        <p:nvCxnSpPr>
          <p:cNvPr id="13" name="Gerader Verbinder 12"/>
          <p:cNvCxnSpPr/>
          <p:nvPr/>
        </p:nvCxnSpPr>
        <p:spPr bwMode="auto">
          <a:xfrm flipV="1">
            <a:off x="1907704" y="2924944"/>
            <a:ext cx="0" cy="2216021"/>
          </a:xfrm>
          <a:prstGeom prst="line">
            <a:avLst/>
          </a:prstGeom>
          <a:ln/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Grafik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2702" y="2871430"/>
            <a:ext cx="143039" cy="2717727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098" y="2798002"/>
            <a:ext cx="4474852" cy="2420322"/>
          </a:xfrm>
          <a:prstGeom prst="rect">
            <a:avLst/>
          </a:prstGeom>
          <a:effectLst>
            <a:outerShdw blurRad="50800" dist="50800" dir="5400000" algn="ctr" rotWithShape="0">
              <a:schemeClr val="accent3">
                <a:lumMod val="85000"/>
              </a:schemeClr>
            </a:outerShdw>
          </a:effectLst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8496" y="2880560"/>
            <a:ext cx="142563" cy="2708680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7594" y="2880642"/>
            <a:ext cx="140220" cy="2719052"/>
          </a:xfrm>
          <a:prstGeom prst="rect">
            <a:avLst/>
          </a:prstGeom>
        </p:spPr>
      </p:pic>
      <p:cxnSp>
        <p:nvCxnSpPr>
          <p:cNvPr id="30" name="Gerader Verbinder 29"/>
          <p:cNvCxnSpPr/>
          <p:nvPr/>
        </p:nvCxnSpPr>
        <p:spPr bwMode="auto">
          <a:xfrm>
            <a:off x="2950524" y="2422291"/>
            <a:ext cx="0" cy="295471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Gerader Verbinder 34"/>
          <p:cNvCxnSpPr/>
          <p:nvPr/>
        </p:nvCxnSpPr>
        <p:spPr bwMode="auto">
          <a:xfrm>
            <a:off x="4460738" y="2453447"/>
            <a:ext cx="0" cy="295471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4898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375" y="4875246"/>
            <a:ext cx="2077852" cy="149973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424738" cy="496888"/>
          </a:xfrm>
        </p:spPr>
        <p:txBody>
          <a:bodyPr/>
          <a:lstStyle/>
          <a:p>
            <a:r>
              <a:rPr lang="de-DE" altLang="de-DE" sz="3200" dirty="0"/>
              <a:t>Body </a:t>
            </a:r>
            <a:r>
              <a:rPr lang="de-DE" altLang="de-DE" sz="3200" dirty="0" err="1"/>
              <a:t>dimensions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to</a:t>
            </a:r>
            <a:r>
              <a:rPr lang="de-DE" altLang="de-DE" sz="3200" dirty="0"/>
              <a:t> DIN 33402-2 – </a:t>
            </a:r>
            <a:r>
              <a:rPr lang="de-DE" altLang="de-DE" sz="3200" dirty="0" err="1"/>
              <a:t>excerpt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3C99A9-B2CB-4946-A055-E5A8F0C46C1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9885315"/>
              </p:ext>
            </p:extLst>
          </p:nvPr>
        </p:nvGraphicFramePr>
        <p:xfrm>
          <a:off x="370792" y="1641491"/>
          <a:ext cx="6135688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9" name="Arbeitsblatt" r:id="rId5" imgW="6135692" imgH="4151347" progId="Excel.Sheet.8">
                  <p:embed/>
                </p:oleObj>
              </mc:Choice>
              <mc:Fallback>
                <p:oleObj name="Arbeitsblatt" r:id="rId5" imgW="6135692" imgH="4151347" progId="Excel.Sheet.8">
                  <p:embed/>
                  <p:pic>
                    <p:nvPicPr>
                      <p:cNvPr id="5124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2" y="1641491"/>
                        <a:ext cx="6135688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853559" y="1695028"/>
            <a:ext cx="1966913" cy="25908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627" y="1280932"/>
            <a:ext cx="1641773" cy="1954046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8028384" y="6220069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" t="6709" r="4262" b="9632"/>
          <a:stretch/>
        </p:blipFill>
        <p:spPr>
          <a:xfrm>
            <a:off x="6597900" y="3131573"/>
            <a:ext cx="2527747" cy="1857120"/>
          </a:xfrm>
          <a:prstGeom prst="rect">
            <a:avLst/>
          </a:prstGeom>
        </p:spPr>
      </p:pic>
      <p:sp>
        <p:nvSpPr>
          <p:cNvPr id="22" name="Rectangle 106"/>
          <p:cNvSpPr>
            <a:spLocks noChangeArrowheads="1"/>
          </p:cNvSpPr>
          <p:nvPr/>
        </p:nvSpPr>
        <p:spPr bwMode="auto">
          <a:xfrm>
            <a:off x="2968625" y="14843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504" y="1623178"/>
            <a:ext cx="6478323" cy="42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2601" y="704553"/>
            <a:ext cx="7723816" cy="353617"/>
          </a:xfrm>
        </p:spPr>
        <p:txBody>
          <a:bodyPr/>
          <a:lstStyle/>
          <a:p>
            <a:r>
              <a:rPr lang="de-DE" altLang="de-DE" sz="2000" dirty="0" err="1"/>
              <a:t>Sources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</a:t>
            </a:r>
            <a:r>
              <a:rPr lang="de-DE" altLang="de-DE" sz="2000" dirty="0" err="1"/>
              <a:t>data</a:t>
            </a:r>
            <a:r>
              <a:rPr lang="de-DE" altLang="de-DE" sz="2000" dirty="0"/>
              <a:t> for </a:t>
            </a:r>
            <a:r>
              <a:rPr lang="de-DE" altLang="de-DE" sz="2000" dirty="0" err="1"/>
              <a:t>body</a:t>
            </a:r>
            <a:r>
              <a:rPr lang="de-DE" altLang="de-DE" sz="2000" dirty="0"/>
              <a:t> dimensions </a:t>
            </a:r>
            <a:r>
              <a:rPr lang="de-DE" altLang="de-DE" sz="2000" dirty="0" err="1"/>
              <a:t>and</a:t>
            </a:r>
            <a:r>
              <a:rPr lang="de-DE" altLang="de-DE" sz="2000" dirty="0"/>
              <a:t> normative </a:t>
            </a:r>
            <a:r>
              <a:rPr lang="de-DE" altLang="de-DE" sz="2000" dirty="0" err="1"/>
              <a:t>references</a:t>
            </a:r>
            <a:endParaRPr lang="de-DE" sz="2000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0301" y="2002830"/>
            <a:ext cx="5112916" cy="4354774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C5B08-6149-4285-B391-5D2634780F1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652468" y="1906422"/>
            <a:ext cx="356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dirty="0"/>
              <a:t>"European </a:t>
            </a:r>
            <a:r>
              <a:rPr lang="de-DE" altLang="de-DE" dirty="0" smtClean="0"/>
              <a:t>human </a:t>
            </a:r>
            <a:r>
              <a:rPr lang="de-DE" altLang="de-DE" dirty="0" err="1" smtClean="0"/>
              <a:t>being</a:t>
            </a:r>
            <a:r>
              <a:rPr lang="de-DE" altLang="de-DE" dirty="0" smtClean="0"/>
              <a:t>"</a:t>
            </a:r>
            <a:endParaRPr lang="de-DE" alt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06085" y="1238875"/>
            <a:ext cx="8400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1600" dirty="0"/>
              <a:t>Values for </a:t>
            </a:r>
            <a:r>
              <a:rPr lang="de-DE" altLang="de-DE" sz="1600" dirty="0" err="1"/>
              <a:t>body</a:t>
            </a:r>
            <a:r>
              <a:rPr lang="de-DE" altLang="de-DE" sz="1600" dirty="0"/>
              <a:t> dimensions </a:t>
            </a:r>
            <a:r>
              <a:rPr lang="de-DE" altLang="de-DE" sz="1600" dirty="0" err="1"/>
              <a:t>according</a:t>
            </a:r>
            <a:r>
              <a:rPr lang="de-DE" altLang="de-DE" sz="1600" dirty="0"/>
              <a:t> to "Arbeitswissenschaftliche Erkenntnisse Nr. 108" 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52468" y="5871316"/>
            <a:ext cx="3328020" cy="5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900" b="0" dirty="0" err="1">
                <a:cs typeface="Times New Roman" pitchFamily="18" charset="0"/>
              </a:rPr>
              <a:t>Based</a:t>
            </a:r>
            <a:r>
              <a:rPr lang="de-DE" altLang="de-DE" sz="900" b="0" dirty="0">
                <a:cs typeface="Times New Roman" pitchFamily="18" charset="0"/>
              </a:rPr>
              <a:t> upon: Arbeitswissenschaftliche Erkenntnisse Nr. 108, Bundesanstalt für Arbeitsschutz und Arbeitsmedizin, Dortmund 1998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398" y="2560883"/>
            <a:ext cx="3138905" cy="271575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5767398" y="5363135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506085" y="1859352"/>
            <a:ext cx="5146383" cy="45219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234552"/>
              </p:ext>
            </p:extLst>
          </p:nvPr>
        </p:nvGraphicFramePr>
        <p:xfrm>
          <a:off x="592601" y="1697634"/>
          <a:ext cx="4805312" cy="4733291"/>
        </p:xfrm>
        <a:graphic>
          <a:graphicData uri="http://schemas.openxmlformats.org/drawingml/2006/table">
            <a:tbl>
              <a:tblPr firstRow="1" firstCol="1" bandRow="1"/>
              <a:tblGrid>
                <a:gridCol w="862283">
                  <a:extLst>
                    <a:ext uri="{9D8B030D-6E8A-4147-A177-3AD203B41FA5}">
                      <a16:colId xmlns:a16="http://schemas.microsoft.com/office/drawing/2014/main" val="2675903472"/>
                    </a:ext>
                  </a:extLst>
                </a:gridCol>
                <a:gridCol w="1827009">
                  <a:extLst>
                    <a:ext uri="{9D8B030D-6E8A-4147-A177-3AD203B41FA5}">
                      <a16:colId xmlns:a16="http://schemas.microsoft.com/office/drawing/2014/main" val="154888466"/>
                    </a:ext>
                  </a:extLst>
                </a:gridCol>
                <a:gridCol w="673680">
                  <a:extLst>
                    <a:ext uri="{9D8B030D-6E8A-4147-A177-3AD203B41FA5}">
                      <a16:colId xmlns:a16="http://schemas.microsoft.com/office/drawing/2014/main" val="3560010861"/>
                    </a:ext>
                  </a:extLst>
                </a:gridCol>
                <a:gridCol w="773409">
                  <a:extLst>
                    <a:ext uri="{9D8B030D-6E8A-4147-A177-3AD203B41FA5}">
                      <a16:colId xmlns:a16="http://schemas.microsoft.com/office/drawing/2014/main" val="3920610168"/>
                    </a:ext>
                  </a:extLst>
                </a:gridCol>
                <a:gridCol w="668931">
                  <a:extLst>
                    <a:ext uri="{9D8B030D-6E8A-4147-A177-3AD203B41FA5}">
                      <a16:colId xmlns:a16="http://schemas.microsoft.com/office/drawing/2014/main" val="3931173288"/>
                    </a:ext>
                  </a:extLst>
                </a:gridCol>
              </a:tblGrid>
              <a:tr h="5058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number: (fig.)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description: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344842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693504"/>
                  </a:ext>
                </a:extLst>
              </a:tr>
              <a:tr h="2870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seat height (body seat height, stem length)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482778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eye level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41798"/>
                  </a:ext>
                </a:extLst>
              </a:tr>
              <a:tr h="2870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shoulder height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87820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shoulder-elbow-length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047584"/>
                  </a:ext>
                </a:extLst>
              </a:tr>
              <a:tr h="2870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elbow height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120047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thigh height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77827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elbow-wrist-length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063235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elbow-to-elbow breadth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277719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shoulder</a:t>
                      </a:r>
                      <a:r>
                        <a:rPr lang="en-GB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1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bideltoid</a:t>
                      </a: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breadth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644855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shoulder 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biacromial</a:t>
                      </a: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breadth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678382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hip</a:t>
                      </a:r>
                      <a:r>
                        <a:rPr lang="en-GB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breadth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626666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popliteal height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22532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abdominal</a:t>
                      </a:r>
                      <a:r>
                        <a:rPr lang="en-GB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12443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knee height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18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err="1"/>
              <a:t>Factors</a:t>
            </a:r>
            <a:r>
              <a:rPr lang="de-DE" sz="3200" dirty="0"/>
              <a:t> </a:t>
            </a:r>
            <a:r>
              <a:rPr lang="de-DE" sz="3200" dirty="0" err="1"/>
              <a:t>influencing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body</a:t>
            </a:r>
            <a:r>
              <a:rPr lang="de-DE" sz="3200" dirty="0"/>
              <a:t> </a:t>
            </a:r>
            <a:r>
              <a:rPr lang="de-DE" sz="3200" dirty="0" err="1"/>
              <a:t>dimensions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7521534"/>
              </p:ext>
            </p:extLst>
          </p:nvPr>
        </p:nvGraphicFramePr>
        <p:xfrm>
          <a:off x="586524" y="1262063"/>
          <a:ext cx="8064500" cy="49911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744218">
                  <a:extLst>
                    <a:ext uri="{9D8B030D-6E8A-4147-A177-3AD203B41FA5}">
                      <a16:colId xmlns:a16="http://schemas.microsoft.com/office/drawing/2014/main" val="766775359"/>
                    </a:ext>
                  </a:extLst>
                </a:gridCol>
                <a:gridCol w="4320282">
                  <a:extLst>
                    <a:ext uri="{9D8B030D-6E8A-4147-A177-3AD203B41FA5}">
                      <a16:colId xmlns:a16="http://schemas.microsoft.com/office/drawing/2014/main" val="2582824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 smtClean="0"/>
                        <a:t>Sex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Font typeface="Wingdings" pitchFamily="2" charset="2"/>
                        <a:buNone/>
                      </a:pPr>
                      <a:r>
                        <a:rPr lang="de-DE" altLang="de-DE" sz="1800" dirty="0" smtClean="0"/>
                        <a:t>e.g. </a:t>
                      </a:r>
                      <a:r>
                        <a:rPr lang="de-DE" altLang="de-DE" sz="1800" dirty="0" err="1" smtClean="0"/>
                        <a:t>body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height</a:t>
                      </a:r>
                      <a:r>
                        <a:rPr lang="de-DE" altLang="de-DE" sz="1800" dirty="0" smtClean="0"/>
                        <a:t> (50</a:t>
                      </a:r>
                      <a:r>
                        <a:rPr lang="de-DE" altLang="de-DE" sz="1800" baseline="30000" dirty="0" smtClean="0"/>
                        <a:t>th </a:t>
                      </a:r>
                      <a:r>
                        <a:rPr lang="de-DE" altLang="de-DE" sz="1800" dirty="0" err="1" smtClean="0"/>
                        <a:t>percentile</a:t>
                      </a:r>
                      <a:r>
                        <a:rPr lang="de-DE" altLang="de-DE" sz="1800" dirty="0" smtClean="0"/>
                        <a:t>, </a:t>
                      </a:r>
                      <a:r>
                        <a:rPr lang="de-DE" altLang="de-DE" sz="1800" dirty="0" err="1" smtClean="0"/>
                        <a:t>german</a:t>
                      </a:r>
                      <a:r>
                        <a:rPr lang="de-DE" altLang="de-DE" sz="1800" dirty="0" smtClean="0"/>
                        <a:t>, 18-65 Y.)</a:t>
                      </a:r>
                      <a:br>
                        <a:rPr lang="de-DE" altLang="de-DE" sz="1800" dirty="0" smtClean="0"/>
                      </a:br>
                      <a:r>
                        <a:rPr lang="de-DE" altLang="de-DE" sz="1800" dirty="0" smtClean="0"/>
                        <a:t>Male </a:t>
                      </a:r>
                      <a:r>
                        <a:rPr lang="de-DE" altLang="de-DE" sz="1800" dirty="0" smtClean="0">
                          <a:sym typeface="Wingdings" pitchFamily="2" charset="2"/>
                        </a:rPr>
                        <a:t>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female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approx</a:t>
                      </a:r>
                      <a:r>
                        <a:rPr lang="de-DE" altLang="de-DE" sz="1800" dirty="0" smtClean="0"/>
                        <a:t>. 13 cm</a:t>
                      </a:r>
                      <a:endParaRPr lang="de-DE" alt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7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 smtClean="0"/>
                        <a:t>Age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e.g. </a:t>
                      </a:r>
                      <a:r>
                        <a:rPr lang="de-DE" altLang="de-DE" sz="1800" dirty="0" err="1" smtClean="0"/>
                        <a:t>body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height</a:t>
                      </a:r>
                      <a:r>
                        <a:rPr lang="de-DE" altLang="de-DE" sz="1800" dirty="0" smtClean="0"/>
                        <a:t> (50th </a:t>
                      </a:r>
                      <a:r>
                        <a:rPr lang="de-DE" altLang="de-DE" sz="1800" dirty="0" err="1" smtClean="0"/>
                        <a:t>percentile</a:t>
                      </a:r>
                      <a:r>
                        <a:rPr lang="de-DE" altLang="de-DE" sz="1800" dirty="0" smtClean="0"/>
                        <a:t>)</a:t>
                      </a:r>
                      <a:endParaRPr lang="de-DE" altLang="de-DE" sz="1800" b="0" dirty="0" smtClean="0"/>
                    </a:p>
                    <a:p>
                      <a:r>
                        <a:rPr lang="de-DE" altLang="de-DE" sz="1800" dirty="0" smtClean="0"/>
                        <a:t>20-24 </a:t>
                      </a:r>
                      <a:r>
                        <a:rPr lang="de-DE" altLang="de-DE" sz="1800" dirty="0" smtClean="0">
                          <a:sym typeface="Wingdings" pitchFamily="2" charset="2"/>
                        </a:rPr>
                        <a:t></a:t>
                      </a:r>
                      <a:r>
                        <a:rPr lang="de-DE" altLang="de-DE" sz="1800" dirty="0" smtClean="0"/>
                        <a:t> 60-64</a:t>
                      </a:r>
                    </a:p>
                    <a:p>
                      <a:r>
                        <a:rPr lang="de-DE" altLang="de-DE" sz="1400" b="0" dirty="0" smtClean="0"/>
                        <a:t>1765 mm   </a:t>
                      </a:r>
                      <a:r>
                        <a:rPr lang="de-DE" altLang="de-DE" sz="1400" b="0" dirty="0" smtClean="0">
                          <a:sym typeface="Wingdings" pitchFamily="2" charset="2"/>
                        </a:rPr>
                        <a:t></a:t>
                      </a:r>
                      <a:r>
                        <a:rPr lang="de-DE" altLang="de-DE" sz="1400" b="0" dirty="0" smtClean="0"/>
                        <a:t> 1685 mm (</a:t>
                      </a:r>
                      <a:r>
                        <a:rPr lang="de-DE" altLang="de-DE" sz="1400" b="0" dirty="0" err="1" smtClean="0"/>
                        <a:t>difference</a:t>
                      </a:r>
                      <a:r>
                        <a:rPr lang="de-DE" altLang="de-DE" sz="1400" b="0" dirty="0" smtClean="0"/>
                        <a:t> </a:t>
                      </a:r>
                      <a:r>
                        <a:rPr lang="de-DE" altLang="de-DE" sz="1400" b="0" dirty="0" err="1" smtClean="0"/>
                        <a:t>approx</a:t>
                      </a:r>
                      <a:r>
                        <a:rPr lang="de-DE" altLang="de-DE" sz="1400" b="0" dirty="0" smtClean="0"/>
                        <a:t>. 8 cm)</a:t>
                      </a:r>
                      <a:endParaRPr lang="de-DE" altLang="de-DE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979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Secular</a:t>
                      </a:r>
                      <a:r>
                        <a:rPr lang="de-DE" alt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alt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acceleration</a:t>
                      </a:r>
                      <a:r>
                        <a:rPr 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de-DE" b="0" baseline="0" dirty="0" smtClean="0"/>
                        <a:t>(</a:t>
                      </a:r>
                      <a:r>
                        <a:rPr lang="de-DE" altLang="de-DE" sz="1800" b="0" dirty="0" err="1" smtClean="0"/>
                        <a:t>Increase</a:t>
                      </a:r>
                      <a:r>
                        <a:rPr lang="de-DE" altLang="de-DE" sz="1800" b="0" dirty="0" smtClean="0"/>
                        <a:t> in </a:t>
                      </a:r>
                      <a:r>
                        <a:rPr lang="de-DE" altLang="de-DE" sz="1800" b="0" dirty="0" err="1" smtClean="0"/>
                        <a:t>body</a:t>
                      </a:r>
                      <a:r>
                        <a:rPr lang="de-DE" altLang="de-DE" sz="1800" b="0" dirty="0" smtClean="0"/>
                        <a:t> </a:t>
                      </a:r>
                      <a:r>
                        <a:rPr lang="de-DE" altLang="de-DE" sz="1800" b="0" dirty="0" err="1" smtClean="0"/>
                        <a:t>height</a:t>
                      </a:r>
                      <a:r>
                        <a:rPr lang="de-DE" altLang="de-DE" sz="1800" b="0" dirty="0" smtClean="0"/>
                        <a:t>, </a:t>
                      </a:r>
                      <a:r>
                        <a:rPr lang="de-DE" altLang="de-DE" sz="1800" b="0" dirty="0" err="1" smtClean="0"/>
                        <a:t>comparison</a:t>
                      </a:r>
                      <a:r>
                        <a:rPr lang="de-DE" altLang="de-DE" sz="1800" b="0" dirty="0" smtClean="0"/>
                        <a:t> </a:t>
                      </a:r>
                      <a:r>
                        <a:rPr lang="de-DE" altLang="de-DE" sz="1800" b="0" dirty="0" err="1" smtClean="0"/>
                        <a:t>between</a:t>
                      </a:r>
                      <a:r>
                        <a:rPr lang="de-DE" altLang="de-DE" sz="1800" b="0" dirty="0" smtClean="0"/>
                        <a:t> </a:t>
                      </a:r>
                      <a:r>
                        <a:rPr lang="de-DE" altLang="de-DE" sz="1800" b="0" dirty="0" err="1" smtClean="0"/>
                        <a:t>generations</a:t>
                      </a:r>
                      <a:r>
                        <a:rPr lang="de-DE" b="0" baseline="0" dirty="0" smtClean="0"/>
                        <a:t>)</a:t>
                      </a:r>
                      <a:endParaRPr lang="de-D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de-DE" altLang="de-DE" sz="1800" dirty="0" err="1" smtClean="0"/>
                        <a:t>Increase</a:t>
                      </a:r>
                      <a:r>
                        <a:rPr lang="de-DE" altLang="de-DE" sz="1800" dirty="0" smtClean="0"/>
                        <a:t> per </a:t>
                      </a:r>
                      <a:r>
                        <a:rPr lang="de-DE" altLang="de-DE" sz="1800" dirty="0" err="1" smtClean="0"/>
                        <a:t>decade</a:t>
                      </a:r>
                      <a:r>
                        <a:rPr lang="de-DE" altLang="de-DE" sz="1800" dirty="0" smtClean="0"/>
                        <a:t> in </a:t>
                      </a:r>
                      <a:r>
                        <a:rPr lang="de-DE" altLang="de-DE" sz="1800" dirty="0" err="1" smtClean="0"/>
                        <a:t>the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past</a:t>
                      </a:r>
                      <a:r>
                        <a:rPr lang="de-DE" altLang="de-DE" sz="1800" dirty="0" smtClean="0"/>
                        <a:t>: </a:t>
                      </a:r>
                      <a:r>
                        <a:rPr lang="de-DE" altLang="de-DE" sz="1800" dirty="0" err="1" smtClean="0"/>
                        <a:t>approx</a:t>
                      </a:r>
                      <a:r>
                        <a:rPr lang="de-DE" altLang="de-DE" sz="1800" dirty="0" smtClean="0"/>
                        <a:t>. 1 cm </a:t>
                      </a:r>
                      <a:endParaRPr lang="de-DE" altLang="de-DE" sz="1800" b="0" dirty="0" smtClean="0">
                        <a:solidFill>
                          <a:srgbClr val="0B2A51"/>
                        </a:solidFill>
                      </a:endParaRPr>
                    </a:p>
                    <a:p>
                      <a:r>
                        <a:rPr lang="de-DE" altLang="de-DE" sz="1800" dirty="0" err="1" smtClean="0"/>
                        <a:t>Current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reduction</a:t>
                      </a:r>
                      <a:r>
                        <a:rPr lang="de-DE" altLang="de-DE" sz="1800" dirty="0" smtClean="0"/>
                        <a:t> in </a:t>
                      </a:r>
                      <a:r>
                        <a:rPr lang="de-DE" altLang="de-DE" sz="1800" dirty="0" err="1" smtClean="0"/>
                        <a:t>acceleration</a:t>
                      </a:r>
                      <a:endParaRPr lang="de-DE" dirty="0" smtClean="0"/>
                    </a:p>
                    <a:p>
                      <a:r>
                        <a:rPr lang="de-DE" altLang="de-DE" sz="1800" dirty="0" err="1" smtClean="0"/>
                        <a:t>Increasing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body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mass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and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corpulence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473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Ethnic</a:t>
                      </a:r>
                      <a:r>
                        <a:rPr lang="de-DE" alt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alt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differences</a:t>
                      </a:r>
                      <a:r>
                        <a:rPr lang="de-DE" alt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DE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800" dirty="0" smtClean="0"/>
                        <a:t>e.g. </a:t>
                      </a:r>
                      <a:r>
                        <a:rPr lang="de-DE" altLang="de-DE" sz="1800" dirty="0" err="1" smtClean="0"/>
                        <a:t>body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height</a:t>
                      </a:r>
                      <a:r>
                        <a:rPr lang="de-DE" altLang="de-DE" sz="1800" dirty="0" smtClean="0"/>
                        <a:t> </a:t>
                      </a:r>
                    </a:p>
                    <a:p>
                      <a:r>
                        <a:rPr lang="de-DE" altLang="de-DE" sz="1800" dirty="0" smtClean="0"/>
                        <a:t>Northern </a:t>
                      </a:r>
                      <a:r>
                        <a:rPr lang="de-DE" altLang="de-DE" sz="1800" dirty="0" err="1" smtClean="0"/>
                        <a:t>Europeans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smtClean="0">
                          <a:sym typeface="Wingdings" pitchFamily="2" charset="2"/>
                        </a:rPr>
                        <a:t>&gt;</a:t>
                      </a:r>
                      <a:r>
                        <a:rPr lang="de-DE" altLang="de-DE" sz="1800" dirty="0" smtClean="0"/>
                        <a:t> Southern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 err="1" smtClean="0"/>
                        <a:t>Europeans</a:t>
                      </a:r>
                      <a:r>
                        <a:rPr lang="de-DE" altLang="de-DE" sz="1800" dirty="0" smtClean="0"/>
                        <a:t> </a:t>
                      </a:r>
                      <a:r>
                        <a:rPr lang="de-DE" altLang="de-DE" sz="1800" dirty="0" err="1" smtClean="0"/>
                        <a:t>approx</a:t>
                      </a:r>
                      <a:r>
                        <a:rPr lang="de-DE" altLang="de-DE" sz="1800" dirty="0" smtClean="0"/>
                        <a:t>. 8 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473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Differences</a:t>
                      </a:r>
                      <a:r>
                        <a:rPr 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proportions</a:t>
                      </a:r>
                      <a:r>
                        <a:rPr lang="de-DE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(Ratio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trunk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length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crotch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dirty="0" smtClean="0">
                          <a:latin typeface="Arial" charset="0"/>
                          <a:cs typeface="Arial" charset="0"/>
                        </a:rPr>
                        <a:t>Long-</a:t>
                      </a:r>
                      <a:r>
                        <a:rPr lang="de-DE" sz="1800" dirty="0" err="1" smtClean="0">
                          <a:latin typeface="Arial" charset="0"/>
                          <a:cs typeface="Arial" charset="0"/>
                        </a:rPr>
                        <a:t>trunked</a:t>
                      </a:r>
                      <a:r>
                        <a:rPr lang="de-DE" sz="1800" dirty="0" smtClean="0"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lang="de-DE" sz="1800" dirty="0" err="1" smtClean="0">
                          <a:latin typeface="Arial" charset="0"/>
                          <a:cs typeface="Arial" charset="0"/>
                        </a:rPr>
                        <a:t>and</a:t>
                      </a:r>
                      <a:r>
                        <a:rPr lang="de-DE" sz="1800" dirty="0" smtClean="0"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lang="de-DE" sz="1800" dirty="0" err="1" smtClean="0">
                          <a:latin typeface="Arial" charset="0"/>
                          <a:cs typeface="Arial" charset="0"/>
                        </a:rPr>
                        <a:t>short-trunked</a:t>
                      </a:r>
                      <a:r>
                        <a:rPr lang="de-DE" sz="1800" dirty="0" smtClean="0"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lang="de-DE" sz="1800" dirty="0" err="1" smtClean="0">
                          <a:latin typeface="Arial" charset="0"/>
                          <a:cs typeface="Arial" charset="0"/>
                        </a:rPr>
                        <a:t>individuals</a:t>
                      </a:r>
                      <a:r>
                        <a:rPr lang="de-DE" sz="1800" dirty="0" smtClean="0">
                          <a:latin typeface="Arial" charset="0"/>
                          <a:cs typeface="Arial" charset="0"/>
                        </a:rPr>
                        <a:t> 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678537"/>
                  </a:ext>
                </a:extLst>
              </a:tr>
            </a:tbl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65A620-713F-44F6-8DA7-64CF58F2D9A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2 –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de-DE" dirty="0" smtClean="0"/>
              <a:t> </a:t>
            </a:r>
            <a:fld id="{FE3ED7E9-8D61-4ADB-A890-D6088E21857B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1252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GIA_dguv">
  <a:themeElements>
    <a:clrScheme name="BGIA_dguv 8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GIA_dgu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GIA_dguv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GIA_dguv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GIA_dguv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3374</Words>
  <Application>Microsoft Office PowerPoint</Application>
  <PresentationFormat>Bildschirmpräsentation (4:3)</PresentationFormat>
  <Paragraphs>508</Paragraphs>
  <Slides>23</Slides>
  <Notes>22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33" baseType="lpstr">
      <vt:lpstr>Arial</vt:lpstr>
      <vt:lpstr>Calibri</vt:lpstr>
      <vt:lpstr>Futura Bk BT</vt:lpstr>
      <vt:lpstr>Futura Hv BT</vt:lpstr>
      <vt:lpstr>Times New Roman</vt:lpstr>
      <vt:lpstr>Wingdings</vt:lpstr>
      <vt:lpstr>Standarddesign</vt:lpstr>
      <vt:lpstr>BGIA_dguv</vt:lpstr>
      <vt:lpstr>Microsoft Excel 97-2003-Arbeitsblatt</vt:lpstr>
      <vt:lpstr>iGrafx Image Objekt</vt:lpstr>
      <vt:lpstr>Anthropometric and biomechanical aspects of ergonomic design  Part 1: Distribution and differentiation of body dimensions</vt:lpstr>
      <vt:lpstr>Distribution and differentiation of body dimensions</vt:lpstr>
      <vt:lpstr>Objectives of design</vt:lpstr>
      <vt:lpstr>Objectives of design (2)</vt:lpstr>
      <vt:lpstr>Body height classes – distribution of percentiles</vt:lpstr>
      <vt:lpstr>Percentile distribution in the unisex model – body dimension distribution</vt:lpstr>
      <vt:lpstr>Body dimensions to DIN 33402-2 – excerpt</vt:lpstr>
      <vt:lpstr>Sources of data for body dimensions and normative references</vt:lpstr>
      <vt:lpstr>Factors influencing the body dimensions</vt:lpstr>
      <vt:lpstr>International body dimensions – ethnic differences</vt:lpstr>
      <vt:lpstr>Differences in proportions – body proportion types</vt:lpstr>
      <vt:lpstr>Proportion types: representative individuals</vt:lpstr>
      <vt:lpstr>Somatotypes in combination with proportion types</vt:lpstr>
      <vt:lpstr>User group – design dimensions – body dimension</vt:lpstr>
      <vt:lpstr>Work in a distribution warehouse</vt:lpstr>
      <vt:lpstr>Work in a distribution warehouse</vt:lpstr>
      <vt:lpstr>Work in a distribution warehouse: comparison of trunk postures</vt:lpstr>
      <vt:lpstr> Important literature for Module 2-1</vt:lpstr>
      <vt:lpstr> Important literature for Module 2-1</vt:lpstr>
      <vt:lpstr> Important literature for Module 2-1</vt:lpstr>
      <vt:lpstr> Important literature for Module 2-1</vt:lpstr>
      <vt:lpstr> Important literature for Module 2-1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185</cp:revision>
  <dcterms:created xsi:type="dcterms:W3CDTF">2009-09-14T12:08:23Z</dcterms:created>
  <dcterms:modified xsi:type="dcterms:W3CDTF">2019-11-12T08:49:05Z</dcterms:modified>
</cp:coreProperties>
</file>