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1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6" r:id="rId12"/>
    <p:sldId id="275" r:id="rId13"/>
    <p:sldId id="264" r:id="rId14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RymonLipinski, Katharina" initials="vK" lastIdx="3" clrIdx="0">
    <p:extLst>
      <p:ext uri="{19B8F6BF-5375-455C-9EA6-DF929625EA0E}">
        <p15:presenceInfo xmlns:p15="http://schemas.microsoft.com/office/powerpoint/2012/main" userId="S-1-5-21-1644491937-1965331169-725345543-11480" providerId="AD"/>
      </p:ext>
    </p:extLst>
  </p:cmAuthor>
  <p:cmAuthor id="2" name="vonRymonLipinski, Katharina" initials="vK [2]" lastIdx="5" clrIdx="1">
    <p:extLst>
      <p:ext uri="{19B8F6BF-5375-455C-9EA6-DF929625EA0E}">
        <p15:presenceInfo xmlns:p15="http://schemas.microsoft.com/office/powerpoint/2012/main" userId="vonRymonLipinski, Katharina" providerId="None"/>
      </p:ext>
    </p:extLst>
  </p:cmAuthor>
  <p:cmAuthor id="3" name="Born Silke" initials="BS" lastIdx="4" clrIdx="2">
    <p:extLst>
      <p:ext uri="{19B8F6BF-5375-455C-9EA6-DF929625EA0E}">
        <p15:presenceInfo xmlns:p15="http://schemas.microsoft.com/office/powerpoint/2012/main" userId="Born Silke" providerId="None"/>
      </p:ext>
    </p:extLst>
  </p:cmAuthor>
  <p:cmAuthor id="4" name="Rössel, Valentina" initials="RV" lastIdx="1" clrIdx="3">
    <p:extLst>
      <p:ext uri="{19B8F6BF-5375-455C-9EA6-DF929625EA0E}">
        <p15:presenceInfo xmlns:p15="http://schemas.microsoft.com/office/powerpoint/2012/main" userId="Rössel, Valent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DB"/>
    <a:srgbClr val="008C8E"/>
    <a:srgbClr val="FFDB92"/>
    <a:srgbClr val="5775B3"/>
    <a:srgbClr val="577511"/>
    <a:srgbClr val="FFFFFF"/>
    <a:srgbClr val="E14D0E"/>
    <a:srgbClr val="94C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80935" autoAdjust="0"/>
  </p:normalViewPr>
  <p:slideViewPr>
    <p:cSldViewPr>
      <p:cViewPr varScale="1">
        <p:scale>
          <a:sx n="89" d="100"/>
          <a:sy n="89" d="100"/>
        </p:scale>
        <p:origin x="2394" y="96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19-10-18T10:59:54.387" idx="1">
    <p:pos x="10" y="10"/>
    <p:text>Übersetzung ins Englische fehlt, vgl. vorherige PP Übung 1</p:text>
    <p:extLst>
      <p:ext uri="{C676402C-5697-4E1C-873F-D02D1690AC5C}">
        <p15:threadingInfo xmlns:p15="http://schemas.microsoft.com/office/powerpoint/2012/main" timeZoneBias="-12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72A459E-617E-4AA5-B726-51449E11ED42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DC9CD96-155A-49F8-AB03-CAF5CE29072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F80D0E-C2D4-46C8-A582-BDB29B91BF95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400" dirty="0" err="1" smtClean="0"/>
              <a:t>Please</a:t>
            </a:r>
            <a:r>
              <a:rPr lang="de-DE" altLang="de-DE" sz="1400" dirty="0" smtClean="0"/>
              <a:t> </a:t>
            </a:r>
            <a:r>
              <a:rPr lang="de-DE" altLang="de-DE" sz="1400" dirty="0" err="1" smtClean="0"/>
              <a:t>use</a:t>
            </a:r>
            <a:r>
              <a:rPr lang="de-DE" altLang="de-DE" sz="1400" dirty="0" smtClean="0"/>
              <a:t> </a:t>
            </a:r>
            <a:r>
              <a:rPr lang="de-DE" altLang="de-DE" sz="1400" dirty="0" err="1" smtClean="0"/>
              <a:t>the</a:t>
            </a:r>
            <a:r>
              <a:rPr lang="de-DE" altLang="de-DE" sz="1400" dirty="0" smtClean="0"/>
              <a:t> </a:t>
            </a:r>
            <a:r>
              <a:rPr lang="de-DE" altLang="de-DE" sz="1400" dirty="0" err="1" smtClean="0"/>
              <a:t>pdf</a:t>
            </a:r>
            <a:r>
              <a:rPr lang="de-DE" altLang="de-DE" sz="1400" dirty="0" smtClean="0"/>
              <a:t>-file </a:t>
            </a:r>
            <a:r>
              <a:rPr lang="de-DE" altLang="de-DE" sz="1400" dirty="0" err="1" smtClean="0"/>
              <a:t>for</a:t>
            </a:r>
            <a:r>
              <a:rPr lang="de-DE" altLang="de-DE" sz="1400" dirty="0" smtClean="0"/>
              <a:t> </a:t>
            </a:r>
            <a:r>
              <a:rPr lang="de-DE" altLang="de-DE" sz="1400" dirty="0" err="1" smtClean="0"/>
              <a:t>your</a:t>
            </a:r>
            <a:r>
              <a:rPr lang="de-DE" altLang="de-DE" sz="1400" dirty="0" smtClean="0"/>
              <a:t> </a:t>
            </a:r>
            <a:r>
              <a:rPr lang="de-DE" altLang="de-DE" sz="1400" smtClean="0"/>
              <a:t>students</a:t>
            </a:r>
            <a:endParaRPr lang="de-DE" altLang="de-DE" sz="1400" dirty="0" smtClean="0"/>
          </a:p>
          <a:p>
            <a:pPr eaLnBrk="1" hangingPunct="1"/>
            <a:endParaRPr lang="en-GB" altLang="de-DE" sz="14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sz="1200" b="1" dirty="0" smtClean="0">
                <a:latin typeface="Arial" panose="020B0604020202020204" pitchFamily="34" charset="0"/>
              </a:rPr>
              <a:t>Joystick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hand</a:t>
            </a:r>
            <a:r>
              <a:rPr lang="de-DE" altLang="de-DE" sz="1200" dirty="0" smtClean="0">
                <a:latin typeface="Arial" panose="020B0604020202020204" pitchFamily="34" charset="0"/>
              </a:rPr>
              <a:t> on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handle;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looking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towards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thumbnail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sz="1200" dirty="0" err="1" smtClean="0">
                <a:latin typeface="Arial" panose="020B0604020202020204" pitchFamily="34" charset="0"/>
              </a:rPr>
              <a:t>When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joystick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deflected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forwards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arm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almost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fully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extended</a:t>
            </a:r>
            <a:r>
              <a:rPr lang="de-DE" altLang="de-DE" sz="1200" dirty="0" smtClean="0">
                <a:latin typeface="Arial" panose="020B0604020202020204" pitchFamily="34" charset="0"/>
              </a:rPr>
              <a:t>;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distance</a:t>
            </a:r>
            <a:r>
              <a:rPr lang="de-DE" altLang="de-DE" sz="1200" dirty="0" smtClean="0">
                <a:latin typeface="Arial" panose="020B0604020202020204" pitchFamily="34" charset="0"/>
              </a:rPr>
              <a:t> must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therefore</a:t>
            </a:r>
            <a:r>
              <a:rPr lang="de-DE" altLang="de-DE" sz="1200" dirty="0" smtClean="0">
                <a:latin typeface="Arial" panose="020B0604020202020204" pitchFamily="34" charset="0"/>
              </a:rPr>
              <a:t> also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considered</a:t>
            </a:r>
            <a:r>
              <a:rPr lang="de-DE" altLang="de-DE" sz="1200" dirty="0" smtClean="0">
                <a:latin typeface="Arial" panose="020B0604020202020204" pitchFamily="34" charset="0"/>
              </a:rPr>
              <a:t> in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analysis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sz="1200" b="1" dirty="0" smtClean="0">
                <a:latin typeface="Arial" panose="020B0604020202020204" pitchFamily="34" charset="0"/>
              </a:rPr>
              <a:t>Maximum </a:t>
            </a:r>
            <a:r>
              <a:rPr lang="de-DE" altLang="de-DE" sz="1200" b="1" dirty="0" err="1" smtClean="0">
                <a:latin typeface="Arial" panose="020B0604020202020204" pitchFamily="34" charset="0"/>
              </a:rPr>
              <a:t>force</a:t>
            </a:r>
            <a:r>
              <a:rPr lang="de-DE" altLang="de-DE" sz="1200" b="1" dirty="0" smtClean="0">
                <a:latin typeface="Arial" panose="020B0604020202020204" pitchFamily="34" charset="0"/>
              </a:rPr>
              <a:t> </a:t>
            </a:r>
            <a:r>
              <a:rPr lang="de-DE" altLang="de-DE" sz="1200" b="1" dirty="0" err="1" smtClean="0">
                <a:latin typeface="Arial" panose="020B0604020202020204" pitchFamily="34" charset="0"/>
              </a:rPr>
              <a:t>values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</a:p>
          <a:p>
            <a:pPr eaLnBrk="1" hangingPunct="1"/>
            <a:r>
              <a:rPr lang="de-DE" altLang="de-DE" sz="1200" b="1" dirty="0" smtClean="0">
                <a:latin typeface="Arial" panose="020B0604020202020204" pitchFamily="34" charset="0"/>
              </a:rPr>
              <a:t>Height </a:t>
            </a:r>
            <a:r>
              <a:rPr lang="de-DE" altLang="de-DE" sz="1200" b="1" dirty="0" err="1" smtClean="0">
                <a:latin typeface="Arial" panose="020B0604020202020204" pitchFamily="34" charset="0"/>
              </a:rPr>
              <a:t>control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reading</a:t>
            </a:r>
            <a:r>
              <a:rPr lang="de-DE" altLang="de-DE" sz="1200" dirty="0" smtClean="0">
                <a:latin typeface="Arial" panose="020B0604020202020204" pitchFamily="34" charset="0"/>
              </a:rPr>
              <a:t> off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pulling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pushing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forward</a:t>
            </a:r>
            <a:r>
              <a:rPr lang="de-DE" altLang="de-DE" sz="1200" dirty="0" smtClean="0">
                <a:latin typeface="Arial" panose="020B0604020202020204" pitchFamily="34" charset="0"/>
              </a:rPr>
              <a:t>-medium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forward-distant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sz="1200" b="1" dirty="0" smtClean="0">
                <a:latin typeface="Arial" panose="020B0604020202020204" pitchFamily="34" charset="0"/>
              </a:rPr>
              <a:t>Lateral </a:t>
            </a:r>
            <a:r>
              <a:rPr lang="de-DE" altLang="de-DE" sz="1200" b="1" dirty="0" err="1" smtClean="0">
                <a:latin typeface="Arial" panose="020B0604020202020204" pitchFamily="34" charset="0"/>
              </a:rPr>
              <a:t>control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reading</a:t>
            </a:r>
            <a:r>
              <a:rPr lang="de-DE" altLang="de-DE" sz="1200" dirty="0" smtClean="0">
                <a:latin typeface="Arial" panose="020B0604020202020204" pitchFamily="34" charset="0"/>
              </a:rPr>
              <a:t> off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palm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back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forward</a:t>
            </a:r>
            <a:r>
              <a:rPr lang="de-DE" altLang="de-DE" sz="1200" dirty="0" smtClean="0">
                <a:latin typeface="Arial" panose="020B0604020202020204" pitchFamily="34" charset="0"/>
              </a:rPr>
              <a:t>-medium</a:t>
            </a:r>
          </a:p>
          <a:p>
            <a:pPr eaLnBrk="1" hangingPunct="1"/>
            <a:r>
              <a:rPr lang="de-DE" altLang="de-DE" sz="1200" dirty="0" smtClean="0">
                <a:latin typeface="Arial" panose="020B0604020202020204" pitchFamily="34" charset="0"/>
              </a:rPr>
              <a:t>The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lowest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value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read</a:t>
            </a:r>
            <a:r>
              <a:rPr lang="de-DE" altLang="de-DE" sz="1200" dirty="0" smtClean="0">
                <a:latin typeface="Arial" panose="020B0604020202020204" pitchFamily="34" charset="0"/>
              </a:rPr>
              <a:t> off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used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maximum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value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since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corresponds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least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favourable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point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force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application</a:t>
            </a:r>
            <a:r>
              <a:rPr lang="de-DE" altLang="de-DE" sz="1200" dirty="0" smtClean="0">
                <a:latin typeface="Arial" panose="020B0604020202020204" pitchFamily="34" charset="0"/>
              </a:rPr>
              <a:t> (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marked</a:t>
            </a:r>
            <a:r>
              <a:rPr lang="de-DE" altLang="de-DE" sz="1200" dirty="0" smtClean="0">
                <a:latin typeface="Arial" panose="020B0604020202020204" pitchFamily="34" charset="0"/>
              </a:rPr>
              <a:t> in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blue</a:t>
            </a:r>
            <a:r>
              <a:rPr lang="de-DE" altLang="de-DE" sz="1200" dirty="0" smtClean="0">
                <a:latin typeface="Arial" panose="020B0604020202020204" pitchFamily="34" charset="0"/>
              </a:rPr>
              <a:t>)</a:t>
            </a:r>
          </a:p>
          <a:p>
            <a:pPr eaLnBrk="1" hangingPunct="1"/>
            <a:r>
              <a:rPr lang="de-DE" altLang="de-DE" sz="1200" b="1" dirty="0" smtClean="0">
                <a:latin typeface="Arial" panose="020B0604020202020204" pitchFamily="34" charset="0"/>
              </a:rPr>
              <a:t>Operator </a:t>
            </a:r>
            <a:r>
              <a:rPr lang="de-DE" altLang="de-DE" sz="1200" b="1" dirty="0" err="1" smtClean="0">
                <a:latin typeface="Arial" panose="020B0604020202020204" pitchFamily="34" charset="0"/>
              </a:rPr>
              <a:t>population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persons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with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lower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anticipated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physical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strengths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older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females</a:t>
            </a:r>
            <a:r>
              <a:rPr lang="de-DE" altLang="de-DE" sz="1200" dirty="0" smtClean="0">
                <a:latin typeface="Arial" panose="020B0604020202020204" pitchFamily="34" charset="0"/>
              </a:rPr>
              <a:t> (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aged</a:t>
            </a:r>
            <a:r>
              <a:rPr lang="de-DE" altLang="de-DE" sz="1200" dirty="0" smtClean="0">
                <a:latin typeface="Arial" panose="020B0604020202020204" pitchFamily="34" charset="0"/>
              </a:rPr>
              <a:t> 60)</a:t>
            </a:r>
          </a:p>
          <a:p>
            <a:pPr eaLnBrk="1" hangingPunct="1"/>
            <a:r>
              <a:rPr lang="de-DE" altLang="de-DE" sz="1200" dirty="0" smtClean="0">
                <a:latin typeface="Arial" panose="020B0604020202020204" pitchFamily="34" charset="0"/>
              </a:rPr>
              <a:t>The CS-22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airworthiness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requirements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gliders</a:t>
            </a:r>
            <a:r>
              <a:rPr lang="de-DE" altLang="de-DE" sz="1200" dirty="0" smtClean="0">
                <a:latin typeface="Arial" panose="020B0604020202020204" pitchFamily="34" charset="0"/>
              </a:rPr>
              <a:t> (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Certification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Specifications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Sailplanes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Powered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Sailplanes</a:t>
            </a:r>
            <a:r>
              <a:rPr lang="de-DE" altLang="de-DE" sz="1200" dirty="0" smtClean="0">
                <a:latin typeface="Arial" panose="020B0604020202020204" pitchFamily="34" charset="0"/>
              </a:rPr>
              <a:t>)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state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limit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values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pilot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forces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occasional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continual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operation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eaLnBrk="1" hangingPunct="1"/>
            <a:endParaRPr lang="de-DE" altLang="de-DE" sz="1200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de-DE" altLang="de-DE" sz="1200" dirty="0" smtClean="0">
                <a:latin typeface="Arial" panose="020B0604020202020204" pitchFamily="34" charset="0"/>
              </a:rPr>
              <a:t>Different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handling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approaches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can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discussed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example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case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that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joystick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held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deflected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means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a ball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knob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situated</a:t>
            </a:r>
            <a:r>
              <a:rPr lang="de-DE" altLang="de-DE" sz="1200" dirty="0" smtClean="0">
                <a:latin typeface="Arial" panose="020B0604020202020204" pitchFamily="34" charset="0"/>
              </a:rPr>
              <a:t> at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waist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level</a:t>
            </a:r>
            <a:endParaRPr lang="de-DE" altLang="de-DE" sz="1200" dirty="0" smtClean="0"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47644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574532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5B7ED-42CF-413B-B521-F55E2D397F4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2E54395A-1484-4E10-B985-178761C153F0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3364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59A27-E53A-4CB5-A1EA-739F2591AE3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779CAD7C-4F8B-4C14-91AD-6E98EC180279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02059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99482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6B9DF-850C-4790-8460-24B2EBD4DE3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98F3C131-9B61-4E03-B88A-881613560834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22147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7DE59-6550-49FB-871D-C29DC883CAF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1AE94860-0076-48CD-8F36-1C42C6161246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08756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BA78B-7D03-436F-88F5-4B07F6C5F57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551E24DE-729D-4E2D-9D32-E2BB13A30178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08049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CF10E-F48A-4892-967C-EAB7E1DDE61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0DD59211-16B9-4442-B231-FA763D8B16EE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30308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6A624-B405-4015-A082-C69A52ACB41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D0EFAAC6-7CBA-4447-AA1C-EB0B18942CC8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06523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88B0A-C19D-4B58-9F5F-DF8E9A76AEC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7F6D38E6-6C91-48DC-8F4F-EBD332E2A00C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71012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FFBDD-4FE7-4E0B-9E94-DB65CF3510E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2D98C8C6-B69C-4E94-BD27-33FD62F89CFC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6377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 eaLnBrk="1" hangingPunct="1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C11D18B4-E4CD-4AD9-B9AD-2487952C883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 eaLnBrk="1" hangingPunct="1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 eaLnBrk="1" hangingPunct="1">
              <a:spcBef>
                <a:spcPct val="0"/>
              </a:spcBef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80C77052-270D-4A5C-9BA0-4322131A46A6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en" TargetMode="External"/><Relationship Id="rId2" Type="http://schemas.openxmlformats.org/officeDocument/2006/relationships/hyperlink" Target="mailto:Christiane.Kamusella@tu-dresden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rgonomie.kan-praxis.de/e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1979612" y="2189163"/>
            <a:ext cx="6696843" cy="2679700"/>
          </a:xfrm>
        </p:spPr>
        <p:txBody>
          <a:bodyPr/>
          <a:lstStyle/>
          <a:p>
            <a:r>
              <a:rPr lang="en-US" dirty="0"/>
              <a:t>Anthropometric and biomechanical aspects of ergonomic design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altLang="de-DE" sz="2800" b="0" dirty="0" err="1" smtClean="0"/>
              <a:t>Determining</a:t>
            </a:r>
            <a:r>
              <a:rPr lang="de-DE" altLang="de-DE" sz="2800" b="0" dirty="0" smtClean="0"/>
              <a:t> </a:t>
            </a:r>
            <a:r>
              <a:rPr lang="de-DE" altLang="de-DE" sz="2800" b="0" dirty="0" err="1"/>
              <a:t>of</a:t>
            </a:r>
            <a:r>
              <a:rPr lang="de-DE" altLang="de-DE" sz="2800" b="0" dirty="0"/>
              <a:t> </a:t>
            </a:r>
            <a:r>
              <a:rPr lang="de-DE" altLang="de-DE" sz="2800" b="0" dirty="0" err="1"/>
              <a:t>permissible</a:t>
            </a:r>
            <a:r>
              <a:rPr lang="de-DE" altLang="de-DE" sz="2800" b="0" dirty="0"/>
              <a:t> </a:t>
            </a:r>
            <a:r>
              <a:rPr lang="de-DE" altLang="de-DE" sz="2800" b="0" dirty="0" err="1"/>
              <a:t>hand</a:t>
            </a:r>
            <a:r>
              <a:rPr lang="de-DE" altLang="de-DE" sz="2800" b="0" dirty="0"/>
              <a:t> </a:t>
            </a:r>
            <a:r>
              <a:rPr lang="de-DE" altLang="de-DE" sz="2800" b="0" dirty="0" err="1"/>
              <a:t>forces</a:t>
            </a:r>
            <a:r>
              <a:rPr lang="de-DE" altLang="de-DE" sz="2800" b="0" dirty="0"/>
              <a:t> </a:t>
            </a:r>
            <a:r>
              <a:rPr lang="de-DE" altLang="de-DE" sz="2800" b="0" dirty="0" err="1"/>
              <a:t>for</a:t>
            </a:r>
            <a:r>
              <a:rPr lang="de-DE" altLang="de-DE" sz="2800" b="0" dirty="0"/>
              <a:t> </a:t>
            </a:r>
            <a:r>
              <a:rPr lang="de-DE" altLang="de-DE" sz="2800" b="0" dirty="0" err="1"/>
              <a:t>the</a:t>
            </a:r>
            <a:r>
              <a:rPr lang="de-DE" altLang="de-DE" sz="2800" b="0" dirty="0"/>
              <a:t> </a:t>
            </a:r>
            <a:r>
              <a:rPr lang="de-DE" altLang="de-DE" sz="2800" b="0" dirty="0" err="1"/>
              <a:t>joystick</a:t>
            </a:r>
            <a:r>
              <a:rPr lang="de-DE" altLang="de-DE" sz="2800" b="0" dirty="0"/>
              <a:t> </a:t>
            </a:r>
            <a:r>
              <a:rPr lang="de-DE" altLang="de-DE" sz="2800" b="0" dirty="0" err="1"/>
              <a:t>of</a:t>
            </a:r>
            <a:r>
              <a:rPr lang="de-DE" altLang="de-DE" sz="2800" b="0" dirty="0"/>
              <a:t> a </a:t>
            </a:r>
            <a:r>
              <a:rPr lang="de-DE" altLang="de-DE" sz="2800" b="0" dirty="0" err="1" smtClean="0"/>
              <a:t>glider</a:t>
            </a:r>
            <a:endParaRPr lang="de-DE" dirty="0"/>
          </a:p>
        </p:txBody>
      </p:sp>
      <p:sp>
        <p:nvSpPr>
          <p:cNvPr id="5123" name="Rectangle 43"/>
          <p:cNvSpPr>
            <a:spLocks noGrp="1" noChangeArrowheads="1"/>
          </p:cNvSpPr>
          <p:nvPr>
            <p:ph type="subTitle" idx="1"/>
          </p:nvPr>
        </p:nvSpPr>
        <p:spPr>
          <a:xfrm>
            <a:off x="1979712" y="5514801"/>
            <a:ext cx="6102350" cy="1298575"/>
          </a:xfrm>
        </p:spPr>
        <p:txBody>
          <a:bodyPr/>
          <a:lstStyle/>
          <a:p>
            <a:pPr eaLnBrk="1" hangingPunct="1"/>
            <a:r>
              <a:rPr lang="en-US" altLang="de-DE" dirty="0"/>
              <a:t>Module 2 – Learning ergonomics</a:t>
            </a:r>
            <a:endParaRPr lang="de-DE" alt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sheet</a:t>
            </a:r>
            <a:r>
              <a:rPr lang="de-DE" dirty="0"/>
              <a:t>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dirty="0">
                <a:solidFill>
                  <a:srgbClr val="336699"/>
                </a:solidFill>
              </a:rPr>
              <a:t>Force </a:t>
            </a:r>
            <a:r>
              <a:rPr lang="de-DE" altLang="de-DE" sz="1800" dirty="0" err="1">
                <a:solidFill>
                  <a:srgbClr val="336699"/>
                </a:solidFill>
              </a:rPr>
              <a:t>application</a:t>
            </a:r>
            <a:r>
              <a:rPr lang="de-DE" altLang="de-DE" sz="1800" dirty="0">
                <a:solidFill>
                  <a:srgbClr val="336699"/>
                </a:solidFill>
              </a:rPr>
              <a:t> </a:t>
            </a:r>
            <a:r>
              <a:rPr lang="de-DE" altLang="de-DE" sz="1800" dirty="0" err="1">
                <a:solidFill>
                  <a:srgbClr val="336699"/>
                </a:solidFill>
              </a:rPr>
              <a:t>point</a:t>
            </a:r>
            <a:r>
              <a:rPr lang="de-DE" altLang="de-DE" sz="1800" dirty="0">
                <a:solidFill>
                  <a:srgbClr val="336699"/>
                </a:solidFill>
              </a:rPr>
              <a:t> </a:t>
            </a:r>
            <a:r>
              <a:rPr lang="de-DE" altLang="de-DE" sz="1800" dirty="0" err="1">
                <a:solidFill>
                  <a:srgbClr val="336699"/>
                </a:solidFill>
              </a:rPr>
              <a:t>within</a:t>
            </a:r>
            <a:r>
              <a:rPr lang="de-DE" altLang="de-DE" sz="1800" dirty="0">
                <a:solidFill>
                  <a:srgbClr val="336699"/>
                </a:solidFill>
              </a:rPr>
              <a:t> </a:t>
            </a:r>
            <a:r>
              <a:rPr lang="de-DE" altLang="de-DE" sz="1800" dirty="0" err="1">
                <a:solidFill>
                  <a:srgbClr val="336699"/>
                </a:solidFill>
              </a:rPr>
              <a:t>the</a:t>
            </a:r>
            <a:r>
              <a:rPr lang="de-DE" altLang="de-DE" sz="1800" dirty="0">
                <a:solidFill>
                  <a:srgbClr val="336699"/>
                </a:solidFill>
              </a:rPr>
              <a:t> </a:t>
            </a:r>
            <a:r>
              <a:rPr lang="de-DE" altLang="de-DE" sz="1800" dirty="0" err="1">
                <a:solidFill>
                  <a:srgbClr val="336699"/>
                </a:solidFill>
              </a:rPr>
              <a:t>motional</a:t>
            </a:r>
            <a:r>
              <a:rPr lang="de-DE" altLang="de-DE" sz="1800" dirty="0">
                <a:solidFill>
                  <a:srgbClr val="336699"/>
                </a:solidFill>
              </a:rPr>
              <a:t> </a:t>
            </a:r>
            <a:r>
              <a:rPr lang="de-DE" altLang="de-DE" sz="1800" dirty="0" err="1">
                <a:solidFill>
                  <a:srgbClr val="336699"/>
                </a:solidFill>
              </a:rPr>
              <a:t>range</a:t>
            </a:r>
            <a:r>
              <a:rPr lang="de-DE" altLang="de-DE" sz="1800" dirty="0">
                <a:solidFill>
                  <a:srgbClr val="336699"/>
                </a:solidFill>
              </a:rPr>
              <a:t>: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2000" b="0" dirty="0"/>
              <a:t>				</a:t>
            </a:r>
            <a:r>
              <a:rPr lang="de-DE" altLang="de-DE" sz="1800" b="0" dirty="0"/>
              <a:t>Height </a:t>
            </a:r>
            <a:r>
              <a:rPr lang="de-DE" altLang="de-DE" sz="1800" b="0" dirty="0" err="1"/>
              <a:t>control</a:t>
            </a:r>
            <a:r>
              <a:rPr lang="de-DE" altLang="de-DE" sz="1800" b="0" dirty="0"/>
              <a:t>: 		Lateral </a:t>
            </a:r>
            <a:r>
              <a:rPr lang="de-DE" altLang="de-DE" sz="1800" b="0" dirty="0" err="1"/>
              <a:t>control</a:t>
            </a:r>
            <a:r>
              <a:rPr lang="de-DE" altLang="de-DE" sz="1800" b="0" dirty="0"/>
              <a:t>: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b="0" dirty="0"/>
              <a:t>Hand </a:t>
            </a:r>
            <a:r>
              <a:rPr lang="de-DE" altLang="de-DE" sz="1800" b="0" dirty="0" err="1"/>
              <a:t>position</a:t>
            </a:r>
            <a:r>
              <a:rPr lang="de-DE" altLang="de-DE" sz="1800" b="0" dirty="0"/>
              <a:t>: 					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b="0" dirty="0"/>
              <a:t>Zone: 		 			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b="0" dirty="0" err="1"/>
              <a:t>Direction</a:t>
            </a:r>
            <a:r>
              <a:rPr lang="de-DE" altLang="de-DE" sz="1800" b="0" dirty="0"/>
              <a:t>, </a:t>
            </a:r>
            <a:r>
              <a:rPr lang="de-DE" altLang="de-DE" sz="1800" b="0" dirty="0" err="1"/>
              <a:t>distance</a:t>
            </a:r>
            <a:r>
              <a:rPr lang="de-DE" altLang="de-DE" sz="1800" b="0" dirty="0"/>
              <a:t>: 		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b="0" dirty="0">
                <a:sym typeface="Wingdings" panose="05000000000000000000" pitchFamily="2" charset="2"/>
              </a:rPr>
              <a:t>Max. </a:t>
            </a:r>
            <a:r>
              <a:rPr lang="de-DE" altLang="de-DE" sz="1800" b="0" dirty="0" err="1">
                <a:sym typeface="Wingdings" panose="05000000000000000000" pitchFamily="2" charset="2"/>
              </a:rPr>
              <a:t>force</a:t>
            </a:r>
            <a:r>
              <a:rPr lang="de-DE" altLang="de-DE" sz="1800" b="0" dirty="0">
                <a:sym typeface="Wingdings" panose="05000000000000000000" pitchFamily="2" charset="2"/>
              </a:rPr>
              <a:t> in N: 	</a:t>
            </a:r>
            <a:endParaRPr lang="de-DE" altLang="de-DE" sz="1800" b="0" dirty="0"/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dirty="0" err="1">
                <a:solidFill>
                  <a:srgbClr val="336699"/>
                </a:solidFill>
              </a:rPr>
              <a:t>Reduction</a:t>
            </a:r>
            <a:r>
              <a:rPr lang="de-DE" altLang="de-DE" sz="1800" dirty="0">
                <a:solidFill>
                  <a:srgbClr val="336699"/>
                </a:solidFill>
              </a:rPr>
              <a:t> </a:t>
            </a:r>
            <a:r>
              <a:rPr lang="de-DE" altLang="de-DE" sz="1800" dirty="0" err="1">
                <a:solidFill>
                  <a:srgbClr val="336699"/>
                </a:solidFill>
              </a:rPr>
              <a:t>factors</a:t>
            </a:r>
            <a:r>
              <a:rPr lang="de-DE" altLang="de-DE" sz="1800" dirty="0">
                <a:solidFill>
                  <a:srgbClr val="336699"/>
                </a:solidFill>
              </a:rPr>
              <a:t>: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b="0" dirty="0"/>
              <a:t>Age/</a:t>
            </a:r>
            <a:r>
              <a:rPr lang="de-DE" altLang="de-DE" sz="1800" b="0" dirty="0" err="1"/>
              <a:t>sex</a:t>
            </a:r>
            <a:r>
              <a:rPr lang="de-DE" altLang="de-DE" sz="1800" b="0" dirty="0"/>
              <a:t>: 		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b="0" dirty="0"/>
              <a:t>Fitness: 				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b="0" dirty="0" err="1"/>
              <a:t>Frequency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use</a:t>
            </a:r>
            <a:r>
              <a:rPr lang="de-DE" altLang="de-DE" sz="1800" b="0" dirty="0"/>
              <a:t>: 	</a:t>
            </a:r>
            <a:r>
              <a:rPr lang="de-DE" altLang="de-DE" sz="1800" b="0" dirty="0" err="1"/>
              <a:t>Assumption</a:t>
            </a:r>
            <a:r>
              <a:rPr lang="de-DE" altLang="de-DE" sz="1800" b="0" dirty="0"/>
              <a:t>: </a:t>
            </a:r>
            <a:r>
              <a:rPr lang="de-DE" altLang="de-DE" sz="1800" b="0" dirty="0" err="1"/>
              <a:t>flying</a:t>
            </a:r>
            <a:r>
              <a:rPr lang="de-DE" altLang="de-DE" sz="1800" b="0" dirty="0"/>
              <a:t> time 1 </a:t>
            </a:r>
            <a:r>
              <a:rPr lang="de-DE" altLang="de-DE" sz="1800" b="0" dirty="0" err="1"/>
              <a:t>hour</a:t>
            </a:r>
            <a:r>
              <a:rPr lang="de-DE" altLang="de-DE" sz="1800" b="0" dirty="0"/>
              <a:t>, </a:t>
            </a:r>
            <a:r>
              <a:rPr lang="de-DE" altLang="de-DE" sz="1800" b="0" dirty="0" err="1"/>
              <a:t>approx</a:t>
            </a:r>
            <a:r>
              <a:rPr lang="de-DE" altLang="de-DE" sz="1800" b="0" dirty="0"/>
              <a:t>. 30-60 </a:t>
            </a:r>
            <a:r>
              <a:rPr lang="de-DE" altLang="de-DE" sz="1800" b="0" dirty="0" err="1"/>
              <a:t>operations</a:t>
            </a:r>
            <a:endParaRPr lang="de-DE" altLang="de-DE" sz="1800" b="0" dirty="0"/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endParaRPr lang="de-DE" altLang="de-DE" sz="1800" b="0" dirty="0"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b="0" dirty="0" err="1">
                <a:sym typeface="Wingdings" panose="05000000000000000000" pitchFamily="2" charset="2"/>
              </a:rPr>
              <a:t>Permissible</a:t>
            </a:r>
            <a:r>
              <a:rPr lang="de-DE" altLang="de-DE" sz="1800" b="0" dirty="0">
                <a:sym typeface="Wingdings" panose="05000000000000000000" pitchFamily="2" charset="2"/>
              </a:rPr>
              <a:t> </a:t>
            </a:r>
            <a:r>
              <a:rPr lang="de-DE" altLang="de-DE" sz="1800" b="0" dirty="0" err="1">
                <a:sym typeface="Wingdings" panose="05000000000000000000" pitchFamily="2" charset="2"/>
              </a:rPr>
              <a:t>force</a:t>
            </a:r>
            <a:r>
              <a:rPr lang="de-DE" altLang="de-DE" sz="1800" b="0" dirty="0">
                <a:sym typeface="Wingdings" panose="05000000000000000000" pitchFamily="2" charset="2"/>
              </a:rPr>
              <a:t> = 		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de-DE" altLang="de-DE" sz="1800" dirty="0" err="1">
                <a:solidFill>
                  <a:srgbClr val="336699"/>
                </a:solidFill>
                <a:sym typeface="Wingdings" panose="05000000000000000000" pitchFamily="2" charset="2"/>
              </a:rPr>
              <a:t>Permissible</a:t>
            </a:r>
            <a:r>
              <a:rPr lang="de-DE" altLang="de-DE" sz="1800" dirty="0">
                <a:solidFill>
                  <a:srgbClr val="336699"/>
                </a:solidFill>
                <a:sym typeface="Wingdings" panose="05000000000000000000" pitchFamily="2" charset="2"/>
              </a:rPr>
              <a:t> </a:t>
            </a:r>
            <a:r>
              <a:rPr lang="de-DE" altLang="de-DE" sz="1800" dirty="0" err="1">
                <a:solidFill>
                  <a:srgbClr val="336699"/>
                </a:solidFill>
                <a:sym typeface="Wingdings" panose="05000000000000000000" pitchFamily="2" charset="2"/>
              </a:rPr>
              <a:t>force</a:t>
            </a:r>
            <a:r>
              <a:rPr lang="de-DE" altLang="de-DE" sz="1800" dirty="0">
                <a:solidFill>
                  <a:srgbClr val="336699"/>
                </a:solidFill>
                <a:sym typeface="Wingdings" panose="05000000000000000000" pitchFamily="2" charset="2"/>
              </a:rPr>
              <a:t>:</a:t>
            </a:r>
            <a:r>
              <a:rPr lang="en-US" altLang="de-DE" sz="1800" dirty="0">
                <a:solidFill>
                  <a:srgbClr val="336699"/>
                </a:solidFill>
                <a:sym typeface="Wingdings" panose="05000000000000000000" pitchFamily="2" charset="2"/>
              </a:rPr>
              <a:t>  	</a:t>
            </a: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tabLst/>
            </a:pPr>
            <a:endParaRPr lang="de-DE" sz="1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58579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sheet</a:t>
            </a:r>
            <a:r>
              <a:rPr lang="de-DE" dirty="0"/>
              <a:t>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7524" y="1277643"/>
            <a:ext cx="8518971" cy="4959669"/>
          </a:xfrm>
        </p:spPr>
        <p:txBody>
          <a:bodyPr/>
          <a:lstStyle/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dirty="0">
                <a:solidFill>
                  <a:srgbClr val="336699"/>
                </a:solidFill>
                <a:latin typeface="Arial" charset="0"/>
              </a:rPr>
              <a:t>Force </a:t>
            </a:r>
            <a:r>
              <a:rPr lang="de-DE" sz="1800" dirty="0" err="1">
                <a:solidFill>
                  <a:srgbClr val="336699"/>
                </a:solidFill>
                <a:latin typeface="Arial" charset="0"/>
              </a:rPr>
              <a:t>application</a:t>
            </a:r>
            <a:r>
              <a:rPr lang="de-DE" sz="1800" dirty="0">
                <a:solidFill>
                  <a:srgbClr val="336699"/>
                </a:solidFill>
                <a:latin typeface="Arial" charset="0"/>
              </a:rPr>
              <a:t> </a:t>
            </a:r>
            <a:r>
              <a:rPr lang="de-DE" sz="1800" dirty="0" err="1">
                <a:solidFill>
                  <a:srgbClr val="336699"/>
                </a:solidFill>
                <a:latin typeface="Arial" charset="0"/>
              </a:rPr>
              <a:t>point</a:t>
            </a:r>
            <a:r>
              <a:rPr lang="de-DE" sz="1800" dirty="0">
                <a:solidFill>
                  <a:srgbClr val="336699"/>
                </a:solidFill>
                <a:latin typeface="Arial" charset="0"/>
              </a:rPr>
              <a:t> </a:t>
            </a:r>
            <a:r>
              <a:rPr lang="de-DE" sz="1800" dirty="0" err="1">
                <a:solidFill>
                  <a:srgbClr val="336699"/>
                </a:solidFill>
                <a:latin typeface="Arial" charset="0"/>
              </a:rPr>
              <a:t>within</a:t>
            </a:r>
            <a:r>
              <a:rPr lang="de-DE" sz="1800" dirty="0">
                <a:solidFill>
                  <a:srgbClr val="336699"/>
                </a:solidFill>
                <a:latin typeface="Arial" charset="0"/>
              </a:rPr>
              <a:t> </a:t>
            </a:r>
            <a:r>
              <a:rPr lang="de-DE" sz="1800" dirty="0" err="1">
                <a:solidFill>
                  <a:srgbClr val="336699"/>
                </a:solidFill>
                <a:latin typeface="Arial" charset="0"/>
              </a:rPr>
              <a:t>the</a:t>
            </a:r>
            <a:r>
              <a:rPr lang="de-DE" sz="1800" dirty="0">
                <a:solidFill>
                  <a:srgbClr val="336699"/>
                </a:solidFill>
                <a:latin typeface="Arial" charset="0"/>
              </a:rPr>
              <a:t> </a:t>
            </a:r>
            <a:r>
              <a:rPr lang="de-DE" sz="1800" dirty="0" err="1">
                <a:solidFill>
                  <a:srgbClr val="336699"/>
                </a:solidFill>
                <a:latin typeface="Arial" charset="0"/>
              </a:rPr>
              <a:t>motional</a:t>
            </a:r>
            <a:r>
              <a:rPr lang="de-DE" sz="1800" dirty="0">
                <a:solidFill>
                  <a:srgbClr val="336699"/>
                </a:solidFill>
                <a:latin typeface="Arial" charset="0"/>
              </a:rPr>
              <a:t> </a:t>
            </a:r>
            <a:r>
              <a:rPr lang="de-DE" sz="1800" dirty="0" err="1">
                <a:solidFill>
                  <a:srgbClr val="336699"/>
                </a:solidFill>
                <a:latin typeface="Arial" charset="0"/>
              </a:rPr>
              <a:t>range</a:t>
            </a:r>
            <a:r>
              <a:rPr lang="de-DE" sz="1800" dirty="0">
                <a:solidFill>
                  <a:srgbClr val="336699"/>
                </a:solidFill>
                <a:latin typeface="Arial" charset="0"/>
              </a:rPr>
              <a:t>: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2000" b="0" dirty="0">
                <a:latin typeface="Arial" charset="0"/>
              </a:rPr>
              <a:t>				</a:t>
            </a:r>
            <a:r>
              <a:rPr lang="de-DE" sz="1800" b="0" dirty="0">
                <a:latin typeface="Arial" charset="0"/>
              </a:rPr>
              <a:t>Height </a:t>
            </a:r>
            <a:r>
              <a:rPr lang="de-DE" sz="1800" b="0" dirty="0" err="1">
                <a:latin typeface="Arial" charset="0"/>
              </a:rPr>
              <a:t>control</a:t>
            </a:r>
            <a:r>
              <a:rPr lang="de-DE" sz="1800" b="0" dirty="0">
                <a:latin typeface="Arial" charset="0"/>
              </a:rPr>
              <a:t>: 			Lateral </a:t>
            </a:r>
            <a:r>
              <a:rPr lang="de-DE" sz="1800" b="0" dirty="0" err="1">
                <a:latin typeface="Arial" charset="0"/>
              </a:rPr>
              <a:t>control</a:t>
            </a:r>
            <a:r>
              <a:rPr lang="de-DE" sz="1800" b="0" dirty="0">
                <a:latin typeface="Arial" charset="0"/>
              </a:rPr>
              <a:t>: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b="0" dirty="0">
                <a:latin typeface="Arial" charset="0"/>
              </a:rPr>
              <a:t>Hand </a:t>
            </a:r>
            <a:r>
              <a:rPr lang="de-DE" sz="1800" b="0" dirty="0" err="1">
                <a:latin typeface="Arial" charset="0"/>
              </a:rPr>
              <a:t>position</a:t>
            </a:r>
            <a:r>
              <a:rPr lang="de-DE" sz="1800" b="0" dirty="0">
                <a:latin typeface="Arial" charset="0"/>
              </a:rPr>
              <a:t>: 		1				1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b="0" dirty="0">
                <a:latin typeface="Arial" charset="0"/>
              </a:rPr>
              <a:t>Zone: 				IV - pull-push			IV - </a:t>
            </a:r>
            <a:r>
              <a:rPr lang="de-DE" sz="1800" b="0" dirty="0" err="1">
                <a:latin typeface="Arial" charset="0"/>
              </a:rPr>
              <a:t>palm</a:t>
            </a:r>
            <a:r>
              <a:rPr lang="de-DE" sz="1800" b="0" dirty="0">
                <a:latin typeface="Arial" charset="0"/>
              </a:rPr>
              <a:t>, back </a:t>
            </a:r>
            <a:r>
              <a:rPr lang="de-DE" sz="1800" b="0" dirty="0" err="1">
                <a:latin typeface="Arial" charset="0"/>
              </a:rPr>
              <a:t>of</a:t>
            </a:r>
            <a:r>
              <a:rPr lang="de-DE" sz="1800" b="0" dirty="0">
                <a:latin typeface="Arial" charset="0"/>
              </a:rPr>
              <a:t> </a:t>
            </a:r>
            <a:r>
              <a:rPr lang="de-DE" sz="1800" b="0" dirty="0" err="1">
                <a:latin typeface="Arial" charset="0"/>
              </a:rPr>
              <a:t>hand</a:t>
            </a:r>
            <a:r>
              <a:rPr lang="de-DE" sz="1800" b="0" dirty="0">
                <a:latin typeface="Arial" charset="0"/>
              </a:rPr>
              <a:t> 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b="0" dirty="0" err="1">
                <a:latin typeface="Arial" charset="0"/>
              </a:rPr>
              <a:t>Direction</a:t>
            </a:r>
            <a:r>
              <a:rPr lang="de-DE" sz="1800" b="0" dirty="0">
                <a:latin typeface="Arial" charset="0"/>
              </a:rPr>
              <a:t>, </a:t>
            </a:r>
            <a:r>
              <a:rPr lang="de-DE" sz="1800" b="0" dirty="0" err="1">
                <a:latin typeface="Arial" charset="0"/>
              </a:rPr>
              <a:t>distance</a:t>
            </a:r>
            <a:r>
              <a:rPr lang="de-DE" sz="1800" b="0" dirty="0">
                <a:latin typeface="Arial" charset="0"/>
              </a:rPr>
              <a:t>: 	Forward, medium-</a:t>
            </a:r>
            <a:r>
              <a:rPr lang="de-DE" sz="1800" b="0" dirty="0" err="1">
                <a:latin typeface="Arial" charset="0"/>
              </a:rPr>
              <a:t>close</a:t>
            </a:r>
            <a:r>
              <a:rPr lang="de-DE" sz="1800" b="0" dirty="0">
                <a:latin typeface="Arial" charset="0"/>
              </a:rPr>
              <a:t>		Forward, medium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b="0" dirty="0">
                <a:latin typeface="Arial" charset="0"/>
                <a:sym typeface="Wingdings" pitchFamily="2" charset="2"/>
              </a:rPr>
              <a:t>Max. </a:t>
            </a:r>
            <a:r>
              <a:rPr lang="de-DE" sz="1800" b="0" dirty="0" err="1">
                <a:latin typeface="Arial" charset="0"/>
                <a:sym typeface="Wingdings" pitchFamily="2" charset="2"/>
              </a:rPr>
              <a:t>force</a:t>
            </a:r>
            <a:r>
              <a:rPr lang="de-DE" sz="1800" b="0" dirty="0">
                <a:latin typeface="Arial" charset="0"/>
                <a:sym typeface="Wingdings" pitchFamily="2" charset="2"/>
              </a:rPr>
              <a:t> in N: 		</a:t>
            </a:r>
            <a:r>
              <a:rPr lang="de-DE" sz="1800" dirty="0">
                <a:solidFill>
                  <a:srgbClr val="336699"/>
                </a:solidFill>
                <a:latin typeface="Arial" charset="0"/>
                <a:sym typeface="Wingdings" pitchFamily="2" charset="2"/>
              </a:rPr>
              <a:t>385</a:t>
            </a:r>
            <a:r>
              <a:rPr lang="de-DE" sz="1800" b="0" dirty="0">
                <a:latin typeface="Arial" charset="0"/>
                <a:sym typeface="Wingdings" pitchFamily="2" charset="2"/>
              </a:rPr>
              <a:t>–400-465-555</a:t>
            </a:r>
            <a:r>
              <a:rPr lang="de-DE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		</a:t>
            </a:r>
            <a:r>
              <a:rPr lang="de-DE" sz="1800" dirty="0">
                <a:solidFill>
                  <a:srgbClr val="336699"/>
                </a:solidFill>
                <a:latin typeface="Arial" charset="0"/>
              </a:rPr>
              <a:t>170</a:t>
            </a:r>
            <a:r>
              <a:rPr lang="de-DE" sz="1800" b="0" dirty="0">
                <a:latin typeface="Arial" charset="0"/>
              </a:rPr>
              <a:t>-225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endParaRPr lang="de-DE" sz="1800" dirty="0" smtClean="0">
              <a:solidFill>
                <a:srgbClr val="336699"/>
              </a:solidFill>
              <a:latin typeface="Arial" charset="0"/>
            </a:endParaRP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dirty="0" err="1" smtClean="0">
                <a:solidFill>
                  <a:srgbClr val="336699"/>
                </a:solidFill>
                <a:latin typeface="Arial" charset="0"/>
              </a:rPr>
              <a:t>Reduction</a:t>
            </a:r>
            <a:r>
              <a:rPr lang="de-DE" sz="1800" dirty="0" smtClean="0">
                <a:solidFill>
                  <a:srgbClr val="336699"/>
                </a:solidFill>
                <a:latin typeface="Arial" charset="0"/>
              </a:rPr>
              <a:t> </a:t>
            </a:r>
            <a:r>
              <a:rPr lang="de-DE" sz="1800" dirty="0" err="1">
                <a:solidFill>
                  <a:srgbClr val="336699"/>
                </a:solidFill>
                <a:latin typeface="Arial" charset="0"/>
              </a:rPr>
              <a:t>factors</a:t>
            </a:r>
            <a:r>
              <a:rPr lang="de-DE" sz="1800" dirty="0">
                <a:solidFill>
                  <a:srgbClr val="336699"/>
                </a:solidFill>
                <a:latin typeface="Arial" charset="0"/>
              </a:rPr>
              <a:t>: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b="0" dirty="0">
                <a:latin typeface="Arial" charset="0"/>
              </a:rPr>
              <a:t>Age/</a:t>
            </a:r>
            <a:r>
              <a:rPr lang="de-DE" sz="1800" b="0" dirty="0" err="1">
                <a:latin typeface="Arial" charset="0"/>
              </a:rPr>
              <a:t>sex</a:t>
            </a:r>
            <a:r>
              <a:rPr lang="de-DE" sz="1800" b="0" dirty="0">
                <a:latin typeface="Arial" charset="0"/>
              </a:rPr>
              <a:t>: 		</a:t>
            </a:r>
            <a:r>
              <a:rPr lang="de-DE" sz="1800" b="0" dirty="0" err="1">
                <a:latin typeface="Arial" charset="0"/>
              </a:rPr>
              <a:t>Females</a:t>
            </a:r>
            <a:r>
              <a:rPr lang="de-DE" sz="1800" b="0" dirty="0">
                <a:latin typeface="Arial" charset="0"/>
              </a:rPr>
              <a:t> </a:t>
            </a:r>
            <a:r>
              <a:rPr lang="de-DE" sz="1800" b="0" dirty="0" err="1">
                <a:latin typeface="Arial" charset="0"/>
              </a:rPr>
              <a:t>aged</a:t>
            </a:r>
            <a:r>
              <a:rPr lang="de-DE" sz="1800" b="0" dirty="0">
                <a:latin typeface="Arial" charset="0"/>
              </a:rPr>
              <a:t> 60:  0.40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b="0" dirty="0">
                <a:latin typeface="Arial" charset="0"/>
              </a:rPr>
              <a:t>Fitness: 				1.0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b="0" dirty="0" err="1">
                <a:latin typeface="Arial" charset="0"/>
              </a:rPr>
              <a:t>Frequency</a:t>
            </a:r>
            <a:r>
              <a:rPr lang="de-DE" sz="1800" b="0" dirty="0">
                <a:latin typeface="Arial" charset="0"/>
              </a:rPr>
              <a:t> </a:t>
            </a:r>
            <a:r>
              <a:rPr lang="de-DE" sz="1800" b="0" dirty="0" err="1">
                <a:latin typeface="Arial" charset="0"/>
              </a:rPr>
              <a:t>of</a:t>
            </a:r>
            <a:r>
              <a:rPr lang="de-DE" sz="1800" b="0" dirty="0">
                <a:latin typeface="Arial" charset="0"/>
              </a:rPr>
              <a:t> </a:t>
            </a:r>
            <a:r>
              <a:rPr lang="de-DE" sz="1800" b="0" dirty="0" err="1">
                <a:latin typeface="Arial" charset="0"/>
              </a:rPr>
              <a:t>use</a:t>
            </a:r>
            <a:r>
              <a:rPr lang="de-DE" sz="1800" b="0" dirty="0">
                <a:latin typeface="Arial" charset="0"/>
              </a:rPr>
              <a:t>: 	</a:t>
            </a:r>
            <a:r>
              <a:rPr lang="de-DE" sz="1800" b="0" dirty="0" err="1">
                <a:latin typeface="Arial" charset="0"/>
              </a:rPr>
              <a:t>Assumption</a:t>
            </a:r>
            <a:r>
              <a:rPr lang="de-DE" sz="1800" b="0" dirty="0">
                <a:latin typeface="Arial" charset="0"/>
              </a:rPr>
              <a:t>: </a:t>
            </a:r>
            <a:r>
              <a:rPr lang="de-DE" sz="1800" b="0" dirty="0" err="1">
                <a:latin typeface="Arial" charset="0"/>
              </a:rPr>
              <a:t>flying</a:t>
            </a:r>
            <a:r>
              <a:rPr lang="de-DE" sz="1800" b="0" dirty="0">
                <a:latin typeface="Arial" charset="0"/>
              </a:rPr>
              <a:t> time 1 </a:t>
            </a:r>
            <a:r>
              <a:rPr lang="de-DE" sz="1800" b="0" dirty="0" err="1">
                <a:latin typeface="Arial" charset="0"/>
              </a:rPr>
              <a:t>hour</a:t>
            </a:r>
            <a:r>
              <a:rPr lang="de-DE" sz="1800" b="0" dirty="0">
                <a:latin typeface="Arial" charset="0"/>
              </a:rPr>
              <a:t>, </a:t>
            </a:r>
            <a:r>
              <a:rPr lang="de-DE" sz="1800" b="0" dirty="0" err="1">
                <a:latin typeface="Arial" charset="0"/>
              </a:rPr>
              <a:t>approx</a:t>
            </a:r>
            <a:r>
              <a:rPr lang="de-DE" sz="1800" b="0" dirty="0">
                <a:latin typeface="Arial" charset="0"/>
              </a:rPr>
              <a:t>. 30-60 </a:t>
            </a:r>
            <a:r>
              <a:rPr lang="de-DE" sz="1800" b="0" dirty="0" err="1">
                <a:latin typeface="Arial" charset="0"/>
              </a:rPr>
              <a:t>operations</a:t>
            </a:r>
            <a:endParaRPr lang="de-DE" sz="1800" b="0" dirty="0">
              <a:latin typeface="Arial" charset="0"/>
            </a:endParaRP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b="0" dirty="0">
                <a:latin typeface="Arial" charset="0"/>
                <a:sym typeface="Wingdings" pitchFamily="2" charset="2"/>
              </a:rPr>
              <a:t></a:t>
            </a:r>
            <a:r>
              <a:rPr lang="de-DE" sz="1800" b="0" dirty="0">
                <a:latin typeface="Arial" charset="0"/>
              </a:rPr>
              <a:t> Dynamic </a:t>
            </a:r>
            <a:r>
              <a:rPr lang="de-DE" sz="1800" b="0" dirty="0" err="1">
                <a:latin typeface="Arial" charset="0"/>
              </a:rPr>
              <a:t>exertion</a:t>
            </a:r>
            <a:r>
              <a:rPr lang="de-DE" sz="1800" b="0" dirty="0">
                <a:latin typeface="Arial" charset="0"/>
              </a:rPr>
              <a:t>: </a:t>
            </a:r>
            <a:r>
              <a:rPr lang="de-DE" sz="1800" b="0" dirty="0">
                <a:latin typeface="Arial" charset="0"/>
                <a:sym typeface="Wingdings" pitchFamily="2" charset="2"/>
              </a:rPr>
              <a:t>	</a:t>
            </a:r>
            <a:r>
              <a:rPr lang="de-DE" sz="1800" b="0" dirty="0" smtClean="0">
                <a:latin typeface="Arial" charset="0"/>
                <a:sym typeface="Wingdings" pitchFamily="2" charset="2"/>
              </a:rPr>
              <a:t>0.45</a:t>
            </a:r>
            <a:endParaRPr lang="de-DE" sz="1800" b="0" dirty="0">
              <a:latin typeface="Arial" charset="0"/>
              <a:sym typeface="Wingdings" pitchFamily="2" charset="2"/>
            </a:endParaRP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de-DE" sz="1800" b="0" dirty="0" err="1">
                <a:latin typeface="Arial" charset="0"/>
                <a:sym typeface="Wingdings" pitchFamily="2" charset="2"/>
              </a:rPr>
              <a:t>Permissible</a:t>
            </a:r>
            <a:r>
              <a:rPr lang="de-DE" sz="1800" b="0" dirty="0">
                <a:latin typeface="Arial" charset="0"/>
                <a:sym typeface="Wingdings" pitchFamily="2" charset="2"/>
              </a:rPr>
              <a:t> </a:t>
            </a:r>
            <a:r>
              <a:rPr lang="de-DE" sz="1800" b="0" dirty="0" err="1">
                <a:latin typeface="Arial" charset="0"/>
                <a:sym typeface="Wingdings" pitchFamily="2" charset="2"/>
              </a:rPr>
              <a:t>force</a:t>
            </a:r>
            <a:r>
              <a:rPr lang="de-DE" sz="1800" b="0" dirty="0">
                <a:latin typeface="Arial" charset="0"/>
                <a:sym typeface="Wingdings" pitchFamily="2" charset="2"/>
              </a:rPr>
              <a:t> = 	</a:t>
            </a:r>
            <a:r>
              <a:rPr lang="de-DE" sz="1800" b="0" dirty="0" smtClean="0">
                <a:latin typeface="Arial" charset="0"/>
                <a:sym typeface="Wingdings" pitchFamily="2" charset="2"/>
              </a:rPr>
              <a:t>385 </a:t>
            </a:r>
            <a:r>
              <a:rPr lang="de-DE" sz="1800" b="0" dirty="0">
                <a:latin typeface="Arial" charset="0"/>
                <a:sym typeface="Wingdings" pitchFamily="2" charset="2"/>
              </a:rPr>
              <a:t>N </a:t>
            </a:r>
            <a:r>
              <a:rPr lang="de-DE" sz="1800" b="0" dirty="0">
                <a:latin typeface="Arial" charset="0"/>
                <a:cs typeface="Arial" charset="0"/>
                <a:sym typeface="Wingdings" pitchFamily="2" charset="2"/>
              </a:rPr>
              <a:t>×</a:t>
            </a:r>
            <a:r>
              <a:rPr lang="de-DE" sz="1800" b="0" dirty="0">
                <a:latin typeface="Arial" charset="0"/>
                <a:sym typeface="Wingdings" pitchFamily="2" charset="2"/>
              </a:rPr>
              <a:t> 0.40 × 0.45 	170 × 0.40 × 0.45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endParaRPr lang="en-US" sz="1800" dirty="0" smtClean="0">
              <a:solidFill>
                <a:srgbClr val="336699"/>
              </a:solidFill>
              <a:latin typeface="Arial" charset="0"/>
              <a:sym typeface="Wingdings" pitchFamily="2" charset="2"/>
            </a:endParaRP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en-US" sz="1800" dirty="0" smtClean="0">
                <a:solidFill>
                  <a:srgbClr val="336699"/>
                </a:solidFill>
                <a:latin typeface="Arial" charset="0"/>
                <a:sym typeface="Wingdings" pitchFamily="2" charset="2"/>
              </a:rPr>
              <a:t>Permissible </a:t>
            </a:r>
            <a:r>
              <a:rPr lang="en-US" sz="1800" dirty="0">
                <a:solidFill>
                  <a:srgbClr val="336699"/>
                </a:solidFill>
                <a:latin typeface="Arial" charset="0"/>
                <a:sym typeface="Wingdings" pitchFamily="2" charset="2"/>
              </a:rPr>
              <a:t>force:  	</a:t>
            </a:r>
            <a:r>
              <a:rPr lang="en-US" sz="1800" dirty="0" smtClean="0">
                <a:solidFill>
                  <a:srgbClr val="336699"/>
                </a:solidFill>
                <a:latin typeface="Arial" charset="0"/>
                <a:sym typeface="Wingdings" pitchFamily="2" charset="2"/>
              </a:rPr>
              <a:t>Approx</a:t>
            </a:r>
            <a:r>
              <a:rPr lang="en-US" sz="1800" dirty="0">
                <a:solidFill>
                  <a:srgbClr val="336699"/>
                </a:solidFill>
                <a:latin typeface="Arial" charset="0"/>
                <a:sym typeface="Wingdings" pitchFamily="2" charset="2"/>
              </a:rPr>
              <a:t>. 70 N		Approx. 30 N</a:t>
            </a:r>
          </a:p>
          <a:p>
            <a:pPr>
              <a:spcBef>
                <a:spcPts val="0"/>
              </a:spcBef>
              <a:tabLst>
                <a:tab pos="900113" algn="l"/>
              </a:tabLst>
              <a:defRPr/>
            </a:pPr>
            <a:r>
              <a:rPr lang="en-US" sz="1600" dirty="0">
                <a:solidFill>
                  <a:srgbClr val="336699"/>
                </a:solidFill>
                <a:latin typeface="Arial" charset="0"/>
                <a:sym typeface="Wingdings" pitchFamily="2" charset="2"/>
              </a:rPr>
              <a:t>See CS-22 20 N 15 N design regulations	20 N		15 N</a:t>
            </a:r>
            <a:r>
              <a:rPr lang="en-US" sz="1800" dirty="0">
                <a:solidFill>
                  <a:srgbClr val="336699"/>
                </a:solidFill>
                <a:latin typeface="Arial" charset="0"/>
                <a:sym typeface="Wingdings" pitchFamily="2" charset="2"/>
              </a:rPr>
              <a:t>	</a:t>
            </a:r>
          </a:p>
          <a:p>
            <a:pPr lvl="0" eaLnBrk="1" hangingPunct="1">
              <a:spcBef>
                <a:spcPts val="0"/>
              </a:spcBef>
              <a:tabLst/>
            </a:pPr>
            <a:endParaRPr lang="de-DE" sz="1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24632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1031875"/>
            <a:ext cx="3898900" cy="455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12</a:t>
            </a:fld>
            <a:endParaRPr lang="de-DE" altLang="de-DE" dirty="0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 flipV="1">
            <a:off x="342206" y="2816895"/>
            <a:ext cx="1150938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772919" y="5587182"/>
            <a:ext cx="15247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400" dirty="0">
                <a:cs typeface="Times New Roman" panose="02020603050405020304" pitchFamily="18" charset="0"/>
              </a:rPr>
              <a:t>Hand </a:t>
            </a:r>
            <a:r>
              <a:rPr lang="de-DE" altLang="de-DE" sz="1400" dirty="0" err="1">
                <a:cs typeface="Times New Roman" panose="02020603050405020304" pitchFamily="18" charset="0"/>
              </a:rPr>
              <a:t>position</a:t>
            </a:r>
            <a:r>
              <a:rPr lang="de-DE" altLang="de-DE" sz="1400" dirty="0">
                <a:cs typeface="Times New Roman" panose="02020603050405020304" pitchFamily="18" charset="0"/>
              </a:rPr>
              <a:t> 1</a:t>
            </a:r>
            <a:endParaRPr lang="de-DE" altLang="de-DE" sz="1400" b="0" dirty="0">
              <a:cs typeface="Times New Roman" panose="02020603050405020304" pitchFamily="18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-324544" y="688565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 b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032699" y="3845261"/>
            <a:ext cx="757238" cy="18002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058863"/>
            <a:ext cx="3792538" cy="514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089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1916832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921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420888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 smtClean="0"/>
              <a:t>Author</a:t>
            </a:r>
            <a:r>
              <a:rPr lang="de-DE" altLang="de-DE" dirty="0"/>
              <a:t>: </a:t>
            </a:r>
            <a:r>
              <a:rPr lang="de-DE" b="1" dirty="0" smtClean="0"/>
              <a:t>Dr</a:t>
            </a:r>
            <a:r>
              <a:rPr lang="de-DE" b="1" dirty="0"/>
              <a:t>.-Ing. </a:t>
            </a:r>
            <a:r>
              <a:rPr lang="de-DE" b="1" dirty="0" smtClean="0"/>
              <a:t>Christiane </a:t>
            </a:r>
            <a:r>
              <a:rPr lang="de-DE" b="1" dirty="0" err="1" smtClean="0"/>
              <a:t>Kamusella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/>
              <a:t>TU Dresden – Fakultät Maschinenwesen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/>
              <a:t>Institut für Technische Logistik und Arbeitssysteme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Professur </a:t>
            </a:r>
            <a:r>
              <a:rPr lang="de-DE" altLang="de-DE" dirty="0" smtClean="0"/>
              <a:t> für Arbeitswissenschaft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>
                <a:hlinkClick r:id="rId2"/>
              </a:rPr>
              <a:t>Christiane.Kamusella@tu-dresden.de</a:t>
            </a:r>
            <a:r>
              <a:rPr lang="de-DE" altLang="de-DE" dirty="0" smtClean="0"/>
              <a:t> 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</a:t>
            </a:r>
            <a:r>
              <a:rPr lang="de-DE" altLang="de-DE" b="1" dirty="0"/>
              <a:t>Arbeitsschutz und Normung (KAN)</a:t>
            </a:r>
            <a:br>
              <a:rPr lang="de-DE" altLang="de-DE" b="1" dirty="0"/>
            </a:br>
            <a:r>
              <a:rPr lang="de-DE" altLang="de-DE" dirty="0"/>
              <a:t>Alte Heerstraße 111</a:t>
            </a:r>
            <a:br>
              <a:rPr lang="de-DE" altLang="de-DE" dirty="0"/>
            </a:br>
            <a:r>
              <a:rPr lang="de-DE" altLang="de-DE" dirty="0"/>
              <a:t>53757 Sankt Augustin</a:t>
            </a:r>
            <a:r>
              <a:rPr lang="de-DE" altLang="de-DE"/>
              <a:t/>
            </a:r>
            <a:br>
              <a:rPr lang="de-DE" altLang="de-DE"/>
            </a:br>
            <a:r>
              <a:rPr lang="de-DE" altLang="de-DE" smtClean="0">
                <a:hlinkClick r:id="rId3"/>
              </a:rPr>
              <a:t>www.kan.de/en</a:t>
            </a:r>
            <a:r>
              <a:rPr lang="de-DE" altLang="de-DE" smtClean="0"/>
              <a:t>  </a:t>
            </a:r>
            <a:r>
              <a:rPr lang="de-DE" altLang="de-DE" dirty="0"/>
              <a:t/>
            </a:r>
            <a:br>
              <a:rPr lang="de-DE" altLang="de-DE" dirty="0"/>
            </a:br>
            <a:r>
              <a:rPr lang="de-DE" altLang="de-DE" dirty="0" smtClean="0">
                <a:hlinkClick r:id="rId4"/>
              </a:rPr>
              <a:t>https</a:t>
            </a:r>
            <a:r>
              <a:rPr lang="de-DE" altLang="de-DE" smtClean="0">
                <a:hlinkClick r:id="rId4"/>
              </a:rPr>
              <a:t>://</a:t>
            </a:r>
            <a:r>
              <a:rPr lang="de-DE" altLang="de-DE" smtClean="0">
                <a:hlinkClick r:id="rId4"/>
              </a:rPr>
              <a:t>ergonomie.kan-praxis.de/en</a:t>
            </a:r>
            <a:endParaRPr lang="de-DE" altLang="de-DE" smtClean="0"/>
          </a:p>
          <a:p>
            <a:pPr eaLnBrk="1" hangingPunct="1">
              <a:tabLst>
                <a:tab pos="665163" algn="l"/>
              </a:tabLst>
            </a:pPr>
            <a:r>
              <a:rPr lang="de-DE" altLang="de-DE" smtClean="0"/>
              <a:t> </a:t>
            </a:r>
            <a:endParaRPr lang="de-DE" alt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of limit values for the forces on aircraft hand controls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916832"/>
            <a:ext cx="4700588" cy="4464918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altLang="de-DE" b="0" dirty="0"/>
              <a:t>The elevators and ailerons of ultralight gliders are controlled by means of a hand-operated joystick.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b="0" dirty="0"/>
              <a:t>Pilots have constant contact with the joystick during flight and operate it throughout the flight phase.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b="0" dirty="0"/>
              <a:t>Determine the permissible hand forces for the potential operator population.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graphicFrame>
        <p:nvGraphicFramePr>
          <p:cNvPr id="7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748092"/>
              </p:ext>
            </p:extLst>
          </p:nvPr>
        </p:nvGraphicFramePr>
        <p:xfrm>
          <a:off x="6372151" y="4076700"/>
          <a:ext cx="2449512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7" name="iGrafx Image Objekt" r:id="rId3" imgW="3971925" imgH="3190875" progId="">
                  <p:embed/>
                </p:oleObj>
              </mc:Choice>
              <mc:Fallback>
                <p:oleObj name="iGrafx Image Objekt" r:id="rId3" imgW="3971925" imgH="3190875" progId="">
                  <p:embed/>
                  <p:pic>
                    <p:nvPicPr>
                      <p:cNvPr id="2051" name="Object 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151" y="4076700"/>
                        <a:ext cx="2449512" cy="196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31"/>
          <p:cNvGrpSpPr>
            <a:grpSpLocks/>
          </p:cNvGrpSpPr>
          <p:nvPr/>
        </p:nvGrpSpPr>
        <p:grpSpPr bwMode="auto">
          <a:xfrm>
            <a:off x="5187950" y="1746250"/>
            <a:ext cx="3773488" cy="2105025"/>
            <a:chOff x="3710" y="1071"/>
            <a:chExt cx="2377" cy="1326"/>
          </a:xfrm>
        </p:grpSpPr>
        <p:sp>
          <p:nvSpPr>
            <p:cNvPr id="19" name="Line 9"/>
            <p:cNvSpPr>
              <a:spLocks noChangeShapeType="1"/>
            </p:cNvSpPr>
            <p:nvPr/>
          </p:nvSpPr>
          <p:spPr bwMode="auto">
            <a:xfrm flipH="1" flipV="1">
              <a:off x="5002" y="2001"/>
              <a:ext cx="84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pic>
          <p:nvPicPr>
            <p:cNvPr id="20" name="Picture 22" descr="SegelstellteileBild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0" y="1071"/>
              <a:ext cx="2178" cy="1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 Box 25"/>
            <p:cNvSpPr txBox="1">
              <a:spLocks noChangeArrowheads="1"/>
            </p:cNvSpPr>
            <p:nvPr/>
          </p:nvSpPr>
          <p:spPr bwMode="auto">
            <a:xfrm>
              <a:off x="5411" y="2205"/>
              <a:ext cx="567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b="0"/>
                <a:t>Brake</a:t>
              </a:r>
            </a:p>
          </p:txBody>
        </p:sp>
        <p:sp>
          <p:nvSpPr>
            <p:cNvPr id="22" name="Text Box 26"/>
            <p:cNvSpPr txBox="1">
              <a:spLocks noChangeArrowheads="1"/>
            </p:cNvSpPr>
            <p:nvPr/>
          </p:nvSpPr>
          <p:spPr bwMode="auto">
            <a:xfrm>
              <a:off x="4163" y="2160"/>
              <a:ext cx="907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>
                  <a:solidFill>
                    <a:srgbClr val="336699"/>
                  </a:solidFill>
                </a:rPr>
                <a:t>Joystick</a:t>
              </a:r>
            </a:p>
          </p:txBody>
        </p:sp>
        <p:sp>
          <p:nvSpPr>
            <p:cNvPr id="23" name="Text Box 27"/>
            <p:cNvSpPr txBox="1">
              <a:spLocks noChangeArrowheads="1"/>
            </p:cNvSpPr>
            <p:nvPr/>
          </p:nvSpPr>
          <p:spPr bwMode="auto">
            <a:xfrm>
              <a:off x="3732" y="1956"/>
              <a:ext cx="409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b="0"/>
                <a:t>Pedal</a:t>
              </a:r>
            </a:p>
          </p:txBody>
        </p:sp>
        <p:sp>
          <p:nvSpPr>
            <p:cNvPr id="24" name="Text Box 28"/>
            <p:cNvSpPr txBox="1">
              <a:spLocks noChangeArrowheads="1"/>
            </p:cNvSpPr>
            <p:nvPr/>
          </p:nvSpPr>
          <p:spPr bwMode="auto">
            <a:xfrm>
              <a:off x="4730" y="1162"/>
              <a:ext cx="61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b="0"/>
                <a:t>Flaps</a:t>
              </a:r>
            </a:p>
          </p:txBody>
        </p: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4163" y="1230"/>
              <a:ext cx="635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b="0"/>
                <a:t>Trim</a:t>
              </a:r>
            </a:p>
          </p:txBody>
        </p:sp>
        <p:sp>
          <p:nvSpPr>
            <p:cNvPr id="26" name="Text Box 24"/>
            <p:cNvSpPr txBox="1">
              <a:spLocks noChangeArrowheads="1"/>
            </p:cNvSpPr>
            <p:nvPr/>
          </p:nvSpPr>
          <p:spPr bwMode="auto">
            <a:xfrm>
              <a:off x="5207" y="1071"/>
              <a:ext cx="880" cy="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b="0"/>
                <a:t>Undercarriage</a:t>
              </a:r>
            </a:p>
          </p:txBody>
        </p:sp>
        <p:sp>
          <p:nvSpPr>
            <p:cNvPr id="27" name="Line 30"/>
            <p:cNvSpPr>
              <a:spLocks noChangeShapeType="1"/>
            </p:cNvSpPr>
            <p:nvPr/>
          </p:nvSpPr>
          <p:spPr bwMode="auto">
            <a:xfrm flipH="1">
              <a:off x="5093" y="1752"/>
              <a:ext cx="159" cy="499"/>
            </a:xfrm>
            <a:prstGeom prst="line">
              <a:avLst/>
            </a:prstGeom>
            <a:noFill/>
            <a:ln w="28575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5437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Criteria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  <p:sp>
        <p:nvSpPr>
          <p:cNvPr id="7" name="Text Box 15"/>
          <p:cNvSpPr txBox="1">
            <a:spLocks noGrp="1" noChangeArrowheads="1"/>
          </p:cNvSpPr>
          <p:nvPr>
            <p:ph idx="1"/>
          </p:nvPr>
        </p:nvSpPr>
        <p:spPr bwMode="auto">
          <a:xfrm>
            <a:off x="539750" y="1484313"/>
            <a:ext cx="80645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04975" indent="-1704975" defTabSz="1054100" eaLnBrk="0" hangingPunct="0">
              <a:tabLst>
                <a:tab pos="1704975" algn="l"/>
              </a:tabLst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54100" eaLnBrk="0" hangingPunct="0">
              <a:tabLst>
                <a:tab pos="1704975" algn="l"/>
              </a:tabLst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54100" eaLnBrk="0" hangingPunct="0">
              <a:tabLst>
                <a:tab pos="1704975" algn="l"/>
              </a:tabLst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54100" eaLnBrk="0" hangingPunct="0">
              <a:tabLst>
                <a:tab pos="1704975" algn="l"/>
              </a:tabLst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54100" eaLnBrk="0" hangingPunct="0">
              <a:tabLst>
                <a:tab pos="1704975" algn="l"/>
              </a:tabLst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tabLst>
                <a:tab pos="0" algn="l"/>
              </a:tabLst>
            </a:pPr>
            <a:r>
              <a:rPr lang="en-US" altLang="de-DE" dirty="0">
                <a:solidFill>
                  <a:schemeClr val="bg2"/>
                </a:solidFill>
              </a:rPr>
              <a:t>Operator </a:t>
            </a:r>
            <a:r>
              <a:rPr lang="en-US" altLang="de-DE" dirty="0" smtClean="0">
                <a:solidFill>
                  <a:schemeClr val="bg2"/>
                </a:solidFill>
              </a:rPr>
              <a:t>population:</a:t>
            </a:r>
          </a:p>
          <a:p>
            <a:pPr marL="0" indent="0" eaLnBrk="1" hangingPunct="1">
              <a:spcBef>
                <a:spcPts val="0"/>
              </a:spcBef>
              <a:tabLst>
                <a:tab pos="0" algn="l"/>
              </a:tabLst>
            </a:pPr>
            <a:r>
              <a:rPr lang="en-US" altLang="de-DE" b="0" dirty="0" smtClean="0">
                <a:solidFill>
                  <a:schemeClr val="bg2"/>
                </a:solidFill>
              </a:rPr>
              <a:t>German </a:t>
            </a:r>
            <a:r>
              <a:rPr lang="en-US" altLang="de-DE" b="0" dirty="0">
                <a:solidFill>
                  <a:schemeClr val="bg2"/>
                </a:solidFill>
              </a:rPr>
              <a:t>pilots of both sexes aged 18 and </a:t>
            </a:r>
            <a:r>
              <a:rPr lang="en-US" altLang="de-DE" b="0" dirty="0" smtClean="0">
                <a:solidFill>
                  <a:schemeClr val="bg2"/>
                </a:solidFill>
              </a:rPr>
              <a:t>over</a:t>
            </a:r>
          </a:p>
          <a:p>
            <a:pPr marL="0" indent="0" eaLnBrk="1" hangingPunct="1">
              <a:spcBef>
                <a:spcPts val="0"/>
              </a:spcBef>
              <a:tabLst>
                <a:tab pos="0" algn="l"/>
              </a:tabLst>
            </a:pPr>
            <a:r>
              <a:rPr lang="en-US" altLang="de-DE" dirty="0" smtClean="0">
                <a:solidFill>
                  <a:schemeClr val="bg2"/>
                </a:solidFill>
              </a:rPr>
              <a:t>Control:</a:t>
            </a:r>
          </a:p>
          <a:p>
            <a:pPr marL="0" indent="0" eaLnBrk="1" hangingPunct="1">
              <a:spcBef>
                <a:spcPts val="0"/>
              </a:spcBef>
              <a:tabLst>
                <a:tab pos="0" algn="l"/>
              </a:tabLst>
            </a:pPr>
            <a:r>
              <a:rPr lang="en-US" altLang="de-DE" b="0" dirty="0">
                <a:solidFill>
                  <a:schemeClr val="bg2"/>
                </a:solidFill>
              </a:rPr>
              <a:t>	joystick</a:t>
            </a:r>
          </a:p>
          <a:p>
            <a:pPr marL="0" indent="0" eaLnBrk="1" hangingPunct="1">
              <a:spcBef>
                <a:spcPts val="0"/>
              </a:spcBef>
              <a:tabLst>
                <a:tab pos="0" algn="l"/>
              </a:tabLst>
            </a:pPr>
            <a:r>
              <a:rPr lang="en-US" altLang="de-DE" dirty="0">
                <a:solidFill>
                  <a:schemeClr val="bg2"/>
                </a:solidFill>
              </a:rPr>
              <a:t>Direction of operation</a:t>
            </a:r>
            <a:r>
              <a:rPr lang="en-US" altLang="de-DE" dirty="0" smtClean="0">
                <a:solidFill>
                  <a:schemeClr val="bg2"/>
                </a:solidFill>
              </a:rPr>
              <a:t>:</a:t>
            </a:r>
          </a:p>
          <a:p>
            <a:pPr marL="0" indent="0" eaLnBrk="1" hangingPunct="1">
              <a:spcBef>
                <a:spcPts val="0"/>
              </a:spcBef>
              <a:tabLst>
                <a:tab pos="0" algn="l"/>
              </a:tabLst>
            </a:pPr>
            <a:r>
              <a:rPr lang="en-US" altLang="de-DE" b="0" dirty="0">
                <a:solidFill>
                  <a:schemeClr val="bg2"/>
                </a:solidFill>
              </a:rPr>
              <a:t>	lateral movement to the left and right</a:t>
            </a:r>
          </a:p>
          <a:p>
            <a:pPr marL="0" indent="0" eaLnBrk="1" hangingPunct="1">
              <a:spcBef>
                <a:spcPts val="0"/>
              </a:spcBef>
              <a:tabLst>
                <a:tab pos="0" algn="l"/>
              </a:tabLst>
            </a:pPr>
            <a:r>
              <a:rPr lang="en-US" altLang="de-DE" dirty="0">
                <a:solidFill>
                  <a:schemeClr val="bg2"/>
                </a:solidFill>
              </a:rPr>
              <a:t>	</a:t>
            </a:r>
            <a:r>
              <a:rPr lang="en-US" altLang="de-DE" b="0" dirty="0" smtClean="0">
                <a:solidFill>
                  <a:schemeClr val="bg2"/>
                </a:solidFill>
              </a:rPr>
              <a:t>Height </a:t>
            </a:r>
            <a:r>
              <a:rPr lang="en-US" altLang="de-DE" b="0" dirty="0">
                <a:solidFill>
                  <a:schemeClr val="bg2"/>
                </a:solidFill>
              </a:rPr>
              <a:t>control by movement forwards (pushing</a:t>
            </a:r>
            <a:r>
              <a:rPr lang="en-US" altLang="de-DE" b="0" dirty="0" smtClean="0">
                <a:solidFill>
                  <a:schemeClr val="bg2"/>
                </a:solidFill>
              </a:rPr>
              <a:t>),</a:t>
            </a:r>
            <a:br>
              <a:rPr lang="en-US" altLang="de-DE" b="0" dirty="0" smtClean="0">
                <a:solidFill>
                  <a:schemeClr val="bg2"/>
                </a:solidFill>
              </a:rPr>
            </a:br>
            <a:r>
              <a:rPr lang="en-US" altLang="de-DE" b="0" dirty="0" smtClean="0">
                <a:solidFill>
                  <a:schemeClr val="bg2"/>
                </a:solidFill>
              </a:rPr>
              <a:t>backwards </a:t>
            </a:r>
            <a:r>
              <a:rPr lang="en-US" altLang="de-DE" b="0" dirty="0">
                <a:solidFill>
                  <a:schemeClr val="bg2"/>
                </a:solidFill>
              </a:rPr>
              <a:t>(pulling)</a:t>
            </a:r>
          </a:p>
          <a:p>
            <a:pPr marL="0" indent="0" eaLnBrk="1" hangingPunct="1">
              <a:spcBef>
                <a:spcPts val="0"/>
              </a:spcBef>
              <a:tabLst>
                <a:tab pos="0" algn="l"/>
              </a:tabLst>
            </a:pPr>
            <a:r>
              <a:rPr lang="en-US" altLang="de-DE" dirty="0">
                <a:solidFill>
                  <a:schemeClr val="bg2"/>
                </a:solidFill>
              </a:rPr>
              <a:t>Location</a:t>
            </a:r>
            <a:r>
              <a:rPr lang="en-US" altLang="de-DE" dirty="0" smtClean="0">
                <a:solidFill>
                  <a:schemeClr val="bg2"/>
                </a:solidFill>
              </a:rPr>
              <a:t>:</a:t>
            </a:r>
          </a:p>
          <a:p>
            <a:pPr marL="0" indent="0" eaLnBrk="1" hangingPunct="1">
              <a:spcBef>
                <a:spcPts val="0"/>
              </a:spcBef>
              <a:tabLst>
                <a:tab pos="0" algn="l"/>
              </a:tabLst>
            </a:pPr>
            <a:r>
              <a:rPr lang="en-US" altLang="de-DE" dirty="0">
                <a:solidFill>
                  <a:schemeClr val="bg2"/>
                </a:solidFill>
              </a:rPr>
              <a:t>	</a:t>
            </a:r>
            <a:r>
              <a:rPr lang="en-US" altLang="de-DE" b="0" dirty="0">
                <a:solidFill>
                  <a:schemeClr val="bg2"/>
                </a:solidFill>
              </a:rPr>
              <a:t>see illustrations</a:t>
            </a:r>
          </a:p>
        </p:txBody>
      </p:sp>
    </p:spTree>
    <p:extLst>
      <p:ext uri="{BB962C8B-B14F-4D97-AF65-F5344CB8AC3E}">
        <p14:creationId xmlns:p14="http://schemas.microsoft.com/office/powerpoint/2010/main" val="381723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SIEMENS </a:t>
            </a:r>
            <a:r>
              <a:rPr lang="de-DE" dirty="0" err="1"/>
              <a:t>method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52438" y="1484313"/>
            <a:ext cx="5055666" cy="525401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2800" dirty="0" err="1" smtClean="0">
                <a:solidFill>
                  <a:schemeClr val="bg2"/>
                </a:solidFill>
              </a:rPr>
              <a:t>F</a:t>
            </a:r>
            <a:r>
              <a:rPr lang="de-DE" altLang="de-DE" sz="2800" baseline="-25000" dirty="0" err="1" smtClean="0">
                <a:solidFill>
                  <a:schemeClr val="bg2"/>
                </a:solidFill>
              </a:rPr>
              <a:t>perm</a:t>
            </a:r>
            <a:r>
              <a:rPr lang="de-DE" altLang="de-DE" sz="2800" baseline="-25000" dirty="0" smtClean="0">
                <a:solidFill>
                  <a:schemeClr val="bg2"/>
                </a:solidFill>
              </a:rPr>
              <a:t> </a:t>
            </a:r>
            <a:r>
              <a:rPr lang="de-DE" altLang="de-DE" sz="2800" dirty="0" smtClean="0">
                <a:solidFill>
                  <a:schemeClr val="bg2"/>
                </a:solidFill>
              </a:rPr>
              <a:t>= </a:t>
            </a:r>
            <a:r>
              <a:rPr lang="de-DE" altLang="de-DE" sz="2800" dirty="0" err="1">
                <a:solidFill>
                  <a:schemeClr val="bg2"/>
                </a:solidFill>
              </a:rPr>
              <a:t>k</a:t>
            </a:r>
            <a:r>
              <a:rPr lang="de-DE" altLang="de-DE" sz="2800" baseline="-25000" dirty="0" err="1">
                <a:solidFill>
                  <a:schemeClr val="bg2"/>
                </a:solidFill>
              </a:rPr>
              <a:t>A</a:t>
            </a:r>
            <a:r>
              <a:rPr lang="de-DE" altLang="de-DE" sz="2800" dirty="0">
                <a:solidFill>
                  <a:schemeClr val="bg2"/>
                </a:solidFill>
              </a:rPr>
              <a:t> • k</a:t>
            </a:r>
            <a:r>
              <a:rPr lang="de-DE" altLang="de-DE" sz="2800" baseline="-25000" dirty="0">
                <a:solidFill>
                  <a:schemeClr val="bg2"/>
                </a:solidFill>
              </a:rPr>
              <a:t>B</a:t>
            </a:r>
            <a:r>
              <a:rPr lang="de-DE" altLang="de-DE" sz="2800" dirty="0">
                <a:solidFill>
                  <a:schemeClr val="bg2"/>
                </a:solidFill>
              </a:rPr>
              <a:t>• </a:t>
            </a:r>
            <a:r>
              <a:rPr lang="de-DE" altLang="de-DE" sz="2800" dirty="0" err="1">
                <a:solidFill>
                  <a:schemeClr val="bg2"/>
                </a:solidFill>
              </a:rPr>
              <a:t>k</a:t>
            </a:r>
            <a:r>
              <a:rPr lang="de-DE" altLang="de-DE" sz="2800" baseline="-25000" dirty="0" err="1">
                <a:solidFill>
                  <a:schemeClr val="bg2"/>
                </a:solidFill>
              </a:rPr>
              <a:t>C</a:t>
            </a:r>
            <a:r>
              <a:rPr lang="de-DE" altLang="de-DE" sz="2800" dirty="0">
                <a:solidFill>
                  <a:schemeClr val="bg2"/>
                </a:solidFill>
              </a:rPr>
              <a:t>• </a:t>
            </a:r>
            <a:r>
              <a:rPr lang="de-DE" altLang="de-DE" sz="2800" dirty="0" err="1">
                <a:solidFill>
                  <a:schemeClr val="bg2"/>
                </a:solidFill>
              </a:rPr>
              <a:t>k</a:t>
            </a:r>
            <a:r>
              <a:rPr lang="de-DE" altLang="de-DE" sz="2800" baseline="-25000" dirty="0" err="1">
                <a:solidFill>
                  <a:schemeClr val="bg2"/>
                </a:solidFill>
              </a:rPr>
              <a:t>D</a:t>
            </a:r>
            <a:r>
              <a:rPr lang="de-DE" altLang="de-DE" sz="2800" dirty="0">
                <a:solidFill>
                  <a:schemeClr val="bg2"/>
                </a:solidFill>
              </a:rPr>
              <a:t>• </a:t>
            </a:r>
            <a:r>
              <a:rPr lang="de-DE" altLang="de-DE" sz="2800" dirty="0" err="1">
                <a:solidFill>
                  <a:schemeClr val="bg2"/>
                </a:solidFill>
              </a:rPr>
              <a:t>F</a:t>
            </a:r>
            <a:r>
              <a:rPr lang="de-DE" altLang="de-DE" sz="2800" baseline="-25000" dirty="0" err="1">
                <a:solidFill>
                  <a:schemeClr val="bg2"/>
                </a:solidFill>
              </a:rPr>
              <a:t>max</a:t>
            </a:r>
            <a:endParaRPr lang="de-DE" altLang="de-DE" sz="2800" baseline="-25000" dirty="0">
              <a:solidFill>
                <a:schemeClr val="bg2"/>
              </a:solidFill>
            </a:endParaRPr>
          </a:p>
        </p:txBody>
      </p:sp>
      <p:grpSp>
        <p:nvGrpSpPr>
          <p:cNvPr id="43" name="Group 55"/>
          <p:cNvGrpSpPr>
            <a:grpSpLocks/>
          </p:cNvGrpSpPr>
          <p:nvPr/>
        </p:nvGrpSpPr>
        <p:grpSpPr bwMode="auto">
          <a:xfrm>
            <a:off x="488950" y="2276475"/>
            <a:ext cx="3708400" cy="3624263"/>
            <a:chOff x="308" y="1434"/>
            <a:chExt cx="2336" cy="2283"/>
          </a:xfrm>
        </p:grpSpPr>
        <p:sp>
          <p:nvSpPr>
            <p:cNvPr id="44" name="Text Box 21"/>
            <p:cNvSpPr txBox="1">
              <a:spLocks noChangeArrowheads="1"/>
            </p:cNvSpPr>
            <p:nvPr/>
          </p:nvSpPr>
          <p:spPr bwMode="auto">
            <a:xfrm>
              <a:off x="308" y="1434"/>
              <a:ext cx="2336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800" b="0" dirty="0" err="1">
                  <a:solidFill>
                    <a:schemeClr val="bg2"/>
                  </a:solidFill>
                </a:rPr>
                <a:t>Factor</a:t>
              </a:r>
              <a:r>
                <a:rPr lang="de-DE" altLang="de-DE" sz="1800" b="0" dirty="0">
                  <a:solidFill>
                    <a:schemeClr val="bg2"/>
                  </a:solidFill>
                </a:rPr>
                <a:t> </a:t>
              </a:r>
              <a:r>
                <a:rPr lang="de-DE" altLang="de-DE" sz="1800" dirty="0" err="1">
                  <a:solidFill>
                    <a:schemeClr val="bg2"/>
                  </a:solidFill>
                </a:rPr>
                <a:t>k</a:t>
              </a:r>
              <a:r>
                <a:rPr lang="de-DE" altLang="de-DE" sz="1800" baseline="-25000" dirty="0" err="1">
                  <a:solidFill>
                    <a:schemeClr val="bg2"/>
                  </a:solidFill>
                </a:rPr>
                <a:t>A</a:t>
              </a:r>
              <a:r>
                <a:rPr lang="de-DE" altLang="de-DE" sz="1800" b="0" dirty="0">
                  <a:solidFill>
                    <a:schemeClr val="bg2"/>
                  </a:solidFill>
                </a:rPr>
                <a:t> </a:t>
              </a:r>
              <a:r>
                <a:rPr lang="de-DE" altLang="de-DE" sz="1800" b="0" dirty="0" err="1">
                  <a:solidFill>
                    <a:schemeClr val="bg2"/>
                  </a:solidFill>
                </a:rPr>
                <a:t>for</a:t>
              </a:r>
              <a:r>
                <a:rPr lang="de-DE" altLang="de-DE" sz="1800" b="0" dirty="0">
                  <a:solidFill>
                    <a:schemeClr val="bg2"/>
                  </a:solidFill>
                </a:rPr>
                <a:t> </a:t>
              </a:r>
              <a:r>
                <a:rPr lang="de-DE" altLang="de-DE" sz="1800" b="0" dirty="0" err="1">
                  <a:solidFill>
                    <a:schemeClr val="bg2"/>
                  </a:solidFill>
                </a:rPr>
                <a:t>age</a:t>
              </a:r>
              <a:r>
                <a:rPr lang="de-DE" altLang="de-DE" sz="1800" b="0" dirty="0">
                  <a:solidFill>
                    <a:schemeClr val="bg2"/>
                  </a:solidFill>
                </a:rPr>
                <a:t> </a:t>
              </a:r>
              <a:r>
                <a:rPr lang="de-DE" altLang="de-DE" sz="1800" b="0" dirty="0" err="1">
                  <a:solidFill>
                    <a:schemeClr val="bg2"/>
                  </a:solidFill>
                </a:rPr>
                <a:t>and</a:t>
              </a:r>
              <a:r>
                <a:rPr lang="de-DE" altLang="de-DE" sz="1800" b="0" dirty="0">
                  <a:solidFill>
                    <a:schemeClr val="bg2"/>
                  </a:solidFill>
                </a:rPr>
                <a:t> </a:t>
              </a:r>
              <a:r>
                <a:rPr lang="de-DE" altLang="de-DE" sz="1800" b="0" dirty="0" err="1">
                  <a:solidFill>
                    <a:schemeClr val="bg2"/>
                  </a:solidFill>
                </a:rPr>
                <a:t>sex</a:t>
              </a:r>
              <a:endParaRPr lang="de-DE" altLang="de-DE" sz="1800" b="0" dirty="0">
                <a:solidFill>
                  <a:schemeClr val="bg2"/>
                </a:solidFill>
              </a:endParaRPr>
            </a:p>
          </p:txBody>
        </p:sp>
        <p:grpSp>
          <p:nvGrpSpPr>
            <p:cNvPr id="45" name="Group 54"/>
            <p:cNvGrpSpPr>
              <a:grpSpLocks/>
            </p:cNvGrpSpPr>
            <p:nvPr/>
          </p:nvGrpSpPr>
          <p:grpSpPr bwMode="auto">
            <a:xfrm>
              <a:off x="489" y="1729"/>
              <a:ext cx="1973" cy="1988"/>
              <a:chOff x="489" y="1729"/>
              <a:chExt cx="1973" cy="1988"/>
            </a:xfrm>
          </p:grpSpPr>
          <p:grpSp>
            <p:nvGrpSpPr>
              <p:cNvPr id="46" name="Group 24"/>
              <p:cNvGrpSpPr>
                <a:grpSpLocks/>
              </p:cNvGrpSpPr>
              <p:nvPr/>
            </p:nvGrpSpPr>
            <p:grpSpPr bwMode="auto">
              <a:xfrm>
                <a:off x="489" y="1729"/>
                <a:ext cx="1973" cy="1988"/>
                <a:chOff x="1192" y="935"/>
                <a:chExt cx="1973" cy="1988"/>
              </a:xfrm>
            </p:grpSpPr>
            <p:sp>
              <p:nvSpPr>
                <p:cNvPr id="49" name="Rectangle 25"/>
                <p:cNvSpPr>
                  <a:spLocks noChangeArrowheads="1"/>
                </p:cNvSpPr>
                <p:nvPr/>
              </p:nvSpPr>
              <p:spPr bwMode="auto">
                <a:xfrm>
                  <a:off x="1578" y="935"/>
                  <a:ext cx="1451" cy="161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0" name="Rectangle 26"/>
                <p:cNvSpPr>
                  <a:spLocks noChangeArrowheads="1"/>
                </p:cNvSpPr>
                <p:nvPr/>
              </p:nvSpPr>
              <p:spPr bwMode="auto">
                <a:xfrm>
                  <a:off x="1578" y="935"/>
                  <a:ext cx="181" cy="161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1" name="Rectangle 27"/>
                <p:cNvSpPr>
                  <a:spLocks noChangeArrowheads="1"/>
                </p:cNvSpPr>
                <p:nvPr/>
              </p:nvSpPr>
              <p:spPr bwMode="auto">
                <a:xfrm>
                  <a:off x="1759" y="935"/>
                  <a:ext cx="181" cy="161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2" name="Rectangle 28"/>
                <p:cNvSpPr>
                  <a:spLocks noChangeArrowheads="1"/>
                </p:cNvSpPr>
                <p:nvPr/>
              </p:nvSpPr>
              <p:spPr bwMode="auto">
                <a:xfrm>
                  <a:off x="1941" y="935"/>
                  <a:ext cx="181" cy="161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3" name="Rectangle 29"/>
                <p:cNvSpPr>
                  <a:spLocks noChangeArrowheads="1"/>
                </p:cNvSpPr>
                <p:nvPr/>
              </p:nvSpPr>
              <p:spPr bwMode="auto">
                <a:xfrm>
                  <a:off x="2122" y="935"/>
                  <a:ext cx="181" cy="161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4" name="Rectangle 30"/>
                <p:cNvSpPr>
                  <a:spLocks noChangeArrowheads="1"/>
                </p:cNvSpPr>
                <p:nvPr/>
              </p:nvSpPr>
              <p:spPr bwMode="auto">
                <a:xfrm>
                  <a:off x="2304" y="935"/>
                  <a:ext cx="181" cy="161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5" name="Rectangle 31"/>
                <p:cNvSpPr>
                  <a:spLocks noChangeArrowheads="1"/>
                </p:cNvSpPr>
                <p:nvPr/>
              </p:nvSpPr>
              <p:spPr bwMode="auto">
                <a:xfrm>
                  <a:off x="2485" y="935"/>
                  <a:ext cx="181" cy="161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6" name="Rectangle 32"/>
                <p:cNvSpPr>
                  <a:spLocks noChangeArrowheads="1"/>
                </p:cNvSpPr>
                <p:nvPr/>
              </p:nvSpPr>
              <p:spPr bwMode="auto">
                <a:xfrm>
                  <a:off x="2666" y="935"/>
                  <a:ext cx="181" cy="161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7" name="Rectangle 33"/>
                <p:cNvSpPr>
                  <a:spLocks noChangeArrowheads="1"/>
                </p:cNvSpPr>
                <p:nvPr/>
              </p:nvSpPr>
              <p:spPr bwMode="auto">
                <a:xfrm>
                  <a:off x="2848" y="935"/>
                  <a:ext cx="181" cy="161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8" name="Rectangle 34"/>
                <p:cNvSpPr>
                  <a:spLocks noChangeArrowheads="1"/>
                </p:cNvSpPr>
                <p:nvPr/>
              </p:nvSpPr>
              <p:spPr bwMode="auto">
                <a:xfrm rot="16200000">
                  <a:off x="2213" y="1548"/>
                  <a:ext cx="181" cy="145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59" name="Rectangle 35"/>
                <p:cNvSpPr>
                  <a:spLocks noChangeArrowheads="1"/>
                </p:cNvSpPr>
                <p:nvPr/>
              </p:nvSpPr>
              <p:spPr bwMode="auto">
                <a:xfrm rot="16200000">
                  <a:off x="2213" y="1729"/>
                  <a:ext cx="181" cy="145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0" name="Rectangle 36"/>
                <p:cNvSpPr>
                  <a:spLocks noChangeArrowheads="1"/>
                </p:cNvSpPr>
                <p:nvPr/>
              </p:nvSpPr>
              <p:spPr bwMode="auto">
                <a:xfrm rot="16200000">
                  <a:off x="2213" y="1185"/>
                  <a:ext cx="181" cy="145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1" name="Rectangle 37"/>
                <p:cNvSpPr>
                  <a:spLocks noChangeArrowheads="1"/>
                </p:cNvSpPr>
                <p:nvPr/>
              </p:nvSpPr>
              <p:spPr bwMode="auto">
                <a:xfrm rot="16200000">
                  <a:off x="2213" y="1366"/>
                  <a:ext cx="181" cy="145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2" name="Rectangle 38"/>
                <p:cNvSpPr>
                  <a:spLocks noChangeArrowheads="1"/>
                </p:cNvSpPr>
                <p:nvPr/>
              </p:nvSpPr>
              <p:spPr bwMode="auto">
                <a:xfrm rot="16200000">
                  <a:off x="2213" y="1003"/>
                  <a:ext cx="181" cy="145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3" name="Rectangle 39"/>
                <p:cNvSpPr>
                  <a:spLocks noChangeArrowheads="1"/>
                </p:cNvSpPr>
                <p:nvPr/>
              </p:nvSpPr>
              <p:spPr bwMode="auto">
                <a:xfrm rot="16200000">
                  <a:off x="2213" y="822"/>
                  <a:ext cx="181" cy="145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4" name="Rectangle 40"/>
                <p:cNvSpPr>
                  <a:spLocks noChangeArrowheads="1"/>
                </p:cNvSpPr>
                <p:nvPr/>
              </p:nvSpPr>
              <p:spPr bwMode="auto">
                <a:xfrm rot="16200000">
                  <a:off x="2213" y="640"/>
                  <a:ext cx="181" cy="145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5" name="Rectangle 41"/>
                <p:cNvSpPr>
                  <a:spLocks noChangeArrowheads="1"/>
                </p:cNvSpPr>
                <p:nvPr/>
              </p:nvSpPr>
              <p:spPr bwMode="auto">
                <a:xfrm rot="16200000">
                  <a:off x="2213" y="459"/>
                  <a:ext cx="181" cy="145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6" name="Freeform 42"/>
                <p:cNvSpPr>
                  <a:spLocks/>
                </p:cNvSpPr>
                <p:nvPr/>
              </p:nvSpPr>
              <p:spPr bwMode="auto">
                <a:xfrm>
                  <a:off x="1578" y="1071"/>
                  <a:ext cx="1451" cy="367"/>
                </a:xfrm>
                <a:custGeom>
                  <a:avLst/>
                  <a:gdLst/>
                  <a:ahLst/>
                  <a:cxnLst>
                    <a:cxn ang="0">
                      <a:pos x="0" y="208"/>
                    </a:cxn>
                    <a:cxn ang="0">
                      <a:pos x="408" y="26"/>
                    </a:cxn>
                    <a:cxn ang="0">
                      <a:pos x="1519" y="367"/>
                    </a:cxn>
                  </a:cxnLst>
                  <a:rect l="0" t="0" r="r" b="b"/>
                  <a:pathLst>
                    <a:path w="1519" h="367">
                      <a:moveTo>
                        <a:pt x="0" y="208"/>
                      </a:moveTo>
                      <a:cubicBezTo>
                        <a:pt x="77" y="104"/>
                        <a:pt x="155" y="0"/>
                        <a:pt x="408" y="26"/>
                      </a:cubicBezTo>
                      <a:cubicBezTo>
                        <a:pt x="661" y="52"/>
                        <a:pt x="1090" y="209"/>
                        <a:pt x="1519" y="367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7" name="Freeform 43"/>
                <p:cNvSpPr>
                  <a:spLocks/>
                </p:cNvSpPr>
                <p:nvPr/>
              </p:nvSpPr>
              <p:spPr bwMode="auto">
                <a:xfrm>
                  <a:off x="1578" y="1820"/>
                  <a:ext cx="1451" cy="363"/>
                </a:xfrm>
                <a:custGeom>
                  <a:avLst/>
                  <a:gdLst/>
                  <a:ahLst/>
                  <a:cxnLst>
                    <a:cxn ang="0">
                      <a:pos x="0" y="291"/>
                    </a:cxn>
                    <a:cxn ang="0">
                      <a:pos x="385" y="19"/>
                    </a:cxn>
                    <a:cxn ang="0">
                      <a:pos x="1519" y="405"/>
                    </a:cxn>
                  </a:cxnLst>
                  <a:rect l="0" t="0" r="r" b="b"/>
                  <a:pathLst>
                    <a:path w="1519" h="405">
                      <a:moveTo>
                        <a:pt x="0" y="291"/>
                      </a:moveTo>
                      <a:cubicBezTo>
                        <a:pt x="66" y="145"/>
                        <a:pt x="132" y="0"/>
                        <a:pt x="385" y="19"/>
                      </a:cubicBezTo>
                      <a:cubicBezTo>
                        <a:pt x="638" y="38"/>
                        <a:pt x="1078" y="221"/>
                        <a:pt x="1519" y="405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8" name="Text Box 44"/>
                <p:cNvSpPr txBox="1">
                  <a:spLocks noChangeArrowheads="1"/>
                </p:cNvSpPr>
                <p:nvPr/>
              </p:nvSpPr>
              <p:spPr bwMode="auto">
                <a:xfrm rot="-5400000">
                  <a:off x="970" y="1656"/>
                  <a:ext cx="635" cy="1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400" b="0"/>
                    <a:t>Factor k </a:t>
                  </a:r>
                  <a:r>
                    <a:rPr lang="de-DE" altLang="de-DE" sz="1400" baseline="-25000"/>
                    <a:t>A</a:t>
                  </a:r>
                  <a:endParaRPr lang="de-DE" altLang="de-DE" sz="1400"/>
                </a:p>
              </p:txBody>
            </p:sp>
            <p:sp>
              <p:nvSpPr>
                <p:cNvPr id="69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1283" y="1003"/>
                  <a:ext cx="294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200" b="0"/>
                    <a:t>1.0</a:t>
                  </a:r>
                </a:p>
              </p:txBody>
            </p:sp>
            <p:sp>
              <p:nvSpPr>
                <p:cNvPr id="70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1283" y="1366"/>
                  <a:ext cx="294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200" b="0"/>
                    <a:t>0.8</a:t>
                  </a:r>
                </a:p>
              </p:txBody>
            </p:sp>
            <p:sp>
              <p:nvSpPr>
                <p:cNvPr id="71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1283" y="1729"/>
                  <a:ext cx="294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200" b="0"/>
                    <a:t>0.6</a:t>
                  </a:r>
                </a:p>
              </p:txBody>
            </p:sp>
            <p:sp>
              <p:nvSpPr>
                <p:cNvPr id="72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1283" y="2092"/>
                  <a:ext cx="294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200" b="0"/>
                    <a:t>0.4</a:t>
                  </a:r>
                </a:p>
              </p:txBody>
            </p:sp>
            <p:sp>
              <p:nvSpPr>
                <p:cNvPr id="73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1374" y="2750"/>
                  <a:ext cx="1633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200"/>
                    <a:t>Age</a:t>
                  </a:r>
                </a:p>
              </p:txBody>
            </p:sp>
            <p:sp>
              <p:nvSpPr>
                <p:cNvPr id="74" name="Line 50"/>
                <p:cNvSpPr>
                  <a:spLocks noChangeShapeType="1"/>
                </p:cNvSpPr>
                <p:nvPr/>
              </p:nvSpPr>
              <p:spPr bwMode="auto">
                <a:xfrm>
                  <a:off x="1963" y="2840"/>
                  <a:ext cx="40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75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1442" y="2568"/>
                  <a:ext cx="1723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200" b="0"/>
                    <a:t> 20         30          40          50        60</a:t>
                  </a:r>
                </a:p>
              </p:txBody>
            </p:sp>
          </p:grpSp>
          <p:sp>
            <p:nvSpPr>
              <p:cNvPr id="47" name="Text Box 52"/>
              <p:cNvSpPr txBox="1">
                <a:spLocks noChangeArrowheads="1"/>
              </p:cNvSpPr>
              <p:nvPr/>
            </p:nvSpPr>
            <p:spPr bwMode="auto">
              <a:xfrm>
                <a:off x="1714" y="1774"/>
                <a:ext cx="612" cy="2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de-DE" altLang="de-DE" sz="1500"/>
                  <a:t>Males</a:t>
                </a:r>
              </a:p>
            </p:txBody>
          </p:sp>
          <p:sp>
            <p:nvSpPr>
              <p:cNvPr id="48" name="Text Box 53"/>
              <p:cNvSpPr txBox="1">
                <a:spLocks noChangeArrowheads="1"/>
              </p:cNvSpPr>
              <p:nvPr/>
            </p:nvSpPr>
            <p:spPr bwMode="auto">
              <a:xfrm>
                <a:off x="1714" y="2523"/>
                <a:ext cx="612" cy="2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de-DE" altLang="de-DE" sz="1500"/>
                  <a:t>Females</a:t>
                </a:r>
              </a:p>
            </p:txBody>
          </p:sp>
        </p:grpSp>
      </p:grpSp>
      <p:sp>
        <p:nvSpPr>
          <p:cNvPr id="76" name="Text Box 22"/>
          <p:cNvSpPr txBox="1">
            <a:spLocks noChangeArrowheads="1"/>
          </p:cNvSpPr>
          <p:nvPr/>
        </p:nvSpPr>
        <p:spPr bwMode="auto">
          <a:xfrm>
            <a:off x="4592638" y="2276475"/>
            <a:ext cx="2736850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de-DE" sz="1800" b="0" dirty="0" err="1">
                <a:solidFill>
                  <a:schemeClr val="bg2"/>
                </a:solidFill>
              </a:rPr>
              <a:t>Factor</a:t>
            </a:r>
            <a:r>
              <a:rPr lang="de-DE" altLang="de-DE" sz="1800" b="0" dirty="0">
                <a:solidFill>
                  <a:schemeClr val="bg2"/>
                </a:solidFill>
              </a:rPr>
              <a:t> </a:t>
            </a:r>
            <a:r>
              <a:rPr lang="de-DE" altLang="de-DE" sz="1800" dirty="0">
                <a:solidFill>
                  <a:schemeClr val="bg2"/>
                </a:solidFill>
              </a:rPr>
              <a:t>k</a:t>
            </a:r>
            <a:r>
              <a:rPr lang="de-DE" altLang="de-DE" sz="1800" baseline="-25000" dirty="0">
                <a:solidFill>
                  <a:schemeClr val="bg2"/>
                </a:solidFill>
              </a:rPr>
              <a:t>B</a:t>
            </a:r>
            <a:r>
              <a:rPr lang="de-DE" altLang="de-DE" sz="1800" b="0" dirty="0">
                <a:solidFill>
                  <a:schemeClr val="bg2"/>
                </a:solidFill>
              </a:rPr>
              <a:t> </a:t>
            </a:r>
            <a:r>
              <a:rPr lang="de-DE" altLang="de-DE" sz="1800" b="0" dirty="0" err="1">
                <a:solidFill>
                  <a:schemeClr val="bg2"/>
                </a:solidFill>
              </a:rPr>
              <a:t>for</a:t>
            </a:r>
            <a:r>
              <a:rPr lang="de-DE" altLang="de-DE" sz="1800" b="0" dirty="0">
                <a:solidFill>
                  <a:schemeClr val="bg2"/>
                </a:solidFill>
              </a:rPr>
              <a:t> </a:t>
            </a:r>
            <a:r>
              <a:rPr lang="de-DE" altLang="de-DE" sz="1800" b="0" dirty="0" err="1">
                <a:solidFill>
                  <a:schemeClr val="bg2"/>
                </a:solidFill>
              </a:rPr>
              <a:t>fitness</a:t>
            </a:r>
            <a:endParaRPr lang="de-DE" altLang="de-DE" sz="1800" b="0" dirty="0">
              <a:solidFill>
                <a:schemeClr val="bg2"/>
              </a:solidFill>
            </a:endParaRPr>
          </a:p>
        </p:txBody>
      </p:sp>
      <p:pic>
        <p:nvPicPr>
          <p:cNvPr id="77" name="Picture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317" y="2647950"/>
            <a:ext cx="45466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801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645915" y="1363216"/>
            <a:ext cx="7287914" cy="402291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b="0" dirty="0">
                <a:solidFill>
                  <a:schemeClr val="bg2"/>
                </a:solidFill>
              </a:rPr>
              <a:t>Factor </a:t>
            </a:r>
            <a:r>
              <a:rPr lang="de-DE" altLang="de-DE" dirty="0" err="1">
                <a:solidFill>
                  <a:schemeClr val="bg2"/>
                </a:solidFill>
              </a:rPr>
              <a:t>k</a:t>
            </a:r>
            <a:r>
              <a:rPr lang="de-DE" altLang="de-DE" baseline="-20000" dirty="0" err="1">
                <a:solidFill>
                  <a:schemeClr val="bg2"/>
                </a:solidFill>
              </a:rPr>
              <a:t>C</a:t>
            </a:r>
            <a:r>
              <a:rPr lang="en-US" altLang="de-DE" b="0" dirty="0" smtClean="0">
                <a:solidFill>
                  <a:schemeClr val="bg2"/>
                </a:solidFill>
              </a:rPr>
              <a:t> </a:t>
            </a:r>
            <a:r>
              <a:rPr lang="en-US" altLang="de-DE" b="0" dirty="0">
                <a:solidFill>
                  <a:schemeClr val="bg2"/>
                </a:solidFill>
              </a:rPr>
              <a:t>for the frequency of the dynamic force exertion</a:t>
            </a: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33" y="2204864"/>
            <a:ext cx="7092950" cy="381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021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  <p:sp>
        <p:nvSpPr>
          <p:cNvPr id="7" name="Text Box 37"/>
          <p:cNvSpPr txBox="1">
            <a:spLocks noChangeArrowheads="1"/>
          </p:cNvSpPr>
          <p:nvPr/>
        </p:nvSpPr>
        <p:spPr bwMode="auto">
          <a:xfrm>
            <a:off x="467544" y="1166047"/>
            <a:ext cx="7777162" cy="402291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b="0" dirty="0">
                <a:solidFill>
                  <a:schemeClr val="bg2"/>
                </a:solidFill>
              </a:rPr>
              <a:t>Factor </a:t>
            </a:r>
            <a:r>
              <a:rPr lang="de-DE" altLang="de-DE" dirty="0" err="1">
                <a:solidFill>
                  <a:schemeClr val="bg2"/>
                </a:solidFill>
              </a:rPr>
              <a:t>k</a:t>
            </a:r>
            <a:r>
              <a:rPr lang="de-DE" altLang="de-DE" baseline="-20000" dirty="0" err="1">
                <a:solidFill>
                  <a:schemeClr val="bg2"/>
                </a:solidFill>
              </a:rPr>
              <a:t>D</a:t>
            </a:r>
            <a:r>
              <a:rPr lang="en-US" altLang="de-DE" b="0" dirty="0" smtClean="0">
                <a:solidFill>
                  <a:schemeClr val="bg2"/>
                </a:solidFill>
              </a:rPr>
              <a:t> </a:t>
            </a:r>
            <a:r>
              <a:rPr lang="en-US" altLang="de-DE" b="0" dirty="0">
                <a:solidFill>
                  <a:schemeClr val="bg2"/>
                </a:solidFill>
              </a:rPr>
              <a:t>for the holding duration during static force exertion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5386387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29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 flipH="1" flipV="1">
            <a:off x="265749" y="2889250"/>
            <a:ext cx="1150938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H="1" flipV="1">
            <a:off x="6891974" y="5156200"/>
            <a:ext cx="90011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grpSp>
        <p:nvGrpSpPr>
          <p:cNvPr id="9" name="Group 46"/>
          <p:cNvGrpSpPr>
            <a:grpSpLocks/>
          </p:cNvGrpSpPr>
          <p:nvPr/>
        </p:nvGrpSpPr>
        <p:grpSpPr bwMode="auto">
          <a:xfrm>
            <a:off x="34693" y="963465"/>
            <a:ext cx="4443413" cy="3311525"/>
            <a:chOff x="308" y="618"/>
            <a:chExt cx="2799" cy="2086"/>
          </a:xfrm>
        </p:grpSpPr>
        <p:sp>
          <p:nvSpPr>
            <p:cNvPr id="10" name="Text Box 20"/>
            <p:cNvSpPr txBox="1">
              <a:spLocks noChangeArrowheads="1"/>
            </p:cNvSpPr>
            <p:nvPr/>
          </p:nvSpPr>
          <p:spPr bwMode="auto">
            <a:xfrm>
              <a:off x="308" y="618"/>
              <a:ext cx="2799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de-DE" sz="1800" dirty="0"/>
                <a:t>Location of the force application point:</a:t>
              </a:r>
            </a:p>
          </p:txBody>
        </p:sp>
        <p:grpSp>
          <p:nvGrpSpPr>
            <p:cNvPr id="11" name="Group 45"/>
            <p:cNvGrpSpPr>
              <a:grpSpLocks/>
            </p:cNvGrpSpPr>
            <p:nvPr/>
          </p:nvGrpSpPr>
          <p:grpSpPr bwMode="auto">
            <a:xfrm>
              <a:off x="353" y="890"/>
              <a:ext cx="2495" cy="1814"/>
              <a:chOff x="353" y="890"/>
              <a:chExt cx="2495" cy="1814"/>
            </a:xfrm>
          </p:grpSpPr>
          <p:pic>
            <p:nvPicPr>
              <p:cNvPr id="12" name="Picture 19" descr="aufrecht stehend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4" y="890"/>
                <a:ext cx="699" cy="18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3" name="Group 21"/>
              <p:cNvGrpSpPr>
                <a:grpSpLocks/>
              </p:cNvGrpSpPr>
              <p:nvPr/>
            </p:nvGrpSpPr>
            <p:grpSpPr bwMode="auto">
              <a:xfrm>
                <a:off x="353" y="903"/>
                <a:ext cx="2495" cy="1107"/>
                <a:chOff x="444" y="767"/>
                <a:chExt cx="2495" cy="1107"/>
              </a:xfrm>
            </p:grpSpPr>
            <p:sp>
              <p:nvSpPr>
                <p:cNvPr id="14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44" y="767"/>
                  <a:ext cx="2495" cy="44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tIns="46800" rIns="90000" bIns="46800">
                  <a:spAutoFit/>
                </a:bodyPr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de-DE" altLang="de-DE" sz="1600" b="0" dirty="0"/>
                    <a:t>Zone I 	 </a:t>
                  </a:r>
                  <a:r>
                    <a:rPr lang="de-DE" altLang="de-DE" sz="1600" b="0" dirty="0" smtClean="0"/>
                    <a:t>                        Head </a:t>
                  </a:r>
                  <a:r>
                    <a:rPr lang="de-DE" altLang="de-DE" sz="1600" b="0" dirty="0" err="1" smtClean="0"/>
                    <a:t>level</a:t>
                  </a:r>
                  <a:endParaRPr lang="de-DE" altLang="de-DE" sz="1600" b="0" dirty="0"/>
                </a:p>
                <a:p>
                  <a:pPr eaLnBrk="1" hangingPunct="1">
                    <a:spcBef>
                      <a:spcPct val="50000"/>
                    </a:spcBef>
                  </a:pPr>
                  <a:endParaRPr lang="de-DE" altLang="de-DE" sz="1600" b="0" dirty="0"/>
                </a:p>
              </p:txBody>
            </p:sp>
            <p:sp>
              <p:nvSpPr>
                <p:cNvPr id="15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444" y="987"/>
                  <a:ext cx="2495" cy="44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tIns="46800" rIns="90000" bIns="46800">
                  <a:spAutoFit/>
                </a:bodyPr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de-DE" altLang="de-DE" sz="1600" b="0" dirty="0"/>
                    <a:t>Zone II 		         </a:t>
                  </a:r>
                  <a:r>
                    <a:rPr lang="de-DE" altLang="de-DE" sz="1600" b="0" dirty="0" err="1" smtClean="0"/>
                    <a:t>Shoulder</a:t>
                  </a:r>
                  <a:r>
                    <a:rPr lang="de-DE" altLang="de-DE" sz="1600" b="0" dirty="0" smtClean="0"/>
                    <a:t> </a:t>
                  </a:r>
                  <a:r>
                    <a:rPr lang="de-DE" altLang="de-DE" sz="1600" b="0" dirty="0" err="1"/>
                    <a:t>level</a:t>
                  </a:r>
                  <a:endParaRPr lang="de-DE" altLang="de-DE" sz="1600" b="0" dirty="0"/>
                </a:p>
                <a:p>
                  <a:pPr eaLnBrk="1" hangingPunct="1">
                    <a:spcBef>
                      <a:spcPct val="50000"/>
                    </a:spcBef>
                  </a:pPr>
                  <a:endParaRPr lang="de-DE" altLang="de-DE" sz="1600" b="0" dirty="0"/>
                </a:p>
              </p:txBody>
            </p:sp>
            <p:sp>
              <p:nvSpPr>
                <p:cNvPr id="16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444" y="1207"/>
                  <a:ext cx="2495" cy="44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tIns="46800" rIns="90000" bIns="46800">
                  <a:spAutoFit/>
                </a:bodyPr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de-DE" altLang="de-DE" sz="1600" b="0" dirty="0"/>
                    <a:t>Zone III 		 </a:t>
                  </a:r>
                  <a:r>
                    <a:rPr lang="de-DE" altLang="de-DE" sz="1600" b="0" dirty="0" smtClean="0"/>
                    <a:t>        </a:t>
                  </a:r>
                  <a:r>
                    <a:rPr lang="de-DE" altLang="de-DE" sz="1600" b="0" dirty="0" err="1" smtClean="0"/>
                    <a:t>Waist</a:t>
                  </a:r>
                  <a:r>
                    <a:rPr lang="de-DE" altLang="de-DE" sz="1600" b="0" dirty="0" smtClean="0"/>
                    <a:t> </a:t>
                  </a:r>
                  <a:r>
                    <a:rPr lang="de-DE" altLang="de-DE" sz="1600" b="0" dirty="0" err="1"/>
                    <a:t>level</a:t>
                  </a:r>
                  <a:endParaRPr lang="de-DE" altLang="de-DE" sz="1600" b="0" dirty="0"/>
                </a:p>
                <a:p>
                  <a:pPr eaLnBrk="1" hangingPunct="1">
                    <a:spcBef>
                      <a:spcPct val="50000"/>
                    </a:spcBef>
                  </a:pPr>
                  <a:endParaRPr lang="de-DE" altLang="de-DE" sz="1600" b="0" dirty="0"/>
                </a:p>
              </p:txBody>
            </p:sp>
            <p:sp>
              <p:nvSpPr>
                <p:cNvPr id="17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444" y="1427"/>
                  <a:ext cx="2495" cy="44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tIns="46800" rIns="90000" bIns="46800">
                  <a:spAutoFit/>
                </a:bodyPr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de-DE" altLang="de-DE" sz="1600" b="0" dirty="0"/>
                    <a:t>Zone IV </a:t>
                  </a:r>
                  <a:r>
                    <a:rPr lang="de-DE" altLang="de-DE" sz="1600" b="0" dirty="0" smtClean="0"/>
                    <a:t>		</a:t>
                  </a:r>
                  <a:r>
                    <a:rPr lang="de-DE" altLang="de-DE" sz="1600" b="0" dirty="0"/>
                    <a:t> </a:t>
                  </a:r>
                  <a:r>
                    <a:rPr lang="de-DE" altLang="de-DE" sz="1600" b="0" dirty="0" smtClean="0"/>
                    <a:t>        </a:t>
                  </a:r>
                  <a:r>
                    <a:rPr lang="de-DE" altLang="de-DE" sz="1600" b="0" dirty="0" err="1" smtClean="0"/>
                    <a:t>Pelvis</a:t>
                  </a:r>
                  <a:r>
                    <a:rPr lang="de-DE" altLang="de-DE" sz="1600" b="0" dirty="0" smtClean="0"/>
                    <a:t> </a:t>
                  </a:r>
                  <a:r>
                    <a:rPr lang="de-DE" altLang="de-DE" sz="1600" b="0" dirty="0" err="1"/>
                    <a:t>level</a:t>
                  </a:r>
                  <a:endParaRPr lang="de-DE" altLang="de-DE" sz="1600" b="0" dirty="0"/>
                </a:p>
                <a:p>
                  <a:pPr eaLnBrk="1" hangingPunct="1">
                    <a:spcBef>
                      <a:spcPct val="50000"/>
                    </a:spcBef>
                  </a:pPr>
                  <a:r>
                    <a:rPr lang="de-DE" altLang="de-DE" sz="1600" b="0" dirty="0"/>
                    <a:t>	</a:t>
                  </a:r>
                </a:p>
              </p:txBody>
            </p:sp>
          </p:grpSp>
        </p:grpSp>
      </p:grpSp>
      <p:pic>
        <p:nvPicPr>
          <p:cNvPr id="18" name="Picture 26" descr="Kopf von ob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8624" y="2241550"/>
            <a:ext cx="1943100" cy="1250950"/>
          </a:xfrm>
          <a:prstGeom prst="rect">
            <a:avLst/>
          </a:prstGeom>
        </p:spPr>
      </p:pic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4510740" y="3532314"/>
            <a:ext cx="4525756" cy="956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>
            <a:lvl1pPr marL="628650" indent="-62865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1400" b="0" dirty="0"/>
              <a:t>Close:    Angle between upper arm and forearm = 90°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sz="1400" b="0" dirty="0"/>
              <a:t>Medium: Angle between upper arm and forearm = </a:t>
            </a:r>
            <a:r>
              <a:rPr lang="en-US" altLang="de-DE" sz="1400" b="0" dirty="0" smtClean="0"/>
              <a:t>135</a:t>
            </a:r>
            <a:r>
              <a:rPr lang="en-US" altLang="de-DE" sz="1400" b="0" dirty="0"/>
              <a:t>°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sz="1400" b="0" dirty="0"/>
              <a:t>Distant:  Arm extended</a:t>
            </a:r>
            <a:endParaRPr lang="en-US" altLang="de-DE" sz="1500" b="0" dirty="0"/>
          </a:p>
        </p:txBody>
      </p:sp>
      <p:pic>
        <p:nvPicPr>
          <p:cNvPr id="28" name="Picture 36" descr="ha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493" y="5086556"/>
            <a:ext cx="1795462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 Box 49"/>
          <p:cNvSpPr txBox="1">
            <a:spLocks noChangeArrowheads="1"/>
          </p:cNvSpPr>
          <p:nvPr/>
        </p:nvSpPr>
        <p:spPr bwMode="auto">
          <a:xfrm>
            <a:off x="159387" y="4257675"/>
            <a:ext cx="4319587" cy="175650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10000"/>
              </a:spcBef>
            </a:pPr>
            <a:r>
              <a:rPr lang="en-US" altLang="de-DE" dirty="0" smtClean="0"/>
              <a:t>Push</a:t>
            </a:r>
          </a:p>
          <a:p>
            <a:pPr algn="ctr" eaLnBrk="1" hangingPunct="1">
              <a:spcBef>
                <a:spcPct val="10000"/>
              </a:spcBef>
            </a:pPr>
            <a:r>
              <a:rPr lang="en-US" altLang="de-DE" dirty="0" smtClean="0"/>
              <a:t>Back of hand</a:t>
            </a:r>
            <a:endParaRPr lang="en-US" altLang="de-DE" dirty="0"/>
          </a:p>
          <a:p>
            <a:pPr algn="ctr" eaLnBrk="1" hangingPunct="1">
              <a:spcBef>
                <a:spcPct val="10000"/>
              </a:spcBef>
            </a:pPr>
            <a:r>
              <a:rPr lang="en-US" altLang="de-DE" dirty="0" smtClean="0"/>
              <a:t>Thumb </a:t>
            </a:r>
            <a:r>
              <a:rPr lang="en-US" altLang="de-DE" dirty="0"/>
              <a:t>------------- Edge of </a:t>
            </a:r>
            <a:r>
              <a:rPr lang="en-US" altLang="de-DE" dirty="0" smtClean="0"/>
              <a:t>hand</a:t>
            </a:r>
          </a:p>
          <a:p>
            <a:pPr algn="ctr" eaLnBrk="1" hangingPunct="1">
              <a:spcBef>
                <a:spcPct val="10000"/>
              </a:spcBef>
            </a:pPr>
            <a:r>
              <a:rPr lang="en-US" altLang="de-DE" dirty="0" smtClean="0"/>
              <a:t>Palm</a:t>
            </a:r>
          </a:p>
          <a:p>
            <a:pPr algn="ctr" eaLnBrk="1" hangingPunct="1">
              <a:spcBef>
                <a:spcPct val="10000"/>
              </a:spcBef>
            </a:pPr>
            <a:r>
              <a:rPr lang="en-US" altLang="de-DE" dirty="0" smtClean="0"/>
              <a:t>Pull</a:t>
            </a:r>
            <a:endParaRPr lang="en-US" altLang="de-DE" dirty="0"/>
          </a:p>
        </p:txBody>
      </p:sp>
      <p:grpSp>
        <p:nvGrpSpPr>
          <p:cNvPr id="43" name="Group 47"/>
          <p:cNvGrpSpPr>
            <a:grpSpLocks/>
          </p:cNvGrpSpPr>
          <p:nvPr/>
        </p:nvGrpSpPr>
        <p:grpSpPr bwMode="auto">
          <a:xfrm>
            <a:off x="5314242" y="831056"/>
            <a:ext cx="3602037" cy="1979612"/>
            <a:chOff x="3664" y="686"/>
            <a:chExt cx="2178" cy="1247"/>
          </a:xfrm>
        </p:grpSpPr>
        <p:sp>
          <p:nvSpPr>
            <p:cNvPr id="44" name="Line 28"/>
            <p:cNvSpPr>
              <a:spLocks noChangeShapeType="1"/>
            </p:cNvSpPr>
            <p:nvPr/>
          </p:nvSpPr>
          <p:spPr bwMode="auto">
            <a:xfrm flipV="1">
              <a:off x="4617" y="981"/>
              <a:ext cx="0" cy="9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45" name="Line 29"/>
            <p:cNvSpPr>
              <a:spLocks noChangeShapeType="1"/>
            </p:cNvSpPr>
            <p:nvPr/>
          </p:nvSpPr>
          <p:spPr bwMode="auto">
            <a:xfrm flipH="1">
              <a:off x="4617" y="1162"/>
              <a:ext cx="680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46" name="Line 30"/>
            <p:cNvSpPr>
              <a:spLocks noChangeShapeType="1"/>
            </p:cNvSpPr>
            <p:nvPr/>
          </p:nvSpPr>
          <p:spPr bwMode="auto">
            <a:xfrm>
              <a:off x="4617" y="1933"/>
              <a:ext cx="9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47" name="Text Box 31"/>
            <p:cNvSpPr txBox="1">
              <a:spLocks noChangeArrowheads="1"/>
            </p:cNvSpPr>
            <p:nvPr/>
          </p:nvSpPr>
          <p:spPr bwMode="auto">
            <a:xfrm>
              <a:off x="3664" y="981"/>
              <a:ext cx="1043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b="0" dirty="0" err="1"/>
                <a:t>Distance</a:t>
              </a:r>
              <a:r>
                <a:rPr lang="de-DE" altLang="de-DE" sz="1400" b="0" dirty="0"/>
                <a:t>: </a:t>
              </a:r>
              <a:r>
                <a:rPr lang="de-DE" altLang="de-DE" sz="1400" b="1" dirty="0" err="1"/>
                <a:t>Distant</a:t>
              </a:r>
              <a:endParaRPr lang="de-DE" altLang="de-DE" sz="1400" b="1" dirty="0"/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dirty="0"/>
                <a:t>                </a:t>
              </a:r>
              <a:r>
                <a:rPr lang="de-DE" altLang="de-DE" sz="1400" b="1" dirty="0"/>
                <a:t>Medium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dirty="0"/>
                <a:t>                </a:t>
              </a:r>
              <a:r>
                <a:rPr lang="de-DE" altLang="de-DE" sz="1400" b="1" dirty="0"/>
                <a:t>Close</a:t>
              </a:r>
            </a:p>
          </p:txBody>
        </p:sp>
        <p:sp>
          <p:nvSpPr>
            <p:cNvPr id="48" name="Text Box 32"/>
            <p:cNvSpPr txBox="1">
              <a:spLocks noChangeArrowheads="1"/>
            </p:cNvSpPr>
            <p:nvPr/>
          </p:nvSpPr>
          <p:spPr bwMode="auto">
            <a:xfrm>
              <a:off x="4572" y="686"/>
              <a:ext cx="726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35000"/>
                </a:spcBef>
                <a:buFontTx/>
                <a:buNone/>
              </a:pPr>
              <a:r>
                <a:rPr lang="de-DE" altLang="de-DE" sz="1400" b="0" dirty="0" err="1"/>
                <a:t>Direction</a:t>
              </a:r>
              <a:r>
                <a:rPr lang="de-DE" altLang="de-DE" sz="1400" b="0" dirty="0"/>
                <a:t>:</a:t>
              </a:r>
            </a:p>
            <a:p>
              <a:pPr eaLnBrk="1" hangingPunct="1">
                <a:spcBef>
                  <a:spcPct val="35000"/>
                </a:spcBef>
                <a:buFontTx/>
                <a:buNone/>
              </a:pPr>
              <a:r>
                <a:rPr lang="de-DE" altLang="de-DE" sz="1400" b="1" dirty="0"/>
                <a:t>Forward</a:t>
              </a:r>
            </a:p>
          </p:txBody>
        </p:sp>
        <p:sp>
          <p:nvSpPr>
            <p:cNvPr id="49" name="Text Box 33"/>
            <p:cNvSpPr txBox="1">
              <a:spLocks noChangeArrowheads="1"/>
            </p:cNvSpPr>
            <p:nvPr/>
          </p:nvSpPr>
          <p:spPr bwMode="auto">
            <a:xfrm>
              <a:off x="5161" y="981"/>
              <a:ext cx="681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b="1" dirty="0"/>
                <a:t>Diagonal</a:t>
              </a:r>
            </a:p>
          </p:txBody>
        </p:sp>
        <p:sp>
          <p:nvSpPr>
            <p:cNvPr id="50" name="Text Box 34"/>
            <p:cNvSpPr txBox="1">
              <a:spLocks noChangeArrowheads="1"/>
            </p:cNvSpPr>
            <p:nvPr/>
          </p:nvSpPr>
          <p:spPr bwMode="auto">
            <a:xfrm>
              <a:off x="5287" y="1706"/>
              <a:ext cx="509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400" b="1" dirty="0"/>
                <a:t>Lateral</a:t>
              </a:r>
            </a:p>
          </p:txBody>
        </p:sp>
      </p:grpSp>
      <p:grpSp>
        <p:nvGrpSpPr>
          <p:cNvPr id="59" name="Group 54"/>
          <p:cNvGrpSpPr>
            <a:grpSpLocks/>
          </p:cNvGrpSpPr>
          <p:nvPr/>
        </p:nvGrpSpPr>
        <p:grpSpPr bwMode="auto">
          <a:xfrm>
            <a:off x="5347843" y="4682144"/>
            <a:ext cx="4068762" cy="1812925"/>
            <a:chOff x="3437" y="2886"/>
            <a:chExt cx="2563" cy="1142"/>
          </a:xfrm>
        </p:grpSpPr>
        <p:grpSp>
          <p:nvGrpSpPr>
            <p:cNvPr id="60" name="Group 51"/>
            <p:cNvGrpSpPr>
              <a:grpSpLocks/>
            </p:cNvGrpSpPr>
            <p:nvPr/>
          </p:nvGrpSpPr>
          <p:grpSpPr bwMode="auto">
            <a:xfrm>
              <a:off x="3437" y="2886"/>
              <a:ext cx="2563" cy="1089"/>
              <a:chOff x="3437" y="2886"/>
              <a:chExt cx="2563" cy="1089"/>
            </a:xfrm>
          </p:grpSpPr>
          <p:grpSp>
            <p:nvGrpSpPr>
              <p:cNvPr id="62" name="Group 48"/>
              <p:cNvGrpSpPr>
                <a:grpSpLocks/>
              </p:cNvGrpSpPr>
              <p:nvPr/>
            </p:nvGrpSpPr>
            <p:grpSpPr bwMode="auto">
              <a:xfrm>
                <a:off x="3437" y="2886"/>
                <a:ext cx="1860" cy="1089"/>
                <a:chOff x="4118" y="3045"/>
                <a:chExt cx="1860" cy="1089"/>
              </a:xfrm>
            </p:grpSpPr>
            <p:sp>
              <p:nvSpPr>
                <p:cNvPr id="64" name="Line 37"/>
                <p:cNvSpPr>
                  <a:spLocks noChangeShapeType="1"/>
                </p:cNvSpPr>
                <p:nvPr/>
              </p:nvSpPr>
              <p:spPr bwMode="auto">
                <a:xfrm>
                  <a:off x="4481" y="3453"/>
                  <a:ext cx="1406" cy="27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5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4359" y="3208"/>
                  <a:ext cx="545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600" b="0" dirty="0"/>
                    <a:t>Pull</a:t>
                  </a:r>
                </a:p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600" b="0" dirty="0"/>
                    <a:t>Push</a:t>
                  </a:r>
                </a:p>
              </p:txBody>
            </p:sp>
            <p:sp>
              <p:nvSpPr>
                <p:cNvPr id="66" name="Line 39"/>
                <p:cNvSpPr>
                  <a:spLocks noChangeShapeType="1"/>
                </p:cNvSpPr>
                <p:nvPr/>
              </p:nvSpPr>
              <p:spPr bwMode="auto">
                <a:xfrm>
                  <a:off x="4617" y="3363"/>
                  <a:ext cx="227" cy="4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7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4118" y="3499"/>
                  <a:ext cx="181" cy="4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68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254" y="3816"/>
                  <a:ext cx="635" cy="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600" b="0"/>
                    <a:t>Thumbs</a:t>
                  </a:r>
                </a:p>
              </p:txBody>
            </p:sp>
            <p:sp>
              <p:nvSpPr>
                <p:cNvPr id="69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5161" y="3045"/>
                  <a:ext cx="817" cy="3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de-DE" altLang="de-DE" sz="1600" b="0" dirty="0"/>
                    <a:t>Back </a:t>
                  </a:r>
                  <a:r>
                    <a:rPr lang="de-DE" altLang="de-DE" sz="1600" b="0" dirty="0" err="1"/>
                    <a:t>of</a:t>
                  </a:r>
                  <a:r>
                    <a:rPr lang="de-DE" altLang="de-DE" sz="1600" b="0" dirty="0"/>
                    <a:t> </a:t>
                  </a:r>
                  <a:r>
                    <a:rPr lang="de-DE" altLang="de-DE" sz="1600" b="0" dirty="0" err="1"/>
                    <a:t>hand</a:t>
                  </a:r>
                  <a:endParaRPr lang="de-DE" altLang="de-DE" sz="1600" b="0" dirty="0"/>
                </a:p>
              </p:txBody>
            </p:sp>
            <p:sp>
              <p:nvSpPr>
                <p:cNvPr id="70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5297" y="3363"/>
                  <a:ext cx="1" cy="77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71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4844" y="3408"/>
                  <a:ext cx="1134" cy="36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+mn-cs"/>
                  </a:endParaRPr>
                </a:p>
              </p:txBody>
            </p:sp>
          </p:grpSp>
          <p:sp>
            <p:nvSpPr>
              <p:cNvPr id="63" name="Text Box 50"/>
              <p:cNvSpPr txBox="1">
                <a:spLocks noChangeArrowheads="1"/>
              </p:cNvSpPr>
              <p:nvPr/>
            </p:nvSpPr>
            <p:spPr bwMode="auto">
              <a:xfrm>
                <a:off x="5252" y="3135"/>
                <a:ext cx="74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de-DE" altLang="de-DE" sz="1600" b="0"/>
                  <a:t>Edge of the hand</a:t>
                </a:r>
              </a:p>
            </p:txBody>
          </p:sp>
        </p:grpSp>
        <p:sp>
          <p:nvSpPr>
            <p:cNvPr id="61" name="Text Box 52"/>
            <p:cNvSpPr txBox="1">
              <a:spLocks noChangeArrowheads="1"/>
            </p:cNvSpPr>
            <p:nvPr/>
          </p:nvSpPr>
          <p:spPr bwMode="auto">
            <a:xfrm>
              <a:off x="4617" y="3816"/>
              <a:ext cx="771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de-DE" altLang="de-DE" sz="1600" b="0"/>
                <a:t>Palm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7951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4752467" y="5659537"/>
            <a:ext cx="15247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400" dirty="0">
                <a:cs typeface="Times New Roman" panose="02020603050405020304" pitchFamily="18" charset="0"/>
              </a:rPr>
              <a:t>Hand </a:t>
            </a:r>
            <a:r>
              <a:rPr lang="de-DE" altLang="de-DE" sz="1400" dirty="0" err="1">
                <a:cs typeface="Times New Roman" panose="02020603050405020304" pitchFamily="18" charset="0"/>
              </a:rPr>
              <a:t>position</a:t>
            </a:r>
            <a:r>
              <a:rPr lang="de-DE" altLang="de-DE" sz="1400" dirty="0">
                <a:cs typeface="Times New Roman" panose="02020603050405020304" pitchFamily="18" charset="0"/>
              </a:rPr>
              <a:t> 1</a:t>
            </a:r>
            <a:endParaRPr lang="de-DE" altLang="de-DE" sz="1400" b="0" dirty="0"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1075"/>
            <a:ext cx="3792538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1031875"/>
            <a:ext cx="3694113" cy="431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294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512E62-7672-4B91-A4E6-1A2D58B138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Module 2 – Learning ergonomics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060950" y="5767487"/>
            <a:ext cx="15247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400" dirty="0"/>
              <a:t>Hand </a:t>
            </a:r>
            <a:r>
              <a:rPr lang="de-DE" altLang="de-DE" sz="1400" dirty="0" err="1"/>
              <a:t>position</a:t>
            </a:r>
            <a:r>
              <a:rPr lang="de-DE" altLang="de-DE" sz="1400" dirty="0"/>
              <a:t> 2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08796"/>
            <a:ext cx="3822700" cy="514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563" y="1027113"/>
            <a:ext cx="3954462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2329121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552</Words>
  <Application>Microsoft Office PowerPoint</Application>
  <PresentationFormat>Bildschirmpräsentation (4:3)</PresentationFormat>
  <Paragraphs>154</Paragraphs>
  <Slides>13</Slides>
  <Notes>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Wingdings</vt:lpstr>
      <vt:lpstr>Standarddesign</vt:lpstr>
      <vt:lpstr>iGrafx Image Objekt</vt:lpstr>
      <vt:lpstr>Anthropometric and biomechanical aspects of ergonomic design  Determining of permissible hand forces for the joystick of a glider</vt:lpstr>
      <vt:lpstr>Definition of limit values for the forces on aircraft hand controls</vt:lpstr>
      <vt:lpstr>Criteria </vt:lpstr>
      <vt:lpstr>SIEMENS method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solution sheet </vt:lpstr>
      <vt:lpstr>solution sheet </vt:lpstr>
      <vt:lpstr>PowerPoint-Präsentation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138</cp:revision>
  <dcterms:created xsi:type="dcterms:W3CDTF">2009-09-14T12:08:23Z</dcterms:created>
  <dcterms:modified xsi:type="dcterms:W3CDTF">2019-11-12T09:07:19Z</dcterms:modified>
</cp:coreProperties>
</file>