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comment1.xml" ContentType="application/vnd.openxmlformats-officedocument.presentationml.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6"/>
  </p:notesMasterIdLst>
  <p:handoutMasterIdLst>
    <p:handoutMasterId r:id="rId17"/>
  </p:handoutMasterIdLst>
  <p:sldIdLst>
    <p:sldId id="261" r:id="rId2"/>
    <p:sldId id="262" r:id="rId3"/>
    <p:sldId id="284" r:id="rId4"/>
    <p:sldId id="285" r:id="rId5"/>
    <p:sldId id="295" r:id="rId6"/>
    <p:sldId id="287" r:id="rId7"/>
    <p:sldId id="288" r:id="rId8"/>
    <p:sldId id="289" r:id="rId9"/>
    <p:sldId id="290" r:id="rId10"/>
    <p:sldId id="291" r:id="rId11"/>
    <p:sldId id="292" r:id="rId12"/>
    <p:sldId id="293" r:id="rId13"/>
    <p:sldId id="294" r:id="rId14"/>
    <p:sldId id="283" r:id="rId15"/>
  </p:sldIdLst>
  <p:sldSz cx="9144000" cy="6858000" type="screen4x3"/>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482">
          <p15:clr>
            <a:srgbClr val="A4A3A4"/>
          </p15:clr>
        </p15:guide>
        <p15:guide id="2" orient="horz" pos="4020">
          <p15:clr>
            <a:srgbClr val="A4A3A4"/>
          </p15:clr>
        </p15:guide>
        <p15:guide id="3" orient="horz" pos="935">
          <p15:clr>
            <a:srgbClr val="A4A3A4"/>
          </p15:clr>
        </p15:guide>
        <p15:guide id="4" pos="5420">
          <p15:clr>
            <a:srgbClr val="A4A3A4"/>
          </p15:clr>
        </p15:guide>
        <p15:guide id="5" pos="340">
          <p15:clr>
            <a:srgbClr val="A4A3A4"/>
          </p15:clr>
        </p15:guide>
        <p15:guide id="6" pos="392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onRymonLipinski, Katharina" initials="vK" lastIdx="4" clrIdx="0">
    <p:extLst>
      <p:ext uri="{19B8F6BF-5375-455C-9EA6-DF929625EA0E}">
        <p15:presenceInfo xmlns:p15="http://schemas.microsoft.com/office/powerpoint/2012/main" userId="vonRymonLipinski, Katharina" providerId="None"/>
      </p:ext>
    </p:extLst>
  </p:cmAuthor>
  <p:cmAuthor id="2" name="Born Silke" initials="BS" lastIdx="1" clrIdx="1">
    <p:extLst>
      <p:ext uri="{19B8F6BF-5375-455C-9EA6-DF929625EA0E}">
        <p15:presenceInfo xmlns:p15="http://schemas.microsoft.com/office/powerpoint/2012/main" userId="Born Silke" providerId="None"/>
      </p:ext>
    </p:extLst>
  </p:cmAuthor>
  <p:cmAuthor id="3" name="Rössel, Valentina" initials="RV" lastIdx="1" clrIdx="2">
    <p:extLst>
      <p:ext uri="{19B8F6BF-5375-455C-9EA6-DF929625EA0E}">
        <p15:presenceInfo xmlns:p15="http://schemas.microsoft.com/office/powerpoint/2012/main" userId="Rössel, Valenti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5DB"/>
    <a:srgbClr val="008C8E"/>
    <a:srgbClr val="FFDB92"/>
    <a:srgbClr val="5775B3"/>
    <a:srgbClr val="577511"/>
    <a:srgbClr val="FFFFFF"/>
    <a:srgbClr val="E14D0E"/>
    <a:srgbClr val="94C1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DA37D80-6434-44D0-A028-1B22A696006F}" styleName="Helle Formatvorlage 3 - Akz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6512" autoAdjust="0"/>
  </p:normalViewPr>
  <p:slideViewPr>
    <p:cSldViewPr>
      <p:cViewPr varScale="1">
        <p:scale>
          <a:sx n="84" d="100"/>
          <a:sy n="84" d="100"/>
        </p:scale>
        <p:origin x="2292" y="96"/>
      </p:cViewPr>
      <p:guideLst>
        <p:guide orient="horz" pos="482"/>
        <p:guide orient="horz" pos="4020"/>
        <p:guide orient="horz" pos="935"/>
        <p:guide pos="5420"/>
        <p:guide pos="340"/>
        <p:guide pos="392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7" d="100"/>
          <a:sy n="77" d="100"/>
        </p:scale>
        <p:origin x="-208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3" dt="2019-10-18T10:50:03.686" idx="1">
    <p:pos x="10" y="10"/>
    <p:text>Englische Übersetzung</p:text>
    <p:extLst>
      <p:ext uri="{C676402C-5697-4E1C-873F-D02D1690AC5C}">
        <p15:threadingInfo xmlns:p15="http://schemas.microsoft.com/office/powerpoint/2012/main" timeZoneBias="-120"/>
      </p:ext>
    </p:extLst>
  </p:cm>
</p:cmLst>
</file>

<file path=ppt/drawings/_rels/vmlDrawing1.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latin typeface="Arial" charset="0"/>
              </a:defRPr>
            </a:lvl1pPr>
          </a:lstStyle>
          <a:p>
            <a:pPr>
              <a:defRPr/>
            </a:pPr>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latin typeface="Arial" charset="0"/>
              </a:defRPr>
            </a:lvl1pPr>
          </a:lstStyle>
          <a:p>
            <a:pPr>
              <a:defRPr/>
            </a:pPr>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latin typeface="Arial" charset="0"/>
              </a:defRPr>
            </a:lvl1pPr>
          </a:lstStyle>
          <a:p>
            <a:pPr>
              <a:defRPr/>
            </a:pPr>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8627182-26EE-4641-98A0-0F3EB5FFEC64}" type="slidenum">
              <a:rPr lang="de-DE" altLang="de-DE"/>
              <a:pPr/>
              <a:t>‹Nr.›</a:t>
            </a:fld>
            <a:endParaRPr lang="de-DE" altLang="de-DE"/>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latin typeface="Arial" charset="0"/>
              </a:defRPr>
            </a:lvl1pPr>
          </a:lstStyle>
          <a:p>
            <a:pPr>
              <a:defRPr/>
            </a:pPr>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latin typeface="Arial" charset="0"/>
              </a:defRPr>
            </a:lvl1pPr>
          </a:lstStyle>
          <a:p>
            <a:pPr>
              <a:defRPr/>
            </a:pPr>
            <a:endParaRPr lang="de-DE" altLang="de-DE"/>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noProof="0" smtClean="0"/>
              <a:t>Textmasterformate durch Klicken bearbeiten</a:t>
            </a:r>
          </a:p>
          <a:p>
            <a:pPr lvl="1"/>
            <a:r>
              <a:rPr lang="de-DE" altLang="de-DE" noProof="0" smtClean="0"/>
              <a:t>Zweite Ebene</a:t>
            </a:r>
          </a:p>
          <a:p>
            <a:pPr lvl="2"/>
            <a:r>
              <a:rPr lang="de-DE" altLang="de-DE" noProof="0" smtClean="0"/>
              <a:t>Dritte Ebene</a:t>
            </a:r>
          </a:p>
          <a:p>
            <a:pPr lvl="3"/>
            <a:r>
              <a:rPr lang="de-DE" altLang="de-DE" noProof="0" smtClean="0"/>
              <a:t>Vierte Ebene</a:t>
            </a:r>
          </a:p>
          <a:p>
            <a:pPr lvl="4"/>
            <a:r>
              <a:rPr lang="de-DE" altLang="de-DE" noProof="0" smtClean="0"/>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latin typeface="Arial" charset="0"/>
              </a:defRPr>
            </a:lvl1pPr>
          </a:lstStyle>
          <a:p>
            <a:pPr>
              <a:defRPr/>
            </a:pPr>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77184AF-ED75-4CD1-8D5F-76D95B3EEF0D}" type="slidenum">
              <a:rPr lang="de-DE" altLang="de-DE"/>
              <a:pPr/>
              <a:t>‹Nr.›</a:t>
            </a:fld>
            <a:endParaRPr lang="de-DE" altLang="de-DE"/>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785EBC2-966B-4314-BCD2-C00B565D3F23}" type="slidenum">
              <a:rPr lang="de-DE" altLang="de-DE"/>
              <a:pPr>
                <a:spcBef>
                  <a:spcPct val="0"/>
                </a:spcBef>
              </a:pPr>
              <a:t>1</a:t>
            </a:fld>
            <a:endParaRPr lang="de-DE" altLang="de-DE"/>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Tabelle</a:t>
            </a:r>
            <a:r>
              <a:rPr lang="de-DE" baseline="0" dirty="0" smtClean="0"/>
              <a:t> animiert</a:t>
            </a:r>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10</a:t>
            </a:fld>
            <a:endParaRPr lang="de-DE" altLang="de-DE"/>
          </a:p>
        </p:txBody>
      </p:sp>
    </p:spTree>
    <p:extLst>
      <p:ext uri="{BB962C8B-B14F-4D97-AF65-F5344CB8AC3E}">
        <p14:creationId xmlns:p14="http://schemas.microsoft.com/office/powerpoint/2010/main" val="75721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dirty="0" smtClean="0">
                <a:solidFill>
                  <a:srgbClr val="0B2A51"/>
                </a:solidFill>
                <a:latin typeface="Arial" pitchFamily="34" charset="0"/>
              </a:rPr>
              <a:t>Quasi-</a:t>
            </a:r>
            <a:r>
              <a:rPr lang="de-DE" altLang="de-DE" dirty="0" err="1" smtClean="0">
                <a:solidFill>
                  <a:srgbClr val="0B2A51"/>
                </a:solidFill>
                <a:latin typeface="Arial" pitchFamily="34" charset="0"/>
              </a:rPr>
              <a:t>static</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forces</a:t>
            </a:r>
            <a:r>
              <a:rPr lang="de-DE" altLang="de-DE" dirty="0" smtClean="0">
                <a:solidFill>
                  <a:srgbClr val="0B2A51"/>
                </a:solidFill>
                <a:latin typeface="Arial" pitchFamily="34" charset="0"/>
              </a:rPr>
              <a:t> &lt; 1 s </a:t>
            </a:r>
            <a:r>
              <a:rPr lang="de-DE" altLang="de-DE" dirty="0" err="1" smtClean="0">
                <a:solidFill>
                  <a:srgbClr val="0B2A51"/>
                </a:solidFill>
                <a:latin typeface="Arial" pitchFamily="34" charset="0"/>
              </a:rPr>
              <a:t>cannot</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be</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evaluated</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by</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means</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of</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the</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force</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atlas</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for</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assembly</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operations</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extremely</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dynamic</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component</a:t>
            </a:r>
            <a:r>
              <a:rPr lang="de-DE" altLang="de-DE" dirty="0" smtClean="0">
                <a:solidFill>
                  <a:srgbClr val="0B2A51"/>
                </a:solidFill>
                <a:latin typeface="Arial" pitchFamily="34" charset="0"/>
              </a:rPr>
              <a:t>).</a:t>
            </a:r>
          </a:p>
          <a:p>
            <a:r>
              <a:rPr lang="de-DE" altLang="de-DE" dirty="0" smtClean="0">
                <a:solidFill>
                  <a:srgbClr val="0B2A51"/>
                </a:solidFill>
                <a:latin typeface="Arial" pitchFamily="34" charset="0"/>
              </a:rPr>
              <a:t>The same </a:t>
            </a:r>
            <a:r>
              <a:rPr lang="de-DE" altLang="de-DE" dirty="0" err="1" smtClean="0">
                <a:solidFill>
                  <a:srgbClr val="0B2A51"/>
                </a:solidFill>
                <a:latin typeface="Arial" pitchFamily="34" charset="0"/>
              </a:rPr>
              <a:t>applies</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to</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forces</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substantially</a:t>
            </a:r>
            <a:r>
              <a:rPr lang="de-DE" altLang="de-DE" dirty="0" smtClean="0">
                <a:solidFill>
                  <a:srgbClr val="0B2A51"/>
                </a:solidFill>
                <a:latin typeface="Arial" pitchFamily="34" charset="0"/>
              </a:rPr>
              <a:t> &gt; 6 s (</a:t>
            </a:r>
            <a:r>
              <a:rPr lang="de-DE" altLang="de-DE" dirty="0" err="1" smtClean="0">
                <a:solidFill>
                  <a:srgbClr val="0B2A51"/>
                </a:solidFill>
                <a:latin typeface="Arial" pitchFamily="34" charset="0"/>
              </a:rPr>
              <a:t>static</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for</a:t>
            </a:r>
            <a:r>
              <a:rPr lang="de-DE" altLang="de-DE" dirty="0" smtClean="0">
                <a:solidFill>
                  <a:srgbClr val="0B2A51"/>
                </a:solidFill>
                <a:latin typeface="Arial" pitchFamily="34" charset="0"/>
              </a:rPr>
              <a:t> a </a:t>
            </a:r>
            <a:r>
              <a:rPr lang="de-DE" altLang="de-DE" dirty="0" err="1" smtClean="0">
                <a:solidFill>
                  <a:srgbClr val="0B2A51"/>
                </a:solidFill>
                <a:latin typeface="Arial" pitchFamily="34" charset="0"/>
              </a:rPr>
              <a:t>long</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duration</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very</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quickly</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leading</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to</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muscle</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fatigue</a:t>
            </a:r>
            <a:r>
              <a:rPr lang="de-DE" altLang="de-DE" dirty="0" smtClean="0">
                <a:solidFill>
                  <a:srgbClr val="0B2A51"/>
                </a:solidFill>
                <a:latin typeface="Arial" pitchFamily="34" charset="0"/>
              </a:rPr>
              <a:t>).</a:t>
            </a:r>
          </a:p>
          <a:p>
            <a:r>
              <a:rPr lang="de-DE" altLang="de-DE" dirty="0" smtClean="0">
                <a:solidFill>
                  <a:srgbClr val="0B2A51"/>
                </a:solidFill>
                <a:latin typeface="Arial" pitchFamily="34" charset="0"/>
              </a:rPr>
              <a:t>Cases </a:t>
            </a:r>
            <a:r>
              <a:rPr lang="de-DE" altLang="de-DE" dirty="0" err="1" smtClean="0">
                <a:solidFill>
                  <a:srgbClr val="0B2A51"/>
                </a:solidFill>
                <a:latin typeface="Arial" pitchFamily="34" charset="0"/>
              </a:rPr>
              <a:t>of</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force</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exertion</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with</a:t>
            </a:r>
            <a:r>
              <a:rPr lang="de-DE" altLang="de-DE" dirty="0" smtClean="0">
                <a:solidFill>
                  <a:srgbClr val="0B2A51"/>
                </a:solidFill>
                <a:latin typeface="Arial" pitchFamily="34" charset="0"/>
              </a:rPr>
              <a:t> a </a:t>
            </a:r>
            <a:r>
              <a:rPr lang="de-DE" altLang="de-DE" dirty="0" err="1" smtClean="0">
                <a:solidFill>
                  <a:srgbClr val="0B2A51"/>
                </a:solidFill>
                <a:latin typeface="Arial" pitchFamily="34" charset="0"/>
              </a:rPr>
              <a:t>duration</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of</a:t>
            </a:r>
            <a:r>
              <a:rPr lang="de-DE" altLang="de-DE" dirty="0" smtClean="0">
                <a:solidFill>
                  <a:srgbClr val="0B2A51"/>
                </a:solidFill>
                <a:latin typeface="Arial" pitchFamily="34" charset="0"/>
              </a:rPr>
              <a:t> 3-4 s </a:t>
            </a:r>
            <a:r>
              <a:rPr lang="de-DE" altLang="de-DE" dirty="0" err="1" smtClean="0">
                <a:solidFill>
                  <a:srgbClr val="0B2A51"/>
                </a:solidFill>
                <a:latin typeface="Arial" pitchFamily="34" charset="0"/>
              </a:rPr>
              <a:t>can</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be</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readily</a:t>
            </a:r>
            <a:r>
              <a:rPr lang="de-DE" altLang="de-DE" dirty="0" smtClean="0">
                <a:solidFill>
                  <a:srgbClr val="0B2A51"/>
                </a:solidFill>
                <a:latin typeface="Arial" pitchFamily="34" charset="0"/>
              </a:rPr>
              <a:t> </a:t>
            </a:r>
            <a:r>
              <a:rPr lang="de-DE" altLang="de-DE" dirty="0" err="1" smtClean="0">
                <a:solidFill>
                  <a:srgbClr val="0B2A51"/>
                </a:solidFill>
                <a:latin typeface="Arial" pitchFamily="34" charset="0"/>
              </a:rPr>
              <a:t>analysed</a:t>
            </a:r>
            <a:r>
              <a:rPr lang="de-DE" altLang="de-DE" dirty="0" smtClean="0">
                <a:solidFill>
                  <a:srgbClr val="0B2A51"/>
                </a:solidFill>
                <a:latin typeface="Arial" pitchFamily="34" charset="0"/>
              </a:rPr>
              <a:t>.</a:t>
            </a:r>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11</a:t>
            </a:fld>
            <a:endParaRPr lang="de-DE" altLang="de-DE"/>
          </a:p>
        </p:txBody>
      </p:sp>
    </p:spTree>
    <p:extLst>
      <p:ext uri="{BB962C8B-B14F-4D97-AF65-F5344CB8AC3E}">
        <p14:creationId xmlns:p14="http://schemas.microsoft.com/office/powerpoint/2010/main" val="4243954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12</a:t>
            </a:fld>
            <a:endParaRPr lang="de-DE" altLang="de-DE"/>
          </a:p>
        </p:txBody>
      </p:sp>
    </p:spTree>
    <p:extLst>
      <p:ext uri="{BB962C8B-B14F-4D97-AF65-F5344CB8AC3E}">
        <p14:creationId xmlns:p14="http://schemas.microsoft.com/office/powerpoint/2010/main" val="37270921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14</a:t>
            </a:fld>
            <a:endParaRPr lang="de-DE" altLang="de-DE"/>
          </a:p>
        </p:txBody>
      </p:sp>
    </p:spTree>
    <p:extLst>
      <p:ext uri="{BB962C8B-B14F-4D97-AF65-F5344CB8AC3E}">
        <p14:creationId xmlns:p14="http://schemas.microsoft.com/office/powerpoint/2010/main" val="483983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sz="1200" dirty="0" err="1" smtClean="0">
                <a:latin typeface="Arial" pitchFamily="34" charset="0"/>
              </a:rPr>
              <a:t>Besides</a:t>
            </a:r>
            <a:r>
              <a:rPr lang="de-DE" altLang="de-DE" sz="1200" dirty="0" smtClean="0">
                <a:latin typeface="Arial" pitchFamily="34" charset="0"/>
              </a:rPr>
              <a:t> different </a:t>
            </a:r>
            <a:r>
              <a:rPr lang="de-DE" altLang="de-DE" sz="1200" dirty="0" err="1" smtClean="0">
                <a:latin typeface="Arial" pitchFamily="34" charset="0"/>
              </a:rPr>
              <a:t>body</a:t>
            </a:r>
            <a:r>
              <a:rPr lang="de-DE" altLang="de-DE" sz="1200" dirty="0" smtClean="0">
                <a:latin typeface="Arial" pitchFamily="34" charset="0"/>
              </a:rPr>
              <a:t> </a:t>
            </a:r>
            <a:r>
              <a:rPr lang="de-DE" altLang="de-DE" sz="1200" dirty="0" err="1" smtClean="0">
                <a:latin typeface="Arial" pitchFamily="34" charset="0"/>
              </a:rPr>
              <a:t>dimensions</a:t>
            </a:r>
            <a:r>
              <a:rPr lang="de-DE" altLang="de-DE" sz="1200" dirty="0" smtClean="0">
                <a:latin typeface="Arial" pitchFamily="34" charset="0"/>
              </a:rPr>
              <a:t>, </a:t>
            </a:r>
            <a:r>
              <a:rPr lang="de-DE" altLang="de-DE" sz="1200" dirty="0" err="1" smtClean="0">
                <a:latin typeface="Arial" pitchFamily="34" charset="0"/>
              </a:rPr>
              <a:t>variations</a:t>
            </a:r>
            <a:r>
              <a:rPr lang="de-DE" altLang="de-DE" sz="1200" dirty="0" smtClean="0">
                <a:latin typeface="Arial" pitchFamily="34" charset="0"/>
              </a:rPr>
              <a:t> in </a:t>
            </a:r>
            <a:r>
              <a:rPr lang="de-DE" altLang="de-DE" sz="1200" dirty="0" err="1" smtClean="0">
                <a:latin typeface="Arial" pitchFamily="34" charset="0"/>
              </a:rPr>
              <a:t>physical</a:t>
            </a:r>
            <a:r>
              <a:rPr lang="de-DE" altLang="de-DE" sz="1200" dirty="0" smtClean="0">
                <a:latin typeface="Arial" pitchFamily="34" charset="0"/>
              </a:rPr>
              <a:t> </a:t>
            </a:r>
            <a:r>
              <a:rPr lang="de-DE" altLang="de-DE" sz="1200" dirty="0" err="1" smtClean="0">
                <a:latin typeface="Arial" pitchFamily="34" charset="0"/>
              </a:rPr>
              <a:t>strength</a:t>
            </a:r>
            <a:r>
              <a:rPr lang="de-DE" altLang="de-DE" sz="1200" dirty="0" smtClean="0">
                <a:latin typeface="Arial" pitchFamily="34" charset="0"/>
              </a:rPr>
              <a:t> </a:t>
            </a:r>
            <a:r>
              <a:rPr lang="de-DE" altLang="de-DE" sz="1200" dirty="0" err="1" smtClean="0">
                <a:latin typeface="Arial" pitchFamily="34" charset="0"/>
              </a:rPr>
              <a:t>between</a:t>
            </a:r>
            <a:r>
              <a:rPr lang="de-DE" altLang="de-DE" sz="1200" dirty="0" smtClean="0">
                <a:latin typeface="Arial" pitchFamily="34" charset="0"/>
              </a:rPr>
              <a:t> human </a:t>
            </a:r>
            <a:r>
              <a:rPr lang="de-DE" altLang="de-DE" sz="1200" dirty="0" err="1" smtClean="0">
                <a:latin typeface="Arial" pitchFamily="34" charset="0"/>
              </a:rPr>
              <a:t>beings</a:t>
            </a:r>
            <a:r>
              <a:rPr lang="de-DE" altLang="de-DE" sz="1200" dirty="0" smtClean="0">
                <a:latin typeface="Arial" pitchFamily="34" charset="0"/>
              </a:rPr>
              <a:t> must also </a:t>
            </a:r>
            <a:r>
              <a:rPr lang="de-DE" altLang="de-DE" sz="1200" dirty="0" err="1" smtClean="0">
                <a:latin typeface="Arial" pitchFamily="34" charset="0"/>
              </a:rPr>
              <a:t>be</a:t>
            </a:r>
            <a:r>
              <a:rPr lang="de-DE" altLang="de-DE" sz="1200" dirty="0" smtClean="0">
                <a:latin typeface="Arial" pitchFamily="34" charset="0"/>
              </a:rPr>
              <a:t> </a:t>
            </a:r>
            <a:r>
              <a:rPr lang="de-DE" altLang="de-DE" sz="1200" dirty="0" err="1" smtClean="0">
                <a:latin typeface="Arial" pitchFamily="34" charset="0"/>
              </a:rPr>
              <a:t>considered</a:t>
            </a:r>
            <a:r>
              <a:rPr lang="de-DE" altLang="de-DE" sz="1200" dirty="0" smtClean="0">
                <a:latin typeface="Arial" pitchFamily="34" charset="0"/>
              </a:rPr>
              <a:t> </a:t>
            </a:r>
            <a:r>
              <a:rPr lang="de-DE" altLang="de-DE" sz="1200" dirty="0" err="1" smtClean="0">
                <a:latin typeface="Arial" pitchFamily="34" charset="0"/>
              </a:rPr>
              <a:t>during</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design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workplaces</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products</a:t>
            </a:r>
            <a:r>
              <a:rPr lang="de-DE" altLang="de-DE" sz="1200" dirty="0" smtClean="0">
                <a:latin typeface="Arial" pitchFamily="34" charset="0"/>
              </a:rPr>
              <a:t>. In </a:t>
            </a:r>
            <a:r>
              <a:rPr lang="de-DE" altLang="de-DE" sz="1200" dirty="0" err="1" smtClean="0">
                <a:latin typeface="Arial" pitchFamily="34" charset="0"/>
              </a:rPr>
              <a:t>the</a:t>
            </a:r>
            <a:r>
              <a:rPr lang="de-DE" altLang="de-DE" sz="1200" dirty="0" smtClean="0">
                <a:latin typeface="Arial" pitchFamily="34" charset="0"/>
              </a:rPr>
              <a:t> sense </a:t>
            </a:r>
            <a:r>
              <a:rPr lang="de-DE" altLang="de-DE" sz="1200" dirty="0" err="1" smtClean="0">
                <a:latin typeface="Arial" pitchFamily="34" charset="0"/>
              </a:rPr>
              <a:t>of</a:t>
            </a:r>
            <a:r>
              <a:rPr lang="de-DE" altLang="de-DE" sz="1200" dirty="0" smtClean="0">
                <a:latin typeface="Arial" pitchFamily="34" charset="0"/>
              </a:rPr>
              <a:t> DIN 33411 (Parts 3 </a:t>
            </a:r>
            <a:r>
              <a:rPr lang="de-DE" altLang="de-DE" sz="1200" dirty="0" err="1" smtClean="0">
                <a:latin typeface="Arial" pitchFamily="34" charset="0"/>
              </a:rPr>
              <a:t>to</a:t>
            </a:r>
            <a:r>
              <a:rPr lang="de-DE" altLang="de-DE" sz="1200" dirty="0" smtClean="0">
                <a:latin typeface="Arial" pitchFamily="34" charset="0"/>
              </a:rPr>
              <a:t> 5), </a:t>
            </a:r>
            <a:r>
              <a:rPr lang="de-DE" altLang="de-DE" sz="1200" dirty="0" err="1" smtClean="0">
                <a:latin typeface="Arial" pitchFamily="34" charset="0"/>
              </a:rPr>
              <a:t>physical</a:t>
            </a:r>
            <a:r>
              <a:rPr lang="de-DE" altLang="de-DE" sz="1200" dirty="0" smtClean="0">
                <a:latin typeface="Arial" pitchFamily="34" charset="0"/>
              </a:rPr>
              <a:t> </a:t>
            </a:r>
            <a:r>
              <a:rPr lang="de-DE" altLang="de-DE" sz="1200" dirty="0" err="1" smtClean="0">
                <a:latin typeface="Arial" pitchFamily="34" charset="0"/>
              </a:rPr>
              <a:t>strength</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strength</a:t>
            </a:r>
            <a:r>
              <a:rPr lang="de-DE" altLang="de-DE" sz="1200" dirty="0" smtClean="0">
                <a:latin typeface="Arial" pitchFamily="34" charset="0"/>
              </a:rPr>
              <a:t> </a:t>
            </a:r>
            <a:r>
              <a:rPr lang="de-DE" altLang="de-DE" sz="1200" dirty="0" err="1" smtClean="0">
                <a:latin typeface="Arial" pitchFamily="34" charset="0"/>
              </a:rPr>
              <a:t>associated</a:t>
            </a:r>
            <a:r>
              <a:rPr lang="de-DE" altLang="de-DE" sz="1200" dirty="0" smtClean="0">
                <a:latin typeface="Arial" pitchFamily="34" charset="0"/>
              </a:rPr>
              <a:t> </a:t>
            </a:r>
            <a:r>
              <a:rPr lang="de-DE" altLang="de-DE" sz="1200" dirty="0" err="1" smtClean="0">
                <a:latin typeface="Arial" pitchFamily="34" charset="0"/>
              </a:rPr>
              <a:t>with</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human </a:t>
            </a:r>
            <a:r>
              <a:rPr lang="de-DE" altLang="de-DE" sz="1200" dirty="0" err="1" smtClean="0">
                <a:latin typeface="Arial" pitchFamily="34" charset="0"/>
              </a:rPr>
              <a:t>body</a:t>
            </a:r>
            <a:r>
              <a:rPr lang="de-DE" altLang="de-DE" sz="1200" dirty="0" smtClean="0">
                <a:latin typeface="Arial" pitchFamily="34" charset="0"/>
              </a:rPr>
              <a:t> </a:t>
            </a:r>
            <a:r>
              <a:rPr lang="en-GB" altLang="de-DE" dirty="0" smtClean="0">
                <a:latin typeface="Arial" pitchFamily="34" charset="0"/>
              </a:rPr>
              <a:t>(mass/muscle/action force). Action forces in this context are the forces exerted outwardly by a part of the body generating them.</a:t>
            </a:r>
          </a:p>
          <a:p>
            <a:endParaRPr lang="de-DE" altLang="de-DE" dirty="0" smtClean="0">
              <a:latin typeface="Arial" pitchFamily="34" charset="0"/>
            </a:endParaRPr>
          </a:p>
          <a:p>
            <a:r>
              <a:rPr lang="en-GB" altLang="de-DE" dirty="0" smtClean="0">
                <a:latin typeface="Arial" pitchFamily="34" charset="0"/>
              </a:rPr>
              <a:t>Action forces occur for example when operating forces are exerted by the finger-hand system (forces &gt;30 N) and also when greater forces are applied by the hand-arm system with the involvement of the muscles of the upper arm and shoulder (forces &gt;40 N).</a:t>
            </a:r>
            <a:endParaRPr lang="de-DE" altLang="de-DE" dirty="0" smtClean="0">
              <a:latin typeface="Arial" pitchFamily="34" charset="0"/>
            </a:endParaRPr>
          </a:p>
          <a:p>
            <a:endParaRPr lang="en-GB" altLang="de-DE" dirty="0" smtClean="0">
              <a:latin typeface="Arial" pitchFamily="34" charset="0"/>
            </a:endParaRPr>
          </a:p>
          <a:p>
            <a:r>
              <a:rPr lang="en-GB" altLang="de-DE" dirty="0" smtClean="0">
                <a:latin typeface="Arial" pitchFamily="34" charset="0"/>
              </a:rPr>
              <a:t>If for example control elements (switches, levers) are to be operated very frequently, the operating forces required for this purpose must be selected such that muscle fatigue does not arise (as was for example the case with typewriter keys before the advent of the modern computer keyboard). In the case of manually guided hand tools (screwdrivers, grinding machines, etc.), repetitive work, the weight of the tools, unfavourable hand postures, etc. may also give rise to muscle stresses. Besides favourable handle design, location of the centre of gravity of the tool, the avoidance of disrupting secondary forces and the location of the point of force application, factors relating to the task and the individual are also relevant.</a:t>
            </a:r>
            <a:endParaRPr lang="de-DE" altLang="de-DE" dirty="0" smtClean="0">
              <a:latin typeface="Arial" pitchFamily="34" charset="0"/>
            </a:endParaRPr>
          </a:p>
          <a:p>
            <a:endParaRPr lang="de-DE" altLang="de-DE" sz="1200" dirty="0" smtClean="0">
              <a:latin typeface="Arial" pitchFamily="34" charset="0"/>
            </a:endParaRPr>
          </a:p>
          <a:p>
            <a:r>
              <a:rPr lang="de-DE" altLang="de-DE" sz="1200" dirty="0" err="1" smtClean="0">
                <a:latin typeface="Arial" pitchFamily="34" charset="0"/>
              </a:rPr>
              <a:t>If</a:t>
            </a:r>
            <a:r>
              <a:rPr lang="de-DE" altLang="de-DE" sz="1200" dirty="0" smtClean="0">
                <a:latin typeface="Arial" pitchFamily="34" charset="0"/>
              </a:rPr>
              <a:t> </a:t>
            </a:r>
            <a:r>
              <a:rPr lang="de-DE" altLang="de-DE" sz="1200" dirty="0" err="1" smtClean="0">
                <a:latin typeface="Arial" pitchFamily="34" charset="0"/>
              </a:rPr>
              <a:t>for</a:t>
            </a:r>
            <a:r>
              <a:rPr lang="de-DE" altLang="de-DE" sz="1200" dirty="0" smtClean="0">
                <a:latin typeface="Arial" pitchFamily="34" charset="0"/>
              </a:rPr>
              <a:t> </a:t>
            </a:r>
            <a:r>
              <a:rPr lang="de-DE" altLang="de-DE" sz="1200" dirty="0" err="1" smtClean="0">
                <a:latin typeface="Arial" pitchFamily="34" charset="0"/>
              </a:rPr>
              <a:t>example</a:t>
            </a:r>
            <a:r>
              <a:rPr lang="de-DE" altLang="de-DE" sz="1200" dirty="0" smtClean="0">
                <a:latin typeface="Arial" pitchFamily="34" charset="0"/>
              </a:rPr>
              <a:t> a </a:t>
            </a:r>
            <a:r>
              <a:rPr lang="de-DE" altLang="de-DE" sz="1200" dirty="0" err="1" smtClean="0">
                <a:latin typeface="Arial" pitchFamily="34" charset="0"/>
              </a:rPr>
              <a:t>work</a:t>
            </a:r>
            <a:r>
              <a:rPr lang="de-DE" altLang="de-DE" sz="1200" dirty="0" smtClean="0">
                <a:latin typeface="Arial" pitchFamily="34" charset="0"/>
              </a:rPr>
              <a:t> </a:t>
            </a:r>
            <a:r>
              <a:rPr lang="de-DE" altLang="de-DE" sz="1200" dirty="0" err="1" smtClean="0">
                <a:latin typeface="Arial" pitchFamily="34" charset="0"/>
              </a:rPr>
              <a:t>object</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be</a:t>
            </a:r>
            <a:r>
              <a:rPr lang="de-DE" altLang="de-DE" sz="1200" dirty="0" smtClean="0">
                <a:latin typeface="Arial" pitchFamily="34" charset="0"/>
              </a:rPr>
              <a:t> </a:t>
            </a:r>
            <a:r>
              <a:rPr lang="de-DE" altLang="de-DE" sz="1200" dirty="0" err="1" smtClean="0">
                <a:latin typeface="Arial" pitchFamily="34" charset="0"/>
              </a:rPr>
              <a:t>lifted</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set</a:t>
            </a:r>
            <a:r>
              <a:rPr lang="de-DE" altLang="de-DE" sz="1200" dirty="0" smtClean="0">
                <a:latin typeface="Arial" pitchFamily="34" charset="0"/>
              </a:rPr>
              <a:t> down a </a:t>
            </a:r>
            <a:r>
              <a:rPr lang="de-DE" altLang="de-DE" sz="1200" dirty="0" err="1" smtClean="0">
                <a:latin typeface="Arial" pitchFamily="34" charset="0"/>
              </a:rPr>
              <a:t>hundred</a:t>
            </a:r>
            <a:r>
              <a:rPr lang="de-DE" altLang="de-DE" sz="1200" dirty="0" smtClean="0">
                <a:latin typeface="Arial" pitchFamily="34" charset="0"/>
              </a:rPr>
              <a:t> </a:t>
            </a:r>
            <a:r>
              <a:rPr lang="de-DE" altLang="de-DE" sz="1200" dirty="0" err="1" smtClean="0">
                <a:latin typeface="Arial" pitchFamily="34" charset="0"/>
              </a:rPr>
              <a:t>times</a:t>
            </a:r>
            <a:r>
              <a:rPr lang="de-DE" altLang="de-DE" sz="1200" dirty="0" smtClean="0">
                <a:latin typeface="Arial" pitchFamily="34" charset="0"/>
              </a:rPr>
              <a:t> a </a:t>
            </a:r>
            <a:r>
              <a:rPr lang="de-DE" altLang="de-DE" sz="1200" dirty="0" err="1" smtClean="0">
                <a:latin typeface="Arial" pitchFamily="34" charset="0"/>
              </a:rPr>
              <a:t>day</a:t>
            </a:r>
            <a:r>
              <a:rPr lang="de-DE" altLang="de-DE" sz="1200" dirty="0" smtClean="0">
                <a:latin typeface="Arial" pitchFamily="34" charset="0"/>
              </a:rPr>
              <a:t>, </a:t>
            </a:r>
            <a:r>
              <a:rPr lang="de-DE" altLang="de-DE" sz="1200" dirty="0" err="1" smtClean="0">
                <a:latin typeface="Arial" pitchFamily="34" charset="0"/>
              </a:rPr>
              <a:t>as</a:t>
            </a:r>
            <a:r>
              <a:rPr lang="de-DE" altLang="de-DE" sz="1200" dirty="0" smtClean="0">
                <a:latin typeface="Arial" pitchFamily="34" charset="0"/>
              </a:rPr>
              <a:t> </a:t>
            </a:r>
            <a:r>
              <a:rPr lang="de-DE" altLang="de-DE" sz="1200" dirty="0" err="1" smtClean="0">
                <a:latin typeface="Arial" pitchFamily="34" charset="0"/>
              </a:rPr>
              <a:t>shown</a:t>
            </a:r>
            <a:r>
              <a:rPr lang="de-DE" altLang="de-DE" sz="1200" dirty="0" smtClean="0">
                <a:latin typeface="Arial" pitchFamily="34" charset="0"/>
              </a:rPr>
              <a:t> </a:t>
            </a:r>
            <a:r>
              <a:rPr lang="de-DE" altLang="de-DE" sz="1200" dirty="0" err="1" smtClean="0">
                <a:latin typeface="Arial" pitchFamily="34" charset="0"/>
              </a:rPr>
              <a:t>here</a:t>
            </a:r>
            <a:r>
              <a:rPr lang="de-DE" altLang="de-DE" sz="1200" dirty="0" smtClean="0">
                <a:latin typeface="Arial" pitchFamily="34" charset="0"/>
              </a:rPr>
              <a:t> in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image</a:t>
            </a:r>
            <a:r>
              <a:rPr lang="de-DE" altLang="de-DE" sz="1200" dirty="0" smtClean="0">
                <a:latin typeface="Arial" pitchFamily="34" charset="0"/>
              </a:rPr>
              <a:t>, </a:t>
            </a:r>
            <a:r>
              <a:rPr lang="de-DE" altLang="de-DE" sz="1200" dirty="0" err="1" smtClean="0">
                <a:latin typeface="Arial" pitchFamily="34" charset="0"/>
              </a:rPr>
              <a:t>consideration</a:t>
            </a:r>
            <a:r>
              <a:rPr lang="de-DE" altLang="de-DE" sz="1200" dirty="0" smtClean="0">
                <a:latin typeface="Arial" pitchFamily="34" charset="0"/>
              </a:rPr>
              <a:t> must </a:t>
            </a:r>
            <a:r>
              <a:rPr lang="de-DE" altLang="de-DE" sz="1200" dirty="0" err="1" smtClean="0">
                <a:latin typeface="Arial" pitchFamily="34" charset="0"/>
              </a:rPr>
              <a:t>be</a:t>
            </a:r>
            <a:r>
              <a:rPr lang="de-DE" altLang="de-DE" sz="1200" dirty="0" smtClean="0">
                <a:latin typeface="Arial" pitchFamily="34" charset="0"/>
              </a:rPr>
              <a:t> </a:t>
            </a:r>
            <a:r>
              <a:rPr lang="de-DE" altLang="de-DE" sz="1200" dirty="0" err="1" smtClean="0">
                <a:latin typeface="Arial" pitchFamily="34" charset="0"/>
              </a:rPr>
              <a:t>given</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human </a:t>
            </a:r>
            <a:r>
              <a:rPr lang="de-DE" altLang="de-DE" sz="1200" dirty="0" err="1" smtClean="0">
                <a:latin typeface="Arial" pitchFamily="34" charset="0"/>
              </a:rPr>
              <a:t>physical</a:t>
            </a:r>
            <a:r>
              <a:rPr lang="de-DE" altLang="de-DE" sz="1200" dirty="0" smtClean="0">
                <a:latin typeface="Arial" pitchFamily="34" charset="0"/>
              </a:rPr>
              <a:t> </a:t>
            </a:r>
            <a:r>
              <a:rPr lang="de-DE" altLang="de-DE" sz="1200" dirty="0" err="1" smtClean="0">
                <a:latin typeface="Arial" pitchFamily="34" charset="0"/>
              </a:rPr>
              <a:t>strength</a:t>
            </a:r>
            <a:r>
              <a:rPr lang="de-DE" altLang="de-DE" sz="1200" dirty="0" smtClean="0">
                <a:latin typeface="Arial" pitchFamily="34" charset="0"/>
              </a:rPr>
              <a:t>. </a:t>
            </a:r>
            <a:r>
              <a:rPr lang="de-DE" altLang="de-DE" sz="1200" dirty="0" err="1" smtClean="0">
                <a:latin typeface="Arial" pitchFamily="34" charset="0"/>
              </a:rPr>
              <a:t>Corresponding</a:t>
            </a:r>
            <a:r>
              <a:rPr lang="de-DE" altLang="de-DE" sz="1200" dirty="0" smtClean="0">
                <a:latin typeface="Arial" pitchFamily="34" charset="0"/>
              </a:rPr>
              <a:t> design </a:t>
            </a:r>
            <a:r>
              <a:rPr lang="de-DE" altLang="de-DE" sz="1200" dirty="0" err="1" smtClean="0">
                <a:latin typeface="Arial" pitchFamily="34" charset="0"/>
              </a:rPr>
              <a:t>decisions</a:t>
            </a:r>
            <a:r>
              <a:rPr lang="de-DE" altLang="de-DE" sz="1200" dirty="0" smtClean="0">
                <a:latin typeface="Arial" pitchFamily="34" charset="0"/>
              </a:rPr>
              <a:t> </a:t>
            </a:r>
            <a:r>
              <a:rPr lang="de-DE" altLang="de-DE" sz="1200" dirty="0" err="1" smtClean="0">
                <a:latin typeface="Arial" pitchFamily="34" charset="0"/>
              </a:rPr>
              <a:t>can</a:t>
            </a:r>
            <a:r>
              <a:rPr lang="de-DE" altLang="de-DE" sz="1200" dirty="0" smtClean="0">
                <a:latin typeface="Arial" pitchFamily="34" charset="0"/>
              </a:rPr>
              <a:t> </a:t>
            </a:r>
            <a:r>
              <a:rPr lang="de-DE" altLang="de-DE" sz="1200" dirty="0" err="1" smtClean="0">
                <a:latin typeface="Arial" pitchFamily="34" charset="0"/>
              </a:rPr>
              <a:t>be</a:t>
            </a:r>
            <a:r>
              <a:rPr lang="de-DE" altLang="de-DE" sz="1200" dirty="0" smtClean="0">
                <a:latin typeface="Arial" pitchFamily="34" charset="0"/>
              </a:rPr>
              <a:t> </a:t>
            </a:r>
            <a:r>
              <a:rPr lang="de-DE" altLang="de-DE" sz="1200" dirty="0" err="1" smtClean="0">
                <a:latin typeface="Arial" pitchFamily="34" charset="0"/>
              </a:rPr>
              <a:t>taken</a:t>
            </a:r>
            <a:r>
              <a:rPr lang="de-DE" altLang="de-DE" sz="1200" dirty="0" smtClean="0">
                <a:latin typeface="Arial" pitchFamily="34" charset="0"/>
              </a:rPr>
              <a:t>. This </a:t>
            </a:r>
            <a:r>
              <a:rPr lang="de-DE" altLang="de-DE" sz="1200" dirty="0" err="1" smtClean="0">
                <a:latin typeface="Arial" pitchFamily="34" charset="0"/>
              </a:rPr>
              <a:t>chapter</a:t>
            </a:r>
            <a:r>
              <a:rPr lang="de-DE" altLang="de-DE" sz="1200" dirty="0" smtClean="0">
                <a:latin typeface="Arial" pitchFamily="34" charset="0"/>
              </a:rPr>
              <a:t> </a:t>
            </a:r>
            <a:r>
              <a:rPr lang="de-DE" altLang="de-DE" sz="1200" dirty="0" err="1" smtClean="0">
                <a:latin typeface="Arial" pitchFamily="34" charset="0"/>
              </a:rPr>
              <a:t>first</a:t>
            </a:r>
            <a:r>
              <a:rPr lang="de-DE" altLang="de-DE" sz="1200" dirty="0" smtClean="0">
                <a:latin typeface="Arial" pitchFamily="34" charset="0"/>
              </a:rPr>
              <a:t> </a:t>
            </a:r>
            <a:r>
              <a:rPr lang="de-DE" altLang="de-DE" sz="1200" dirty="0" err="1" smtClean="0">
                <a:latin typeface="Arial" pitchFamily="34" charset="0"/>
              </a:rPr>
              <a:t>explains</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differences</a:t>
            </a:r>
            <a:r>
              <a:rPr lang="de-DE" altLang="de-DE" sz="1200" dirty="0" smtClean="0">
                <a:latin typeface="Arial" pitchFamily="34" charset="0"/>
              </a:rPr>
              <a:t> </a:t>
            </a:r>
            <a:r>
              <a:rPr lang="de-DE" altLang="de-DE" sz="1200" dirty="0" err="1" smtClean="0">
                <a:latin typeface="Arial" pitchFamily="34" charset="0"/>
              </a:rPr>
              <a:t>between</a:t>
            </a:r>
            <a:r>
              <a:rPr lang="de-DE" altLang="de-DE" sz="1200" dirty="0" smtClean="0">
                <a:latin typeface="Arial" pitchFamily="34" charset="0"/>
              </a:rPr>
              <a:t> </a:t>
            </a:r>
            <a:r>
              <a:rPr lang="de-DE" altLang="de-DE" sz="1200" dirty="0" err="1" smtClean="0">
                <a:latin typeface="Arial" pitchFamily="34" charset="0"/>
              </a:rPr>
              <a:t>dynamic</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static</a:t>
            </a:r>
            <a:r>
              <a:rPr lang="de-DE" altLang="de-DE" sz="1200" dirty="0" smtClean="0">
                <a:latin typeface="Arial" pitchFamily="34" charset="0"/>
              </a:rPr>
              <a:t> </a:t>
            </a:r>
            <a:r>
              <a:rPr lang="de-DE" altLang="de-DE" sz="1200" dirty="0" err="1" smtClean="0">
                <a:latin typeface="Arial" pitchFamily="34" charset="0"/>
              </a:rPr>
              <a:t>muscle</a:t>
            </a:r>
            <a:r>
              <a:rPr lang="de-DE" altLang="de-DE" sz="1200" dirty="0" smtClean="0">
                <a:latin typeface="Arial" pitchFamily="34" charset="0"/>
              </a:rPr>
              <a:t> </a:t>
            </a:r>
            <a:r>
              <a:rPr lang="de-DE" altLang="de-DE" sz="1200" dirty="0" err="1" smtClean="0">
                <a:latin typeface="Arial" pitchFamily="34" charset="0"/>
              </a:rPr>
              <a:t>work</a:t>
            </a:r>
            <a:r>
              <a:rPr lang="de-DE" altLang="de-DE" sz="1200" dirty="0" smtClean="0">
                <a:latin typeface="Arial" pitchFamily="34" charset="0"/>
              </a:rPr>
              <a:t>, </a:t>
            </a:r>
            <a:r>
              <a:rPr lang="de-DE" altLang="de-DE" sz="1200" dirty="0" err="1" smtClean="0">
                <a:latin typeface="Arial" pitchFamily="34" charset="0"/>
              </a:rPr>
              <a:t>defining</a:t>
            </a:r>
            <a:r>
              <a:rPr lang="de-DE" altLang="de-DE" sz="1200" dirty="0" smtClean="0">
                <a:latin typeface="Arial" pitchFamily="34" charset="0"/>
              </a:rPr>
              <a:t> </a:t>
            </a:r>
            <a:r>
              <a:rPr lang="de-DE" altLang="de-DE" sz="1200" dirty="0" err="1" smtClean="0">
                <a:latin typeface="Arial" pitchFamily="34" charset="0"/>
              </a:rPr>
              <a:t>parameters</a:t>
            </a:r>
            <a:r>
              <a:rPr lang="de-DE" altLang="de-DE" sz="1200" dirty="0" smtClean="0">
                <a:latin typeface="Arial" pitchFamily="34" charset="0"/>
              </a:rPr>
              <a:t> </a:t>
            </a:r>
            <a:r>
              <a:rPr lang="de-DE" altLang="de-DE" sz="1200" dirty="0" err="1" smtClean="0">
                <a:latin typeface="Arial" pitchFamily="34" charset="0"/>
              </a:rPr>
              <a:t>for</a:t>
            </a:r>
            <a:r>
              <a:rPr lang="de-DE" altLang="de-DE" sz="1200" dirty="0" smtClean="0">
                <a:latin typeface="Arial" pitchFamily="34" charset="0"/>
              </a:rPr>
              <a:t> </a:t>
            </a:r>
            <a:r>
              <a:rPr lang="de-DE" altLang="de-DE" sz="1200" dirty="0" err="1" smtClean="0">
                <a:latin typeface="Arial" pitchFamily="34" charset="0"/>
              </a:rPr>
              <a:t>maximum</a:t>
            </a:r>
            <a:r>
              <a:rPr lang="de-DE" altLang="de-DE" sz="1200" dirty="0" smtClean="0">
                <a:latin typeface="Arial" pitchFamily="34" charset="0"/>
              </a:rPr>
              <a:t> </a:t>
            </a:r>
            <a:r>
              <a:rPr lang="de-DE" altLang="de-DE" sz="1200" dirty="0" err="1" smtClean="0">
                <a:latin typeface="Arial" pitchFamily="34" charset="0"/>
              </a:rPr>
              <a:t>static</a:t>
            </a:r>
            <a:r>
              <a:rPr lang="de-DE" altLang="de-DE" sz="1200" dirty="0" smtClean="0">
                <a:latin typeface="Arial" pitchFamily="34" charset="0"/>
              </a:rPr>
              <a:t> </a:t>
            </a:r>
            <a:r>
              <a:rPr lang="de-DE" altLang="de-DE" sz="1200" dirty="0" err="1" smtClean="0">
                <a:latin typeface="Arial" pitchFamily="34" charset="0"/>
              </a:rPr>
              <a:t>action</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a:t>
            </a:r>
            <a:r>
              <a:rPr lang="en-GB" sz="1800" kern="1200" dirty="0" smtClean="0">
                <a:solidFill>
                  <a:schemeClr val="tx1"/>
                </a:solidFill>
                <a:effectLst/>
                <a:latin typeface="Arial" charset="0"/>
                <a:ea typeface="+mn-ea"/>
                <a:cs typeface="+mn-cs"/>
              </a:rPr>
              <a:t>and sources of data concerning body forces (such as normative data in the form of </a:t>
            </a:r>
            <a:r>
              <a:rPr lang="en-GB" sz="1800" kern="1200" dirty="0" err="1" smtClean="0">
                <a:solidFill>
                  <a:schemeClr val="tx1"/>
                </a:solidFill>
                <a:effectLst/>
                <a:latin typeface="Arial" charset="0"/>
                <a:ea typeface="+mn-ea"/>
                <a:cs typeface="+mn-cs"/>
              </a:rPr>
              <a:t>isodynes</a:t>
            </a:r>
            <a:r>
              <a:rPr lang="en-GB" sz="1800" kern="1200" dirty="0" smtClean="0">
                <a:solidFill>
                  <a:schemeClr val="tx1"/>
                </a:solidFill>
                <a:effectLst/>
                <a:latin typeface="Arial" charset="0"/>
                <a:ea typeface="+mn-ea"/>
                <a:cs typeface="+mn-cs"/>
              </a:rPr>
              <a:t>).</a:t>
            </a:r>
            <a:endParaRPr lang="de-DE" sz="1800" kern="1200" dirty="0">
              <a:solidFill>
                <a:schemeClr val="tx1"/>
              </a:solidFill>
              <a:effectLst/>
              <a:latin typeface="Arial" charset="0"/>
              <a:ea typeface="+mn-ea"/>
              <a:cs typeface="+mn-cs"/>
            </a:endParaRPr>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2</a:t>
            </a:fld>
            <a:endParaRPr lang="de-DE" altLang="de-DE"/>
          </a:p>
        </p:txBody>
      </p:sp>
    </p:spTree>
    <p:extLst>
      <p:ext uri="{BB962C8B-B14F-4D97-AF65-F5344CB8AC3E}">
        <p14:creationId xmlns:p14="http://schemas.microsoft.com/office/powerpoint/2010/main" val="2660454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85725" indent="-85725">
              <a:spcBef>
                <a:spcPct val="10000"/>
              </a:spcBef>
              <a:spcAft>
                <a:spcPct val="5000"/>
              </a:spcAft>
              <a:buFont typeface="Wingdings" pitchFamily="2" charset="2"/>
              <a:buChar char="§"/>
              <a:defRPr/>
            </a:pPr>
            <a:r>
              <a:rPr lang="de-DE" altLang="de-DE" sz="1200" dirty="0" err="1" smtClean="0"/>
              <a:t>Mechanical</a:t>
            </a:r>
            <a:r>
              <a:rPr lang="de-DE" altLang="de-DE" sz="1200" dirty="0" smtClean="0"/>
              <a:t> </a:t>
            </a:r>
            <a:r>
              <a:rPr lang="de-DE" altLang="de-DE" sz="1200" dirty="0" err="1" smtClean="0"/>
              <a:t>work</a:t>
            </a:r>
            <a:r>
              <a:rPr lang="de-DE" altLang="de-DE" sz="1200" dirty="0" smtClean="0"/>
              <a:t>: </a:t>
            </a:r>
            <a:r>
              <a:rPr lang="de-DE" altLang="de-DE" sz="1200" dirty="0" err="1" smtClean="0"/>
              <a:t>tasks</a:t>
            </a:r>
            <a:r>
              <a:rPr lang="de-DE" altLang="de-DE" sz="1200" dirty="0" smtClean="0"/>
              <a:t> </a:t>
            </a:r>
            <a:r>
              <a:rPr lang="de-DE" altLang="de-DE" sz="1200" dirty="0" err="1" smtClean="0"/>
              <a:t>for</a:t>
            </a:r>
            <a:r>
              <a:rPr lang="de-DE" altLang="de-DE" sz="1200" dirty="0" smtClean="0"/>
              <a:t> </a:t>
            </a:r>
            <a:r>
              <a:rPr lang="de-DE" altLang="de-DE" sz="1200" dirty="0" err="1" smtClean="0"/>
              <a:t>the</a:t>
            </a:r>
            <a:r>
              <a:rPr lang="de-DE" altLang="de-DE" sz="1200" dirty="0" smtClean="0"/>
              <a:t> </a:t>
            </a:r>
            <a:r>
              <a:rPr lang="de-DE" altLang="de-DE" sz="1200" dirty="0" err="1" smtClean="0"/>
              <a:t>generation</a:t>
            </a:r>
            <a:r>
              <a:rPr lang="de-DE" altLang="de-DE" sz="1200" dirty="0" smtClean="0"/>
              <a:t> </a:t>
            </a:r>
            <a:r>
              <a:rPr lang="de-DE" altLang="de-DE" sz="1200" dirty="0" err="1" smtClean="0"/>
              <a:t>of</a:t>
            </a:r>
            <a:r>
              <a:rPr lang="de-DE" altLang="de-DE" sz="1200" dirty="0" smtClean="0"/>
              <a:t> </a:t>
            </a:r>
            <a:r>
              <a:rPr lang="de-DE" altLang="de-DE" sz="1200" dirty="0" err="1" smtClean="0"/>
              <a:t>forces</a:t>
            </a:r>
            <a:r>
              <a:rPr lang="de-DE" altLang="de-DE" sz="1200" dirty="0" smtClean="0"/>
              <a:t>/</a:t>
            </a:r>
            <a:r>
              <a:rPr lang="de-DE" altLang="de-DE" sz="1200" dirty="0" err="1" smtClean="0"/>
              <a:t>mechanical</a:t>
            </a:r>
            <a:r>
              <a:rPr lang="de-DE" altLang="de-DE" sz="1200" dirty="0" smtClean="0"/>
              <a:t> </a:t>
            </a:r>
            <a:r>
              <a:rPr lang="de-DE" altLang="de-DE" sz="1200" dirty="0" err="1" smtClean="0"/>
              <a:t>energy</a:t>
            </a:r>
            <a:endParaRPr lang="de-DE" altLang="de-DE" sz="1200" dirty="0" smtClean="0"/>
          </a:p>
          <a:p>
            <a:pPr marL="85725" indent="-85725">
              <a:spcBef>
                <a:spcPct val="10000"/>
              </a:spcBef>
              <a:spcAft>
                <a:spcPct val="5000"/>
              </a:spcAft>
              <a:buFont typeface="Wingdings" pitchFamily="2" charset="2"/>
              <a:buChar char="§"/>
              <a:defRPr/>
            </a:pPr>
            <a:r>
              <a:rPr lang="de-DE" altLang="de-DE" sz="1200" dirty="0" err="1" smtClean="0"/>
              <a:t>Although</a:t>
            </a:r>
            <a:r>
              <a:rPr lang="de-DE" altLang="de-DE" sz="1200" dirty="0" smtClean="0"/>
              <a:t> </a:t>
            </a:r>
            <a:r>
              <a:rPr lang="de-DE" altLang="de-DE" sz="1200" dirty="0" err="1" smtClean="0"/>
              <a:t>mechanization</a:t>
            </a:r>
            <a:r>
              <a:rPr lang="de-DE" altLang="de-DE" sz="1200" dirty="0" smtClean="0"/>
              <a:t> </a:t>
            </a:r>
            <a:r>
              <a:rPr lang="de-DE" altLang="de-DE" sz="1200" dirty="0" err="1" smtClean="0"/>
              <a:t>and</a:t>
            </a:r>
            <a:r>
              <a:rPr lang="de-DE" altLang="de-DE" sz="1200" dirty="0" smtClean="0"/>
              <a:t> </a:t>
            </a:r>
            <a:r>
              <a:rPr lang="de-DE" altLang="de-DE" sz="1200" dirty="0" err="1" smtClean="0"/>
              <a:t>automation</a:t>
            </a:r>
            <a:r>
              <a:rPr lang="de-DE" altLang="de-DE" sz="1200" dirty="0" smtClean="0"/>
              <a:t> </a:t>
            </a:r>
            <a:r>
              <a:rPr lang="de-DE" altLang="de-DE" sz="1200" dirty="0" err="1" smtClean="0"/>
              <a:t>have</a:t>
            </a:r>
            <a:r>
              <a:rPr lang="de-DE" altLang="de-DE" sz="1200" dirty="0" smtClean="0"/>
              <a:t> </a:t>
            </a:r>
            <a:r>
              <a:rPr lang="de-DE" altLang="de-DE" sz="1200" dirty="0" err="1" smtClean="0"/>
              <a:t>considerably</a:t>
            </a:r>
            <a:r>
              <a:rPr lang="de-DE" altLang="de-DE" sz="1200" dirty="0" smtClean="0"/>
              <a:t> </a:t>
            </a:r>
            <a:r>
              <a:rPr lang="de-DE" altLang="de-DE" sz="1200" dirty="0" err="1" smtClean="0"/>
              <a:t>reduced</a:t>
            </a:r>
            <a:r>
              <a:rPr lang="de-DE" altLang="de-DE" sz="1200" dirty="0" smtClean="0"/>
              <a:t> </a:t>
            </a:r>
            <a:r>
              <a:rPr lang="de-DE" altLang="de-DE" sz="1200" dirty="0" err="1" smtClean="0"/>
              <a:t>these</a:t>
            </a:r>
            <a:r>
              <a:rPr lang="de-DE" altLang="de-DE" sz="1200" dirty="0" smtClean="0"/>
              <a:t> </a:t>
            </a:r>
            <a:r>
              <a:rPr lang="de-DE" altLang="de-DE" sz="1200" dirty="0" err="1" smtClean="0"/>
              <a:t>tasks</a:t>
            </a:r>
            <a:r>
              <a:rPr lang="de-DE" altLang="de-DE" sz="1200" dirty="0" smtClean="0"/>
              <a:t>, a </a:t>
            </a:r>
            <a:r>
              <a:rPr lang="de-DE" altLang="de-DE" sz="1200" dirty="0" err="1" smtClean="0"/>
              <a:t>number</a:t>
            </a:r>
            <a:r>
              <a:rPr lang="de-DE" altLang="de-DE" sz="1200" dirty="0" smtClean="0"/>
              <a:t> </a:t>
            </a:r>
            <a:r>
              <a:rPr lang="de-DE" altLang="de-DE" sz="1200" dirty="0" err="1" smtClean="0"/>
              <a:t>of</a:t>
            </a:r>
            <a:r>
              <a:rPr lang="de-DE" altLang="de-DE" sz="1200" dirty="0" smtClean="0"/>
              <a:t> </a:t>
            </a:r>
            <a:r>
              <a:rPr lang="de-DE" altLang="de-DE" sz="1200" dirty="0" err="1" smtClean="0"/>
              <a:t>tasks</a:t>
            </a:r>
            <a:r>
              <a:rPr lang="de-DE" altLang="de-DE" sz="1200" dirty="0" smtClean="0"/>
              <a:t> </a:t>
            </a:r>
            <a:r>
              <a:rPr lang="de-DE" altLang="de-DE" sz="1200" dirty="0" err="1" smtClean="0"/>
              <a:t>nevertheless</a:t>
            </a:r>
            <a:r>
              <a:rPr lang="de-DE" altLang="de-DE" sz="1200" dirty="0" smtClean="0"/>
              <a:t> </a:t>
            </a:r>
            <a:r>
              <a:rPr lang="de-DE" altLang="de-DE" sz="1200" dirty="0" err="1" smtClean="0"/>
              <a:t>remain</a:t>
            </a:r>
            <a:r>
              <a:rPr lang="de-DE" altLang="de-DE" sz="1200" dirty="0" smtClean="0"/>
              <a:t> </a:t>
            </a:r>
            <a:r>
              <a:rPr lang="de-DE" altLang="de-DE" sz="1200" dirty="0" err="1" smtClean="0"/>
              <a:t>which</a:t>
            </a:r>
            <a:r>
              <a:rPr lang="de-DE" altLang="de-DE" sz="1200" dirty="0" smtClean="0"/>
              <a:t> </a:t>
            </a:r>
            <a:r>
              <a:rPr lang="de-DE" altLang="de-DE" sz="1200" dirty="0" err="1" smtClean="0"/>
              <a:t>require</a:t>
            </a:r>
            <a:r>
              <a:rPr lang="de-DE" altLang="de-DE" sz="1200" dirty="0" smtClean="0"/>
              <a:t> not </a:t>
            </a:r>
            <a:r>
              <a:rPr lang="de-DE" altLang="de-DE" sz="1200" dirty="0" err="1" smtClean="0"/>
              <a:t>inconsiderable</a:t>
            </a:r>
            <a:r>
              <a:rPr lang="de-DE" altLang="de-DE" sz="1200" dirty="0" smtClean="0"/>
              <a:t> </a:t>
            </a:r>
            <a:r>
              <a:rPr lang="de-DE" altLang="de-DE" sz="1200" dirty="0" err="1" smtClean="0"/>
              <a:t>energetic</a:t>
            </a:r>
            <a:r>
              <a:rPr lang="de-DE" altLang="de-DE" sz="1200" dirty="0" smtClean="0"/>
              <a:t> </a:t>
            </a:r>
            <a:r>
              <a:rPr lang="de-DE" altLang="de-DE" sz="1200" dirty="0" err="1" smtClean="0"/>
              <a:t>work</a:t>
            </a:r>
            <a:r>
              <a:rPr lang="de-DE" altLang="de-DE" sz="1200" dirty="0" smtClean="0"/>
              <a:t>. </a:t>
            </a:r>
          </a:p>
          <a:p>
            <a:pPr marL="85725" indent="-85725">
              <a:spcBef>
                <a:spcPct val="10000"/>
              </a:spcBef>
              <a:spcAft>
                <a:spcPct val="5000"/>
              </a:spcAft>
              <a:buFont typeface="Wingdings" pitchFamily="2" charset="2"/>
              <a:buChar char="§"/>
              <a:defRPr/>
            </a:pPr>
            <a:r>
              <a:rPr lang="de-DE" altLang="de-DE" sz="1200" dirty="0" smtClean="0"/>
              <a:t>The </a:t>
            </a:r>
            <a:r>
              <a:rPr lang="de-DE" altLang="de-DE" sz="1200" dirty="0" err="1" smtClean="0"/>
              <a:t>task</a:t>
            </a:r>
            <a:r>
              <a:rPr lang="de-DE" altLang="de-DE" sz="1200" dirty="0" smtClean="0"/>
              <a:t> </a:t>
            </a:r>
            <a:r>
              <a:rPr lang="de-DE" altLang="de-DE" sz="1200" dirty="0" err="1" smtClean="0"/>
              <a:t>of</a:t>
            </a:r>
            <a:r>
              <a:rPr lang="de-DE" altLang="de-DE" sz="1200" dirty="0" smtClean="0"/>
              <a:t> </a:t>
            </a:r>
            <a:r>
              <a:rPr lang="de-DE" altLang="de-DE" sz="1200" dirty="0" err="1" smtClean="0"/>
              <a:t>ergonomics</a:t>
            </a:r>
            <a:r>
              <a:rPr lang="de-DE" altLang="de-DE" sz="1200" dirty="0" smtClean="0"/>
              <a:t> lies not in </a:t>
            </a:r>
            <a:r>
              <a:rPr lang="de-DE" altLang="de-DE" sz="1200" dirty="0" err="1" smtClean="0"/>
              <a:t>protecting</a:t>
            </a:r>
            <a:r>
              <a:rPr lang="de-DE" altLang="de-DE" sz="1200" dirty="0" smtClean="0"/>
              <a:t> human </a:t>
            </a:r>
            <a:r>
              <a:rPr lang="de-DE" altLang="de-DE" sz="1200" dirty="0" err="1" smtClean="0"/>
              <a:t>beings</a:t>
            </a:r>
            <a:r>
              <a:rPr lang="de-DE" altLang="de-DE" sz="1200" dirty="0" smtClean="0"/>
              <a:t> </a:t>
            </a:r>
            <a:r>
              <a:rPr lang="de-DE" altLang="de-DE" sz="1200" dirty="0" err="1" smtClean="0"/>
              <a:t>against</a:t>
            </a:r>
            <a:r>
              <a:rPr lang="de-DE" altLang="de-DE" sz="1200" dirty="0" smtClean="0"/>
              <a:t> </a:t>
            </a:r>
            <a:r>
              <a:rPr lang="de-DE" altLang="de-DE" sz="1200" dirty="0" err="1" smtClean="0"/>
              <a:t>physical</a:t>
            </a:r>
            <a:r>
              <a:rPr lang="de-DE" altLang="de-DE" sz="1200" dirty="0" smtClean="0"/>
              <a:t> </a:t>
            </a:r>
            <a:r>
              <a:rPr lang="de-DE" altLang="de-DE" sz="1200" dirty="0" err="1" smtClean="0"/>
              <a:t>activity</a:t>
            </a:r>
            <a:r>
              <a:rPr lang="de-DE" altLang="de-DE" sz="1200" dirty="0" smtClean="0"/>
              <a:t> in </a:t>
            </a:r>
            <a:r>
              <a:rPr lang="de-DE" altLang="de-DE" sz="1200" dirty="0" err="1" smtClean="0"/>
              <a:t>any</a:t>
            </a:r>
            <a:r>
              <a:rPr lang="de-DE" altLang="de-DE" sz="1200" dirty="0" smtClean="0"/>
              <a:t> form, but in </a:t>
            </a:r>
            <a:r>
              <a:rPr lang="de-DE" altLang="de-DE" sz="1200" dirty="0" err="1" smtClean="0"/>
              <a:t>designing</a:t>
            </a:r>
            <a:r>
              <a:rPr lang="de-DE" altLang="de-DE" sz="1200" dirty="0" smtClean="0"/>
              <a:t> </a:t>
            </a:r>
            <a:r>
              <a:rPr lang="de-DE" altLang="de-DE" sz="1200" dirty="0" err="1" smtClean="0"/>
              <a:t>the</a:t>
            </a:r>
            <a:r>
              <a:rPr lang="de-DE" altLang="de-DE" sz="1200" dirty="0" smtClean="0"/>
              <a:t> </a:t>
            </a:r>
            <a:r>
              <a:rPr lang="de-DE" altLang="de-DE" sz="1200" dirty="0" err="1" smtClean="0"/>
              <a:t>tasks</a:t>
            </a:r>
            <a:r>
              <a:rPr lang="de-DE" altLang="de-DE" sz="1200" dirty="0" smtClean="0"/>
              <a:t> </a:t>
            </a:r>
            <a:r>
              <a:rPr lang="de-DE" altLang="de-DE" sz="1200" dirty="0" err="1" smtClean="0"/>
              <a:t>concerned</a:t>
            </a:r>
            <a:r>
              <a:rPr lang="de-DE" altLang="de-DE" sz="1200" dirty="0" smtClean="0"/>
              <a:t> such </a:t>
            </a:r>
            <a:r>
              <a:rPr lang="de-DE" altLang="de-DE" sz="1200" dirty="0" err="1" smtClean="0"/>
              <a:t>that</a:t>
            </a:r>
            <a:r>
              <a:rPr lang="de-DE" altLang="de-DE" sz="1200" dirty="0" smtClean="0"/>
              <a:t> </a:t>
            </a:r>
            <a:r>
              <a:rPr lang="de-DE" altLang="de-DE" sz="1200" dirty="0" err="1" smtClean="0"/>
              <a:t>they</a:t>
            </a:r>
            <a:r>
              <a:rPr lang="de-DE" altLang="de-DE" sz="1200" dirty="0" smtClean="0"/>
              <a:t> </a:t>
            </a:r>
            <a:r>
              <a:rPr lang="de-DE" altLang="de-DE" sz="1200" dirty="0" err="1" smtClean="0"/>
              <a:t>can</a:t>
            </a:r>
            <a:r>
              <a:rPr lang="de-DE" altLang="de-DE" sz="1200" dirty="0" smtClean="0"/>
              <a:t> </a:t>
            </a:r>
            <a:r>
              <a:rPr lang="de-DE" altLang="de-DE" sz="1200" dirty="0" err="1" smtClean="0"/>
              <a:t>be</a:t>
            </a:r>
            <a:r>
              <a:rPr lang="de-DE" altLang="de-DE" sz="1200" dirty="0" smtClean="0"/>
              <a:t> </a:t>
            </a:r>
            <a:r>
              <a:rPr lang="de-DE" altLang="de-DE" sz="1200" dirty="0" err="1" smtClean="0"/>
              <a:t>completed</a:t>
            </a:r>
            <a:r>
              <a:rPr lang="de-DE" altLang="de-DE" sz="1200" dirty="0" smtClean="0"/>
              <a:t> </a:t>
            </a:r>
            <a:r>
              <a:rPr lang="de-DE" altLang="de-DE" sz="1200" dirty="0" err="1" smtClean="0"/>
              <a:t>sustainably</a:t>
            </a:r>
            <a:r>
              <a:rPr lang="de-DE" altLang="de-DE" sz="1200" dirty="0" smtClean="0"/>
              <a:t> </a:t>
            </a:r>
            <a:r>
              <a:rPr lang="de-DE" altLang="de-DE" sz="1200" dirty="0" err="1" smtClean="0"/>
              <a:t>without</a:t>
            </a:r>
            <a:r>
              <a:rPr lang="de-DE" altLang="de-DE" sz="1200" dirty="0" smtClean="0"/>
              <a:t> </a:t>
            </a:r>
            <a:r>
              <a:rPr lang="de-DE" altLang="de-DE" sz="1200" dirty="0" err="1" smtClean="0"/>
              <a:t>injury</a:t>
            </a:r>
            <a:r>
              <a:rPr lang="de-DE" altLang="de-DE" sz="1200" dirty="0" smtClean="0"/>
              <a:t> </a:t>
            </a:r>
            <a:r>
              <a:rPr lang="de-DE" altLang="de-DE" sz="1200" dirty="0" err="1" smtClean="0"/>
              <a:t>to</a:t>
            </a:r>
            <a:r>
              <a:rPr lang="de-DE" altLang="de-DE" sz="1200" dirty="0" smtClean="0"/>
              <a:t> </a:t>
            </a:r>
            <a:r>
              <a:rPr lang="de-DE" altLang="de-DE" sz="1200" dirty="0" err="1" smtClean="0"/>
              <a:t>health</a:t>
            </a:r>
            <a:r>
              <a:rPr lang="de-DE" altLang="de-DE" sz="1200" dirty="0" smtClean="0"/>
              <a:t>. </a:t>
            </a:r>
            <a:r>
              <a:rPr lang="de-DE" altLang="de-DE" sz="1200" dirty="0" err="1" smtClean="0"/>
              <a:t>Frequently</a:t>
            </a:r>
            <a:r>
              <a:rPr lang="de-DE" altLang="de-DE" sz="1200" dirty="0" smtClean="0"/>
              <a:t>, </a:t>
            </a:r>
            <a:r>
              <a:rPr lang="de-DE" altLang="de-DE" sz="1200" dirty="0" err="1" smtClean="0"/>
              <a:t>excessive</a:t>
            </a:r>
            <a:r>
              <a:rPr lang="de-DE" altLang="de-DE" sz="1200" dirty="0" smtClean="0"/>
              <a:t> </a:t>
            </a:r>
            <a:r>
              <a:rPr lang="de-DE" altLang="de-DE" sz="1200" dirty="0" err="1" smtClean="0"/>
              <a:t>strain</a:t>
            </a:r>
            <a:r>
              <a:rPr lang="de-DE" altLang="de-DE" sz="1200" dirty="0" smtClean="0"/>
              <a:t> </a:t>
            </a:r>
            <a:r>
              <a:rPr lang="de-DE" altLang="de-DE" sz="1200" dirty="0" err="1" smtClean="0"/>
              <a:t>is</a:t>
            </a:r>
            <a:r>
              <a:rPr lang="de-DE" altLang="de-DE" sz="1200" dirty="0" smtClean="0"/>
              <a:t> not </a:t>
            </a:r>
            <a:r>
              <a:rPr lang="de-DE" altLang="de-DE" sz="1200" dirty="0" err="1" smtClean="0"/>
              <a:t>immediately</a:t>
            </a:r>
            <a:r>
              <a:rPr lang="de-DE" altLang="de-DE" sz="1200" dirty="0" smtClean="0"/>
              <a:t> </a:t>
            </a:r>
            <a:r>
              <a:rPr lang="de-DE" altLang="de-DE" sz="1200" dirty="0" err="1" smtClean="0"/>
              <a:t>subjectively</a:t>
            </a:r>
            <a:r>
              <a:rPr lang="de-DE" altLang="de-DE" sz="1200" dirty="0" smtClean="0"/>
              <a:t> </a:t>
            </a:r>
            <a:r>
              <a:rPr lang="de-DE" altLang="de-DE" sz="1200" dirty="0" err="1" smtClean="0"/>
              <a:t>perceptible</a:t>
            </a:r>
            <a:r>
              <a:rPr lang="de-DE" altLang="de-DE" sz="1200" dirty="0" smtClean="0"/>
              <a:t>, but </a:t>
            </a:r>
            <a:r>
              <a:rPr lang="de-DE" altLang="de-DE" sz="1200" dirty="0" err="1" smtClean="0"/>
              <a:t>becomes</a:t>
            </a:r>
            <a:r>
              <a:rPr lang="de-DE" altLang="de-DE" sz="1200" dirty="0" smtClean="0"/>
              <a:t> </a:t>
            </a:r>
            <a:r>
              <a:rPr lang="de-DE" altLang="de-DE" sz="1200" dirty="0" err="1" smtClean="0"/>
              <a:t>apparent</a:t>
            </a:r>
            <a:r>
              <a:rPr lang="de-DE" altLang="de-DE" sz="1200" dirty="0" smtClean="0"/>
              <a:t> </a:t>
            </a:r>
            <a:r>
              <a:rPr lang="de-DE" altLang="de-DE" sz="1200" dirty="0" err="1" smtClean="0"/>
              <a:t>only</a:t>
            </a:r>
            <a:r>
              <a:rPr lang="de-DE" altLang="de-DE" sz="1200" dirty="0" smtClean="0"/>
              <a:t> in </a:t>
            </a:r>
            <a:r>
              <a:rPr lang="de-DE" altLang="de-DE" sz="1200" dirty="0" err="1" smtClean="0"/>
              <a:t>the</a:t>
            </a:r>
            <a:r>
              <a:rPr lang="de-DE" altLang="de-DE" sz="1200" dirty="0" smtClean="0"/>
              <a:t> </a:t>
            </a:r>
            <a:r>
              <a:rPr lang="de-DE" altLang="de-DE" sz="1200" dirty="0" err="1" smtClean="0"/>
              <a:t>longer</a:t>
            </a:r>
            <a:r>
              <a:rPr lang="de-DE" altLang="de-DE" sz="1200" dirty="0" smtClean="0"/>
              <a:t> </a:t>
            </a:r>
            <a:r>
              <a:rPr lang="de-DE" altLang="de-DE" sz="1200" dirty="0" err="1" smtClean="0"/>
              <a:t>term</a:t>
            </a:r>
            <a:r>
              <a:rPr lang="de-DE" altLang="de-DE" sz="1200" dirty="0" smtClean="0"/>
              <a:t> in </a:t>
            </a:r>
            <a:r>
              <a:rPr lang="de-DE" altLang="de-DE" sz="1200" dirty="0" err="1" smtClean="0"/>
              <a:t>the</a:t>
            </a:r>
            <a:r>
              <a:rPr lang="de-DE" altLang="de-DE" sz="1200" dirty="0" smtClean="0"/>
              <a:t> form </a:t>
            </a:r>
            <a:r>
              <a:rPr lang="de-DE" altLang="de-DE" sz="1200" dirty="0" err="1" smtClean="0"/>
              <a:t>of</a:t>
            </a:r>
            <a:r>
              <a:rPr lang="de-DE" altLang="de-DE" sz="1200" dirty="0" smtClean="0"/>
              <a:t> </a:t>
            </a:r>
            <a:r>
              <a:rPr lang="de-DE" altLang="de-DE" sz="1200" dirty="0" err="1" smtClean="0"/>
              <a:t>disease</a:t>
            </a:r>
            <a:r>
              <a:rPr lang="de-DE" altLang="de-DE" sz="1200" dirty="0" smtClean="0"/>
              <a:t> </a:t>
            </a:r>
            <a:r>
              <a:rPr lang="de-DE" altLang="de-DE" sz="1200" dirty="0" err="1" smtClean="0"/>
              <a:t>and</a:t>
            </a:r>
            <a:r>
              <a:rPr lang="de-DE" altLang="de-DE" sz="1200" dirty="0" smtClean="0"/>
              <a:t> </a:t>
            </a:r>
            <a:r>
              <a:rPr lang="de-DE" altLang="de-DE" sz="1200" dirty="0" err="1" smtClean="0"/>
              <a:t>injury</a:t>
            </a:r>
            <a:r>
              <a:rPr lang="de-DE" altLang="de-DE" sz="1200" dirty="0" smtClean="0"/>
              <a:t> (such </a:t>
            </a:r>
            <a:r>
              <a:rPr lang="de-DE" altLang="de-DE" sz="1200" dirty="0" err="1" smtClean="0"/>
              <a:t>as</a:t>
            </a:r>
            <a:r>
              <a:rPr lang="de-DE" altLang="de-DE" sz="1200" dirty="0" smtClean="0"/>
              <a:t> </a:t>
            </a:r>
            <a:r>
              <a:rPr lang="de-DE" altLang="de-DE" sz="1200" dirty="0" err="1" smtClean="0"/>
              <a:t>tenosynovitis</a:t>
            </a:r>
            <a:r>
              <a:rPr lang="de-DE" altLang="de-DE" sz="1200" dirty="0" smtClean="0"/>
              <a:t>, </a:t>
            </a:r>
            <a:r>
              <a:rPr lang="de-DE" altLang="de-DE" sz="1200" dirty="0" err="1" smtClean="0"/>
              <a:t>muscle</a:t>
            </a:r>
            <a:r>
              <a:rPr lang="de-DE" altLang="de-DE" sz="1200" dirty="0" smtClean="0"/>
              <a:t> </a:t>
            </a:r>
            <a:r>
              <a:rPr lang="de-DE" altLang="de-DE" sz="1200" dirty="0" err="1" smtClean="0"/>
              <a:t>disorders</a:t>
            </a:r>
            <a:r>
              <a:rPr lang="de-DE" altLang="de-DE" sz="1200" dirty="0" smtClean="0"/>
              <a:t> </a:t>
            </a:r>
            <a:r>
              <a:rPr lang="de-DE" altLang="de-DE" sz="1200" dirty="0" err="1" smtClean="0"/>
              <a:t>and</a:t>
            </a:r>
            <a:r>
              <a:rPr lang="de-DE" altLang="de-DE" sz="1200" dirty="0" smtClean="0"/>
              <a:t> </a:t>
            </a:r>
            <a:r>
              <a:rPr lang="de-DE" altLang="de-DE" sz="1200" dirty="0" err="1" smtClean="0"/>
              <a:t>injury</a:t>
            </a:r>
            <a:r>
              <a:rPr lang="de-DE" altLang="de-DE" sz="1200" dirty="0" smtClean="0"/>
              <a:t> </a:t>
            </a:r>
            <a:r>
              <a:rPr lang="de-DE" altLang="de-DE" sz="1200" dirty="0" err="1" smtClean="0"/>
              <a:t>to</a:t>
            </a:r>
            <a:r>
              <a:rPr lang="de-DE" altLang="de-DE" sz="1200" dirty="0" smtClean="0"/>
              <a:t> </a:t>
            </a:r>
            <a:r>
              <a:rPr lang="de-DE" altLang="de-DE" sz="1200" dirty="0" err="1" smtClean="0"/>
              <a:t>the</a:t>
            </a:r>
            <a:r>
              <a:rPr lang="de-DE" altLang="de-DE" sz="1200" dirty="0" smtClean="0"/>
              <a:t> </a:t>
            </a:r>
            <a:r>
              <a:rPr lang="de-DE" altLang="de-DE" sz="1200" dirty="0" err="1" smtClean="0"/>
              <a:t>spine</a:t>
            </a:r>
            <a:r>
              <a:rPr lang="de-DE" altLang="de-DE" sz="1200" dirty="0" smtClean="0"/>
              <a:t>)</a:t>
            </a:r>
          </a:p>
          <a:p>
            <a:pPr marL="85725" indent="-85725">
              <a:spcBef>
                <a:spcPct val="10000"/>
              </a:spcBef>
              <a:spcAft>
                <a:spcPct val="5000"/>
              </a:spcAft>
              <a:buFont typeface="Wingdings" pitchFamily="2" charset="2"/>
              <a:buChar char="§"/>
              <a:defRPr/>
            </a:pPr>
            <a:r>
              <a:rPr lang="de-DE" altLang="de-DE" sz="1200" dirty="0" smtClean="0">
                <a:sym typeface="Wingdings" pitchFamily="2" charset="2"/>
              </a:rPr>
              <a:t> </a:t>
            </a:r>
            <a:r>
              <a:rPr lang="de-DE" altLang="de-DE" sz="1200" dirty="0" err="1" smtClean="0"/>
              <a:t>Diseases</a:t>
            </a:r>
            <a:r>
              <a:rPr lang="de-DE" altLang="de-DE" sz="1200" dirty="0" smtClean="0"/>
              <a:t> </a:t>
            </a:r>
            <a:r>
              <a:rPr lang="de-DE" altLang="de-DE" sz="1200" dirty="0" err="1" smtClean="0"/>
              <a:t>of</a:t>
            </a:r>
            <a:r>
              <a:rPr lang="de-DE" altLang="de-DE" sz="1200" dirty="0" smtClean="0"/>
              <a:t> </a:t>
            </a:r>
            <a:r>
              <a:rPr lang="de-DE" altLang="de-DE" sz="1200" dirty="0" err="1" smtClean="0"/>
              <a:t>the</a:t>
            </a:r>
            <a:r>
              <a:rPr lang="de-DE" altLang="de-DE" sz="1200" dirty="0" smtClean="0"/>
              <a:t> </a:t>
            </a:r>
            <a:r>
              <a:rPr lang="de-DE" altLang="de-DE" sz="1200" dirty="0" err="1" smtClean="0"/>
              <a:t>affected</a:t>
            </a:r>
            <a:r>
              <a:rPr lang="de-DE" altLang="de-DE" sz="1200" dirty="0" smtClean="0"/>
              <a:t> </a:t>
            </a:r>
            <a:r>
              <a:rPr lang="de-DE" altLang="de-DE" sz="1200" dirty="0" err="1" smtClean="0"/>
              <a:t>persons</a:t>
            </a:r>
            <a:r>
              <a:rPr lang="de-DE" altLang="de-DE" sz="1200" dirty="0" smtClean="0"/>
              <a:t> </a:t>
            </a:r>
            <a:r>
              <a:rPr lang="de-DE" altLang="de-DE" sz="1200" dirty="0" err="1" smtClean="0"/>
              <a:t>and</a:t>
            </a:r>
            <a:r>
              <a:rPr lang="de-DE" altLang="de-DE" sz="1200" dirty="0" smtClean="0"/>
              <a:t> </a:t>
            </a:r>
            <a:r>
              <a:rPr lang="de-DE" altLang="de-DE" sz="1200" dirty="0" err="1" smtClean="0"/>
              <a:t>considerable</a:t>
            </a:r>
            <a:r>
              <a:rPr lang="de-DE" altLang="de-DE" sz="1200" dirty="0" smtClean="0"/>
              <a:t> </a:t>
            </a:r>
            <a:r>
              <a:rPr lang="de-DE" altLang="de-DE" sz="1200" dirty="0" err="1" smtClean="0"/>
              <a:t>costs</a:t>
            </a:r>
            <a:r>
              <a:rPr lang="de-DE" altLang="de-DE" sz="1200" dirty="0" smtClean="0"/>
              <a:t> </a:t>
            </a:r>
            <a:r>
              <a:rPr lang="de-DE" altLang="de-DE" sz="1200" dirty="0" err="1" smtClean="0"/>
              <a:t>for</a:t>
            </a:r>
            <a:r>
              <a:rPr lang="de-DE" altLang="de-DE" sz="1200" dirty="0" smtClean="0"/>
              <a:t> </a:t>
            </a:r>
            <a:r>
              <a:rPr lang="de-DE" altLang="de-DE" sz="1200" dirty="0" err="1" smtClean="0"/>
              <a:t>medical</a:t>
            </a:r>
            <a:r>
              <a:rPr lang="de-DE" altLang="de-DE" sz="1200" dirty="0" smtClean="0"/>
              <a:t> </a:t>
            </a:r>
            <a:r>
              <a:rPr lang="de-DE" altLang="de-DE" sz="1200" dirty="0" err="1" smtClean="0"/>
              <a:t>treatment</a:t>
            </a:r>
            <a:r>
              <a:rPr lang="de-DE" altLang="de-DE" sz="1200" dirty="0" smtClean="0"/>
              <a:t> </a:t>
            </a:r>
            <a:r>
              <a:rPr lang="de-DE" altLang="de-DE" sz="1200" dirty="0" err="1" smtClean="0"/>
              <a:t>and</a:t>
            </a:r>
            <a:r>
              <a:rPr lang="de-DE" altLang="de-DE" sz="1200" dirty="0" smtClean="0"/>
              <a:t> </a:t>
            </a:r>
            <a:r>
              <a:rPr lang="de-DE" altLang="de-DE" sz="1200" dirty="0" err="1" smtClean="0"/>
              <a:t>as</a:t>
            </a:r>
            <a:r>
              <a:rPr lang="de-DE" altLang="de-DE" sz="1200" dirty="0" smtClean="0"/>
              <a:t> a </a:t>
            </a:r>
            <a:r>
              <a:rPr lang="de-DE" altLang="de-DE" sz="1200" dirty="0" err="1" smtClean="0"/>
              <a:t>consequence</a:t>
            </a:r>
            <a:r>
              <a:rPr lang="de-DE" altLang="de-DE" sz="1200" dirty="0" smtClean="0"/>
              <a:t> </a:t>
            </a:r>
            <a:r>
              <a:rPr lang="de-DE" altLang="de-DE" sz="1200" dirty="0" err="1" smtClean="0"/>
              <a:t>of</a:t>
            </a:r>
            <a:r>
              <a:rPr lang="de-DE" altLang="de-DE" sz="1200" dirty="0" smtClean="0"/>
              <a:t> lost </a:t>
            </a:r>
            <a:r>
              <a:rPr lang="de-DE" altLang="de-DE" sz="1200" dirty="0" err="1" smtClean="0"/>
              <a:t>working</a:t>
            </a:r>
            <a:r>
              <a:rPr lang="de-DE" altLang="de-DE" sz="1200" dirty="0" smtClean="0"/>
              <a:t> time</a:t>
            </a:r>
          </a:p>
          <a:p>
            <a:pPr marL="85725" indent="-85725">
              <a:spcBef>
                <a:spcPct val="10000"/>
              </a:spcBef>
              <a:spcAft>
                <a:spcPct val="5000"/>
              </a:spcAft>
              <a:defRPr/>
            </a:pPr>
            <a:endParaRPr lang="de-DE" altLang="de-DE" sz="1200" b="1" dirty="0" smtClean="0"/>
          </a:p>
          <a:p>
            <a:pPr marL="85725" indent="-85725">
              <a:spcBef>
                <a:spcPct val="10000"/>
              </a:spcBef>
              <a:spcAft>
                <a:spcPct val="5000"/>
              </a:spcAft>
              <a:defRPr/>
            </a:pPr>
            <a:r>
              <a:rPr lang="de-DE" altLang="de-DE" sz="1200" b="1" dirty="0" err="1" smtClean="0"/>
              <a:t>Terminology</a:t>
            </a:r>
            <a:r>
              <a:rPr lang="de-DE" altLang="de-DE" sz="1200" b="1" dirty="0" smtClean="0"/>
              <a:t>:</a:t>
            </a:r>
          </a:p>
          <a:p>
            <a:pPr marL="85725" indent="-85725">
              <a:spcBef>
                <a:spcPct val="10000"/>
              </a:spcBef>
              <a:spcAft>
                <a:spcPct val="5000"/>
              </a:spcAft>
              <a:buFont typeface="Wingdings" pitchFamily="2" charset="2"/>
              <a:buChar char="§"/>
              <a:defRPr/>
            </a:pPr>
            <a:r>
              <a:rPr lang="de-DE" altLang="de-DE" sz="1200" dirty="0" err="1" smtClean="0"/>
              <a:t>Static</a:t>
            </a:r>
            <a:r>
              <a:rPr lang="de-DE" altLang="de-DE" sz="1200" dirty="0" smtClean="0"/>
              <a:t> </a:t>
            </a:r>
            <a:r>
              <a:rPr lang="de-DE" altLang="de-DE" sz="1200" dirty="0" err="1" smtClean="0"/>
              <a:t>action</a:t>
            </a:r>
            <a:r>
              <a:rPr lang="de-DE" altLang="de-DE" sz="1200" dirty="0" smtClean="0"/>
              <a:t> </a:t>
            </a:r>
            <a:r>
              <a:rPr lang="de-DE" altLang="de-DE" sz="1200" dirty="0" err="1" smtClean="0"/>
              <a:t>force</a:t>
            </a:r>
            <a:r>
              <a:rPr lang="de-DE" altLang="de-DE" sz="1200" dirty="0" smtClean="0"/>
              <a:t> = </a:t>
            </a:r>
            <a:r>
              <a:rPr lang="de-DE" altLang="de-DE" sz="1200" b="1" dirty="0" err="1" smtClean="0"/>
              <a:t>positioning</a:t>
            </a:r>
            <a:r>
              <a:rPr lang="de-DE" altLang="de-DE" sz="1200" b="1" dirty="0" smtClean="0"/>
              <a:t> </a:t>
            </a:r>
            <a:r>
              <a:rPr lang="de-DE" altLang="de-DE" sz="1200" b="1" dirty="0" err="1" smtClean="0"/>
              <a:t>force</a:t>
            </a:r>
            <a:r>
              <a:rPr lang="de-DE" altLang="de-DE" sz="1200" b="1" dirty="0" smtClean="0"/>
              <a:t/>
            </a:r>
            <a:br>
              <a:rPr lang="de-DE" altLang="de-DE" sz="1200" b="1" dirty="0" smtClean="0"/>
            </a:br>
            <a:r>
              <a:rPr lang="de-DE" sz="1200" b="0" dirty="0" smtClean="0">
                <a:latin typeface="Arial" pitchFamily="34" charset="0"/>
                <a:cs typeface="Arial" pitchFamily="34" charset="0"/>
              </a:rPr>
              <a:t>Human </a:t>
            </a:r>
            <a:r>
              <a:rPr lang="de-DE" sz="1200" b="0" dirty="0" err="1" smtClean="0">
                <a:latin typeface="Arial" pitchFamily="34" charset="0"/>
                <a:cs typeface="Arial" pitchFamily="34" charset="0"/>
              </a:rPr>
              <a:t>physical</a:t>
            </a:r>
            <a:r>
              <a:rPr lang="de-DE" sz="1200" b="0" dirty="0" smtClean="0">
                <a:latin typeface="Arial" pitchFamily="34" charset="0"/>
                <a:cs typeface="Arial" pitchFamily="34" charset="0"/>
              </a:rPr>
              <a:t> </a:t>
            </a:r>
            <a:r>
              <a:rPr lang="de-DE" sz="1200" b="0" dirty="0" err="1" smtClean="0">
                <a:latin typeface="Arial" pitchFamily="34" charset="0"/>
                <a:cs typeface="Arial" pitchFamily="34" charset="0"/>
              </a:rPr>
              <a:t>force</a:t>
            </a:r>
            <a:r>
              <a:rPr lang="de-DE" sz="1200" b="0" dirty="0" smtClean="0">
                <a:latin typeface="Arial" pitchFamily="34" charset="0"/>
                <a:cs typeface="Arial" pitchFamily="34" charset="0"/>
              </a:rPr>
              <a:t> </a:t>
            </a:r>
            <a:r>
              <a:rPr lang="de-DE" sz="1200" b="0" dirty="0" err="1" smtClean="0">
                <a:latin typeface="Arial" pitchFamily="34" charset="0"/>
                <a:cs typeface="Arial" pitchFamily="34" charset="0"/>
              </a:rPr>
              <a:t>acting</a:t>
            </a:r>
            <a:r>
              <a:rPr lang="de-DE" sz="1200" b="0" dirty="0" smtClean="0">
                <a:latin typeface="Arial" pitchFamily="34" charset="0"/>
                <a:cs typeface="Arial" pitchFamily="34" charset="0"/>
              </a:rPr>
              <a:t> upon a </a:t>
            </a:r>
            <a:r>
              <a:rPr lang="de-DE" sz="1200" b="0" dirty="0" err="1" smtClean="0">
                <a:latin typeface="Arial" pitchFamily="34" charset="0"/>
                <a:cs typeface="Arial" pitchFamily="34" charset="0"/>
              </a:rPr>
              <a:t>static</a:t>
            </a:r>
            <a:r>
              <a:rPr lang="de-DE" sz="1200" b="0" dirty="0" smtClean="0">
                <a:latin typeface="Arial" pitchFamily="34" charset="0"/>
                <a:cs typeface="Arial" pitchFamily="34" charset="0"/>
              </a:rPr>
              <a:t> </a:t>
            </a:r>
            <a:r>
              <a:rPr lang="de-DE" sz="1200" b="0" dirty="0" err="1" smtClean="0">
                <a:latin typeface="Arial" pitchFamily="34" charset="0"/>
                <a:cs typeface="Arial" pitchFamily="34" charset="0"/>
              </a:rPr>
              <a:t>point</a:t>
            </a:r>
            <a:r>
              <a:rPr lang="de-DE" sz="1200" b="0" dirty="0" smtClean="0">
                <a:latin typeface="Arial" pitchFamily="34" charset="0"/>
                <a:cs typeface="Arial" pitchFamily="34" charset="0"/>
              </a:rPr>
              <a:t> </a:t>
            </a:r>
            <a:r>
              <a:rPr lang="de-DE" sz="1200" b="0" dirty="0" err="1" smtClean="0">
                <a:latin typeface="Arial" pitchFamily="34" charset="0"/>
                <a:cs typeface="Arial" pitchFamily="34" charset="0"/>
              </a:rPr>
              <a:t>of</a:t>
            </a:r>
            <a:r>
              <a:rPr lang="de-DE" sz="1200" b="0" dirty="0" smtClean="0">
                <a:latin typeface="Arial" pitchFamily="34" charset="0"/>
                <a:cs typeface="Arial" pitchFamily="34" charset="0"/>
              </a:rPr>
              <a:t> </a:t>
            </a:r>
            <a:r>
              <a:rPr lang="de-DE" sz="1200" b="0" dirty="0" err="1" smtClean="0">
                <a:latin typeface="Arial" pitchFamily="34" charset="0"/>
                <a:cs typeface="Arial" pitchFamily="34" charset="0"/>
              </a:rPr>
              <a:t>force</a:t>
            </a:r>
            <a:r>
              <a:rPr lang="de-DE" sz="1200" b="0" dirty="0" smtClean="0">
                <a:latin typeface="Arial" pitchFamily="34" charset="0"/>
                <a:cs typeface="Arial" pitchFamily="34" charset="0"/>
              </a:rPr>
              <a:t> </a:t>
            </a:r>
            <a:r>
              <a:rPr lang="de-DE" sz="1200" b="0" dirty="0" err="1" smtClean="0">
                <a:latin typeface="Arial" pitchFamily="34" charset="0"/>
                <a:cs typeface="Arial" pitchFamily="34" charset="0"/>
              </a:rPr>
              <a:t>application</a:t>
            </a:r>
            <a:endParaRPr lang="de-DE" sz="1200" b="0" dirty="0" smtClean="0">
              <a:latin typeface="Arial" pitchFamily="34" charset="0"/>
              <a:cs typeface="Arial" pitchFamily="34" charset="0"/>
            </a:endParaRPr>
          </a:p>
          <a:p>
            <a:pPr marL="85725" indent="-85725">
              <a:spcBef>
                <a:spcPct val="10000"/>
              </a:spcBef>
              <a:spcAft>
                <a:spcPct val="5000"/>
              </a:spcAft>
              <a:buFont typeface="Wingdings" pitchFamily="2" charset="2"/>
              <a:buChar char="§"/>
              <a:defRPr/>
            </a:pPr>
            <a:endParaRPr lang="de-DE" sz="1200" b="0" dirty="0" smtClean="0">
              <a:latin typeface="Arial" pitchFamily="34" charset="0"/>
              <a:cs typeface="Arial" pitchFamily="34" charset="0"/>
            </a:endParaRPr>
          </a:p>
          <a:p>
            <a:pPr marL="85725" indent="-85725">
              <a:spcBef>
                <a:spcPct val="10000"/>
              </a:spcBef>
              <a:spcAft>
                <a:spcPct val="5000"/>
              </a:spcAft>
              <a:buFont typeface="Wingdings" pitchFamily="2" charset="2"/>
              <a:buChar char="§"/>
              <a:defRPr/>
            </a:pPr>
            <a:r>
              <a:rPr lang="de-DE" sz="1200" kern="1200" dirty="0" smtClean="0">
                <a:solidFill>
                  <a:schemeClr val="tx1"/>
                </a:solidFill>
                <a:latin typeface="Arial" charset="0"/>
                <a:ea typeface="+mn-ea"/>
                <a:cs typeface="+mn-cs"/>
              </a:rPr>
              <a:t>Dynamic </a:t>
            </a:r>
            <a:r>
              <a:rPr lang="de-DE" sz="1200" kern="1200" dirty="0" err="1" smtClean="0">
                <a:solidFill>
                  <a:schemeClr val="tx1"/>
                </a:solidFill>
                <a:latin typeface="Arial" charset="0"/>
                <a:ea typeface="+mn-ea"/>
                <a:cs typeface="+mn-cs"/>
              </a:rPr>
              <a:t>action</a:t>
            </a:r>
            <a:r>
              <a:rPr lang="de-DE" sz="1200" kern="1200" dirty="0" smtClean="0">
                <a:solidFill>
                  <a:schemeClr val="tx1"/>
                </a:solidFill>
                <a:latin typeface="Arial" charset="0"/>
                <a:ea typeface="+mn-ea"/>
                <a:cs typeface="+mn-cs"/>
              </a:rPr>
              <a:t> </a:t>
            </a:r>
            <a:r>
              <a:rPr lang="de-DE" sz="1200" kern="1200" dirty="0" err="1" smtClean="0">
                <a:solidFill>
                  <a:schemeClr val="tx1"/>
                </a:solidFill>
                <a:latin typeface="Arial" charset="0"/>
                <a:ea typeface="+mn-ea"/>
                <a:cs typeface="+mn-cs"/>
              </a:rPr>
              <a:t>force</a:t>
            </a:r>
            <a:r>
              <a:rPr lang="de-DE" sz="1200" kern="1200" dirty="0" smtClean="0">
                <a:solidFill>
                  <a:schemeClr val="tx1"/>
                </a:solidFill>
                <a:latin typeface="Arial" charset="0"/>
                <a:ea typeface="+mn-ea"/>
                <a:cs typeface="+mn-cs"/>
              </a:rPr>
              <a:t> = </a:t>
            </a:r>
            <a:r>
              <a:rPr lang="de-DE" sz="1200" b="1" kern="1200" dirty="0" err="1" smtClean="0">
                <a:solidFill>
                  <a:schemeClr val="tx1"/>
                </a:solidFill>
                <a:latin typeface="Arial" charset="0"/>
                <a:ea typeface="+mn-ea"/>
                <a:cs typeface="+mn-cs"/>
              </a:rPr>
              <a:t>movement</a:t>
            </a:r>
            <a:r>
              <a:rPr lang="de-DE" sz="1200" b="1" kern="1200" dirty="0" smtClean="0">
                <a:solidFill>
                  <a:schemeClr val="tx1"/>
                </a:solidFill>
                <a:latin typeface="Arial" charset="0"/>
                <a:ea typeface="+mn-ea"/>
                <a:cs typeface="+mn-cs"/>
              </a:rPr>
              <a:t> </a:t>
            </a:r>
            <a:r>
              <a:rPr lang="de-DE" sz="1200" b="1" kern="1200" dirty="0" err="1" smtClean="0">
                <a:solidFill>
                  <a:schemeClr val="tx1"/>
                </a:solidFill>
                <a:latin typeface="Arial" charset="0"/>
                <a:ea typeface="+mn-ea"/>
                <a:cs typeface="+mn-cs"/>
              </a:rPr>
              <a:t>force</a:t>
            </a:r>
            <a:r>
              <a:rPr lang="de-DE" sz="1200" b="1" kern="1200" dirty="0" smtClean="0">
                <a:solidFill>
                  <a:schemeClr val="tx1"/>
                </a:solidFill>
                <a:latin typeface="Arial" charset="0"/>
                <a:ea typeface="+mn-ea"/>
                <a:cs typeface="+mn-cs"/>
              </a:rPr>
              <a:t/>
            </a:r>
            <a:br>
              <a:rPr lang="de-DE" sz="1200" b="1" kern="1200" dirty="0" smtClean="0">
                <a:solidFill>
                  <a:schemeClr val="tx1"/>
                </a:solidFill>
                <a:latin typeface="Arial" charset="0"/>
                <a:ea typeface="+mn-ea"/>
                <a:cs typeface="+mn-cs"/>
              </a:rPr>
            </a:br>
            <a:r>
              <a:rPr lang="de-DE" sz="1200" b="0" dirty="0" smtClean="0">
                <a:latin typeface="Arial" pitchFamily="34" charset="0"/>
                <a:cs typeface="Arial" pitchFamily="34" charset="0"/>
              </a:rPr>
              <a:t>Human </a:t>
            </a:r>
            <a:r>
              <a:rPr lang="de-DE" sz="1200" b="0" dirty="0" err="1" smtClean="0">
                <a:latin typeface="Arial" pitchFamily="34" charset="0"/>
                <a:cs typeface="Arial" pitchFamily="34" charset="0"/>
              </a:rPr>
              <a:t>physical</a:t>
            </a:r>
            <a:r>
              <a:rPr lang="de-DE" sz="1200" b="0" dirty="0" smtClean="0">
                <a:latin typeface="Arial" pitchFamily="34" charset="0"/>
                <a:cs typeface="Arial" pitchFamily="34" charset="0"/>
              </a:rPr>
              <a:t> </a:t>
            </a:r>
            <a:r>
              <a:rPr lang="de-DE" sz="1200" b="0" dirty="0" err="1" smtClean="0">
                <a:latin typeface="Arial" pitchFamily="34" charset="0"/>
                <a:cs typeface="Arial" pitchFamily="34" charset="0"/>
              </a:rPr>
              <a:t>force</a:t>
            </a:r>
            <a:r>
              <a:rPr lang="de-DE" sz="1200" b="0" dirty="0" smtClean="0">
                <a:latin typeface="Arial" pitchFamily="34" charset="0"/>
                <a:cs typeface="Arial" pitchFamily="34" charset="0"/>
              </a:rPr>
              <a:t> </a:t>
            </a:r>
            <a:r>
              <a:rPr lang="de-DE" sz="1200" b="0" dirty="0" err="1" smtClean="0">
                <a:latin typeface="Arial" pitchFamily="34" charset="0"/>
                <a:cs typeface="Arial" pitchFamily="34" charset="0"/>
              </a:rPr>
              <a:t>transferred</a:t>
            </a:r>
            <a:r>
              <a:rPr lang="de-DE" sz="1200" b="0" dirty="0" smtClean="0">
                <a:latin typeface="Arial" pitchFamily="34" charset="0"/>
                <a:cs typeface="Arial" pitchFamily="34" charset="0"/>
              </a:rPr>
              <a:t> </a:t>
            </a:r>
            <a:r>
              <a:rPr lang="de-DE" sz="1200" b="0" dirty="0" err="1" smtClean="0">
                <a:latin typeface="Arial" pitchFamily="34" charset="0"/>
                <a:cs typeface="Arial" pitchFamily="34" charset="0"/>
              </a:rPr>
              <a:t>to</a:t>
            </a:r>
            <a:r>
              <a:rPr lang="de-DE" sz="1200" b="0" dirty="0" smtClean="0">
                <a:latin typeface="Arial" pitchFamily="34" charset="0"/>
                <a:cs typeface="Arial" pitchFamily="34" charset="0"/>
              </a:rPr>
              <a:t> </a:t>
            </a:r>
            <a:r>
              <a:rPr lang="de-DE" sz="1200" b="0" dirty="0" err="1" smtClean="0">
                <a:latin typeface="Arial" pitchFamily="34" charset="0"/>
                <a:cs typeface="Arial" pitchFamily="34" charset="0"/>
              </a:rPr>
              <a:t>moving</a:t>
            </a:r>
            <a:r>
              <a:rPr lang="de-DE" sz="1200" b="0" dirty="0" smtClean="0">
                <a:latin typeface="Arial" pitchFamily="34" charset="0"/>
                <a:cs typeface="Arial" pitchFamily="34" charset="0"/>
              </a:rPr>
              <a:t> </a:t>
            </a:r>
            <a:r>
              <a:rPr lang="de-DE" sz="1200" b="0" dirty="0" err="1" smtClean="0">
                <a:latin typeface="Arial" pitchFamily="34" charset="0"/>
                <a:cs typeface="Arial" pitchFamily="34" charset="0"/>
              </a:rPr>
              <a:t>objects</a:t>
            </a:r>
            <a:r>
              <a:rPr lang="de-DE" sz="1200" b="0" dirty="0" smtClean="0">
                <a:latin typeface="Arial" pitchFamily="34" charset="0"/>
                <a:cs typeface="Arial" pitchFamily="34" charset="0"/>
              </a:rPr>
              <a:t> (</a:t>
            </a:r>
            <a:r>
              <a:rPr lang="de-DE" sz="1200" b="0" dirty="0" err="1" smtClean="0">
                <a:latin typeface="Arial" pitchFamily="34" charset="0"/>
                <a:cs typeface="Arial" pitchFamily="34" charset="0"/>
              </a:rPr>
              <a:t>propulsion</a:t>
            </a:r>
            <a:r>
              <a:rPr lang="de-DE" sz="1200" b="0" dirty="0" smtClean="0">
                <a:latin typeface="Arial" pitchFamily="34" charset="0"/>
                <a:cs typeface="Arial" pitchFamily="34" charset="0"/>
              </a:rPr>
              <a:t>, </a:t>
            </a:r>
            <a:r>
              <a:rPr lang="de-DE" sz="1200" b="0" dirty="0" err="1" smtClean="0">
                <a:latin typeface="Arial" pitchFamily="34" charset="0"/>
                <a:cs typeface="Arial" pitchFamily="34" charset="0"/>
              </a:rPr>
              <a:t>braking</a:t>
            </a:r>
            <a:r>
              <a:rPr lang="de-DE" sz="1200" b="0" dirty="0" smtClean="0">
                <a:latin typeface="Arial" pitchFamily="34" charset="0"/>
                <a:cs typeface="Arial" pitchFamily="34" charset="0"/>
              </a:rPr>
              <a:t>, </a:t>
            </a:r>
            <a:r>
              <a:rPr lang="de-DE" sz="1200" b="0" dirty="0" err="1" smtClean="0">
                <a:latin typeface="Arial" pitchFamily="34" charset="0"/>
                <a:cs typeface="Arial" pitchFamily="34" charset="0"/>
              </a:rPr>
              <a:t>manipulation</a:t>
            </a:r>
            <a:r>
              <a:rPr lang="de-DE" sz="1200" b="0" dirty="0" smtClean="0">
                <a:latin typeface="Arial" pitchFamily="34" charset="0"/>
                <a:cs typeface="Arial" pitchFamily="34" charset="0"/>
              </a:rPr>
              <a:t> </a:t>
            </a:r>
            <a:r>
              <a:rPr lang="de-DE" sz="1200" b="0" dirty="0" err="1" smtClean="0">
                <a:latin typeface="Arial" pitchFamily="34" charset="0"/>
                <a:cs typeface="Arial" pitchFamily="34" charset="0"/>
              </a:rPr>
              <a:t>and</a:t>
            </a:r>
            <a:r>
              <a:rPr lang="de-DE" sz="1200" b="0" dirty="0" smtClean="0">
                <a:latin typeface="Arial" pitchFamily="34" charset="0"/>
                <a:cs typeface="Arial" pitchFamily="34" charset="0"/>
              </a:rPr>
              <a:t> </a:t>
            </a:r>
            <a:r>
              <a:rPr lang="de-DE" sz="1200" b="0" dirty="0" err="1" smtClean="0">
                <a:latin typeface="Arial" pitchFamily="34" charset="0"/>
                <a:cs typeface="Arial" pitchFamily="34" charset="0"/>
              </a:rPr>
              <a:t>operating</a:t>
            </a:r>
            <a:r>
              <a:rPr lang="de-DE" sz="1200" b="0" dirty="0" smtClean="0">
                <a:latin typeface="Arial" pitchFamily="34" charset="0"/>
                <a:cs typeface="Arial" pitchFamily="34" charset="0"/>
              </a:rPr>
              <a:t> </a:t>
            </a:r>
            <a:r>
              <a:rPr lang="de-DE" sz="1200" b="0" dirty="0" err="1" smtClean="0">
                <a:latin typeface="Arial" pitchFamily="34" charset="0"/>
                <a:cs typeface="Arial" pitchFamily="34" charset="0"/>
              </a:rPr>
              <a:t>forces</a:t>
            </a:r>
            <a:r>
              <a:rPr lang="de-DE" sz="1200" b="0" dirty="0" smtClean="0">
                <a:latin typeface="Arial" pitchFamily="34" charset="0"/>
                <a:cs typeface="Arial" pitchFamily="34" charset="0"/>
              </a:rPr>
              <a:t>)</a:t>
            </a:r>
          </a:p>
          <a:p>
            <a:pPr>
              <a:lnSpc>
                <a:spcPct val="120000"/>
              </a:lnSpc>
              <a:spcAft>
                <a:spcPct val="10000"/>
              </a:spcAft>
              <a:buFont typeface="Wingdings" pitchFamily="2" charset="2"/>
              <a:buNone/>
              <a:defRPr/>
            </a:pPr>
            <a:endParaRPr lang="de-DE" sz="1200" dirty="0" smtClean="0">
              <a:latin typeface="Arial" pitchFamily="34" charset="0"/>
              <a:cs typeface="Arial" pitchFamily="34" charset="0"/>
            </a:endParaRPr>
          </a:p>
          <a:p>
            <a:pPr marL="85725" indent="-85725">
              <a:spcBef>
                <a:spcPct val="10000"/>
              </a:spcBef>
              <a:spcAft>
                <a:spcPct val="5000"/>
              </a:spcAft>
              <a:buFont typeface="Wingdings" pitchFamily="2" charset="2"/>
              <a:buChar char="§"/>
              <a:defRPr/>
            </a:pPr>
            <a:r>
              <a:rPr lang="de-DE" altLang="de-DE" sz="1200" dirty="0" smtClean="0"/>
              <a:t>Action </a:t>
            </a:r>
            <a:r>
              <a:rPr lang="de-DE" altLang="de-DE" sz="1200" dirty="0" err="1" smtClean="0"/>
              <a:t>force</a:t>
            </a:r>
            <a:r>
              <a:rPr lang="de-DE" altLang="de-DE" sz="1200" dirty="0" smtClean="0"/>
              <a:t> = </a:t>
            </a:r>
            <a:r>
              <a:rPr lang="de-DE" altLang="de-DE" sz="1200" dirty="0" err="1" smtClean="0"/>
              <a:t>physical</a:t>
            </a:r>
            <a:r>
              <a:rPr lang="de-DE" altLang="de-DE" sz="1200" dirty="0" smtClean="0"/>
              <a:t> </a:t>
            </a:r>
            <a:r>
              <a:rPr lang="de-DE" altLang="de-DE" sz="1200" dirty="0" err="1" smtClean="0"/>
              <a:t>force</a:t>
            </a:r>
            <a:r>
              <a:rPr lang="de-DE" altLang="de-DE" sz="1200" dirty="0" smtClean="0"/>
              <a:t> </a:t>
            </a:r>
            <a:r>
              <a:rPr lang="de-DE" altLang="de-DE" sz="1200" dirty="0" err="1" smtClean="0"/>
              <a:t>exerted</a:t>
            </a:r>
            <a:r>
              <a:rPr lang="de-DE" altLang="de-DE" sz="1200" dirty="0" smtClean="0"/>
              <a:t> </a:t>
            </a:r>
            <a:r>
              <a:rPr lang="de-DE" altLang="de-DE" sz="1200" dirty="0" err="1" smtClean="0"/>
              <a:t>away</a:t>
            </a:r>
            <a:r>
              <a:rPr lang="de-DE" altLang="de-DE" sz="1200" dirty="0" smtClean="0"/>
              <a:t> </a:t>
            </a:r>
            <a:r>
              <a:rPr lang="de-DE" altLang="de-DE" sz="1200" dirty="0" err="1" smtClean="0"/>
              <a:t>from</a:t>
            </a:r>
            <a:r>
              <a:rPr lang="de-DE" altLang="de-DE" sz="1200" dirty="0" smtClean="0"/>
              <a:t> </a:t>
            </a:r>
            <a:r>
              <a:rPr lang="de-DE" altLang="de-DE" sz="1200" dirty="0" err="1" smtClean="0"/>
              <a:t>the</a:t>
            </a:r>
            <a:r>
              <a:rPr lang="de-DE" altLang="de-DE" sz="1200" dirty="0" smtClean="0"/>
              <a:t> </a:t>
            </a:r>
            <a:r>
              <a:rPr lang="de-DE" altLang="de-DE" sz="1200" dirty="0" err="1" smtClean="0"/>
              <a:t>body</a:t>
            </a:r>
            <a:r>
              <a:rPr lang="de-DE" altLang="de-DE" sz="1200" dirty="0" smtClean="0"/>
              <a:t>, upon </a:t>
            </a:r>
            <a:r>
              <a:rPr lang="de-DE" altLang="de-DE" sz="1200" dirty="0" err="1" smtClean="0"/>
              <a:t>the</a:t>
            </a:r>
            <a:r>
              <a:rPr lang="de-DE" altLang="de-DE" sz="1200" dirty="0" smtClean="0"/>
              <a:t> </a:t>
            </a:r>
            <a:r>
              <a:rPr lang="de-DE" altLang="de-DE" sz="1200" dirty="0" err="1" smtClean="0"/>
              <a:t>environment</a:t>
            </a:r>
            <a:r>
              <a:rPr lang="de-DE" altLang="de-DE" sz="1200" dirty="0" smtClean="0"/>
              <a:t>, </a:t>
            </a:r>
            <a:r>
              <a:rPr lang="de-DE" altLang="de-DE" sz="1200" dirty="0" err="1" smtClean="0"/>
              <a:t>by</a:t>
            </a:r>
            <a:r>
              <a:rPr lang="de-DE" altLang="de-DE" sz="1200" dirty="0" smtClean="0"/>
              <a:t> a </a:t>
            </a:r>
            <a:r>
              <a:rPr lang="de-DE" altLang="de-DE" sz="1200" dirty="0" err="1" smtClean="0"/>
              <a:t>body</a:t>
            </a:r>
            <a:r>
              <a:rPr lang="de-DE" altLang="de-DE" sz="1200" dirty="0" smtClean="0"/>
              <a:t> </a:t>
            </a:r>
            <a:r>
              <a:rPr lang="de-DE" altLang="de-DE" sz="1200" dirty="0" err="1" smtClean="0"/>
              <a:t>part</a:t>
            </a:r>
            <a:r>
              <a:rPr lang="de-DE" altLang="de-DE" sz="1200" dirty="0" smtClean="0"/>
              <a:t> (</a:t>
            </a:r>
            <a:r>
              <a:rPr lang="de-DE" altLang="de-DE" sz="1200" dirty="0" err="1" smtClean="0"/>
              <a:t>whole</a:t>
            </a:r>
            <a:r>
              <a:rPr lang="de-DE" altLang="de-DE" sz="1200" dirty="0" smtClean="0"/>
              <a:t> </a:t>
            </a:r>
            <a:r>
              <a:rPr lang="de-DE" altLang="de-DE" sz="1200" dirty="0" err="1" smtClean="0"/>
              <a:t>body</a:t>
            </a:r>
            <a:r>
              <a:rPr lang="de-DE" altLang="de-DE" sz="1200" dirty="0" smtClean="0"/>
              <a:t>, arm, leg, </a:t>
            </a:r>
            <a:r>
              <a:rPr lang="de-DE" altLang="de-DE" sz="1200" dirty="0" err="1" smtClean="0"/>
              <a:t>hand</a:t>
            </a:r>
            <a:r>
              <a:rPr lang="de-DE" altLang="de-DE" sz="1200" dirty="0" smtClean="0"/>
              <a:t>, </a:t>
            </a:r>
            <a:r>
              <a:rPr lang="de-DE" altLang="de-DE" sz="1200" dirty="0" err="1" smtClean="0"/>
              <a:t>finger</a:t>
            </a:r>
            <a:r>
              <a:rPr lang="de-DE" altLang="de-DE" sz="1200" dirty="0" smtClean="0"/>
              <a:t>, </a:t>
            </a:r>
            <a:r>
              <a:rPr lang="de-DE" altLang="de-DE" sz="1200" dirty="0" err="1" smtClean="0"/>
              <a:t>knee</a:t>
            </a:r>
            <a:r>
              <a:rPr lang="de-DE" altLang="de-DE" sz="1200" dirty="0" smtClean="0"/>
              <a:t>, </a:t>
            </a:r>
            <a:r>
              <a:rPr lang="de-DE" altLang="de-DE" sz="1200" dirty="0" err="1" smtClean="0"/>
              <a:t>foot</a:t>
            </a:r>
            <a:r>
              <a:rPr lang="de-DE" altLang="de-DE" sz="1200" dirty="0" smtClean="0"/>
              <a:t>)</a:t>
            </a:r>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3</a:t>
            </a:fld>
            <a:endParaRPr lang="de-DE" altLang="de-DE"/>
          </a:p>
        </p:txBody>
      </p:sp>
    </p:spTree>
    <p:extLst>
      <p:ext uri="{BB962C8B-B14F-4D97-AF65-F5344CB8AC3E}">
        <p14:creationId xmlns:p14="http://schemas.microsoft.com/office/powerpoint/2010/main" val="723903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85725" indent="-85725">
              <a:spcBef>
                <a:spcPct val="10000"/>
              </a:spcBef>
              <a:spcAft>
                <a:spcPct val="5000"/>
              </a:spcAft>
            </a:pPr>
            <a:r>
              <a:rPr lang="de-DE" altLang="de-DE" sz="1200" b="1" dirty="0" err="1" smtClean="0">
                <a:latin typeface="Arial" pitchFamily="34" charset="0"/>
              </a:rPr>
              <a:t>Conditions</a:t>
            </a:r>
            <a:r>
              <a:rPr lang="de-DE" altLang="de-DE" sz="1200" b="1" dirty="0" smtClean="0">
                <a:latin typeface="Arial" pitchFamily="34" charset="0"/>
              </a:rPr>
              <a:t> </a:t>
            </a:r>
            <a:r>
              <a:rPr lang="de-DE" altLang="de-DE" sz="1200" b="1" dirty="0" err="1" smtClean="0">
                <a:latin typeface="Arial" pitchFamily="34" charset="0"/>
              </a:rPr>
              <a:t>for</a:t>
            </a:r>
            <a:r>
              <a:rPr lang="de-DE" altLang="de-DE" sz="1200" b="1" dirty="0" smtClean="0">
                <a:latin typeface="Arial" pitchFamily="34" charset="0"/>
              </a:rPr>
              <a:t> </a:t>
            </a:r>
            <a:r>
              <a:rPr lang="de-DE" altLang="de-DE" sz="1200" b="1" dirty="0" err="1" smtClean="0">
                <a:latin typeface="Arial" pitchFamily="34" charset="0"/>
              </a:rPr>
              <a:t>maximum</a:t>
            </a:r>
            <a:r>
              <a:rPr lang="de-DE" altLang="de-DE" sz="1200" b="1" dirty="0" smtClean="0">
                <a:latin typeface="Arial" pitchFamily="34" charset="0"/>
              </a:rPr>
              <a:t> </a:t>
            </a:r>
            <a:r>
              <a:rPr lang="de-DE" altLang="de-DE" sz="1200" b="1" dirty="0" err="1" smtClean="0">
                <a:latin typeface="Arial" pitchFamily="34" charset="0"/>
              </a:rPr>
              <a:t>positioning</a:t>
            </a:r>
            <a:r>
              <a:rPr lang="de-DE" altLang="de-DE" sz="1200" b="1" dirty="0" smtClean="0">
                <a:latin typeface="Arial" pitchFamily="34" charset="0"/>
              </a:rPr>
              <a:t> </a:t>
            </a:r>
            <a:r>
              <a:rPr lang="de-DE" altLang="de-DE" sz="1200" b="1" dirty="0" err="1" smtClean="0">
                <a:latin typeface="Arial" pitchFamily="34" charset="0"/>
              </a:rPr>
              <a:t>forces</a:t>
            </a:r>
            <a:r>
              <a:rPr lang="de-DE" altLang="de-DE" sz="1200" b="1" dirty="0" smtClean="0">
                <a:latin typeface="Arial" pitchFamily="34" charset="0"/>
              </a:rPr>
              <a:t>:</a:t>
            </a:r>
          </a:p>
          <a:p>
            <a:pPr marL="85725" indent="-85725">
              <a:lnSpc>
                <a:spcPct val="90000"/>
              </a:lnSpc>
            </a:pPr>
            <a:r>
              <a:rPr lang="de-DE" altLang="de-DE" sz="1200" dirty="0" smtClean="0">
                <a:latin typeface="Arial" pitchFamily="34" charset="0"/>
              </a:rPr>
              <a:t>Maximum </a:t>
            </a:r>
            <a:r>
              <a:rPr lang="de-DE" altLang="de-DE" sz="1200" dirty="0" err="1" smtClean="0">
                <a:latin typeface="Arial" pitchFamily="34" charset="0"/>
              </a:rPr>
              <a:t>possible</a:t>
            </a:r>
            <a:r>
              <a:rPr lang="de-DE" altLang="de-DE" sz="1200" dirty="0" smtClean="0">
                <a:latin typeface="Arial" pitchFamily="34" charset="0"/>
              </a:rPr>
              <a:t> </a:t>
            </a:r>
            <a:r>
              <a:rPr lang="de-DE" altLang="de-DE" sz="1200" dirty="0" err="1" smtClean="0">
                <a:latin typeface="Arial" pitchFamily="34" charset="0"/>
              </a:rPr>
              <a:t>deliberate</a:t>
            </a:r>
            <a:r>
              <a:rPr lang="de-DE" altLang="de-DE" sz="1200" dirty="0" smtClean="0">
                <a:latin typeface="Arial" pitchFamily="34" charset="0"/>
              </a:rPr>
              <a:t> </a:t>
            </a:r>
            <a:r>
              <a:rPr lang="de-DE" altLang="de-DE" sz="1200" dirty="0" err="1" smtClean="0">
                <a:latin typeface="Arial" pitchFamily="34" charset="0"/>
              </a:rPr>
              <a:t>exertion</a:t>
            </a:r>
            <a:r>
              <a:rPr lang="de-DE" altLang="de-DE" sz="1200" dirty="0" smtClean="0">
                <a:latin typeface="Arial" pitchFamily="34" charset="0"/>
              </a:rPr>
              <a:t> </a:t>
            </a:r>
            <a:r>
              <a:rPr lang="de-DE" altLang="de-DE" sz="1200" dirty="0" err="1" smtClean="0">
                <a:latin typeface="Arial" pitchFamily="34" charset="0"/>
              </a:rPr>
              <a:t>by</a:t>
            </a:r>
            <a:r>
              <a:rPr lang="de-DE" altLang="de-DE" sz="1200" dirty="0" smtClean="0">
                <a:latin typeface="Arial" pitchFamily="34" charset="0"/>
              </a:rPr>
              <a:t> intensive </a:t>
            </a:r>
            <a:r>
              <a:rPr lang="de-DE" altLang="de-DE" sz="1200" dirty="0" err="1" smtClean="0">
                <a:latin typeface="Arial" pitchFamily="34" charset="0"/>
              </a:rPr>
              <a:t>muscle</a:t>
            </a:r>
            <a:r>
              <a:rPr lang="de-DE" altLang="de-DE" sz="1200" dirty="0" smtClean="0">
                <a:latin typeface="Arial" pitchFamily="34" charset="0"/>
              </a:rPr>
              <a:t> </a:t>
            </a:r>
            <a:r>
              <a:rPr lang="de-DE" altLang="de-DE" sz="1200" dirty="0" err="1" smtClean="0">
                <a:latin typeface="Arial" pitchFamily="34" charset="0"/>
              </a:rPr>
              <a:t>contraction</a:t>
            </a:r>
            <a:r>
              <a:rPr lang="de-DE" altLang="de-DE" sz="1200" dirty="0" smtClean="0">
                <a:latin typeface="Arial" pitchFamily="34" charset="0"/>
              </a:rPr>
              <a:t> </a:t>
            </a:r>
            <a:r>
              <a:rPr lang="de-DE" altLang="de-DE" sz="1200" dirty="0" err="1" smtClean="0">
                <a:latin typeface="Arial" pitchFamily="34" charset="0"/>
              </a:rPr>
              <a:t>for</a:t>
            </a:r>
            <a:r>
              <a:rPr lang="de-DE" altLang="de-DE" sz="1200" dirty="0" smtClean="0">
                <a:latin typeface="Arial" pitchFamily="34" charset="0"/>
              </a:rPr>
              <a:t> 2 </a:t>
            </a:r>
            <a:r>
              <a:rPr lang="de-DE" altLang="de-DE" sz="1200" dirty="0" err="1" smtClean="0">
                <a:latin typeface="Arial" pitchFamily="34" charset="0"/>
              </a:rPr>
              <a:t>to</a:t>
            </a:r>
            <a:r>
              <a:rPr lang="de-DE" altLang="de-DE" sz="1200" dirty="0" smtClean="0">
                <a:latin typeface="Arial" pitchFamily="34" charset="0"/>
              </a:rPr>
              <a:t> 6 </a:t>
            </a:r>
            <a:r>
              <a:rPr lang="de-DE" altLang="de-DE" sz="1200" dirty="0" err="1" smtClean="0">
                <a:latin typeface="Arial" pitchFamily="34" charset="0"/>
              </a:rPr>
              <a:t>seconds</a:t>
            </a:r>
            <a:r>
              <a:rPr lang="de-DE" altLang="de-DE" sz="1200" dirty="0" smtClean="0">
                <a:latin typeface="Arial" pitchFamily="34" charset="0"/>
              </a:rPr>
              <a:t> </a:t>
            </a:r>
            <a:r>
              <a:rPr lang="de-DE" altLang="de-DE" sz="1200" dirty="0" smtClean="0">
                <a:latin typeface="Arial" pitchFamily="34" charset="0"/>
                <a:sym typeface="Wingdings" pitchFamily="2" charset="2"/>
              </a:rPr>
              <a:t> </a:t>
            </a:r>
            <a:r>
              <a:rPr lang="de-DE" altLang="de-DE" sz="1200" dirty="0" err="1" smtClean="0">
                <a:latin typeface="Arial" pitchFamily="34" charset="0"/>
              </a:rPr>
              <a:t>maximum</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can</a:t>
            </a:r>
            <a:r>
              <a:rPr lang="de-DE" altLang="de-DE" sz="1200" dirty="0" smtClean="0">
                <a:latin typeface="Arial" pitchFamily="34" charset="0"/>
              </a:rPr>
              <a:t> </a:t>
            </a:r>
            <a:r>
              <a:rPr lang="de-DE" altLang="de-DE" sz="1200" dirty="0" err="1" smtClean="0">
                <a:latin typeface="Arial" pitchFamily="34" charset="0"/>
              </a:rPr>
              <a:t>be</a:t>
            </a:r>
            <a:r>
              <a:rPr lang="de-DE" altLang="de-DE" sz="1200" dirty="0" smtClean="0">
                <a:latin typeface="Arial" pitchFamily="34" charset="0"/>
              </a:rPr>
              <a:t> </a:t>
            </a:r>
            <a:r>
              <a:rPr lang="de-DE" altLang="de-DE" sz="1200" dirty="0" err="1" smtClean="0">
                <a:latin typeface="Arial" pitchFamily="34" charset="0"/>
              </a:rPr>
              <a:t>exerted</a:t>
            </a:r>
            <a:r>
              <a:rPr lang="de-DE" altLang="de-DE" sz="1200" dirty="0" smtClean="0">
                <a:latin typeface="Arial" pitchFamily="34" charset="0"/>
              </a:rPr>
              <a:t> </a:t>
            </a:r>
            <a:r>
              <a:rPr lang="de-DE" altLang="de-DE" sz="1200" dirty="0" err="1" smtClean="0">
                <a:latin typeface="Arial" pitchFamily="34" charset="0"/>
              </a:rPr>
              <a:t>only</a:t>
            </a:r>
            <a:r>
              <a:rPr lang="de-DE" altLang="de-DE" sz="1200" dirty="0" smtClean="0">
                <a:latin typeface="Arial" pitchFamily="34" charset="0"/>
              </a:rPr>
              <a:t> </a:t>
            </a:r>
            <a:r>
              <a:rPr lang="de-DE" altLang="de-DE" sz="1200" dirty="0" err="1" smtClean="0">
                <a:latin typeface="Arial" pitchFamily="34" charset="0"/>
              </a:rPr>
              <a:t>for</a:t>
            </a:r>
            <a:r>
              <a:rPr lang="de-DE" altLang="de-DE" sz="1200" dirty="0" smtClean="0">
                <a:latin typeface="Arial" pitchFamily="34" charset="0"/>
              </a:rPr>
              <a:t> a </a:t>
            </a:r>
            <a:r>
              <a:rPr lang="de-DE" altLang="de-DE" sz="1200" dirty="0" err="1" smtClean="0">
                <a:latin typeface="Arial" pitchFamily="34" charset="0"/>
              </a:rPr>
              <a:t>few</a:t>
            </a:r>
            <a:r>
              <a:rPr lang="de-DE" altLang="de-DE" sz="1200" dirty="0" smtClean="0">
                <a:latin typeface="Arial" pitchFamily="34" charset="0"/>
              </a:rPr>
              <a:t> </a:t>
            </a:r>
            <a:r>
              <a:rPr lang="de-DE" altLang="de-DE" sz="1200" dirty="0" err="1" smtClean="0">
                <a:latin typeface="Arial" pitchFamily="34" charset="0"/>
              </a:rPr>
              <a:t>seconds</a:t>
            </a:r>
            <a:endParaRPr lang="de-DE" altLang="de-DE" sz="1200" dirty="0" smtClean="0">
              <a:latin typeface="Arial" pitchFamily="34" charset="0"/>
            </a:endParaRPr>
          </a:p>
          <a:p>
            <a:pPr marL="85725" indent="-85725">
              <a:spcBef>
                <a:spcPct val="10000"/>
              </a:spcBef>
              <a:spcAft>
                <a:spcPct val="5000"/>
              </a:spcAft>
              <a:buFont typeface="Wingdings" pitchFamily="2" charset="2"/>
              <a:buChar char="§"/>
            </a:pPr>
            <a:r>
              <a:rPr lang="de-DE" altLang="de-DE" sz="1200" dirty="0" err="1" smtClean="0">
                <a:latin typeface="Arial" pitchFamily="34" charset="0"/>
              </a:rPr>
              <a:t>Defined</a:t>
            </a:r>
            <a:r>
              <a:rPr lang="de-DE" altLang="de-DE" sz="1200" dirty="0" smtClean="0">
                <a:latin typeface="Arial" pitchFamily="34" charset="0"/>
              </a:rPr>
              <a:t> </a:t>
            </a:r>
            <a:r>
              <a:rPr lang="de-DE" altLang="de-DE" sz="1200" dirty="0" err="1" smtClean="0">
                <a:latin typeface="Arial" pitchFamily="34" charset="0"/>
              </a:rPr>
              <a:t>body</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limb</a:t>
            </a:r>
            <a:r>
              <a:rPr lang="de-DE" altLang="de-DE" sz="1200" dirty="0" smtClean="0">
                <a:latin typeface="Arial" pitchFamily="34" charset="0"/>
              </a:rPr>
              <a:t> </a:t>
            </a:r>
            <a:r>
              <a:rPr lang="de-DE" altLang="de-DE" sz="1200" dirty="0" err="1" smtClean="0">
                <a:latin typeface="Arial" pitchFamily="34" charset="0"/>
              </a:rPr>
              <a:t>position</a:t>
            </a:r>
            <a:endParaRPr lang="de-DE" altLang="de-DE" sz="1200" dirty="0" smtClean="0">
              <a:latin typeface="Arial" pitchFamily="34" charset="0"/>
            </a:endParaRPr>
          </a:p>
          <a:p>
            <a:pPr marL="85725" indent="-85725">
              <a:spcBef>
                <a:spcPct val="10000"/>
              </a:spcBef>
              <a:spcAft>
                <a:spcPct val="5000"/>
              </a:spcAft>
              <a:buFont typeface="Wingdings" pitchFamily="2" charset="2"/>
              <a:buChar char="§"/>
            </a:pPr>
            <a:r>
              <a:rPr lang="de-DE" altLang="de-DE" sz="1200" dirty="0" err="1" smtClean="0">
                <a:latin typeface="Arial" pitchFamily="34" charset="0"/>
              </a:rPr>
              <a:t>Exertion</a:t>
            </a:r>
            <a:r>
              <a:rPr lang="de-DE" altLang="de-DE" sz="1200" dirty="0" smtClean="0">
                <a:latin typeface="Arial" pitchFamily="34" charset="0"/>
              </a:rPr>
              <a:t> in a </a:t>
            </a:r>
            <a:r>
              <a:rPr lang="de-DE" altLang="de-DE" sz="1200" dirty="0" err="1" smtClean="0">
                <a:latin typeface="Arial" pitchFamily="34" charset="0"/>
              </a:rPr>
              <a:t>particular</a:t>
            </a:r>
            <a:r>
              <a:rPr lang="de-DE" altLang="de-DE" sz="1200" dirty="0" smtClean="0">
                <a:latin typeface="Arial" pitchFamily="34" charset="0"/>
              </a:rPr>
              <a:t> </a:t>
            </a:r>
            <a:r>
              <a:rPr lang="de-DE" altLang="de-DE" sz="1200" dirty="0" err="1" smtClean="0">
                <a:latin typeface="Arial" pitchFamily="34" charset="0"/>
              </a:rPr>
              <a:t>direction</a:t>
            </a:r>
            <a:r>
              <a:rPr lang="de-DE" altLang="de-DE" sz="1200" dirty="0" smtClean="0">
                <a:latin typeface="Arial" pitchFamily="34" charset="0"/>
              </a:rPr>
              <a:t> </a:t>
            </a:r>
            <a:r>
              <a:rPr lang="de-DE" altLang="de-DE" sz="1200" dirty="0" err="1" smtClean="0">
                <a:latin typeface="Arial" pitchFamily="34" charset="0"/>
              </a:rPr>
              <a:t>beginning</a:t>
            </a:r>
            <a:r>
              <a:rPr lang="de-DE" altLang="de-DE" sz="1200" dirty="0" smtClean="0">
                <a:latin typeface="Arial" pitchFamily="34" charset="0"/>
              </a:rPr>
              <a:t> at a </a:t>
            </a:r>
            <a:r>
              <a:rPr lang="de-DE" altLang="de-DE" sz="1200" dirty="0" err="1" smtClean="0">
                <a:latin typeface="Arial" pitchFamily="34" charset="0"/>
              </a:rPr>
              <a:t>defined</a:t>
            </a:r>
            <a:r>
              <a:rPr lang="de-DE" altLang="de-DE" sz="1200" dirty="0" smtClean="0">
                <a:latin typeface="Arial" pitchFamily="34" charset="0"/>
              </a:rPr>
              <a:t> </a:t>
            </a:r>
            <a:r>
              <a:rPr lang="de-DE" altLang="de-DE" sz="1200" dirty="0" err="1" smtClean="0">
                <a:latin typeface="Arial" pitchFamily="34" charset="0"/>
              </a:rPr>
              <a:t>point</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application</a:t>
            </a:r>
            <a:endParaRPr lang="de-DE" altLang="de-DE" sz="1200" dirty="0" smtClean="0">
              <a:latin typeface="Arial" pitchFamily="34" charset="0"/>
            </a:endParaRPr>
          </a:p>
          <a:p>
            <a:pPr marL="85725" indent="-85725">
              <a:spcBef>
                <a:spcPct val="10000"/>
              </a:spcBef>
              <a:spcAft>
                <a:spcPct val="5000"/>
              </a:spcAft>
              <a:buFont typeface="Wingdings" pitchFamily="2" charset="2"/>
              <a:buChar char="§"/>
            </a:pPr>
            <a:r>
              <a:rPr lang="de-DE" altLang="de-DE" sz="1200" dirty="0" err="1" smtClean="0">
                <a:latin typeface="Arial" pitchFamily="34" charset="0"/>
              </a:rPr>
              <a:t>Sufficient</a:t>
            </a:r>
            <a:r>
              <a:rPr lang="de-DE" altLang="de-DE" sz="1200" dirty="0" smtClean="0">
                <a:latin typeface="Arial" pitchFamily="34" charset="0"/>
              </a:rPr>
              <a:t> </a:t>
            </a:r>
            <a:r>
              <a:rPr lang="de-DE" altLang="de-DE" sz="1200" dirty="0" err="1" smtClean="0">
                <a:latin typeface="Arial" pitchFamily="34" charset="0"/>
              </a:rPr>
              <a:t>counterforce</a:t>
            </a:r>
            <a:r>
              <a:rPr lang="de-DE" altLang="de-DE" sz="1200" dirty="0" smtClean="0">
                <a:latin typeface="Arial" pitchFamily="34" charset="0"/>
              </a:rPr>
              <a:t> </a:t>
            </a:r>
            <a:r>
              <a:rPr lang="de-DE" altLang="de-DE" sz="1200" dirty="0" err="1" smtClean="0">
                <a:latin typeface="Arial" pitchFamily="34" charset="0"/>
              </a:rPr>
              <a:t>from</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body</a:t>
            </a:r>
            <a:endParaRPr lang="de-DE" altLang="de-DE" sz="1200" dirty="0" smtClean="0">
              <a:latin typeface="Arial" pitchFamily="34" charset="0"/>
            </a:endParaRPr>
          </a:p>
          <a:p>
            <a:pPr marL="85725" indent="-85725">
              <a:lnSpc>
                <a:spcPct val="90000"/>
              </a:lnSpc>
            </a:pPr>
            <a:endParaRPr lang="de-DE" altLang="de-DE" sz="1200" dirty="0" smtClean="0">
              <a:latin typeface="Arial" pitchFamily="34" charset="0"/>
            </a:endParaRPr>
          </a:p>
          <a:p>
            <a:pPr marL="85725" indent="-85725">
              <a:lnSpc>
                <a:spcPct val="90000"/>
              </a:lnSpc>
            </a:pPr>
            <a:r>
              <a:rPr lang="de-DE" altLang="de-DE" sz="1200" dirty="0" err="1" smtClean="0">
                <a:latin typeface="Arial" pitchFamily="34" charset="0"/>
              </a:rPr>
              <a:t>If</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be</a:t>
            </a:r>
            <a:r>
              <a:rPr lang="de-DE" altLang="de-DE" sz="1200" dirty="0" smtClean="0">
                <a:latin typeface="Arial" pitchFamily="34" charset="0"/>
              </a:rPr>
              <a:t> </a:t>
            </a:r>
            <a:r>
              <a:rPr lang="de-DE" altLang="de-DE" sz="1200" dirty="0" err="1" smtClean="0">
                <a:latin typeface="Arial" pitchFamily="34" charset="0"/>
              </a:rPr>
              <a:t>generated</a:t>
            </a:r>
            <a:r>
              <a:rPr lang="de-DE" altLang="de-DE" sz="1200" dirty="0" smtClean="0">
                <a:latin typeface="Arial" pitchFamily="34" charset="0"/>
              </a:rPr>
              <a:t> </a:t>
            </a:r>
            <a:r>
              <a:rPr lang="de-DE" altLang="de-DE" sz="1200" dirty="0" err="1" smtClean="0">
                <a:latin typeface="Arial" pitchFamily="34" charset="0"/>
              </a:rPr>
              <a:t>for</a:t>
            </a:r>
            <a:r>
              <a:rPr lang="de-DE" altLang="de-DE" sz="1200" dirty="0" smtClean="0">
                <a:latin typeface="Arial" pitchFamily="34" charset="0"/>
              </a:rPr>
              <a:t> </a:t>
            </a:r>
            <a:r>
              <a:rPr lang="de-DE" altLang="de-DE" sz="1200" dirty="0" err="1" smtClean="0">
                <a:latin typeface="Arial" pitchFamily="34" charset="0"/>
              </a:rPr>
              <a:t>sustained</a:t>
            </a:r>
            <a:r>
              <a:rPr lang="de-DE" altLang="de-DE" sz="1200" dirty="0" smtClean="0">
                <a:latin typeface="Arial" pitchFamily="34" charset="0"/>
              </a:rPr>
              <a:t> </a:t>
            </a:r>
            <a:r>
              <a:rPr lang="de-DE" altLang="de-DE" sz="1200" dirty="0" err="1" smtClean="0">
                <a:latin typeface="Arial" pitchFamily="34" charset="0"/>
              </a:rPr>
              <a:t>periods</a:t>
            </a:r>
            <a:r>
              <a:rPr lang="de-DE" altLang="de-DE" sz="1200" dirty="0" smtClean="0">
                <a:latin typeface="Arial" pitchFamily="34" charset="0"/>
              </a:rPr>
              <a:t> </a:t>
            </a:r>
            <a:r>
              <a:rPr lang="de-DE" altLang="de-DE" sz="1200" dirty="0" err="1" smtClean="0">
                <a:latin typeface="Arial" pitchFamily="34" charset="0"/>
              </a:rPr>
              <a:t>or</a:t>
            </a:r>
            <a:r>
              <a:rPr lang="de-DE" altLang="de-DE" sz="1200" dirty="0" smtClean="0">
                <a:latin typeface="Arial" pitchFamily="34" charset="0"/>
              </a:rPr>
              <a:t> </a:t>
            </a:r>
            <a:r>
              <a:rPr lang="de-DE" altLang="de-DE" sz="1200" dirty="0" err="1" smtClean="0">
                <a:latin typeface="Arial" pitchFamily="34" charset="0"/>
              </a:rPr>
              <a:t>repeatedly</a:t>
            </a:r>
            <a:r>
              <a:rPr lang="de-DE" altLang="de-DE" sz="1200" dirty="0" smtClean="0">
                <a:latin typeface="Arial" pitchFamily="34" charset="0"/>
              </a:rPr>
              <a:t>, </a:t>
            </a:r>
            <a:r>
              <a:rPr lang="de-DE" altLang="de-DE" sz="1200" dirty="0" err="1" smtClean="0">
                <a:latin typeface="Arial" pitchFamily="34" charset="0"/>
              </a:rPr>
              <a:t>breaks</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substantially</a:t>
            </a:r>
            <a:r>
              <a:rPr lang="de-DE" altLang="de-DE" sz="1200" dirty="0" smtClean="0">
                <a:latin typeface="Arial" pitchFamily="34" charset="0"/>
              </a:rPr>
              <a:t> </a:t>
            </a:r>
            <a:r>
              <a:rPr lang="de-DE" altLang="de-DE" sz="1200" dirty="0" err="1" smtClean="0">
                <a:latin typeface="Arial" pitchFamily="34" charset="0"/>
              </a:rPr>
              <a:t>lower</a:t>
            </a:r>
            <a:r>
              <a:rPr lang="de-DE" altLang="de-DE" sz="1200" dirty="0" smtClean="0">
                <a:latin typeface="Arial" pitchFamily="34" charset="0"/>
              </a:rPr>
              <a:t> </a:t>
            </a:r>
            <a:r>
              <a:rPr lang="de-DE" altLang="de-DE" sz="1200" dirty="0" err="1" smtClean="0">
                <a:latin typeface="Arial" pitchFamily="34" charset="0"/>
              </a:rPr>
              <a:t>dimension</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 </a:t>
            </a:r>
            <a:r>
              <a:rPr lang="de-DE" altLang="de-DE" sz="1200" dirty="0" err="1" smtClean="0">
                <a:latin typeface="Arial" pitchFamily="34" charset="0"/>
              </a:rPr>
              <a:t>favourable</a:t>
            </a:r>
            <a:r>
              <a:rPr lang="de-DE" altLang="de-DE" sz="1200" dirty="0" smtClean="0">
                <a:latin typeface="Arial" pitchFamily="34" charset="0"/>
              </a:rPr>
              <a:t> </a:t>
            </a:r>
            <a:r>
              <a:rPr lang="de-DE" altLang="de-DE" sz="1200" dirty="0" err="1" smtClean="0">
                <a:latin typeface="Arial" pitchFamily="34" charset="0"/>
              </a:rPr>
              <a:t>selection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point</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application</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therefore</a:t>
            </a:r>
            <a:r>
              <a:rPr lang="de-DE" altLang="de-DE" sz="1200" dirty="0" smtClean="0">
                <a:latin typeface="Arial" pitchFamily="34" charset="0"/>
              </a:rPr>
              <a:t> </a:t>
            </a:r>
            <a:r>
              <a:rPr lang="de-DE" altLang="de-DE" sz="1200" dirty="0" err="1" smtClean="0">
                <a:latin typeface="Arial" pitchFamily="34" charset="0"/>
              </a:rPr>
              <a:t>lower</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be</a:t>
            </a:r>
            <a:r>
              <a:rPr lang="de-DE" altLang="de-DE" sz="1200" dirty="0" smtClean="0">
                <a:latin typeface="Arial" pitchFamily="34" charset="0"/>
              </a:rPr>
              <a:t> </a:t>
            </a:r>
            <a:r>
              <a:rPr lang="de-DE" altLang="de-DE" sz="1200" dirty="0" err="1" smtClean="0">
                <a:latin typeface="Arial" pitchFamily="34" charset="0"/>
              </a:rPr>
              <a:t>applied</a:t>
            </a:r>
            <a:r>
              <a:rPr lang="de-DE" altLang="de-DE" sz="1200" dirty="0" smtClean="0">
                <a:latin typeface="Arial" pitchFamily="34" charset="0"/>
              </a:rPr>
              <a:t>) </a:t>
            </a:r>
            <a:r>
              <a:rPr lang="de-DE" altLang="de-DE" sz="1200" dirty="0" err="1" smtClean="0">
                <a:latin typeface="Arial" pitchFamily="34" charset="0"/>
              </a:rPr>
              <a:t>are</a:t>
            </a:r>
            <a:r>
              <a:rPr lang="de-DE" altLang="de-DE" sz="1200" dirty="0" smtClean="0">
                <a:latin typeface="Arial" pitchFamily="34" charset="0"/>
              </a:rPr>
              <a:t> </a:t>
            </a:r>
            <a:r>
              <a:rPr lang="de-DE" altLang="de-DE" sz="1200" dirty="0" err="1" smtClean="0">
                <a:latin typeface="Arial" pitchFamily="34" charset="0"/>
              </a:rPr>
              <a:t>decisive</a:t>
            </a:r>
            <a:r>
              <a:rPr lang="de-DE" altLang="de-DE" sz="1200" dirty="0" smtClean="0">
                <a:latin typeface="Arial" pitchFamily="34" charset="0"/>
              </a:rPr>
              <a:t> </a:t>
            </a:r>
            <a:r>
              <a:rPr lang="de-DE" altLang="de-DE" sz="1200" dirty="0" err="1" smtClean="0">
                <a:latin typeface="Arial" pitchFamily="34" charset="0"/>
              </a:rPr>
              <a:t>criteria</a:t>
            </a:r>
            <a:r>
              <a:rPr lang="de-DE" altLang="de-DE" sz="1200" dirty="0" smtClean="0">
                <a:latin typeface="Arial" pitchFamily="34" charset="0"/>
              </a:rPr>
              <a:t> </a:t>
            </a:r>
            <a:r>
              <a:rPr lang="de-DE" altLang="de-DE" sz="1200" dirty="0" err="1" smtClean="0">
                <a:latin typeface="Arial" pitchFamily="34" charset="0"/>
              </a:rPr>
              <a:t>for</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avoidance</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muscle</a:t>
            </a:r>
            <a:r>
              <a:rPr lang="de-DE" altLang="de-DE" sz="1200" dirty="0" smtClean="0">
                <a:latin typeface="Arial" pitchFamily="34" charset="0"/>
              </a:rPr>
              <a:t> </a:t>
            </a:r>
            <a:r>
              <a:rPr lang="de-DE" altLang="de-DE" sz="1200" dirty="0" err="1" smtClean="0">
                <a:latin typeface="Arial" pitchFamily="34" charset="0"/>
              </a:rPr>
              <a:t>fatigue</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excessive</a:t>
            </a:r>
            <a:r>
              <a:rPr lang="de-DE" altLang="de-DE" sz="1200" dirty="0" smtClean="0">
                <a:latin typeface="Arial" pitchFamily="34" charset="0"/>
              </a:rPr>
              <a:t> stress upon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muscle</a:t>
            </a:r>
            <a:r>
              <a:rPr lang="de-DE" altLang="de-DE" sz="1200" dirty="0" smtClean="0">
                <a:latin typeface="Arial" pitchFamily="34" charset="0"/>
              </a:rPr>
              <a:t> </a:t>
            </a:r>
            <a:r>
              <a:rPr lang="de-DE" altLang="de-DE" sz="1200" dirty="0" err="1" smtClean="0">
                <a:latin typeface="Arial" pitchFamily="34" charset="0"/>
              </a:rPr>
              <a:t>system</a:t>
            </a:r>
            <a:endParaRPr lang="de-DE" altLang="de-DE" sz="1200" dirty="0" smtClean="0">
              <a:latin typeface="Arial" pitchFamily="34" charset="0"/>
            </a:endParaRPr>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4</a:t>
            </a:fld>
            <a:endParaRPr lang="de-DE" altLang="de-DE"/>
          </a:p>
        </p:txBody>
      </p:sp>
    </p:spTree>
    <p:extLst>
      <p:ext uri="{BB962C8B-B14F-4D97-AF65-F5344CB8AC3E}">
        <p14:creationId xmlns:p14="http://schemas.microsoft.com/office/powerpoint/2010/main" val="3510557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85725" indent="-85725">
              <a:spcBef>
                <a:spcPct val="10000"/>
              </a:spcBef>
              <a:spcAft>
                <a:spcPct val="5000"/>
              </a:spcAft>
            </a:pPr>
            <a:r>
              <a:rPr lang="de-DE" altLang="de-DE" sz="1200" b="1" dirty="0" err="1" smtClean="0">
                <a:latin typeface="Arial" pitchFamily="34" charset="0"/>
              </a:rPr>
              <a:t>Conditions</a:t>
            </a:r>
            <a:r>
              <a:rPr lang="de-DE" altLang="de-DE" sz="1200" b="1" dirty="0" smtClean="0">
                <a:latin typeface="Arial" pitchFamily="34" charset="0"/>
              </a:rPr>
              <a:t> </a:t>
            </a:r>
            <a:r>
              <a:rPr lang="de-DE" altLang="de-DE" sz="1200" b="1" dirty="0" err="1" smtClean="0">
                <a:latin typeface="Arial" pitchFamily="34" charset="0"/>
              </a:rPr>
              <a:t>for</a:t>
            </a:r>
            <a:r>
              <a:rPr lang="de-DE" altLang="de-DE" sz="1200" b="1" dirty="0" smtClean="0">
                <a:latin typeface="Arial" pitchFamily="34" charset="0"/>
              </a:rPr>
              <a:t> </a:t>
            </a:r>
            <a:r>
              <a:rPr lang="de-DE" altLang="de-DE" sz="1200" b="1" dirty="0" err="1" smtClean="0">
                <a:latin typeface="Arial" pitchFamily="34" charset="0"/>
              </a:rPr>
              <a:t>maximum</a:t>
            </a:r>
            <a:r>
              <a:rPr lang="de-DE" altLang="de-DE" sz="1200" b="1" dirty="0" smtClean="0">
                <a:latin typeface="Arial" pitchFamily="34" charset="0"/>
              </a:rPr>
              <a:t> </a:t>
            </a:r>
            <a:r>
              <a:rPr lang="de-DE" altLang="de-DE" sz="1200" b="1" dirty="0" err="1" smtClean="0">
                <a:latin typeface="Arial" pitchFamily="34" charset="0"/>
              </a:rPr>
              <a:t>positioning</a:t>
            </a:r>
            <a:r>
              <a:rPr lang="de-DE" altLang="de-DE" sz="1200" b="1" dirty="0" smtClean="0">
                <a:latin typeface="Arial" pitchFamily="34" charset="0"/>
              </a:rPr>
              <a:t> </a:t>
            </a:r>
            <a:r>
              <a:rPr lang="de-DE" altLang="de-DE" sz="1200" b="1" dirty="0" err="1" smtClean="0">
                <a:latin typeface="Arial" pitchFamily="34" charset="0"/>
              </a:rPr>
              <a:t>forces</a:t>
            </a:r>
            <a:r>
              <a:rPr lang="de-DE" altLang="de-DE" sz="1200" b="1" dirty="0" smtClean="0">
                <a:latin typeface="Arial" pitchFamily="34" charset="0"/>
              </a:rPr>
              <a:t>:</a:t>
            </a:r>
          </a:p>
          <a:p>
            <a:pPr marL="85725" indent="-85725">
              <a:lnSpc>
                <a:spcPct val="90000"/>
              </a:lnSpc>
            </a:pPr>
            <a:r>
              <a:rPr lang="de-DE" altLang="de-DE" sz="1200" dirty="0" smtClean="0">
                <a:latin typeface="Arial" pitchFamily="34" charset="0"/>
              </a:rPr>
              <a:t>Maximum </a:t>
            </a:r>
            <a:r>
              <a:rPr lang="de-DE" altLang="de-DE" sz="1200" dirty="0" err="1" smtClean="0">
                <a:latin typeface="Arial" pitchFamily="34" charset="0"/>
              </a:rPr>
              <a:t>possible</a:t>
            </a:r>
            <a:r>
              <a:rPr lang="de-DE" altLang="de-DE" sz="1200" dirty="0" smtClean="0">
                <a:latin typeface="Arial" pitchFamily="34" charset="0"/>
              </a:rPr>
              <a:t> </a:t>
            </a:r>
            <a:r>
              <a:rPr lang="de-DE" altLang="de-DE" sz="1200" dirty="0" err="1" smtClean="0">
                <a:latin typeface="Arial" pitchFamily="34" charset="0"/>
              </a:rPr>
              <a:t>deliberate</a:t>
            </a:r>
            <a:r>
              <a:rPr lang="de-DE" altLang="de-DE" sz="1200" dirty="0" smtClean="0">
                <a:latin typeface="Arial" pitchFamily="34" charset="0"/>
              </a:rPr>
              <a:t> </a:t>
            </a:r>
            <a:r>
              <a:rPr lang="de-DE" altLang="de-DE" sz="1200" dirty="0" err="1" smtClean="0">
                <a:latin typeface="Arial" pitchFamily="34" charset="0"/>
              </a:rPr>
              <a:t>exertion</a:t>
            </a:r>
            <a:r>
              <a:rPr lang="de-DE" altLang="de-DE" sz="1200" dirty="0" smtClean="0">
                <a:latin typeface="Arial" pitchFamily="34" charset="0"/>
              </a:rPr>
              <a:t> </a:t>
            </a:r>
            <a:r>
              <a:rPr lang="de-DE" altLang="de-DE" sz="1200" dirty="0" err="1" smtClean="0">
                <a:latin typeface="Arial" pitchFamily="34" charset="0"/>
              </a:rPr>
              <a:t>by</a:t>
            </a:r>
            <a:r>
              <a:rPr lang="de-DE" altLang="de-DE" sz="1200" dirty="0" smtClean="0">
                <a:latin typeface="Arial" pitchFamily="34" charset="0"/>
              </a:rPr>
              <a:t> intensive </a:t>
            </a:r>
            <a:r>
              <a:rPr lang="de-DE" altLang="de-DE" sz="1200" dirty="0" err="1" smtClean="0">
                <a:latin typeface="Arial" pitchFamily="34" charset="0"/>
              </a:rPr>
              <a:t>muscle</a:t>
            </a:r>
            <a:r>
              <a:rPr lang="de-DE" altLang="de-DE" sz="1200" dirty="0" smtClean="0">
                <a:latin typeface="Arial" pitchFamily="34" charset="0"/>
              </a:rPr>
              <a:t> </a:t>
            </a:r>
            <a:r>
              <a:rPr lang="de-DE" altLang="de-DE" sz="1200" dirty="0" err="1" smtClean="0">
                <a:latin typeface="Arial" pitchFamily="34" charset="0"/>
              </a:rPr>
              <a:t>contraction</a:t>
            </a:r>
            <a:r>
              <a:rPr lang="de-DE" altLang="de-DE" sz="1200" dirty="0" smtClean="0">
                <a:latin typeface="Arial" pitchFamily="34" charset="0"/>
              </a:rPr>
              <a:t> </a:t>
            </a:r>
            <a:r>
              <a:rPr lang="de-DE" altLang="de-DE" sz="1200" dirty="0" err="1" smtClean="0">
                <a:latin typeface="Arial" pitchFamily="34" charset="0"/>
              </a:rPr>
              <a:t>for</a:t>
            </a:r>
            <a:r>
              <a:rPr lang="de-DE" altLang="de-DE" sz="1200" dirty="0" smtClean="0">
                <a:latin typeface="Arial" pitchFamily="34" charset="0"/>
              </a:rPr>
              <a:t> 2 </a:t>
            </a:r>
            <a:r>
              <a:rPr lang="de-DE" altLang="de-DE" sz="1200" dirty="0" err="1" smtClean="0">
                <a:latin typeface="Arial" pitchFamily="34" charset="0"/>
              </a:rPr>
              <a:t>to</a:t>
            </a:r>
            <a:r>
              <a:rPr lang="de-DE" altLang="de-DE" sz="1200" dirty="0" smtClean="0">
                <a:latin typeface="Arial" pitchFamily="34" charset="0"/>
              </a:rPr>
              <a:t> 6 </a:t>
            </a:r>
            <a:r>
              <a:rPr lang="de-DE" altLang="de-DE" sz="1200" dirty="0" err="1" smtClean="0">
                <a:latin typeface="Arial" pitchFamily="34" charset="0"/>
              </a:rPr>
              <a:t>seconds</a:t>
            </a:r>
            <a:r>
              <a:rPr lang="de-DE" altLang="de-DE" sz="1200" dirty="0" smtClean="0">
                <a:latin typeface="Arial" pitchFamily="34" charset="0"/>
              </a:rPr>
              <a:t> </a:t>
            </a:r>
            <a:r>
              <a:rPr lang="de-DE" altLang="de-DE" sz="1200" dirty="0" smtClean="0">
                <a:latin typeface="Arial" pitchFamily="34" charset="0"/>
                <a:sym typeface="Wingdings" pitchFamily="2" charset="2"/>
              </a:rPr>
              <a:t> </a:t>
            </a:r>
            <a:r>
              <a:rPr lang="de-DE" altLang="de-DE" sz="1200" dirty="0" err="1" smtClean="0">
                <a:latin typeface="Arial" pitchFamily="34" charset="0"/>
              </a:rPr>
              <a:t>maximum</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can</a:t>
            </a:r>
            <a:r>
              <a:rPr lang="de-DE" altLang="de-DE" sz="1200" dirty="0" smtClean="0">
                <a:latin typeface="Arial" pitchFamily="34" charset="0"/>
              </a:rPr>
              <a:t> </a:t>
            </a:r>
            <a:r>
              <a:rPr lang="de-DE" altLang="de-DE" sz="1200" dirty="0" err="1" smtClean="0">
                <a:latin typeface="Arial" pitchFamily="34" charset="0"/>
              </a:rPr>
              <a:t>be</a:t>
            </a:r>
            <a:r>
              <a:rPr lang="de-DE" altLang="de-DE" sz="1200" dirty="0" smtClean="0">
                <a:latin typeface="Arial" pitchFamily="34" charset="0"/>
              </a:rPr>
              <a:t> </a:t>
            </a:r>
            <a:r>
              <a:rPr lang="de-DE" altLang="de-DE" sz="1200" dirty="0" err="1" smtClean="0">
                <a:latin typeface="Arial" pitchFamily="34" charset="0"/>
              </a:rPr>
              <a:t>exerted</a:t>
            </a:r>
            <a:r>
              <a:rPr lang="de-DE" altLang="de-DE" sz="1200" dirty="0" smtClean="0">
                <a:latin typeface="Arial" pitchFamily="34" charset="0"/>
              </a:rPr>
              <a:t> </a:t>
            </a:r>
            <a:r>
              <a:rPr lang="de-DE" altLang="de-DE" sz="1200" dirty="0" err="1" smtClean="0">
                <a:latin typeface="Arial" pitchFamily="34" charset="0"/>
              </a:rPr>
              <a:t>only</a:t>
            </a:r>
            <a:r>
              <a:rPr lang="de-DE" altLang="de-DE" sz="1200" dirty="0" smtClean="0">
                <a:latin typeface="Arial" pitchFamily="34" charset="0"/>
              </a:rPr>
              <a:t> </a:t>
            </a:r>
            <a:r>
              <a:rPr lang="de-DE" altLang="de-DE" sz="1200" dirty="0" err="1" smtClean="0">
                <a:latin typeface="Arial" pitchFamily="34" charset="0"/>
              </a:rPr>
              <a:t>for</a:t>
            </a:r>
            <a:r>
              <a:rPr lang="de-DE" altLang="de-DE" sz="1200" dirty="0" smtClean="0">
                <a:latin typeface="Arial" pitchFamily="34" charset="0"/>
              </a:rPr>
              <a:t> a </a:t>
            </a:r>
            <a:r>
              <a:rPr lang="de-DE" altLang="de-DE" sz="1200" dirty="0" err="1" smtClean="0">
                <a:latin typeface="Arial" pitchFamily="34" charset="0"/>
              </a:rPr>
              <a:t>few</a:t>
            </a:r>
            <a:r>
              <a:rPr lang="de-DE" altLang="de-DE" sz="1200" dirty="0" smtClean="0">
                <a:latin typeface="Arial" pitchFamily="34" charset="0"/>
              </a:rPr>
              <a:t> </a:t>
            </a:r>
            <a:r>
              <a:rPr lang="de-DE" altLang="de-DE" sz="1200" dirty="0" err="1" smtClean="0">
                <a:latin typeface="Arial" pitchFamily="34" charset="0"/>
              </a:rPr>
              <a:t>seconds</a:t>
            </a:r>
            <a:endParaRPr lang="de-DE" altLang="de-DE" sz="1200" dirty="0" smtClean="0">
              <a:latin typeface="Arial" pitchFamily="34" charset="0"/>
            </a:endParaRPr>
          </a:p>
          <a:p>
            <a:pPr marL="85725" indent="-85725">
              <a:spcBef>
                <a:spcPct val="10000"/>
              </a:spcBef>
              <a:spcAft>
                <a:spcPct val="5000"/>
              </a:spcAft>
              <a:buFont typeface="Wingdings" pitchFamily="2" charset="2"/>
              <a:buChar char="§"/>
            </a:pPr>
            <a:r>
              <a:rPr lang="de-DE" altLang="de-DE" sz="1200" dirty="0" err="1" smtClean="0">
                <a:latin typeface="Arial" pitchFamily="34" charset="0"/>
              </a:rPr>
              <a:t>Defined</a:t>
            </a:r>
            <a:r>
              <a:rPr lang="de-DE" altLang="de-DE" sz="1200" dirty="0" smtClean="0">
                <a:latin typeface="Arial" pitchFamily="34" charset="0"/>
              </a:rPr>
              <a:t> </a:t>
            </a:r>
            <a:r>
              <a:rPr lang="de-DE" altLang="de-DE" sz="1200" dirty="0" err="1" smtClean="0">
                <a:latin typeface="Arial" pitchFamily="34" charset="0"/>
              </a:rPr>
              <a:t>body</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limb</a:t>
            </a:r>
            <a:r>
              <a:rPr lang="de-DE" altLang="de-DE" sz="1200" dirty="0" smtClean="0">
                <a:latin typeface="Arial" pitchFamily="34" charset="0"/>
              </a:rPr>
              <a:t> </a:t>
            </a:r>
            <a:r>
              <a:rPr lang="de-DE" altLang="de-DE" sz="1200" dirty="0" err="1" smtClean="0">
                <a:latin typeface="Arial" pitchFamily="34" charset="0"/>
              </a:rPr>
              <a:t>position</a:t>
            </a:r>
            <a:endParaRPr lang="de-DE" altLang="de-DE" sz="1200" dirty="0" smtClean="0">
              <a:latin typeface="Arial" pitchFamily="34" charset="0"/>
            </a:endParaRPr>
          </a:p>
          <a:p>
            <a:pPr marL="85725" indent="-85725">
              <a:spcBef>
                <a:spcPct val="10000"/>
              </a:spcBef>
              <a:spcAft>
                <a:spcPct val="5000"/>
              </a:spcAft>
              <a:buFont typeface="Wingdings" pitchFamily="2" charset="2"/>
              <a:buChar char="§"/>
            </a:pPr>
            <a:r>
              <a:rPr lang="de-DE" altLang="de-DE" sz="1200" dirty="0" err="1" smtClean="0">
                <a:latin typeface="Arial" pitchFamily="34" charset="0"/>
              </a:rPr>
              <a:t>Exertion</a:t>
            </a:r>
            <a:r>
              <a:rPr lang="de-DE" altLang="de-DE" sz="1200" dirty="0" smtClean="0">
                <a:latin typeface="Arial" pitchFamily="34" charset="0"/>
              </a:rPr>
              <a:t> in a </a:t>
            </a:r>
            <a:r>
              <a:rPr lang="de-DE" altLang="de-DE" sz="1200" dirty="0" err="1" smtClean="0">
                <a:latin typeface="Arial" pitchFamily="34" charset="0"/>
              </a:rPr>
              <a:t>particular</a:t>
            </a:r>
            <a:r>
              <a:rPr lang="de-DE" altLang="de-DE" sz="1200" dirty="0" smtClean="0">
                <a:latin typeface="Arial" pitchFamily="34" charset="0"/>
              </a:rPr>
              <a:t> </a:t>
            </a:r>
            <a:r>
              <a:rPr lang="de-DE" altLang="de-DE" sz="1200" dirty="0" err="1" smtClean="0">
                <a:latin typeface="Arial" pitchFamily="34" charset="0"/>
              </a:rPr>
              <a:t>direction</a:t>
            </a:r>
            <a:r>
              <a:rPr lang="de-DE" altLang="de-DE" sz="1200" dirty="0" smtClean="0">
                <a:latin typeface="Arial" pitchFamily="34" charset="0"/>
              </a:rPr>
              <a:t> </a:t>
            </a:r>
            <a:r>
              <a:rPr lang="de-DE" altLang="de-DE" sz="1200" dirty="0" err="1" smtClean="0">
                <a:latin typeface="Arial" pitchFamily="34" charset="0"/>
              </a:rPr>
              <a:t>beginning</a:t>
            </a:r>
            <a:r>
              <a:rPr lang="de-DE" altLang="de-DE" sz="1200" dirty="0" smtClean="0">
                <a:latin typeface="Arial" pitchFamily="34" charset="0"/>
              </a:rPr>
              <a:t> at a </a:t>
            </a:r>
            <a:r>
              <a:rPr lang="de-DE" altLang="de-DE" sz="1200" dirty="0" err="1" smtClean="0">
                <a:latin typeface="Arial" pitchFamily="34" charset="0"/>
              </a:rPr>
              <a:t>defined</a:t>
            </a:r>
            <a:r>
              <a:rPr lang="de-DE" altLang="de-DE" sz="1200" dirty="0" smtClean="0">
                <a:latin typeface="Arial" pitchFamily="34" charset="0"/>
              </a:rPr>
              <a:t> </a:t>
            </a:r>
            <a:r>
              <a:rPr lang="de-DE" altLang="de-DE" sz="1200" dirty="0" err="1" smtClean="0">
                <a:latin typeface="Arial" pitchFamily="34" charset="0"/>
              </a:rPr>
              <a:t>point</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application</a:t>
            </a:r>
            <a:endParaRPr lang="de-DE" altLang="de-DE" sz="1200" dirty="0" smtClean="0">
              <a:latin typeface="Arial" pitchFamily="34" charset="0"/>
            </a:endParaRPr>
          </a:p>
          <a:p>
            <a:pPr marL="85725" indent="-85725">
              <a:spcBef>
                <a:spcPct val="10000"/>
              </a:spcBef>
              <a:spcAft>
                <a:spcPct val="5000"/>
              </a:spcAft>
              <a:buFont typeface="Wingdings" pitchFamily="2" charset="2"/>
              <a:buChar char="§"/>
            </a:pPr>
            <a:r>
              <a:rPr lang="de-DE" altLang="de-DE" sz="1200" dirty="0" err="1" smtClean="0">
                <a:latin typeface="Arial" pitchFamily="34" charset="0"/>
              </a:rPr>
              <a:t>Sufficient</a:t>
            </a:r>
            <a:r>
              <a:rPr lang="de-DE" altLang="de-DE" sz="1200" dirty="0" smtClean="0">
                <a:latin typeface="Arial" pitchFamily="34" charset="0"/>
              </a:rPr>
              <a:t> </a:t>
            </a:r>
            <a:r>
              <a:rPr lang="de-DE" altLang="de-DE" sz="1200" dirty="0" err="1" smtClean="0">
                <a:latin typeface="Arial" pitchFamily="34" charset="0"/>
              </a:rPr>
              <a:t>counterforce</a:t>
            </a:r>
            <a:r>
              <a:rPr lang="de-DE" altLang="de-DE" sz="1200" dirty="0" smtClean="0">
                <a:latin typeface="Arial" pitchFamily="34" charset="0"/>
              </a:rPr>
              <a:t> </a:t>
            </a:r>
            <a:r>
              <a:rPr lang="de-DE" altLang="de-DE" sz="1200" dirty="0" err="1" smtClean="0">
                <a:latin typeface="Arial" pitchFamily="34" charset="0"/>
              </a:rPr>
              <a:t>from</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body</a:t>
            </a:r>
            <a:endParaRPr lang="de-DE" altLang="de-DE" sz="1200" dirty="0" smtClean="0">
              <a:latin typeface="Arial" pitchFamily="34" charset="0"/>
            </a:endParaRPr>
          </a:p>
          <a:p>
            <a:pPr marL="85725" indent="-85725">
              <a:lnSpc>
                <a:spcPct val="90000"/>
              </a:lnSpc>
            </a:pPr>
            <a:endParaRPr lang="de-DE" altLang="de-DE" sz="1200" dirty="0" smtClean="0">
              <a:latin typeface="Arial" pitchFamily="34" charset="0"/>
            </a:endParaRPr>
          </a:p>
          <a:p>
            <a:pPr marL="85725" indent="-85725">
              <a:lnSpc>
                <a:spcPct val="90000"/>
              </a:lnSpc>
            </a:pPr>
            <a:r>
              <a:rPr lang="de-DE" altLang="de-DE" sz="1200" dirty="0" err="1" smtClean="0">
                <a:latin typeface="Arial" pitchFamily="34" charset="0"/>
              </a:rPr>
              <a:t>If</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be</a:t>
            </a:r>
            <a:r>
              <a:rPr lang="de-DE" altLang="de-DE" sz="1200" dirty="0" smtClean="0">
                <a:latin typeface="Arial" pitchFamily="34" charset="0"/>
              </a:rPr>
              <a:t> </a:t>
            </a:r>
            <a:r>
              <a:rPr lang="de-DE" altLang="de-DE" sz="1200" dirty="0" err="1" smtClean="0">
                <a:latin typeface="Arial" pitchFamily="34" charset="0"/>
              </a:rPr>
              <a:t>generated</a:t>
            </a:r>
            <a:r>
              <a:rPr lang="de-DE" altLang="de-DE" sz="1200" dirty="0" smtClean="0">
                <a:latin typeface="Arial" pitchFamily="34" charset="0"/>
              </a:rPr>
              <a:t> </a:t>
            </a:r>
            <a:r>
              <a:rPr lang="de-DE" altLang="de-DE" sz="1200" dirty="0" err="1" smtClean="0">
                <a:latin typeface="Arial" pitchFamily="34" charset="0"/>
              </a:rPr>
              <a:t>for</a:t>
            </a:r>
            <a:r>
              <a:rPr lang="de-DE" altLang="de-DE" sz="1200" dirty="0" smtClean="0">
                <a:latin typeface="Arial" pitchFamily="34" charset="0"/>
              </a:rPr>
              <a:t> </a:t>
            </a:r>
            <a:r>
              <a:rPr lang="de-DE" altLang="de-DE" sz="1200" dirty="0" err="1" smtClean="0">
                <a:latin typeface="Arial" pitchFamily="34" charset="0"/>
              </a:rPr>
              <a:t>sustained</a:t>
            </a:r>
            <a:r>
              <a:rPr lang="de-DE" altLang="de-DE" sz="1200" dirty="0" smtClean="0">
                <a:latin typeface="Arial" pitchFamily="34" charset="0"/>
              </a:rPr>
              <a:t> </a:t>
            </a:r>
            <a:r>
              <a:rPr lang="de-DE" altLang="de-DE" sz="1200" dirty="0" err="1" smtClean="0">
                <a:latin typeface="Arial" pitchFamily="34" charset="0"/>
              </a:rPr>
              <a:t>periods</a:t>
            </a:r>
            <a:r>
              <a:rPr lang="de-DE" altLang="de-DE" sz="1200" dirty="0" smtClean="0">
                <a:latin typeface="Arial" pitchFamily="34" charset="0"/>
              </a:rPr>
              <a:t> </a:t>
            </a:r>
            <a:r>
              <a:rPr lang="de-DE" altLang="de-DE" sz="1200" dirty="0" err="1" smtClean="0">
                <a:latin typeface="Arial" pitchFamily="34" charset="0"/>
              </a:rPr>
              <a:t>or</a:t>
            </a:r>
            <a:r>
              <a:rPr lang="de-DE" altLang="de-DE" sz="1200" dirty="0" smtClean="0">
                <a:latin typeface="Arial" pitchFamily="34" charset="0"/>
              </a:rPr>
              <a:t> </a:t>
            </a:r>
            <a:r>
              <a:rPr lang="de-DE" altLang="de-DE" sz="1200" dirty="0" err="1" smtClean="0">
                <a:latin typeface="Arial" pitchFamily="34" charset="0"/>
              </a:rPr>
              <a:t>repeatedly</a:t>
            </a:r>
            <a:r>
              <a:rPr lang="de-DE" altLang="de-DE" sz="1200" dirty="0" smtClean="0">
                <a:latin typeface="Arial" pitchFamily="34" charset="0"/>
              </a:rPr>
              <a:t>, </a:t>
            </a:r>
            <a:r>
              <a:rPr lang="de-DE" altLang="de-DE" sz="1200" dirty="0" err="1" smtClean="0">
                <a:latin typeface="Arial" pitchFamily="34" charset="0"/>
              </a:rPr>
              <a:t>breaks</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substantially</a:t>
            </a:r>
            <a:r>
              <a:rPr lang="de-DE" altLang="de-DE" sz="1200" dirty="0" smtClean="0">
                <a:latin typeface="Arial" pitchFamily="34" charset="0"/>
              </a:rPr>
              <a:t> </a:t>
            </a:r>
            <a:r>
              <a:rPr lang="de-DE" altLang="de-DE" sz="1200" dirty="0" err="1" smtClean="0">
                <a:latin typeface="Arial" pitchFamily="34" charset="0"/>
              </a:rPr>
              <a:t>lower</a:t>
            </a:r>
            <a:r>
              <a:rPr lang="de-DE" altLang="de-DE" sz="1200" dirty="0" smtClean="0">
                <a:latin typeface="Arial" pitchFamily="34" charset="0"/>
              </a:rPr>
              <a:t> </a:t>
            </a:r>
            <a:r>
              <a:rPr lang="de-DE" altLang="de-DE" sz="1200" dirty="0" err="1" smtClean="0">
                <a:latin typeface="Arial" pitchFamily="34" charset="0"/>
              </a:rPr>
              <a:t>dimension</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 </a:t>
            </a:r>
            <a:r>
              <a:rPr lang="de-DE" altLang="de-DE" sz="1200" dirty="0" err="1" smtClean="0">
                <a:latin typeface="Arial" pitchFamily="34" charset="0"/>
              </a:rPr>
              <a:t>favourable</a:t>
            </a:r>
            <a:r>
              <a:rPr lang="de-DE" altLang="de-DE" sz="1200" dirty="0" smtClean="0">
                <a:latin typeface="Arial" pitchFamily="34" charset="0"/>
              </a:rPr>
              <a:t> </a:t>
            </a:r>
            <a:r>
              <a:rPr lang="de-DE" altLang="de-DE" sz="1200" dirty="0" err="1" smtClean="0">
                <a:latin typeface="Arial" pitchFamily="34" charset="0"/>
              </a:rPr>
              <a:t>selection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point</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application</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therefore</a:t>
            </a:r>
            <a:r>
              <a:rPr lang="de-DE" altLang="de-DE" sz="1200" dirty="0" smtClean="0">
                <a:latin typeface="Arial" pitchFamily="34" charset="0"/>
              </a:rPr>
              <a:t> </a:t>
            </a:r>
            <a:r>
              <a:rPr lang="de-DE" altLang="de-DE" sz="1200" dirty="0" err="1" smtClean="0">
                <a:latin typeface="Arial" pitchFamily="34" charset="0"/>
              </a:rPr>
              <a:t>lower</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be</a:t>
            </a:r>
            <a:r>
              <a:rPr lang="de-DE" altLang="de-DE" sz="1200" dirty="0" smtClean="0">
                <a:latin typeface="Arial" pitchFamily="34" charset="0"/>
              </a:rPr>
              <a:t> </a:t>
            </a:r>
            <a:r>
              <a:rPr lang="de-DE" altLang="de-DE" sz="1200" dirty="0" err="1" smtClean="0">
                <a:latin typeface="Arial" pitchFamily="34" charset="0"/>
              </a:rPr>
              <a:t>applied</a:t>
            </a:r>
            <a:r>
              <a:rPr lang="de-DE" altLang="de-DE" sz="1200" dirty="0" smtClean="0">
                <a:latin typeface="Arial" pitchFamily="34" charset="0"/>
              </a:rPr>
              <a:t>) </a:t>
            </a:r>
            <a:r>
              <a:rPr lang="de-DE" altLang="de-DE" sz="1200" dirty="0" err="1" smtClean="0">
                <a:latin typeface="Arial" pitchFamily="34" charset="0"/>
              </a:rPr>
              <a:t>are</a:t>
            </a:r>
            <a:r>
              <a:rPr lang="de-DE" altLang="de-DE" sz="1200" dirty="0" smtClean="0">
                <a:latin typeface="Arial" pitchFamily="34" charset="0"/>
              </a:rPr>
              <a:t> </a:t>
            </a:r>
            <a:r>
              <a:rPr lang="de-DE" altLang="de-DE" sz="1200" dirty="0" err="1" smtClean="0">
                <a:latin typeface="Arial" pitchFamily="34" charset="0"/>
              </a:rPr>
              <a:t>decisive</a:t>
            </a:r>
            <a:r>
              <a:rPr lang="de-DE" altLang="de-DE" sz="1200" dirty="0" smtClean="0">
                <a:latin typeface="Arial" pitchFamily="34" charset="0"/>
              </a:rPr>
              <a:t> </a:t>
            </a:r>
            <a:r>
              <a:rPr lang="de-DE" altLang="de-DE" sz="1200" dirty="0" err="1" smtClean="0">
                <a:latin typeface="Arial" pitchFamily="34" charset="0"/>
              </a:rPr>
              <a:t>criteria</a:t>
            </a:r>
            <a:r>
              <a:rPr lang="de-DE" altLang="de-DE" sz="1200" dirty="0" smtClean="0">
                <a:latin typeface="Arial" pitchFamily="34" charset="0"/>
              </a:rPr>
              <a:t> </a:t>
            </a:r>
            <a:r>
              <a:rPr lang="de-DE" altLang="de-DE" sz="1200" dirty="0" err="1" smtClean="0">
                <a:latin typeface="Arial" pitchFamily="34" charset="0"/>
              </a:rPr>
              <a:t>for</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avoidance</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muscle</a:t>
            </a:r>
            <a:r>
              <a:rPr lang="de-DE" altLang="de-DE" sz="1200" dirty="0" smtClean="0">
                <a:latin typeface="Arial" pitchFamily="34" charset="0"/>
              </a:rPr>
              <a:t> </a:t>
            </a:r>
            <a:r>
              <a:rPr lang="de-DE" altLang="de-DE" sz="1200" dirty="0" err="1" smtClean="0">
                <a:latin typeface="Arial" pitchFamily="34" charset="0"/>
              </a:rPr>
              <a:t>fatigue</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excessive</a:t>
            </a:r>
            <a:r>
              <a:rPr lang="de-DE" altLang="de-DE" sz="1200" dirty="0" smtClean="0">
                <a:latin typeface="Arial" pitchFamily="34" charset="0"/>
              </a:rPr>
              <a:t> stress upon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muscle</a:t>
            </a:r>
            <a:r>
              <a:rPr lang="de-DE" altLang="de-DE" sz="1200" dirty="0" smtClean="0">
                <a:latin typeface="Arial" pitchFamily="34" charset="0"/>
              </a:rPr>
              <a:t> </a:t>
            </a:r>
            <a:r>
              <a:rPr lang="de-DE" altLang="de-DE" sz="1200" dirty="0" err="1" smtClean="0">
                <a:latin typeface="Arial" pitchFamily="34" charset="0"/>
              </a:rPr>
              <a:t>system</a:t>
            </a:r>
            <a:endParaRPr lang="de-DE" altLang="de-DE" sz="1200" dirty="0" smtClean="0">
              <a:latin typeface="Arial" pitchFamily="34" charset="0"/>
            </a:endParaRPr>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5</a:t>
            </a:fld>
            <a:endParaRPr lang="de-DE" altLang="de-DE"/>
          </a:p>
        </p:txBody>
      </p:sp>
    </p:spTree>
    <p:extLst>
      <p:ext uri="{BB962C8B-B14F-4D97-AF65-F5344CB8AC3E}">
        <p14:creationId xmlns:p14="http://schemas.microsoft.com/office/powerpoint/2010/main" val="5252778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a:tabLst>
                <a:tab pos="190500" algn="l"/>
              </a:tabLst>
            </a:pPr>
            <a:r>
              <a:rPr lang="de-DE" altLang="de-DE" sz="1200" b="1" dirty="0" smtClean="0">
                <a:latin typeface="Arial" pitchFamily="34" charset="0"/>
              </a:rPr>
              <a:t>Dynamic </a:t>
            </a:r>
            <a:r>
              <a:rPr lang="de-DE" altLang="de-DE" sz="1200" b="1" dirty="0" err="1" smtClean="0">
                <a:latin typeface="Arial" pitchFamily="34" charset="0"/>
              </a:rPr>
              <a:t>work</a:t>
            </a:r>
            <a:r>
              <a:rPr lang="de-DE" altLang="de-DE" sz="1200" b="1" dirty="0" smtClean="0">
                <a:latin typeface="Arial" pitchFamily="34" charset="0"/>
              </a:rPr>
              <a:t>:</a:t>
            </a:r>
          </a:p>
          <a:p>
            <a:pPr defTabSz="190500" eaLnBrk="1" hangingPunct="1">
              <a:lnSpc>
                <a:spcPct val="120000"/>
              </a:lnSpc>
              <a:spcBef>
                <a:spcPct val="20000"/>
              </a:spcBef>
              <a:spcAft>
                <a:spcPct val="20000"/>
              </a:spcAft>
              <a:buFont typeface="Wingdings" pitchFamily="2" charset="2"/>
              <a:buChar char="§"/>
              <a:tabLst>
                <a:tab pos="190500" algn="l"/>
              </a:tabLst>
            </a:pPr>
            <a:r>
              <a:rPr lang="de-DE" altLang="de-DE" sz="1200" dirty="0" smtClean="0">
                <a:latin typeface="Arial" pitchFamily="34" charset="0"/>
              </a:rPr>
              <a:t> 	</a:t>
            </a:r>
            <a:r>
              <a:rPr lang="de-DE" altLang="de-DE" sz="1200" dirty="0" err="1" smtClean="0">
                <a:latin typeface="Arial" pitchFamily="34" charset="0"/>
              </a:rPr>
              <a:t>Circulating</a:t>
            </a:r>
            <a:r>
              <a:rPr lang="de-DE" altLang="de-DE" sz="1200" dirty="0" smtClean="0">
                <a:latin typeface="Arial" pitchFamily="34" charset="0"/>
              </a:rPr>
              <a:t> </a:t>
            </a:r>
            <a:r>
              <a:rPr lang="de-DE" altLang="de-DE" sz="1200" dirty="0" err="1" smtClean="0">
                <a:latin typeface="Arial" pitchFamily="34" charset="0"/>
              </a:rPr>
              <a:t>blood</a:t>
            </a:r>
            <a:r>
              <a:rPr lang="de-DE" altLang="de-DE" sz="1200" dirty="0" smtClean="0">
                <a:latin typeface="Arial" pitchFamily="34" charset="0"/>
              </a:rPr>
              <a:t> </a:t>
            </a:r>
            <a:r>
              <a:rPr lang="de-DE" altLang="de-DE" sz="1200" dirty="0" err="1" smtClean="0">
                <a:latin typeface="Arial" pitchFamily="34" charset="0"/>
              </a:rPr>
              <a:t>volume</a:t>
            </a:r>
            <a:r>
              <a:rPr lang="de-DE" altLang="de-DE" sz="1200" dirty="0" smtClean="0">
                <a:latin typeface="Arial" pitchFamily="34" charset="0"/>
              </a:rPr>
              <a:t> 10 </a:t>
            </a:r>
            <a:r>
              <a:rPr lang="de-DE" altLang="de-DE" sz="1200" dirty="0" err="1" smtClean="0">
                <a:latin typeface="Arial" pitchFamily="34" charset="0"/>
              </a:rPr>
              <a:t>to</a:t>
            </a:r>
            <a:r>
              <a:rPr lang="de-DE" altLang="de-DE" sz="1200" dirty="0" smtClean="0">
                <a:latin typeface="Arial" pitchFamily="34" charset="0"/>
              </a:rPr>
              <a:t> 20 </a:t>
            </a:r>
            <a:r>
              <a:rPr lang="de-DE" altLang="de-DE" sz="1200" dirty="0" err="1" smtClean="0">
                <a:latin typeface="Arial" pitchFamily="34" charset="0"/>
              </a:rPr>
              <a:t>times</a:t>
            </a:r>
            <a:r>
              <a:rPr lang="de-DE" altLang="de-DE" sz="1200" dirty="0" smtClean="0">
                <a:latin typeface="Arial" pitchFamily="34" charset="0"/>
              </a:rPr>
              <a:t> </a:t>
            </a:r>
            <a:r>
              <a:rPr lang="de-DE" altLang="de-DE" sz="1200" dirty="0" err="1" smtClean="0">
                <a:latin typeface="Arial" pitchFamily="34" charset="0"/>
              </a:rPr>
              <a:t>higher</a:t>
            </a:r>
            <a:r>
              <a:rPr lang="de-DE" altLang="de-DE" sz="1200" dirty="0" smtClean="0">
                <a:latin typeface="Arial" pitchFamily="34" charset="0"/>
              </a:rPr>
              <a:t> </a:t>
            </a:r>
            <a:r>
              <a:rPr lang="de-DE" altLang="de-DE" sz="1200" dirty="0" err="1" smtClean="0">
                <a:latin typeface="Arial" pitchFamily="34" charset="0"/>
              </a:rPr>
              <a:t>than</a:t>
            </a:r>
            <a:r>
              <a:rPr lang="de-DE" altLang="de-DE" sz="1200" dirty="0" smtClean="0">
                <a:latin typeface="Arial" pitchFamily="34" charset="0"/>
              </a:rPr>
              <a:t> at </a:t>
            </a:r>
            <a:r>
              <a:rPr lang="de-DE" altLang="de-DE" sz="1200" dirty="0" err="1" smtClean="0">
                <a:latin typeface="Arial" pitchFamily="34" charset="0"/>
              </a:rPr>
              <a:t>rest</a:t>
            </a:r>
            <a:endParaRPr lang="de-DE" altLang="de-DE" sz="1200" dirty="0" smtClean="0">
              <a:latin typeface="Arial" pitchFamily="34" charset="0"/>
            </a:endParaRPr>
          </a:p>
          <a:p>
            <a:pPr defTabSz="190500" eaLnBrk="1" hangingPunct="1">
              <a:lnSpc>
                <a:spcPct val="120000"/>
              </a:lnSpc>
              <a:spcBef>
                <a:spcPct val="20000"/>
              </a:spcBef>
              <a:spcAft>
                <a:spcPct val="20000"/>
              </a:spcAft>
              <a:buFont typeface="Wingdings" pitchFamily="2" charset="2"/>
              <a:buChar char="§"/>
              <a:tabLst>
                <a:tab pos="190500" algn="l"/>
              </a:tabLst>
            </a:pPr>
            <a:r>
              <a:rPr lang="de-DE" altLang="de-DE" sz="1200" dirty="0" smtClean="0">
                <a:latin typeface="Arial" pitchFamily="34" charset="0"/>
              </a:rPr>
              <a:t> 	Sugar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oxygen</a:t>
            </a:r>
            <a:r>
              <a:rPr lang="de-DE" altLang="de-DE" sz="1200" dirty="0" smtClean="0">
                <a:latin typeface="Arial" pitchFamily="34" charset="0"/>
              </a:rPr>
              <a:t> </a:t>
            </a:r>
            <a:r>
              <a:rPr lang="de-DE" altLang="de-DE" sz="1200" dirty="0" err="1" smtClean="0">
                <a:latin typeface="Arial" pitchFamily="34" charset="0"/>
              </a:rPr>
              <a:t>are</a:t>
            </a:r>
            <a:r>
              <a:rPr lang="de-DE" altLang="de-DE" sz="1200" dirty="0" smtClean="0">
                <a:latin typeface="Arial" pitchFamily="34" charset="0"/>
              </a:rPr>
              <a:t> </a:t>
            </a:r>
            <a:r>
              <a:rPr lang="de-DE" altLang="de-DE" sz="1200" dirty="0" err="1" smtClean="0">
                <a:latin typeface="Arial" pitchFamily="34" charset="0"/>
              </a:rPr>
              <a:t>supplied</a:t>
            </a:r>
            <a:r>
              <a:rPr lang="de-DE" altLang="de-DE" sz="1200" dirty="0" smtClean="0">
                <a:latin typeface="Arial" pitchFamily="34" charset="0"/>
              </a:rPr>
              <a:t>, </a:t>
            </a:r>
            <a:r>
              <a:rPr lang="de-DE" altLang="de-DE" sz="1200" dirty="0" err="1" smtClean="0">
                <a:latin typeface="Arial" pitchFamily="34" charset="0"/>
              </a:rPr>
              <a:t>waste</a:t>
            </a:r>
            <a:r>
              <a:rPr lang="de-DE" altLang="de-DE" sz="1200" dirty="0" smtClean="0">
                <a:latin typeface="Arial" pitchFamily="34" charset="0"/>
              </a:rPr>
              <a:t> </a:t>
            </a:r>
            <a:r>
              <a:rPr lang="de-DE" altLang="de-DE" sz="1200" dirty="0" err="1" smtClean="0">
                <a:latin typeface="Arial" pitchFamily="34" charset="0"/>
              </a:rPr>
              <a:t>products</a:t>
            </a:r>
            <a:r>
              <a:rPr lang="de-DE" altLang="de-DE" sz="1200" dirty="0" smtClean="0">
                <a:latin typeface="Arial" pitchFamily="34" charset="0"/>
              </a:rPr>
              <a:t> </a:t>
            </a:r>
            <a:r>
              <a:rPr lang="de-DE" altLang="de-DE" sz="1200" dirty="0" err="1" smtClean="0">
                <a:latin typeface="Arial" pitchFamily="34" charset="0"/>
              </a:rPr>
              <a:t>flushed</a:t>
            </a:r>
            <a:r>
              <a:rPr lang="de-DE" altLang="de-DE" sz="1200" dirty="0" smtClean="0">
                <a:latin typeface="Arial" pitchFamily="34" charset="0"/>
              </a:rPr>
              <a:t> </a:t>
            </a:r>
            <a:r>
              <a:rPr lang="de-DE" altLang="de-DE" sz="1200" dirty="0" err="1" smtClean="0">
                <a:latin typeface="Arial" pitchFamily="34" charset="0"/>
              </a:rPr>
              <a:t>away</a:t>
            </a:r>
            <a:endParaRPr lang="de-DE" altLang="de-DE" sz="1200" dirty="0" smtClean="0">
              <a:latin typeface="Arial" pitchFamily="34" charset="0"/>
            </a:endParaRPr>
          </a:p>
          <a:p>
            <a:pPr defTabSz="190500" eaLnBrk="1" hangingPunct="1">
              <a:lnSpc>
                <a:spcPct val="120000"/>
              </a:lnSpc>
              <a:spcBef>
                <a:spcPct val="20000"/>
              </a:spcBef>
              <a:spcAft>
                <a:spcPct val="20000"/>
              </a:spcAft>
              <a:buFont typeface="Wingdings" pitchFamily="2" charset="2"/>
              <a:buNone/>
              <a:tabLst>
                <a:tab pos="190500" algn="l"/>
              </a:tabLst>
            </a:pPr>
            <a:endParaRPr lang="de-DE" altLang="de-DE" sz="1200" dirty="0" smtClean="0">
              <a:latin typeface="Arial" pitchFamily="34" charset="0"/>
            </a:endParaRPr>
          </a:p>
          <a:p>
            <a:pPr defTabSz="190500">
              <a:tabLst>
                <a:tab pos="190500" algn="l"/>
              </a:tabLst>
            </a:pPr>
            <a:r>
              <a:rPr lang="de-DE" altLang="de-DE" sz="1200" b="1" dirty="0" err="1" smtClean="0">
                <a:latin typeface="Arial" pitchFamily="34" charset="0"/>
              </a:rPr>
              <a:t>Static</a:t>
            </a:r>
            <a:r>
              <a:rPr lang="de-DE" altLang="de-DE" sz="1200" b="1" dirty="0" smtClean="0">
                <a:latin typeface="Arial" pitchFamily="34" charset="0"/>
              </a:rPr>
              <a:t> </a:t>
            </a:r>
            <a:r>
              <a:rPr lang="de-DE" altLang="de-DE" sz="1200" b="1" dirty="0" err="1" smtClean="0">
                <a:latin typeface="Arial" pitchFamily="34" charset="0"/>
              </a:rPr>
              <a:t>work</a:t>
            </a:r>
            <a:r>
              <a:rPr lang="de-DE" altLang="de-DE" sz="1200" b="1" dirty="0" smtClean="0">
                <a:latin typeface="Arial" pitchFamily="34" charset="0"/>
              </a:rPr>
              <a:t>:</a:t>
            </a:r>
          </a:p>
          <a:p>
            <a:pPr defTabSz="190500" eaLnBrk="1" hangingPunct="1">
              <a:lnSpc>
                <a:spcPct val="120000"/>
              </a:lnSpc>
              <a:spcBef>
                <a:spcPct val="20000"/>
              </a:spcBef>
              <a:spcAft>
                <a:spcPct val="20000"/>
              </a:spcAft>
              <a:buFont typeface="Wingdings" pitchFamily="2" charset="2"/>
              <a:buChar char="§"/>
              <a:tabLst>
                <a:tab pos="190500" algn="l"/>
              </a:tabLst>
            </a:pPr>
            <a:r>
              <a:rPr lang="de-DE" altLang="de-DE" sz="1200" dirty="0" smtClean="0">
                <a:latin typeface="Arial" pitchFamily="34" charset="0"/>
              </a:rPr>
              <a:t> 	Blood </a:t>
            </a:r>
            <a:r>
              <a:rPr lang="de-DE" altLang="de-DE" sz="1200" dirty="0" err="1" smtClean="0">
                <a:latin typeface="Arial" pitchFamily="34" charset="0"/>
              </a:rPr>
              <a:t>vessels</a:t>
            </a:r>
            <a:r>
              <a:rPr lang="de-DE" altLang="de-DE" sz="1200" dirty="0" smtClean="0">
                <a:latin typeface="Arial" pitchFamily="34" charset="0"/>
              </a:rPr>
              <a:t> </a:t>
            </a:r>
            <a:r>
              <a:rPr lang="de-DE" altLang="de-DE" sz="1200" dirty="0" err="1" smtClean="0">
                <a:latin typeface="Arial" pitchFamily="34" charset="0"/>
              </a:rPr>
              <a:t>compressed</a:t>
            </a:r>
            <a:r>
              <a:rPr lang="de-DE" altLang="de-DE" sz="1200" dirty="0" smtClean="0">
                <a:latin typeface="Arial" pitchFamily="34" charset="0"/>
              </a:rPr>
              <a:t>, </a:t>
            </a:r>
            <a:r>
              <a:rPr lang="de-DE" altLang="de-DE" sz="1200" dirty="0" err="1" smtClean="0">
                <a:latin typeface="Arial" pitchFamily="34" charset="0"/>
              </a:rPr>
              <a:t>no</a:t>
            </a:r>
            <a:r>
              <a:rPr lang="de-DE" altLang="de-DE" sz="1200" dirty="0" smtClean="0">
                <a:latin typeface="Arial" pitchFamily="34" charset="0"/>
              </a:rPr>
              <a:t> </a:t>
            </a:r>
            <a:r>
              <a:rPr lang="de-DE" altLang="de-DE" sz="1200" dirty="0" err="1" smtClean="0">
                <a:latin typeface="Arial" pitchFamily="34" charset="0"/>
              </a:rPr>
              <a:t>flood</a:t>
            </a:r>
            <a:r>
              <a:rPr lang="de-DE" altLang="de-DE" sz="1200" dirty="0" smtClean="0">
                <a:latin typeface="Arial" pitchFamily="34" charset="0"/>
              </a:rPr>
              <a:t> </a:t>
            </a:r>
            <a:r>
              <a:rPr lang="de-DE" altLang="de-DE" sz="1200" dirty="0" err="1" smtClean="0">
                <a:latin typeface="Arial" pitchFamily="34" charset="0"/>
              </a:rPr>
              <a:t>flow</a:t>
            </a:r>
            <a:endParaRPr lang="de-DE" altLang="de-DE" sz="1200" dirty="0" smtClean="0">
              <a:latin typeface="Arial" pitchFamily="34" charset="0"/>
            </a:endParaRPr>
          </a:p>
          <a:p>
            <a:pPr defTabSz="190500" eaLnBrk="1" hangingPunct="1">
              <a:lnSpc>
                <a:spcPct val="120000"/>
              </a:lnSpc>
              <a:spcBef>
                <a:spcPct val="20000"/>
              </a:spcBef>
              <a:spcAft>
                <a:spcPct val="20000"/>
              </a:spcAft>
              <a:buFont typeface="Wingdings" pitchFamily="2" charset="2"/>
              <a:buChar char="§"/>
              <a:tabLst>
                <a:tab pos="190500" algn="l"/>
              </a:tabLst>
            </a:pPr>
            <a:r>
              <a:rPr lang="de-DE" altLang="de-DE" sz="1200" dirty="0" smtClean="0">
                <a:latin typeface="Arial" pitchFamily="34" charset="0"/>
              </a:rPr>
              <a:t> 	</a:t>
            </a:r>
            <a:r>
              <a:rPr lang="de-DE" altLang="de-DE" sz="1200" dirty="0" err="1" smtClean="0">
                <a:latin typeface="Arial" pitchFamily="34" charset="0"/>
              </a:rPr>
              <a:t>No</a:t>
            </a:r>
            <a:r>
              <a:rPr lang="de-DE" altLang="de-DE" sz="1200" dirty="0" smtClean="0">
                <a:latin typeface="Arial" pitchFamily="34" charset="0"/>
              </a:rPr>
              <a:t> </a:t>
            </a:r>
            <a:r>
              <a:rPr lang="de-DE" altLang="de-DE" sz="1200" dirty="0" err="1" smtClean="0">
                <a:latin typeface="Arial" pitchFamily="34" charset="0"/>
              </a:rPr>
              <a:t>removal</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waste</a:t>
            </a:r>
            <a:r>
              <a:rPr lang="de-DE" altLang="de-DE" sz="1200" dirty="0" smtClean="0">
                <a:latin typeface="Arial" pitchFamily="34" charset="0"/>
              </a:rPr>
              <a:t> </a:t>
            </a:r>
            <a:r>
              <a:rPr lang="de-DE" altLang="de-DE" sz="1200" dirty="0" err="1" smtClean="0">
                <a:latin typeface="Arial" pitchFamily="34" charset="0"/>
              </a:rPr>
              <a:t>products</a:t>
            </a:r>
            <a:r>
              <a:rPr lang="de-DE" altLang="de-DE" sz="1200" dirty="0" smtClean="0">
                <a:latin typeface="Arial" pitchFamily="34" charset="0"/>
              </a:rPr>
              <a:t> </a:t>
            </a:r>
            <a:r>
              <a:rPr lang="de-DE" altLang="de-DE" sz="1200" dirty="0" smtClean="0">
                <a:latin typeface="Arial" pitchFamily="34" charset="0"/>
                <a:sym typeface="Wingdings" pitchFamily="2" charset="2"/>
              </a:rPr>
              <a:t></a:t>
            </a:r>
            <a:r>
              <a:rPr lang="de-DE" altLang="de-DE" sz="1200" dirty="0" smtClean="0">
                <a:latin typeface="Arial" pitchFamily="34" charset="0"/>
              </a:rPr>
              <a:t> </a:t>
            </a:r>
            <a:r>
              <a:rPr lang="de-DE" altLang="de-DE" sz="1200" dirty="0" err="1" smtClean="0">
                <a:latin typeface="Arial" pitchFamily="34" charset="0"/>
              </a:rPr>
              <a:t>muscle</a:t>
            </a:r>
            <a:r>
              <a:rPr lang="de-DE" altLang="de-DE" sz="1200" dirty="0" smtClean="0">
                <a:latin typeface="Arial" pitchFamily="34" charset="0"/>
              </a:rPr>
              <a:t> </a:t>
            </a:r>
            <a:r>
              <a:rPr lang="de-DE" altLang="de-DE" sz="1200" dirty="0" err="1" smtClean="0">
                <a:latin typeface="Arial" pitchFamily="34" charset="0"/>
              </a:rPr>
              <a:t>fatigue</a:t>
            </a:r>
            <a:r>
              <a:rPr lang="de-DE" altLang="de-DE" sz="1200" dirty="0" smtClean="0">
                <a:latin typeface="Arial" pitchFamily="34" charset="0"/>
              </a:rPr>
              <a:t> </a:t>
            </a:r>
            <a:r>
              <a:rPr lang="de-DE" altLang="de-DE" sz="1200" dirty="0" err="1" smtClean="0">
                <a:latin typeface="Arial" pitchFamily="34" charset="0"/>
              </a:rPr>
              <a:t>causes</a:t>
            </a:r>
            <a:r>
              <a:rPr lang="de-DE" altLang="de-DE" sz="1200" dirty="0" smtClean="0">
                <a:latin typeface="Arial" pitchFamily="34" charset="0"/>
              </a:rPr>
              <a:t> </a:t>
            </a:r>
            <a:r>
              <a:rPr lang="de-DE" altLang="de-DE" sz="1200" dirty="0" err="1" smtClean="0">
                <a:latin typeface="Arial" pitchFamily="34" charset="0"/>
              </a:rPr>
              <a:t>pain</a:t>
            </a:r>
            <a:r>
              <a:rPr lang="de-DE" altLang="de-DE" sz="1200" dirty="0" smtClean="0">
                <a:latin typeface="Arial" pitchFamily="34" charset="0"/>
              </a:rPr>
              <a:t>; </a:t>
            </a:r>
            <a:r>
              <a:rPr lang="de-DE" altLang="de-DE" sz="1200" dirty="0" err="1" smtClean="0">
                <a:latin typeface="Arial" pitchFamily="34" charset="0"/>
              </a:rPr>
              <a:t>joints</a:t>
            </a:r>
            <a:r>
              <a:rPr lang="de-DE" altLang="de-DE" sz="1200" dirty="0" smtClean="0">
                <a:latin typeface="Arial" pitchFamily="34" charset="0"/>
              </a:rPr>
              <a:t>, </a:t>
            </a:r>
            <a:r>
              <a:rPr lang="de-DE" altLang="de-DE" sz="1200" dirty="0" err="1" smtClean="0">
                <a:latin typeface="Arial" pitchFamily="34" charset="0"/>
              </a:rPr>
              <a:t>tendons</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ligaments</a:t>
            </a:r>
            <a:r>
              <a:rPr lang="de-DE" altLang="de-DE" sz="1200" dirty="0" smtClean="0">
                <a:latin typeface="Arial" pitchFamily="34" charset="0"/>
              </a:rPr>
              <a:t> </a:t>
            </a:r>
            <a:r>
              <a:rPr lang="de-DE" altLang="de-DE" sz="1200" dirty="0" err="1" smtClean="0">
                <a:latin typeface="Arial" pitchFamily="34" charset="0"/>
              </a:rPr>
              <a:t>suffer</a:t>
            </a:r>
            <a:r>
              <a:rPr lang="de-DE" altLang="de-DE" sz="1200" dirty="0" smtClean="0">
                <a:latin typeface="Arial" pitchFamily="34" charset="0"/>
              </a:rPr>
              <a:t> </a:t>
            </a:r>
            <a:r>
              <a:rPr lang="de-DE" altLang="de-DE" sz="1200" dirty="0" err="1" smtClean="0">
                <a:latin typeface="Arial" pitchFamily="34" charset="0"/>
              </a:rPr>
              <a:t>wear</a:t>
            </a:r>
            <a:endParaRPr lang="de-DE" altLang="de-DE" sz="1200" dirty="0" smtClean="0">
              <a:latin typeface="Arial" pitchFamily="34" charset="0"/>
              <a:sym typeface="Wingdings" pitchFamily="2" charset="2"/>
            </a:endParaRPr>
          </a:p>
          <a:p>
            <a:pPr defTabSz="190500" eaLnBrk="1" hangingPunct="1">
              <a:lnSpc>
                <a:spcPct val="120000"/>
              </a:lnSpc>
              <a:spcBef>
                <a:spcPct val="20000"/>
              </a:spcBef>
              <a:spcAft>
                <a:spcPct val="20000"/>
              </a:spcAft>
              <a:buFont typeface="Wingdings" pitchFamily="2" charset="2"/>
              <a:buChar char="§"/>
              <a:tabLst>
                <a:tab pos="190500" algn="l"/>
              </a:tabLst>
            </a:pPr>
            <a:r>
              <a:rPr lang="de-DE" altLang="de-DE" sz="1200" dirty="0" smtClean="0">
                <a:latin typeface="Arial" pitchFamily="34" charset="0"/>
                <a:sym typeface="Wingdings" pitchFamily="2" charset="2"/>
              </a:rPr>
              <a:t> 	At 60% F</a:t>
            </a:r>
            <a:r>
              <a:rPr lang="de-DE" altLang="de-DE" sz="1200" baseline="-25000" dirty="0" smtClean="0">
                <a:latin typeface="Arial" pitchFamily="34" charset="0"/>
                <a:sym typeface="Wingdings" pitchFamily="2" charset="2"/>
              </a:rPr>
              <a:t>MAX</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the</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flow</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of</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blood</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is</a:t>
            </a:r>
            <a:r>
              <a:rPr lang="de-DE" altLang="de-DE" sz="1200" dirty="0" smtClean="0">
                <a:latin typeface="Arial" pitchFamily="34" charset="0"/>
                <a:sym typeface="Wingdings" pitchFamily="2" charset="2"/>
              </a:rPr>
              <a:t> </a:t>
            </a:r>
            <a:r>
              <a:rPr lang="de-DE" altLang="de-DE" sz="1200" dirty="0" err="1" smtClean="0">
                <a:latin typeface="Arial" pitchFamily="34" charset="0"/>
                <a:sym typeface="Wingdings" pitchFamily="2" charset="2"/>
              </a:rPr>
              <a:t>prevented</a:t>
            </a:r>
            <a:r>
              <a:rPr lang="de-DE" altLang="de-DE" sz="1200" dirty="0" smtClean="0">
                <a:latin typeface="Arial" pitchFamily="34" charset="0"/>
                <a:sym typeface="Wingdings" pitchFamily="2" charset="2"/>
              </a:rPr>
              <a:t> </a:t>
            </a:r>
            <a:r>
              <a:rPr lang="de-DE" altLang="de-DE" sz="1200" dirty="0" smtClean="0">
                <a:latin typeface="Arial" pitchFamily="34" charset="0"/>
              </a:rPr>
              <a:t> rapid </a:t>
            </a:r>
            <a:r>
              <a:rPr lang="de-DE" altLang="de-DE" sz="1200" dirty="0" err="1" smtClean="0">
                <a:latin typeface="Arial" pitchFamily="34" charset="0"/>
              </a:rPr>
              <a:t>muscle</a:t>
            </a:r>
            <a:r>
              <a:rPr lang="de-DE" altLang="de-DE" sz="1200" dirty="0" smtClean="0">
                <a:latin typeface="Arial" pitchFamily="34" charset="0"/>
              </a:rPr>
              <a:t> </a:t>
            </a:r>
            <a:r>
              <a:rPr lang="de-DE" altLang="de-DE" sz="1200" dirty="0" err="1" smtClean="0">
                <a:latin typeface="Arial" pitchFamily="34" charset="0"/>
              </a:rPr>
              <a:t>fatigue</a:t>
            </a:r>
            <a:endParaRPr lang="de-DE" altLang="de-DE" sz="1200" dirty="0" smtClean="0">
              <a:latin typeface="Arial" pitchFamily="34" charset="0"/>
            </a:endParaRPr>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6</a:t>
            </a:fld>
            <a:endParaRPr lang="de-DE" altLang="de-DE"/>
          </a:p>
        </p:txBody>
      </p:sp>
    </p:spTree>
    <p:extLst>
      <p:ext uri="{BB962C8B-B14F-4D97-AF65-F5344CB8AC3E}">
        <p14:creationId xmlns:p14="http://schemas.microsoft.com/office/powerpoint/2010/main" val="4107489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a:r>
              <a:rPr lang="de-DE" altLang="de-DE" sz="1200" dirty="0" smtClean="0">
                <a:latin typeface="Arial" pitchFamily="34" charset="0"/>
              </a:rPr>
              <a:t>The </a:t>
            </a:r>
            <a:r>
              <a:rPr lang="de-DE" altLang="de-DE" sz="1200" dirty="0" err="1" smtClean="0">
                <a:latin typeface="Arial" pitchFamily="34" charset="0"/>
              </a:rPr>
              <a:t>physical</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defined</a:t>
            </a:r>
            <a:r>
              <a:rPr lang="de-DE" altLang="de-DE" sz="1200" dirty="0" smtClean="0">
                <a:latin typeface="Arial" pitchFamily="34" charset="0"/>
              </a:rPr>
              <a:t> </a:t>
            </a:r>
            <a:r>
              <a:rPr lang="de-DE" altLang="de-DE" sz="1200" dirty="0" err="1" smtClean="0">
                <a:latin typeface="Arial" pitchFamily="34" charset="0"/>
              </a:rPr>
              <a:t>by</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following</a:t>
            </a:r>
            <a:r>
              <a:rPr lang="de-DE" altLang="de-DE" sz="1200" dirty="0" smtClean="0">
                <a:latin typeface="Arial" pitchFamily="34" charset="0"/>
              </a:rPr>
              <a:t> </a:t>
            </a:r>
            <a:r>
              <a:rPr lang="de-DE" altLang="de-DE" sz="1200" dirty="0" err="1" smtClean="0">
                <a:latin typeface="Arial" pitchFamily="34" charset="0"/>
              </a:rPr>
              <a:t>parameters</a:t>
            </a:r>
            <a:r>
              <a:rPr lang="de-DE" altLang="de-DE" sz="1200" dirty="0" smtClean="0">
                <a:latin typeface="Arial" pitchFamily="34" charset="0"/>
              </a:rPr>
              <a:t>: </a:t>
            </a:r>
            <a:r>
              <a:rPr lang="de-DE" altLang="de-DE" sz="1200" dirty="0" err="1" smtClean="0">
                <a:latin typeface="Arial" pitchFamily="34" charset="0"/>
              </a:rPr>
              <a:t>value</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in Newtons, </a:t>
            </a:r>
            <a:r>
              <a:rPr lang="de-DE" altLang="de-DE" sz="1200" dirty="0" err="1" smtClean="0">
                <a:latin typeface="Arial" pitchFamily="34" charset="0"/>
              </a:rPr>
              <a:t>location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point</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application</a:t>
            </a:r>
            <a:r>
              <a:rPr lang="de-DE" altLang="de-DE" sz="1200" dirty="0" smtClean="0">
                <a:latin typeface="Arial" pitchFamily="34" charset="0"/>
              </a:rPr>
              <a:t> in </a:t>
            </a:r>
            <a:r>
              <a:rPr lang="de-DE" altLang="de-DE" sz="1200" dirty="0" err="1" smtClean="0">
                <a:latin typeface="Arial" pitchFamily="34" charset="0"/>
              </a:rPr>
              <a:t>relation</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body</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direction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line</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application</a:t>
            </a:r>
            <a:r>
              <a:rPr lang="de-DE" altLang="de-DE" sz="1200" dirty="0" smtClean="0">
                <a:latin typeface="Arial" pitchFamily="34" charset="0"/>
              </a:rPr>
              <a:t> relative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direction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physical</a:t>
            </a:r>
            <a:r>
              <a:rPr lang="de-DE" altLang="de-DE" sz="1200" dirty="0" smtClean="0">
                <a:latin typeface="Arial" pitchFamily="34" charset="0"/>
              </a:rPr>
              <a:t> </a:t>
            </a:r>
            <a:r>
              <a:rPr lang="de-DE" altLang="de-DE" sz="1200" dirty="0" err="1" smtClean="0">
                <a:latin typeface="Arial" pitchFamily="34" charset="0"/>
              </a:rPr>
              <a:t>force</a:t>
            </a:r>
            <a:endParaRPr lang="de-DE" altLang="de-DE" sz="1200" dirty="0" smtClean="0">
              <a:latin typeface="Arial" pitchFamily="34" charset="0"/>
            </a:endParaRPr>
          </a:p>
          <a:p>
            <a:pPr defTabSz="190500"/>
            <a:endParaRPr lang="de-DE" altLang="de-DE" sz="1200" dirty="0" smtClean="0">
              <a:latin typeface="Arial" pitchFamily="34" charset="0"/>
            </a:endParaRPr>
          </a:p>
          <a:p>
            <a:pPr defTabSz="190500"/>
            <a:r>
              <a:rPr lang="de-DE" altLang="de-DE" sz="1200" dirty="0" smtClean="0">
                <a:latin typeface="Arial" pitchFamily="34" charset="0"/>
              </a:rPr>
              <a:t>The </a:t>
            </a:r>
            <a:r>
              <a:rPr lang="de-DE" altLang="de-DE" sz="1200" dirty="0" err="1" smtClean="0">
                <a:latin typeface="Arial" pitchFamily="34" charset="0"/>
              </a:rPr>
              <a:t>maximum</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is</a:t>
            </a:r>
            <a:r>
              <a:rPr lang="de-DE" altLang="de-DE" sz="1200" dirty="0" smtClean="0">
                <a:latin typeface="Arial" pitchFamily="34" charset="0"/>
              </a:rPr>
              <a:t> </a:t>
            </a:r>
            <a:r>
              <a:rPr lang="de-DE" altLang="de-DE" sz="1200" dirty="0" err="1" smtClean="0">
                <a:latin typeface="Arial" pitchFamily="34" charset="0"/>
              </a:rPr>
              <a:t>dependent</a:t>
            </a:r>
            <a:r>
              <a:rPr lang="de-DE" altLang="de-DE" sz="1200" dirty="0" smtClean="0">
                <a:latin typeface="Arial" pitchFamily="34" charset="0"/>
              </a:rPr>
              <a:t> upon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location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a:t>
            </a:r>
            <a:r>
              <a:rPr lang="de-DE" altLang="de-DE" sz="1200" dirty="0" err="1" smtClean="0">
                <a:latin typeface="Arial" pitchFamily="34" charset="0"/>
              </a:rPr>
              <a:t>point</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application</a:t>
            </a:r>
            <a:r>
              <a:rPr lang="de-DE" altLang="de-DE" sz="1200" dirty="0" smtClean="0">
                <a:latin typeface="Arial" pitchFamily="34" charset="0"/>
              </a:rPr>
              <a:t> relative </a:t>
            </a:r>
            <a:r>
              <a:rPr lang="de-DE" altLang="de-DE" sz="1200" dirty="0" err="1" smtClean="0">
                <a:latin typeface="Arial" pitchFamily="34" charset="0"/>
              </a:rPr>
              <a:t>to</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human </a:t>
            </a:r>
            <a:r>
              <a:rPr lang="de-DE" altLang="de-DE" sz="1200" dirty="0" err="1" smtClean="0">
                <a:latin typeface="Arial" pitchFamily="34" charset="0"/>
              </a:rPr>
              <a:t>body</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upon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vectorial</a:t>
            </a:r>
            <a:r>
              <a:rPr lang="de-DE" altLang="de-DE" sz="1200" dirty="0" smtClean="0">
                <a:latin typeface="Arial" pitchFamily="34" charset="0"/>
              </a:rPr>
              <a:t> </a:t>
            </a:r>
            <a:r>
              <a:rPr lang="de-DE" altLang="de-DE" sz="1200" dirty="0" err="1" smtClean="0">
                <a:latin typeface="Arial" pitchFamily="34" charset="0"/>
              </a:rPr>
              <a:t>components</a:t>
            </a:r>
            <a:r>
              <a:rPr lang="de-DE" altLang="de-DE" sz="1200" dirty="0" smtClean="0">
                <a:latin typeface="Arial" pitchFamily="34" charset="0"/>
              </a:rPr>
              <a:t> </a:t>
            </a:r>
            <a:r>
              <a:rPr lang="de-DE" altLang="de-DE" sz="1200" dirty="0" err="1" smtClean="0">
                <a:latin typeface="Arial" pitchFamily="34" charset="0"/>
              </a:rPr>
              <a:t>describing</a:t>
            </a:r>
            <a:r>
              <a:rPr lang="de-DE" altLang="de-DE" sz="1200" dirty="0" smtClean="0">
                <a:latin typeface="Arial" pitchFamily="34" charset="0"/>
              </a:rPr>
              <a:t> </a:t>
            </a:r>
            <a:r>
              <a:rPr lang="de-DE" altLang="de-DE" sz="1200" dirty="0" err="1" smtClean="0">
                <a:latin typeface="Arial" pitchFamily="34" charset="0"/>
              </a:rPr>
              <a:t>it</a:t>
            </a:r>
            <a:r>
              <a:rPr lang="de-DE" altLang="de-DE" sz="1200" dirty="0" smtClean="0">
                <a:latin typeface="Arial" pitchFamily="34" charset="0"/>
              </a:rPr>
              <a:t> (</a:t>
            </a:r>
            <a:r>
              <a:rPr lang="de-DE" altLang="de-DE" sz="1200" dirty="0" err="1" smtClean="0">
                <a:latin typeface="Arial" pitchFamily="34" charset="0"/>
              </a:rPr>
              <a:t>dimension</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direction</a:t>
            </a:r>
            <a:r>
              <a:rPr lang="de-DE" altLang="de-DE" sz="1200" dirty="0" smtClean="0">
                <a:latin typeface="Arial" pitchFamily="34" charset="0"/>
              </a:rPr>
              <a:t>)</a:t>
            </a:r>
          </a:p>
          <a:p>
            <a:pPr defTabSz="190500"/>
            <a:r>
              <a:rPr lang="de-DE" altLang="de-DE" sz="1200" dirty="0" smtClean="0">
                <a:latin typeface="Arial" pitchFamily="34" charset="0"/>
              </a:rPr>
              <a:t>Point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application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force</a:t>
            </a:r>
            <a:r>
              <a:rPr lang="de-DE" altLang="de-DE" sz="1200" dirty="0" smtClean="0">
                <a:latin typeface="Arial" pitchFamily="34" charset="0"/>
              </a:rPr>
              <a:t>, </a:t>
            </a:r>
            <a:r>
              <a:rPr lang="de-DE" altLang="de-DE" sz="1200" dirty="0" err="1" smtClean="0">
                <a:latin typeface="Arial" pitchFamily="34" charset="0"/>
              </a:rPr>
              <a:t>described</a:t>
            </a:r>
            <a:r>
              <a:rPr lang="de-DE" altLang="de-DE" sz="1200" dirty="0" smtClean="0">
                <a:latin typeface="Arial" pitchFamily="34" charset="0"/>
              </a:rPr>
              <a:t> </a:t>
            </a:r>
            <a:r>
              <a:rPr lang="de-DE" altLang="de-DE" sz="1200" dirty="0" err="1" smtClean="0">
                <a:latin typeface="Arial" pitchFamily="34" charset="0"/>
              </a:rPr>
              <a:t>by</a:t>
            </a:r>
            <a:r>
              <a:rPr lang="de-DE" altLang="de-DE" sz="1200" dirty="0" smtClean="0">
                <a:latin typeface="Arial" pitchFamily="34" charset="0"/>
              </a:rPr>
              <a:t> polar </a:t>
            </a:r>
            <a:r>
              <a:rPr lang="de-DE" altLang="de-DE" sz="1200" dirty="0" err="1" smtClean="0">
                <a:latin typeface="Arial" pitchFamily="34" charset="0"/>
              </a:rPr>
              <a:t>co-ordinates</a:t>
            </a:r>
            <a:r>
              <a:rPr lang="de-DE" altLang="de-DE" sz="1200" dirty="0" smtClean="0">
                <a:latin typeface="Arial" pitchFamily="34" charset="0"/>
              </a:rPr>
              <a:t>:</a:t>
            </a:r>
          </a:p>
          <a:p>
            <a:pPr defTabSz="190500">
              <a:buFont typeface="Wingdings" pitchFamily="2" charset="2"/>
              <a:buChar char="§"/>
            </a:pPr>
            <a:r>
              <a:rPr lang="de-DE" altLang="de-DE" sz="1200" dirty="0" smtClean="0">
                <a:latin typeface="Arial" pitchFamily="34" charset="0"/>
              </a:rPr>
              <a:t> Height angle (</a:t>
            </a:r>
            <a:r>
              <a:rPr lang="de-DE" altLang="de-DE" sz="1200" dirty="0" err="1" smtClean="0">
                <a:latin typeface="Arial" pitchFamily="34" charset="0"/>
              </a:rPr>
              <a:t>side</a:t>
            </a:r>
            <a:r>
              <a:rPr lang="de-DE" altLang="de-DE" sz="1200" dirty="0" smtClean="0">
                <a:latin typeface="Arial" pitchFamily="34" charset="0"/>
              </a:rPr>
              <a:t> </a:t>
            </a:r>
            <a:r>
              <a:rPr lang="de-DE" altLang="de-DE" sz="1200" dirty="0" err="1" smtClean="0">
                <a:latin typeface="Arial" pitchFamily="34" charset="0"/>
              </a:rPr>
              <a:t>view</a:t>
            </a:r>
            <a:r>
              <a:rPr lang="de-DE" altLang="de-DE" sz="1200" dirty="0" smtClean="0">
                <a:latin typeface="Arial" pitchFamily="34" charset="0"/>
              </a:rPr>
              <a:t>) = angle </a:t>
            </a:r>
            <a:r>
              <a:rPr lang="de-DE" altLang="de-DE" sz="1200" dirty="0" err="1" smtClean="0">
                <a:latin typeface="Arial" pitchFamily="34" charset="0"/>
              </a:rPr>
              <a:t>between</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shoulder</a:t>
            </a:r>
            <a:r>
              <a:rPr lang="de-DE" altLang="de-DE" sz="1200" dirty="0" smtClean="0">
                <a:latin typeface="Arial" pitchFamily="34" charset="0"/>
              </a:rPr>
              <a:t> </a:t>
            </a:r>
            <a:r>
              <a:rPr lang="de-DE" altLang="de-DE" sz="1200" dirty="0" err="1" smtClean="0">
                <a:latin typeface="Arial" pitchFamily="34" charset="0"/>
              </a:rPr>
              <a:t>joint</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line</a:t>
            </a:r>
            <a:r>
              <a:rPr lang="de-DE" altLang="de-DE" sz="1200" dirty="0" smtClean="0">
                <a:latin typeface="Arial" pitchFamily="34" charset="0"/>
              </a:rPr>
              <a:t> </a:t>
            </a:r>
            <a:r>
              <a:rPr lang="de-DE" altLang="de-DE" sz="1200" dirty="0" err="1" smtClean="0">
                <a:latin typeface="Arial" pitchFamily="34" charset="0"/>
              </a:rPr>
              <a:t>linking</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shoulder</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hand</a:t>
            </a:r>
            <a:r>
              <a:rPr lang="de-DE" altLang="de-DE" sz="1200" dirty="0" smtClean="0">
                <a:latin typeface="Arial" pitchFamily="34" charset="0"/>
              </a:rPr>
              <a:t> (in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case</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arm </a:t>
            </a:r>
            <a:r>
              <a:rPr lang="de-DE" altLang="de-DE" sz="1200" dirty="0" err="1" smtClean="0">
                <a:latin typeface="Arial" pitchFamily="34" charset="0"/>
              </a:rPr>
              <a:t>forces</a:t>
            </a:r>
            <a:r>
              <a:rPr lang="de-DE" altLang="de-DE" sz="1200" dirty="0" smtClean="0">
                <a:latin typeface="Arial" pitchFamily="34" charset="0"/>
              </a:rPr>
              <a:t>)</a:t>
            </a:r>
          </a:p>
          <a:p>
            <a:pPr defTabSz="190500">
              <a:buFont typeface="Wingdings" pitchFamily="2" charset="2"/>
              <a:buChar char="§"/>
            </a:pPr>
            <a:r>
              <a:rPr lang="de-DE" altLang="de-DE" sz="1200" dirty="0" smtClean="0">
                <a:latin typeface="Arial" pitchFamily="34" charset="0"/>
              </a:rPr>
              <a:t> Lateral angle (plan </a:t>
            </a:r>
            <a:r>
              <a:rPr lang="de-DE" altLang="de-DE" sz="1200" dirty="0" err="1" smtClean="0">
                <a:latin typeface="Arial" pitchFamily="34" charset="0"/>
              </a:rPr>
              <a:t>view</a:t>
            </a:r>
            <a:r>
              <a:rPr lang="de-DE" altLang="de-DE" sz="1200" dirty="0" smtClean="0">
                <a:latin typeface="Arial" pitchFamily="34" charset="0"/>
              </a:rPr>
              <a:t>) = angle </a:t>
            </a:r>
            <a:r>
              <a:rPr lang="de-DE" altLang="de-DE" sz="1200" dirty="0" err="1" smtClean="0">
                <a:latin typeface="Arial" pitchFamily="34" charset="0"/>
              </a:rPr>
              <a:t>between</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shoulder</a:t>
            </a:r>
            <a:r>
              <a:rPr lang="de-DE" altLang="de-DE" sz="1200" dirty="0" smtClean="0">
                <a:latin typeface="Arial" pitchFamily="34" charset="0"/>
              </a:rPr>
              <a:t> </a:t>
            </a:r>
            <a:r>
              <a:rPr lang="de-DE" altLang="de-DE" sz="1200" dirty="0" err="1" smtClean="0">
                <a:latin typeface="Arial" pitchFamily="34" charset="0"/>
              </a:rPr>
              <a:t>joint</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line</a:t>
            </a:r>
            <a:r>
              <a:rPr lang="de-DE" altLang="de-DE" sz="1200" dirty="0" smtClean="0">
                <a:latin typeface="Arial" pitchFamily="34" charset="0"/>
              </a:rPr>
              <a:t> </a:t>
            </a:r>
            <a:r>
              <a:rPr lang="de-DE" altLang="de-DE" sz="1200" dirty="0" err="1" smtClean="0">
                <a:latin typeface="Arial" pitchFamily="34" charset="0"/>
              </a:rPr>
              <a:t>linking</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shoulder</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hand</a:t>
            </a:r>
            <a:endParaRPr lang="de-DE" altLang="de-DE" sz="1200" dirty="0" smtClean="0">
              <a:latin typeface="Arial" pitchFamily="34" charset="0"/>
            </a:endParaRPr>
          </a:p>
          <a:p>
            <a:pPr defTabSz="190500">
              <a:buFont typeface="Wingdings" pitchFamily="2" charset="2"/>
              <a:buChar char="§"/>
            </a:pPr>
            <a:r>
              <a:rPr lang="de-DE" altLang="de-DE" sz="1200" dirty="0" smtClean="0">
                <a:latin typeface="Arial" pitchFamily="34" charset="0"/>
              </a:rPr>
              <a:t> Relative arm </a:t>
            </a:r>
            <a:r>
              <a:rPr lang="de-DE" altLang="de-DE" sz="1200" dirty="0" err="1" smtClean="0">
                <a:latin typeface="Arial" pitchFamily="34" charset="0"/>
              </a:rPr>
              <a:t>reach</a:t>
            </a:r>
            <a:r>
              <a:rPr lang="de-DE" altLang="de-DE" sz="1200" dirty="0" smtClean="0">
                <a:latin typeface="Arial" pitchFamily="34" charset="0"/>
              </a:rPr>
              <a:t> (in %) = </a:t>
            </a:r>
            <a:r>
              <a:rPr lang="de-DE" altLang="de-DE" sz="1200" dirty="0" err="1" smtClean="0">
                <a:latin typeface="Arial" pitchFamily="34" charset="0"/>
              </a:rPr>
              <a:t>quotient</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distance</a:t>
            </a:r>
            <a:r>
              <a:rPr lang="de-DE" altLang="de-DE" sz="1200" dirty="0" smtClean="0">
                <a:latin typeface="Arial" pitchFamily="34" charset="0"/>
              </a:rPr>
              <a:t> </a:t>
            </a:r>
            <a:r>
              <a:rPr lang="de-DE" altLang="de-DE" sz="1200" dirty="0" err="1" smtClean="0">
                <a:latin typeface="Arial" pitchFamily="34" charset="0"/>
              </a:rPr>
              <a:t>between</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middle</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shoulder</a:t>
            </a:r>
            <a:r>
              <a:rPr lang="de-DE" altLang="de-DE" sz="1200" dirty="0" smtClean="0">
                <a:latin typeface="Arial" pitchFamily="34" charset="0"/>
              </a:rPr>
              <a:t>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axis</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handle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extended</a:t>
            </a:r>
            <a:r>
              <a:rPr lang="de-DE" altLang="de-DE" sz="1200" dirty="0" smtClean="0">
                <a:latin typeface="Arial" pitchFamily="34" charset="0"/>
              </a:rPr>
              <a:t> arm (</a:t>
            </a:r>
            <a:r>
              <a:rPr lang="de-DE" altLang="de-DE" sz="1200" dirty="0" err="1" smtClean="0">
                <a:latin typeface="Arial" pitchFamily="34" charset="0"/>
              </a:rPr>
              <a:t>equal</a:t>
            </a:r>
            <a:r>
              <a:rPr lang="de-DE" altLang="de-DE" sz="1200" dirty="0" smtClean="0">
                <a:latin typeface="Arial" pitchFamily="34" charset="0"/>
              </a:rPr>
              <a:t> </a:t>
            </a:r>
            <a:r>
              <a:rPr lang="de-DE" altLang="de-DE" sz="1200" dirty="0" err="1" smtClean="0">
                <a:latin typeface="Arial" pitchFamily="34" charset="0"/>
              </a:rPr>
              <a:t>to</a:t>
            </a:r>
            <a:r>
              <a:rPr lang="de-DE" altLang="de-DE" sz="1200" dirty="0" smtClean="0">
                <a:latin typeface="Arial" pitchFamily="34" charset="0"/>
              </a:rPr>
              <a:t> 100%)</a:t>
            </a:r>
          </a:p>
          <a:p>
            <a:pPr defTabSz="190500">
              <a:buFont typeface="Wingdings" pitchFamily="2" charset="2"/>
              <a:buNone/>
            </a:pPr>
            <a:endParaRPr lang="de-DE" altLang="de-DE" sz="1200" dirty="0" smtClean="0">
              <a:latin typeface="Arial" pitchFamily="34" charset="0"/>
            </a:endParaRPr>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7</a:t>
            </a:fld>
            <a:endParaRPr lang="de-DE" altLang="de-DE"/>
          </a:p>
        </p:txBody>
      </p:sp>
    </p:spTree>
    <p:extLst>
      <p:ext uri="{BB962C8B-B14F-4D97-AF65-F5344CB8AC3E}">
        <p14:creationId xmlns:p14="http://schemas.microsoft.com/office/powerpoint/2010/main" val="11425131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sz="1200" dirty="0" smtClean="0">
                <a:latin typeface="Arial" pitchFamily="34" charset="0"/>
              </a:rPr>
              <a:t>Description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maximum</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 e.g. in DIN 33411-4 – in </a:t>
            </a:r>
            <a:r>
              <a:rPr lang="de-DE" altLang="de-DE" sz="1200" dirty="0" err="1" smtClean="0">
                <a:latin typeface="Arial" pitchFamily="34" charset="0"/>
              </a:rPr>
              <a:t>the</a:t>
            </a:r>
            <a:r>
              <a:rPr lang="de-DE" altLang="de-DE" sz="1200" dirty="0" smtClean="0">
                <a:latin typeface="Arial" pitchFamily="34" charset="0"/>
              </a:rPr>
              <a:t> form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isodynes</a:t>
            </a:r>
            <a:endParaRPr lang="de-DE" altLang="de-DE" sz="1200" dirty="0" smtClean="0">
              <a:latin typeface="Arial" pitchFamily="34" charset="0"/>
            </a:endParaRPr>
          </a:p>
          <a:p>
            <a:r>
              <a:rPr lang="de-DE" altLang="de-DE" sz="1200" b="1" dirty="0" smtClean="0">
                <a:latin typeface="Arial" pitchFamily="34" charset="0"/>
              </a:rPr>
              <a:t>Isodyne</a:t>
            </a:r>
            <a:r>
              <a:rPr lang="de-DE" altLang="de-DE" sz="1200" dirty="0" smtClean="0">
                <a:latin typeface="Arial" pitchFamily="34" charset="0"/>
              </a:rPr>
              <a:t> = </a:t>
            </a:r>
            <a:r>
              <a:rPr lang="de-DE" altLang="de-DE" sz="1200" dirty="0" err="1" smtClean="0">
                <a:latin typeface="Arial" pitchFamily="34" charset="0"/>
              </a:rPr>
              <a:t>curve</a:t>
            </a:r>
            <a:r>
              <a:rPr lang="de-DE" altLang="de-DE" sz="1200" dirty="0" smtClean="0">
                <a:latin typeface="Arial" pitchFamily="34" charset="0"/>
              </a:rPr>
              <a:t> </a:t>
            </a:r>
            <a:r>
              <a:rPr lang="de-DE" altLang="de-DE" sz="1200" dirty="0" err="1" smtClean="0">
                <a:latin typeface="Arial" pitchFamily="34" charset="0"/>
              </a:rPr>
              <a:t>linking</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points</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application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action</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same type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magnitude</a:t>
            </a:r>
            <a:r>
              <a:rPr lang="de-DE" altLang="de-DE" sz="1200" dirty="0" smtClean="0">
                <a:latin typeface="Arial" pitchFamily="34" charset="0"/>
              </a:rPr>
              <a:t> in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vertical</a:t>
            </a:r>
            <a:r>
              <a:rPr lang="de-DE" altLang="de-DE" sz="1200" dirty="0" smtClean="0">
                <a:latin typeface="Arial" pitchFamily="34" charset="0"/>
              </a:rPr>
              <a:t> plane </a:t>
            </a:r>
            <a:r>
              <a:rPr lang="de-DE" altLang="de-DE" sz="1200" dirty="0" err="1" smtClean="0">
                <a:latin typeface="Arial" pitchFamily="34" charset="0"/>
              </a:rPr>
              <a:t>through</a:t>
            </a:r>
            <a:r>
              <a:rPr lang="de-DE" altLang="de-DE" sz="1200" dirty="0" smtClean="0">
                <a:latin typeface="Arial" pitchFamily="34" charset="0"/>
              </a:rPr>
              <a:t> a </a:t>
            </a:r>
            <a:r>
              <a:rPr lang="de-DE" altLang="de-DE" sz="1200" dirty="0" err="1" smtClean="0">
                <a:latin typeface="Arial" pitchFamily="34" charset="0"/>
              </a:rPr>
              <a:t>reference</a:t>
            </a:r>
            <a:r>
              <a:rPr lang="de-DE" altLang="de-DE" sz="1200" dirty="0" smtClean="0">
                <a:latin typeface="Arial" pitchFamily="34" charset="0"/>
              </a:rPr>
              <a:t> </a:t>
            </a:r>
            <a:r>
              <a:rPr lang="de-DE" altLang="de-DE" sz="1200" dirty="0" err="1" smtClean="0">
                <a:latin typeface="Arial" pitchFamily="34" charset="0"/>
              </a:rPr>
              <a:t>point</a:t>
            </a:r>
            <a:r>
              <a:rPr lang="de-DE" altLang="de-DE" sz="1200" dirty="0" smtClean="0">
                <a:latin typeface="Arial" pitchFamily="34" charset="0"/>
              </a:rPr>
              <a:t> (e.g.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shoulder</a:t>
            </a:r>
            <a:r>
              <a:rPr lang="de-DE" altLang="de-DE" sz="1200" dirty="0" smtClean="0">
                <a:latin typeface="Arial" pitchFamily="34" charset="0"/>
              </a:rPr>
              <a:t> </a:t>
            </a:r>
            <a:r>
              <a:rPr lang="de-DE" altLang="de-DE" sz="1200" dirty="0" err="1" smtClean="0">
                <a:latin typeface="Arial" pitchFamily="34" charset="0"/>
              </a:rPr>
              <a:t>joint</a:t>
            </a:r>
            <a:r>
              <a:rPr lang="de-DE" altLang="de-DE" sz="1200" dirty="0" smtClean="0">
                <a:latin typeface="Arial" pitchFamily="34" charset="0"/>
              </a:rPr>
              <a:t> </a:t>
            </a:r>
            <a:r>
              <a:rPr lang="de-DE" altLang="de-DE" sz="1200" dirty="0" err="1" smtClean="0">
                <a:latin typeface="Arial" pitchFamily="34" charset="0"/>
              </a:rPr>
              <a:t>point</a:t>
            </a:r>
            <a:r>
              <a:rPr lang="de-DE" altLang="de-DE" sz="1200" dirty="0" smtClean="0">
                <a:latin typeface="Arial" pitchFamily="34" charset="0"/>
              </a:rPr>
              <a:t>) in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motional</a:t>
            </a:r>
            <a:r>
              <a:rPr lang="de-DE" altLang="de-DE" sz="1200" dirty="0" smtClean="0">
                <a:latin typeface="Arial" pitchFamily="34" charset="0"/>
              </a:rPr>
              <a:t> </a:t>
            </a:r>
            <a:r>
              <a:rPr lang="de-DE" altLang="de-DE" sz="1200" dirty="0" err="1" smtClean="0">
                <a:latin typeface="Arial" pitchFamily="34" charset="0"/>
              </a:rPr>
              <a:t>range</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extremity</a:t>
            </a:r>
            <a:r>
              <a:rPr lang="de-DE" altLang="de-DE" sz="1200" dirty="0" smtClean="0">
                <a:latin typeface="Arial" pitchFamily="34" charset="0"/>
              </a:rPr>
              <a:t> </a:t>
            </a:r>
            <a:r>
              <a:rPr lang="de-DE" altLang="de-DE" sz="1200" dirty="0" err="1" smtClean="0">
                <a:latin typeface="Arial" pitchFamily="34" charset="0"/>
              </a:rPr>
              <a:t>under</a:t>
            </a:r>
            <a:r>
              <a:rPr lang="de-DE" altLang="de-DE" sz="1200" dirty="0" smtClean="0">
                <a:latin typeface="Arial" pitchFamily="34" charset="0"/>
              </a:rPr>
              <a:t> </a:t>
            </a:r>
            <a:r>
              <a:rPr lang="de-DE" altLang="de-DE" sz="1200" dirty="0" err="1" smtClean="0">
                <a:latin typeface="Arial" pitchFamily="34" charset="0"/>
              </a:rPr>
              <a:t>consideration</a:t>
            </a:r>
            <a:r>
              <a:rPr lang="de-DE" altLang="de-DE" sz="1200" dirty="0" smtClean="0">
                <a:latin typeface="Arial" pitchFamily="34" charset="0"/>
              </a:rPr>
              <a:t> (e.g. </a:t>
            </a:r>
            <a:r>
              <a:rPr lang="de-DE" altLang="de-DE" sz="1200" dirty="0" err="1" smtClean="0">
                <a:latin typeface="Arial" pitchFamily="34" charset="0"/>
              </a:rPr>
              <a:t>the</a:t>
            </a:r>
            <a:r>
              <a:rPr lang="de-DE" altLang="de-DE" sz="1200" dirty="0" smtClean="0">
                <a:latin typeface="Arial" pitchFamily="34" charset="0"/>
              </a:rPr>
              <a:t> arm)</a:t>
            </a:r>
          </a:p>
          <a:p>
            <a:r>
              <a:rPr lang="de-DE" altLang="de-DE" sz="1200" b="0" dirty="0" smtClean="0">
                <a:latin typeface="Arial" pitchFamily="34" charset="0"/>
              </a:rPr>
              <a:t>The </a:t>
            </a:r>
            <a:r>
              <a:rPr lang="de-DE" altLang="de-DE" sz="1200" b="0" dirty="0" err="1" smtClean="0">
                <a:latin typeface="Arial" pitchFamily="34" charset="0"/>
              </a:rPr>
              <a:t>image</a:t>
            </a:r>
            <a:r>
              <a:rPr lang="de-DE" altLang="de-DE" sz="1200" b="0" dirty="0" smtClean="0">
                <a:latin typeface="Arial" pitchFamily="34" charset="0"/>
              </a:rPr>
              <a:t> on </a:t>
            </a:r>
            <a:r>
              <a:rPr lang="de-DE" altLang="de-DE" sz="1200" b="0" dirty="0" err="1" smtClean="0">
                <a:latin typeface="Arial" pitchFamily="34" charset="0"/>
              </a:rPr>
              <a:t>the</a:t>
            </a:r>
            <a:r>
              <a:rPr lang="de-DE" altLang="de-DE" sz="1200" b="0" dirty="0" smtClean="0">
                <a:latin typeface="Arial" pitchFamily="34" charset="0"/>
              </a:rPr>
              <a:t> </a:t>
            </a:r>
            <a:r>
              <a:rPr lang="de-DE" altLang="de-DE" sz="1200" b="0" dirty="0" err="1" smtClean="0">
                <a:latin typeface="Arial" pitchFamily="34" charset="0"/>
              </a:rPr>
              <a:t>left</a:t>
            </a:r>
            <a:r>
              <a:rPr lang="de-DE" altLang="de-DE" sz="1200" b="0" dirty="0" smtClean="0">
                <a:latin typeface="Arial" pitchFamily="34" charset="0"/>
              </a:rPr>
              <a:t> </a:t>
            </a:r>
            <a:r>
              <a:rPr lang="de-DE" altLang="de-DE" sz="1200" b="0" dirty="0" err="1" smtClean="0">
                <a:latin typeface="Arial" pitchFamily="34" charset="0"/>
              </a:rPr>
              <a:t>shows</a:t>
            </a:r>
            <a:r>
              <a:rPr lang="de-DE" altLang="de-DE" sz="1200" b="0" dirty="0" smtClean="0">
                <a:latin typeface="Arial" pitchFamily="34" charset="0"/>
              </a:rPr>
              <a:t> an </a:t>
            </a:r>
            <a:r>
              <a:rPr lang="de-DE" altLang="de-DE" sz="1200" b="0" dirty="0" err="1" smtClean="0">
                <a:latin typeface="Arial" pitchFamily="34" charset="0"/>
              </a:rPr>
              <a:t>adduction</a:t>
            </a:r>
            <a:r>
              <a:rPr lang="de-DE" altLang="de-DE" sz="1200" b="0" dirty="0" smtClean="0">
                <a:latin typeface="Arial" pitchFamily="34" charset="0"/>
              </a:rPr>
              <a:t> </a:t>
            </a:r>
            <a:r>
              <a:rPr lang="de-DE" altLang="de-DE" sz="1200" b="0" dirty="0" err="1" smtClean="0">
                <a:latin typeface="Arial" pitchFamily="34" charset="0"/>
              </a:rPr>
              <a:t>force</a:t>
            </a:r>
            <a:r>
              <a:rPr lang="de-DE" altLang="de-DE" sz="1200" b="0" dirty="0" smtClean="0">
                <a:latin typeface="Arial" pitchFamily="34" charset="0"/>
              </a:rPr>
              <a:t> </a:t>
            </a:r>
            <a:r>
              <a:rPr lang="de-DE" altLang="de-DE" sz="1200" b="0" dirty="0" err="1" smtClean="0">
                <a:latin typeface="Arial" pitchFamily="34" charset="0"/>
              </a:rPr>
              <a:t>being</a:t>
            </a:r>
            <a:r>
              <a:rPr lang="de-DE" altLang="de-DE" sz="1200" b="0" dirty="0" smtClean="0">
                <a:latin typeface="Arial" pitchFamily="34" charset="0"/>
              </a:rPr>
              <a:t> </a:t>
            </a:r>
            <a:r>
              <a:rPr lang="de-DE" altLang="de-DE" sz="1200" b="0" dirty="0" err="1" smtClean="0">
                <a:latin typeface="Arial" pitchFamily="34" charset="0"/>
              </a:rPr>
              <a:t>applied</a:t>
            </a:r>
            <a:r>
              <a:rPr lang="de-DE" altLang="de-DE" sz="1200" b="0" dirty="0" smtClean="0">
                <a:latin typeface="Arial" pitchFamily="34" charset="0"/>
              </a:rPr>
              <a:t> </a:t>
            </a:r>
            <a:r>
              <a:rPr lang="de-DE" altLang="de-DE" sz="1200" b="0" dirty="0" err="1" smtClean="0">
                <a:latin typeface="Arial" pitchFamily="34" charset="0"/>
              </a:rPr>
              <a:t>vertically</a:t>
            </a:r>
            <a:r>
              <a:rPr lang="de-DE" altLang="de-DE" sz="1200" b="0" dirty="0" smtClean="0">
                <a:latin typeface="Arial" pitchFamily="34" charset="0"/>
              </a:rPr>
              <a:t> </a:t>
            </a:r>
            <a:r>
              <a:rPr lang="de-DE" altLang="de-DE" sz="1200" b="0" dirty="0" err="1" smtClean="0">
                <a:latin typeface="Arial" pitchFamily="34" charset="0"/>
              </a:rPr>
              <a:t>from</a:t>
            </a:r>
            <a:r>
              <a:rPr lang="de-DE" altLang="de-DE" sz="1200" b="0" dirty="0" smtClean="0">
                <a:latin typeface="Arial" pitchFamily="34" charset="0"/>
              </a:rPr>
              <a:t> +30° </a:t>
            </a:r>
            <a:r>
              <a:rPr lang="de-DE" altLang="de-DE" sz="1200" b="0" dirty="0" err="1" smtClean="0">
                <a:latin typeface="Arial" pitchFamily="34" charset="0"/>
              </a:rPr>
              <a:t>to</a:t>
            </a:r>
            <a:r>
              <a:rPr lang="de-DE" altLang="de-DE" sz="1200" b="0" dirty="0" smtClean="0">
                <a:latin typeface="Arial" pitchFamily="34" charset="0"/>
              </a:rPr>
              <a:t> -60° in </a:t>
            </a:r>
            <a:r>
              <a:rPr lang="de-DE" altLang="de-DE" sz="1200" b="0" dirty="0" err="1" smtClean="0">
                <a:latin typeface="Arial" pitchFamily="34" charset="0"/>
              </a:rPr>
              <a:t>the</a:t>
            </a:r>
            <a:r>
              <a:rPr lang="de-DE" altLang="de-DE" sz="1200" b="0" dirty="0" smtClean="0">
                <a:latin typeface="Arial" pitchFamily="34" charset="0"/>
              </a:rPr>
              <a:t> </a:t>
            </a:r>
            <a:r>
              <a:rPr lang="de-DE" altLang="de-DE" sz="1200" b="0" dirty="0" err="1" smtClean="0">
                <a:latin typeface="Arial" pitchFamily="34" charset="0"/>
              </a:rPr>
              <a:t>azimuth</a:t>
            </a:r>
            <a:r>
              <a:rPr lang="de-DE" altLang="de-DE" sz="1200" b="0" dirty="0" smtClean="0">
                <a:latin typeface="Arial" pitchFamily="34" charset="0"/>
              </a:rPr>
              <a:t> angle plane </a:t>
            </a:r>
            <a:r>
              <a:rPr lang="de-DE" altLang="de-DE" sz="1200" b="0" dirty="0" err="1" smtClean="0">
                <a:latin typeface="Arial" pitchFamily="34" charset="0"/>
              </a:rPr>
              <a:t>of</a:t>
            </a:r>
            <a:r>
              <a:rPr lang="de-DE" altLang="de-DE" sz="1200" b="0" dirty="0" smtClean="0">
                <a:latin typeface="Arial" pitchFamily="34" charset="0"/>
              </a:rPr>
              <a:t> 0°, </a:t>
            </a:r>
            <a:r>
              <a:rPr lang="de-DE" altLang="de-DE" sz="1200" b="0" dirty="0" err="1" smtClean="0">
                <a:latin typeface="Arial" pitchFamily="34" charset="0"/>
              </a:rPr>
              <a:t>from</a:t>
            </a:r>
            <a:r>
              <a:rPr lang="de-DE" altLang="de-DE" sz="1200" b="0" dirty="0" smtClean="0">
                <a:latin typeface="Arial" pitchFamily="34" charset="0"/>
              </a:rPr>
              <a:t> arm </a:t>
            </a:r>
            <a:r>
              <a:rPr lang="de-DE" altLang="de-DE" sz="1200" b="0" dirty="0" err="1" smtClean="0">
                <a:latin typeface="Arial" pitchFamily="34" charset="0"/>
              </a:rPr>
              <a:t>strongly</a:t>
            </a:r>
            <a:r>
              <a:rPr lang="de-DE" altLang="de-DE" sz="1200" b="0" dirty="0" smtClean="0">
                <a:latin typeface="Arial" pitchFamily="34" charset="0"/>
              </a:rPr>
              <a:t> </a:t>
            </a:r>
            <a:r>
              <a:rPr lang="de-DE" altLang="de-DE" sz="1200" b="0" dirty="0" err="1" smtClean="0">
                <a:latin typeface="Arial" pitchFamily="34" charset="0"/>
              </a:rPr>
              <a:t>bent</a:t>
            </a:r>
            <a:r>
              <a:rPr lang="de-DE" altLang="de-DE" sz="1200" b="0" dirty="0" smtClean="0">
                <a:latin typeface="Arial" pitchFamily="34" charset="0"/>
              </a:rPr>
              <a:t> </a:t>
            </a:r>
            <a:r>
              <a:rPr lang="de-DE" altLang="de-DE" sz="1200" b="0" dirty="0" err="1" smtClean="0">
                <a:latin typeface="Arial" pitchFamily="34" charset="0"/>
              </a:rPr>
              <a:t>through</a:t>
            </a:r>
            <a:r>
              <a:rPr lang="de-DE" altLang="de-DE" sz="1200" b="0" dirty="0" smtClean="0">
                <a:latin typeface="Arial" pitchFamily="34" charset="0"/>
              </a:rPr>
              <a:t> </a:t>
            </a:r>
            <a:r>
              <a:rPr lang="de-DE" altLang="de-DE" sz="1200" b="0" dirty="0" err="1" smtClean="0">
                <a:latin typeface="Arial" pitchFamily="34" charset="0"/>
              </a:rPr>
              <a:t>to</a:t>
            </a:r>
            <a:r>
              <a:rPr lang="de-DE" altLang="de-DE" sz="1200" b="0" dirty="0" smtClean="0">
                <a:latin typeface="Arial" pitchFamily="34" charset="0"/>
              </a:rPr>
              <a:t> arm </a:t>
            </a:r>
            <a:r>
              <a:rPr lang="de-DE" altLang="de-DE" sz="1200" b="0" dirty="0" err="1" smtClean="0">
                <a:latin typeface="Arial" pitchFamily="34" charset="0"/>
              </a:rPr>
              <a:t>extended</a:t>
            </a:r>
            <a:r>
              <a:rPr lang="de-DE" altLang="de-DE" sz="1200" b="0" dirty="0" smtClean="0">
                <a:latin typeface="Arial" pitchFamily="34" charset="0"/>
              </a:rPr>
              <a:t>.</a:t>
            </a:r>
          </a:p>
          <a:p>
            <a:r>
              <a:rPr lang="de-DE" altLang="de-DE" sz="1200" b="0" dirty="0" err="1" smtClean="0">
                <a:latin typeface="Arial" pitchFamily="34" charset="0"/>
              </a:rPr>
              <a:t>Azimuth</a:t>
            </a:r>
            <a:r>
              <a:rPr lang="de-DE" altLang="de-DE" sz="1200" b="0" dirty="0" smtClean="0">
                <a:latin typeface="Arial" pitchFamily="34" charset="0"/>
              </a:rPr>
              <a:t> angle = 0°, i.e. </a:t>
            </a:r>
            <a:r>
              <a:rPr lang="de-DE" altLang="de-DE" sz="1200" b="0" dirty="0" err="1" smtClean="0">
                <a:latin typeface="Arial" pitchFamily="34" charset="0"/>
              </a:rPr>
              <a:t>the</a:t>
            </a:r>
            <a:r>
              <a:rPr lang="de-DE" altLang="de-DE" sz="1200" b="0" dirty="0" smtClean="0">
                <a:latin typeface="Arial" pitchFamily="34" charset="0"/>
              </a:rPr>
              <a:t> handle </a:t>
            </a:r>
            <a:r>
              <a:rPr lang="de-DE" altLang="de-DE" sz="1200" b="0" dirty="0" err="1" smtClean="0">
                <a:latin typeface="Arial" pitchFamily="34" charset="0"/>
              </a:rPr>
              <a:t>and</a:t>
            </a:r>
            <a:r>
              <a:rPr lang="de-DE" altLang="de-DE" sz="1200" b="0" dirty="0" smtClean="0">
                <a:latin typeface="Arial" pitchFamily="34" charset="0"/>
              </a:rPr>
              <a:t> </a:t>
            </a:r>
            <a:r>
              <a:rPr lang="de-DE" altLang="de-DE" sz="1200" b="0" dirty="0" err="1" smtClean="0">
                <a:latin typeface="Arial" pitchFamily="34" charset="0"/>
              </a:rPr>
              <a:t>the</a:t>
            </a:r>
            <a:r>
              <a:rPr lang="de-DE" altLang="de-DE" sz="1200" b="0" dirty="0" smtClean="0">
                <a:latin typeface="Arial" pitchFamily="34" charset="0"/>
              </a:rPr>
              <a:t> </a:t>
            </a:r>
            <a:r>
              <a:rPr lang="de-DE" altLang="de-DE" sz="1200" b="0" dirty="0" err="1" smtClean="0">
                <a:latin typeface="Arial" pitchFamily="34" charset="0"/>
              </a:rPr>
              <a:t>shoulder</a:t>
            </a:r>
            <a:r>
              <a:rPr lang="de-DE" altLang="de-DE" sz="1200" b="0" dirty="0" smtClean="0">
                <a:latin typeface="Arial" pitchFamily="34" charset="0"/>
              </a:rPr>
              <a:t> </a:t>
            </a:r>
            <a:r>
              <a:rPr lang="de-DE" altLang="de-DE" sz="1200" b="0" dirty="0" err="1" smtClean="0">
                <a:latin typeface="Arial" pitchFamily="34" charset="0"/>
              </a:rPr>
              <a:t>joint</a:t>
            </a:r>
            <a:r>
              <a:rPr lang="de-DE" altLang="de-DE" sz="1200" b="0" dirty="0" smtClean="0">
                <a:latin typeface="Arial" pitchFamily="34" charset="0"/>
              </a:rPr>
              <a:t> </a:t>
            </a:r>
            <a:r>
              <a:rPr lang="de-DE" altLang="de-DE" sz="1200" b="0" dirty="0" err="1" smtClean="0">
                <a:latin typeface="Arial" pitchFamily="34" charset="0"/>
              </a:rPr>
              <a:t>point</a:t>
            </a:r>
            <a:r>
              <a:rPr lang="de-DE" altLang="de-DE" sz="1200" b="0" dirty="0" smtClean="0">
                <a:latin typeface="Arial" pitchFamily="34" charset="0"/>
              </a:rPr>
              <a:t> </a:t>
            </a:r>
            <a:r>
              <a:rPr lang="de-DE" altLang="de-DE" sz="1200" b="0" dirty="0" err="1" smtClean="0">
                <a:latin typeface="Arial" pitchFamily="34" charset="0"/>
              </a:rPr>
              <a:t>are</a:t>
            </a:r>
            <a:r>
              <a:rPr lang="de-DE" altLang="de-DE" sz="1200" b="0" dirty="0" smtClean="0">
                <a:latin typeface="Arial" pitchFamily="34" charset="0"/>
              </a:rPr>
              <a:t> </a:t>
            </a:r>
            <a:r>
              <a:rPr lang="de-DE" altLang="de-DE" sz="1200" b="0" dirty="0" err="1" smtClean="0">
                <a:latin typeface="Arial" pitchFamily="34" charset="0"/>
              </a:rPr>
              <a:t>equidistant</a:t>
            </a:r>
            <a:r>
              <a:rPr lang="de-DE" altLang="de-DE" sz="1200" b="0" dirty="0" smtClean="0">
                <a:latin typeface="Arial" pitchFamily="34" charset="0"/>
              </a:rPr>
              <a:t> </a:t>
            </a:r>
            <a:r>
              <a:rPr lang="de-DE" altLang="de-DE" sz="1200" b="0" dirty="0" err="1" smtClean="0">
                <a:latin typeface="Arial" pitchFamily="34" charset="0"/>
              </a:rPr>
              <a:t>from</a:t>
            </a:r>
            <a:r>
              <a:rPr lang="de-DE" altLang="de-DE" sz="1200" b="0" dirty="0" smtClean="0">
                <a:latin typeface="Arial" pitchFamily="34" charset="0"/>
              </a:rPr>
              <a:t> </a:t>
            </a:r>
            <a:r>
              <a:rPr lang="de-DE" altLang="de-DE" sz="1200" b="0" dirty="0" err="1" smtClean="0">
                <a:latin typeface="Arial" pitchFamily="34" charset="0"/>
              </a:rPr>
              <a:t>the</a:t>
            </a:r>
            <a:r>
              <a:rPr lang="de-DE" altLang="de-DE" sz="1200" b="0" dirty="0" smtClean="0">
                <a:latin typeface="Arial" pitchFamily="34" charset="0"/>
              </a:rPr>
              <a:t> </a:t>
            </a:r>
            <a:r>
              <a:rPr lang="de-DE" altLang="de-DE" sz="1200" b="0" dirty="0" err="1" smtClean="0">
                <a:latin typeface="Arial" pitchFamily="34" charset="0"/>
              </a:rPr>
              <a:t>body</a:t>
            </a:r>
            <a:r>
              <a:rPr lang="de-DE" altLang="de-DE" sz="1200" b="0" dirty="0" smtClean="0">
                <a:latin typeface="Arial" pitchFamily="34" charset="0"/>
              </a:rPr>
              <a:t> </a:t>
            </a:r>
            <a:r>
              <a:rPr lang="de-DE" altLang="de-DE" sz="1200" b="0" dirty="0" err="1" smtClean="0">
                <a:latin typeface="Arial" pitchFamily="34" charset="0"/>
              </a:rPr>
              <a:t>symmetry</a:t>
            </a:r>
            <a:r>
              <a:rPr lang="de-DE" altLang="de-DE" sz="1200" b="0" dirty="0" smtClean="0">
                <a:latin typeface="Arial" pitchFamily="34" charset="0"/>
              </a:rPr>
              <a:t> plane.</a:t>
            </a:r>
          </a:p>
          <a:p>
            <a:endParaRPr lang="de-DE" altLang="de-DE" sz="1200" dirty="0" smtClean="0">
              <a:latin typeface="Arial" pitchFamily="34" charset="0"/>
            </a:endParaRPr>
          </a:p>
          <a:p>
            <a:r>
              <a:rPr lang="en-GB" altLang="de-DE" dirty="0" smtClean="0">
                <a:latin typeface="Arial" pitchFamily="34" charset="0"/>
              </a:rPr>
              <a:t>The values constitute maximum values attained by the action forces at a duration of exertion of a few seconds, and do not include influences of fatigue.</a:t>
            </a:r>
            <a:endParaRPr lang="de-DE" altLang="de-DE" dirty="0" smtClean="0">
              <a:latin typeface="Arial" pitchFamily="34" charset="0"/>
            </a:endParaRPr>
          </a:p>
          <a:p>
            <a:r>
              <a:rPr lang="en-GB" altLang="de-DE" dirty="0" smtClean="0">
                <a:latin typeface="Arial" pitchFamily="34" charset="0"/>
              </a:rPr>
              <a:t>For dimensioning of actuating forces, the maximum forces must be reduced by person-specific and task-specific factors (see Module 2-6).</a:t>
            </a:r>
            <a:endParaRPr lang="de-DE" altLang="de-DE" sz="1200" dirty="0" smtClean="0">
              <a:latin typeface="Arial" pitchFamily="34" charset="0"/>
            </a:endParaRPr>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8</a:t>
            </a:fld>
            <a:endParaRPr lang="de-DE" altLang="de-DE"/>
          </a:p>
        </p:txBody>
      </p:sp>
    </p:spTree>
    <p:extLst>
      <p:ext uri="{BB962C8B-B14F-4D97-AF65-F5344CB8AC3E}">
        <p14:creationId xmlns:p14="http://schemas.microsoft.com/office/powerpoint/2010/main" val="10131573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sz="1200" dirty="0" smtClean="0">
                <a:latin typeface="Arial" pitchFamily="34" charset="0"/>
              </a:rPr>
              <a:t>Description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maximum</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 e.g. in DIN 33411-4 – in </a:t>
            </a:r>
            <a:r>
              <a:rPr lang="de-DE" altLang="de-DE" sz="1200" dirty="0" err="1" smtClean="0">
                <a:latin typeface="Arial" pitchFamily="34" charset="0"/>
              </a:rPr>
              <a:t>the</a:t>
            </a:r>
            <a:r>
              <a:rPr lang="de-DE" altLang="de-DE" sz="1200" dirty="0" smtClean="0">
                <a:latin typeface="Arial" pitchFamily="34" charset="0"/>
              </a:rPr>
              <a:t> form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isodynes</a:t>
            </a:r>
            <a:endParaRPr lang="de-DE" altLang="de-DE" sz="1200" dirty="0" smtClean="0">
              <a:latin typeface="Arial" pitchFamily="34" charset="0"/>
            </a:endParaRPr>
          </a:p>
          <a:p>
            <a:r>
              <a:rPr lang="de-DE" altLang="de-DE" sz="1200" b="1" dirty="0" smtClean="0">
                <a:latin typeface="Arial" pitchFamily="34" charset="0"/>
              </a:rPr>
              <a:t>Isodyne</a:t>
            </a:r>
            <a:r>
              <a:rPr lang="de-DE" altLang="de-DE" sz="1200" dirty="0" smtClean="0">
                <a:latin typeface="Arial" pitchFamily="34" charset="0"/>
              </a:rPr>
              <a:t> = </a:t>
            </a:r>
            <a:r>
              <a:rPr lang="de-DE" altLang="de-DE" sz="1200" dirty="0" err="1" smtClean="0">
                <a:latin typeface="Arial" pitchFamily="34" charset="0"/>
              </a:rPr>
              <a:t>curve</a:t>
            </a:r>
            <a:r>
              <a:rPr lang="de-DE" altLang="de-DE" sz="1200" dirty="0" smtClean="0">
                <a:latin typeface="Arial" pitchFamily="34" charset="0"/>
              </a:rPr>
              <a:t> </a:t>
            </a:r>
            <a:r>
              <a:rPr lang="de-DE" altLang="de-DE" sz="1200" dirty="0" err="1" smtClean="0">
                <a:latin typeface="Arial" pitchFamily="34" charset="0"/>
              </a:rPr>
              <a:t>linking</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points</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application</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action</a:t>
            </a:r>
            <a:r>
              <a:rPr lang="de-DE" altLang="de-DE" sz="1200" dirty="0" smtClean="0">
                <a:latin typeface="Arial" pitchFamily="34" charset="0"/>
              </a:rPr>
              <a:t> </a:t>
            </a:r>
            <a:r>
              <a:rPr lang="de-DE" altLang="de-DE" sz="1200" dirty="0" err="1" smtClean="0">
                <a:latin typeface="Arial" pitchFamily="34" charset="0"/>
              </a:rPr>
              <a:t>forces</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same type </a:t>
            </a:r>
            <a:r>
              <a:rPr lang="de-DE" altLang="de-DE" sz="1200" dirty="0" err="1" smtClean="0">
                <a:latin typeface="Arial" pitchFamily="34" charset="0"/>
              </a:rPr>
              <a:t>and</a:t>
            </a:r>
            <a:r>
              <a:rPr lang="de-DE" altLang="de-DE" sz="1200" dirty="0" smtClean="0">
                <a:latin typeface="Arial" pitchFamily="34" charset="0"/>
              </a:rPr>
              <a:t> </a:t>
            </a:r>
            <a:r>
              <a:rPr lang="de-DE" altLang="de-DE" sz="1200" dirty="0" err="1" smtClean="0">
                <a:latin typeface="Arial" pitchFamily="34" charset="0"/>
              </a:rPr>
              <a:t>magnitude</a:t>
            </a:r>
            <a:r>
              <a:rPr lang="de-DE" altLang="de-DE" sz="1200" dirty="0" smtClean="0">
                <a:latin typeface="Arial" pitchFamily="34" charset="0"/>
              </a:rPr>
              <a:t> in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vertical</a:t>
            </a:r>
            <a:r>
              <a:rPr lang="de-DE" altLang="de-DE" sz="1200" dirty="0" smtClean="0">
                <a:latin typeface="Arial" pitchFamily="34" charset="0"/>
              </a:rPr>
              <a:t> plane </a:t>
            </a:r>
            <a:r>
              <a:rPr lang="de-DE" altLang="de-DE" sz="1200" dirty="0" err="1" smtClean="0">
                <a:latin typeface="Arial" pitchFamily="34" charset="0"/>
              </a:rPr>
              <a:t>through</a:t>
            </a:r>
            <a:r>
              <a:rPr lang="de-DE" altLang="de-DE" sz="1200" dirty="0" smtClean="0">
                <a:latin typeface="Arial" pitchFamily="34" charset="0"/>
              </a:rPr>
              <a:t> a </a:t>
            </a:r>
            <a:r>
              <a:rPr lang="de-DE" altLang="de-DE" sz="1200" dirty="0" err="1" smtClean="0">
                <a:latin typeface="Arial" pitchFamily="34" charset="0"/>
              </a:rPr>
              <a:t>reference</a:t>
            </a:r>
            <a:r>
              <a:rPr lang="de-DE" altLang="de-DE" sz="1200" dirty="0" smtClean="0">
                <a:latin typeface="Arial" pitchFamily="34" charset="0"/>
              </a:rPr>
              <a:t> </a:t>
            </a:r>
            <a:r>
              <a:rPr lang="de-DE" altLang="de-DE" sz="1200" dirty="0" err="1" smtClean="0">
                <a:latin typeface="Arial" pitchFamily="34" charset="0"/>
              </a:rPr>
              <a:t>point</a:t>
            </a:r>
            <a:r>
              <a:rPr lang="de-DE" altLang="de-DE" sz="1200" dirty="0" smtClean="0">
                <a:latin typeface="Arial" pitchFamily="34" charset="0"/>
              </a:rPr>
              <a:t> (e.g.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shoulder</a:t>
            </a:r>
            <a:r>
              <a:rPr lang="de-DE" altLang="de-DE" sz="1200" dirty="0" smtClean="0">
                <a:latin typeface="Arial" pitchFamily="34" charset="0"/>
              </a:rPr>
              <a:t> </a:t>
            </a:r>
            <a:r>
              <a:rPr lang="de-DE" altLang="de-DE" sz="1200" dirty="0" err="1" smtClean="0">
                <a:latin typeface="Arial" pitchFamily="34" charset="0"/>
              </a:rPr>
              <a:t>joint</a:t>
            </a:r>
            <a:r>
              <a:rPr lang="de-DE" altLang="de-DE" sz="1200" dirty="0" smtClean="0">
                <a:latin typeface="Arial" pitchFamily="34" charset="0"/>
              </a:rPr>
              <a:t> </a:t>
            </a:r>
            <a:r>
              <a:rPr lang="de-DE" altLang="de-DE" sz="1200" dirty="0" err="1" smtClean="0">
                <a:latin typeface="Arial" pitchFamily="34" charset="0"/>
              </a:rPr>
              <a:t>point</a:t>
            </a:r>
            <a:r>
              <a:rPr lang="de-DE" altLang="de-DE" sz="1200" dirty="0" smtClean="0">
                <a:latin typeface="Arial" pitchFamily="34" charset="0"/>
              </a:rPr>
              <a:t>) in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motional</a:t>
            </a:r>
            <a:r>
              <a:rPr lang="de-DE" altLang="de-DE" sz="1200" dirty="0" smtClean="0">
                <a:latin typeface="Arial" pitchFamily="34" charset="0"/>
              </a:rPr>
              <a:t> </a:t>
            </a:r>
            <a:r>
              <a:rPr lang="de-DE" altLang="de-DE" sz="1200" dirty="0" err="1" smtClean="0">
                <a:latin typeface="Arial" pitchFamily="34" charset="0"/>
              </a:rPr>
              <a:t>range</a:t>
            </a:r>
            <a:r>
              <a:rPr lang="de-DE" altLang="de-DE" sz="1200" dirty="0" smtClean="0">
                <a:latin typeface="Arial" pitchFamily="34" charset="0"/>
              </a:rPr>
              <a:t> </a:t>
            </a:r>
            <a:r>
              <a:rPr lang="de-DE" altLang="de-DE" sz="1200" dirty="0" err="1" smtClean="0">
                <a:latin typeface="Arial" pitchFamily="34" charset="0"/>
              </a:rPr>
              <a:t>of</a:t>
            </a:r>
            <a:r>
              <a:rPr lang="de-DE" altLang="de-DE" sz="1200" dirty="0" smtClean="0">
                <a:latin typeface="Arial" pitchFamily="34" charset="0"/>
              </a:rPr>
              <a:t> </a:t>
            </a:r>
            <a:r>
              <a:rPr lang="de-DE" altLang="de-DE" sz="1200" dirty="0" err="1" smtClean="0">
                <a:latin typeface="Arial" pitchFamily="34" charset="0"/>
              </a:rPr>
              <a:t>the</a:t>
            </a:r>
            <a:r>
              <a:rPr lang="de-DE" altLang="de-DE" sz="1200" dirty="0" smtClean="0">
                <a:latin typeface="Arial" pitchFamily="34" charset="0"/>
              </a:rPr>
              <a:t> </a:t>
            </a:r>
            <a:r>
              <a:rPr lang="de-DE" altLang="de-DE" sz="1200" dirty="0" err="1" smtClean="0">
                <a:latin typeface="Arial" pitchFamily="34" charset="0"/>
              </a:rPr>
              <a:t>extremity</a:t>
            </a:r>
            <a:r>
              <a:rPr lang="de-DE" altLang="de-DE" sz="1200" dirty="0" smtClean="0">
                <a:latin typeface="Arial" pitchFamily="34" charset="0"/>
              </a:rPr>
              <a:t> </a:t>
            </a:r>
            <a:r>
              <a:rPr lang="de-DE" altLang="de-DE" sz="1200" dirty="0" err="1" smtClean="0">
                <a:latin typeface="Arial" pitchFamily="34" charset="0"/>
              </a:rPr>
              <a:t>under</a:t>
            </a:r>
            <a:r>
              <a:rPr lang="de-DE" altLang="de-DE" sz="1200" dirty="0" smtClean="0">
                <a:latin typeface="Arial" pitchFamily="34" charset="0"/>
              </a:rPr>
              <a:t> </a:t>
            </a:r>
            <a:r>
              <a:rPr lang="de-DE" altLang="de-DE" sz="1200" dirty="0" err="1" smtClean="0">
                <a:latin typeface="Arial" pitchFamily="34" charset="0"/>
              </a:rPr>
              <a:t>consideration</a:t>
            </a:r>
            <a:r>
              <a:rPr lang="de-DE" altLang="de-DE" sz="1200" dirty="0" smtClean="0">
                <a:latin typeface="Arial" pitchFamily="34" charset="0"/>
              </a:rPr>
              <a:t> (e.g. </a:t>
            </a:r>
            <a:r>
              <a:rPr lang="de-DE" altLang="de-DE" sz="1200" dirty="0" err="1" smtClean="0">
                <a:latin typeface="Arial" pitchFamily="34" charset="0"/>
              </a:rPr>
              <a:t>the</a:t>
            </a:r>
            <a:r>
              <a:rPr lang="de-DE" altLang="de-DE" sz="1200" dirty="0" smtClean="0">
                <a:latin typeface="Arial" pitchFamily="34" charset="0"/>
              </a:rPr>
              <a:t> arm)</a:t>
            </a:r>
          </a:p>
          <a:p>
            <a:r>
              <a:rPr lang="de-DE" altLang="de-DE" sz="1200" b="0" dirty="0" smtClean="0">
                <a:latin typeface="Arial" pitchFamily="34" charset="0"/>
              </a:rPr>
              <a:t>The </a:t>
            </a:r>
            <a:r>
              <a:rPr lang="de-DE" altLang="de-DE" sz="1200" b="0" dirty="0" err="1" smtClean="0">
                <a:latin typeface="Arial" pitchFamily="34" charset="0"/>
              </a:rPr>
              <a:t>image</a:t>
            </a:r>
            <a:r>
              <a:rPr lang="de-DE" altLang="de-DE" sz="1200" b="0" dirty="0" smtClean="0">
                <a:latin typeface="Arial" pitchFamily="34" charset="0"/>
              </a:rPr>
              <a:t> on </a:t>
            </a:r>
            <a:r>
              <a:rPr lang="de-DE" altLang="de-DE" sz="1200" b="0" dirty="0" err="1" smtClean="0">
                <a:latin typeface="Arial" pitchFamily="34" charset="0"/>
              </a:rPr>
              <a:t>the</a:t>
            </a:r>
            <a:r>
              <a:rPr lang="de-DE" altLang="de-DE" sz="1200" b="0" dirty="0" smtClean="0">
                <a:latin typeface="Arial" pitchFamily="34" charset="0"/>
              </a:rPr>
              <a:t> </a:t>
            </a:r>
            <a:r>
              <a:rPr lang="de-DE" altLang="de-DE" sz="1200" b="0" dirty="0" err="1" smtClean="0">
                <a:latin typeface="Arial" pitchFamily="34" charset="0"/>
              </a:rPr>
              <a:t>left</a:t>
            </a:r>
            <a:r>
              <a:rPr lang="de-DE" altLang="de-DE" sz="1200" b="0" dirty="0" smtClean="0">
                <a:latin typeface="Arial" pitchFamily="34" charset="0"/>
              </a:rPr>
              <a:t> </a:t>
            </a:r>
            <a:r>
              <a:rPr lang="de-DE" altLang="de-DE" sz="1200" b="0" dirty="0" err="1" smtClean="0">
                <a:latin typeface="Arial" pitchFamily="34" charset="0"/>
              </a:rPr>
              <a:t>shows</a:t>
            </a:r>
            <a:r>
              <a:rPr lang="de-DE" altLang="de-DE" sz="1200" b="0" dirty="0" smtClean="0">
                <a:latin typeface="Arial" pitchFamily="34" charset="0"/>
              </a:rPr>
              <a:t> an </a:t>
            </a:r>
            <a:r>
              <a:rPr lang="de-DE" altLang="de-DE" sz="1200" b="0" dirty="0" err="1" smtClean="0">
                <a:latin typeface="Arial" pitchFamily="34" charset="0"/>
              </a:rPr>
              <a:t>adduction</a:t>
            </a:r>
            <a:r>
              <a:rPr lang="de-DE" altLang="de-DE" sz="1200" b="0" dirty="0" smtClean="0">
                <a:latin typeface="Arial" pitchFamily="34" charset="0"/>
              </a:rPr>
              <a:t> </a:t>
            </a:r>
            <a:r>
              <a:rPr lang="de-DE" altLang="de-DE" sz="1200" b="0" dirty="0" err="1" smtClean="0">
                <a:latin typeface="Arial" pitchFamily="34" charset="0"/>
              </a:rPr>
              <a:t>force</a:t>
            </a:r>
            <a:r>
              <a:rPr lang="de-DE" altLang="de-DE" sz="1200" b="0" dirty="0" smtClean="0">
                <a:latin typeface="Arial" pitchFamily="34" charset="0"/>
              </a:rPr>
              <a:t> </a:t>
            </a:r>
            <a:r>
              <a:rPr lang="de-DE" altLang="de-DE" sz="1200" b="0" dirty="0" err="1" smtClean="0">
                <a:latin typeface="Arial" pitchFamily="34" charset="0"/>
              </a:rPr>
              <a:t>being</a:t>
            </a:r>
            <a:r>
              <a:rPr lang="de-DE" altLang="de-DE" sz="1200" b="0" dirty="0" smtClean="0">
                <a:latin typeface="Arial" pitchFamily="34" charset="0"/>
              </a:rPr>
              <a:t> </a:t>
            </a:r>
            <a:r>
              <a:rPr lang="de-DE" altLang="de-DE" sz="1200" b="0" dirty="0" err="1" smtClean="0">
                <a:latin typeface="Arial" pitchFamily="34" charset="0"/>
              </a:rPr>
              <a:t>applied</a:t>
            </a:r>
            <a:r>
              <a:rPr lang="de-DE" altLang="de-DE" sz="1200" b="0" dirty="0" smtClean="0">
                <a:latin typeface="Arial" pitchFamily="34" charset="0"/>
              </a:rPr>
              <a:t> </a:t>
            </a:r>
            <a:r>
              <a:rPr lang="de-DE" altLang="de-DE" sz="1200" b="0" dirty="0" err="1" smtClean="0">
                <a:latin typeface="Arial" pitchFamily="34" charset="0"/>
              </a:rPr>
              <a:t>vertically</a:t>
            </a:r>
            <a:r>
              <a:rPr lang="de-DE" altLang="de-DE" sz="1200" b="0" dirty="0" smtClean="0">
                <a:latin typeface="Arial" pitchFamily="34" charset="0"/>
              </a:rPr>
              <a:t> </a:t>
            </a:r>
            <a:r>
              <a:rPr lang="de-DE" altLang="de-DE" sz="1200" b="0" dirty="0" err="1" smtClean="0">
                <a:latin typeface="Arial" pitchFamily="34" charset="0"/>
              </a:rPr>
              <a:t>from</a:t>
            </a:r>
            <a:r>
              <a:rPr lang="de-DE" altLang="de-DE" sz="1200" b="0" dirty="0" smtClean="0">
                <a:latin typeface="Arial" pitchFamily="34" charset="0"/>
              </a:rPr>
              <a:t> +30° </a:t>
            </a:r>
            <a:r>
              <a:rPr lang="de-DE" altLang="de-DE" sz="1200" b="0" dirty="0" err="1" smtClean="0">
                <a:latin typeface="Arial" pitchFamily="34" charset="0"/>
              </a:rPr>
              <a:t>to</a:t>
            </a:r>
            <a:r>
              <a:rPr lang="de-DE" altLang="de-DE" sz="1200" b="0" dirty="0" smtClean="0">
                <a:latin typeface="Arial" pitchFamily="34" charset="0"/>
              </a:rPr>
              <a:t> -60° in </a:t>
            </a:r>
            <a:r>
              <a:rPr lang="de-DE" altLang="de-DE" sz="1200" b="0" dirty="0" err="1" smtClean="0">
                <a:latin typeface="Arial" pitchFamily="34" charset="0"/>
              </a:rPr>
              <a:t>the</a:t>
            </a:r>
            <a:r>
              <a:rPr lang="de-DE" altLang="de-DE" sz="1200" b="0" dirty="0" smtClean="0">
                <a:latin typeface="Arial" pitchFamily="34" charset="0"/>
              </a:rPr>
              <a:t> </a:t>
            </a:r>
            <a:r>
              <a:rPr lang="de-DE" altLang="de-DE" sz="1200" b="0" dirty="0" err="1" smtClean="0">
                <a:latin typeface="Arial" pitchFamily="34" charset="0"/>
              </a:rPr>
              <a:t>azimuth</a:t>
            </a:r>
            <a:r>
              <a:rPr lang="de-DE" altLang="de-DE" sz="1200" b="0" dirty="0" smtClean="0">
                <a:latin typeface="Arial" pitchFamily="34" charset="0"/>
              </a:rPr>
              <a:t> angle plane </a:t>
            </a:r>
            <a:r>
              <a:rPr lang="de-DE" altLang="de-DE" sz="1200" b="0" dirty="0" err="1" smtClean="0">
                <a:latin typeface="Arial" pitchFamily="34" charset="0"/>
              </a:rPr>
              <a:t>of</a:t>
            </a:r>
            <a:r>
              <a:rPr lang="de-DE" altLang="de-DE" sz="1200" b="0" dirty="0" smtClean="0">
                <a:latin typeface="Arial" pitchFamily="34" charset="0"/>
              </a:rPr>
              <a:t> 0°, </a:t>
            </a:r>
            <a:r>
              <a:rPr lang="de-DE" altLang="de-DE" sz="1200" b="0" dirty="0" err="1" smtClean="0">
                <a:latin typeface="Arial" pitchFamily="34" charset="0"/>
              </a:rPr>
              <a:t>from</a:t>
            </a:r>
            <a:r>
              <a:rPr lang="de-DE" altLang="de-DE" sz="1200" b="0" dirty="0" smtClean="0">
                <a:latin typeface="Arial" pitchFamily="34" charset="0"/>
              </a:rPr>
              <a:t> arm </a:t>
            </a:r>
            <a:r>
              <a:rPr lang="de-DE" altLang="de-DE" sz="1200" b="0" dirty="0" err="1" smtClean="0">
                <a:latin typeface="Arial" pitchFamily="34" charset="0"/>
              </a:rPr>
              <a:t>strongly</a:t>
            </a:r>
            <a:r>
              <a:rPr lang="de-DE" altLang="de-DE" sz="1200" b="0" dirty="0" smtClean="0">
                <a:latin typeface="Arial" pitchFamily="34" charset="0"/>
              </a:rPr>
              <a:t> </a:t>
            </a:r>
            <a:r>
              <a:rPr lang="de-DE" altLang="de-DE" sz="1200" b="0" dirty="0" err="1" smtClean="0">
                <a:latin typeface="Arial" pitchFamily="34" charset="0"/>
              </a:rPr>
              <a:t>bent</a:t>
            </a:r>
            <a:r>
              <a:rPr lang="de-DE" altLang="de-DE" sz="1200" b="0" dirty="0" smtClean="0">
                <a:latin typeface="Arial" pitchFamily="34" charset="0"/>
              </a:rPr>
              <a:t> </a:t>
            </a:r>
            <a:r>
              <a:rPr lang="de-DE" altLang="de-DE" sz="1200" b="0" dirty="0" err="1" smtClean="0">
                <a:latin typeface="Arial" pitchFamily="34" charset="0"/>
              </a:rPr>
              <a:t>through</a:t>
            </a:r>
            <a:r>
              <a:rPr lang="de-DE" altLang="de-DE" sz="1200" b="0" dirty="0" smtClean="0">
                <a:latin typeface="Arial" pitchFamily="34" charset="0"/>
              </a:rPr>
              <a:t> </a:t>
            </a:r>
            <a:r>
              <a:rPr lang="de-DE" altLang="de-DE" sz="1200" b="0" dirty="0" err="1" smtClean="0">
                <a:latin typeface="Arial" pitchFamily="34" charset="0"/>
              </a:rPr>
              <a:t>to</a:t>
            </a:r>
            <a:r>
              <a:rPr lang="de-DE" altLang="de-DE" sz="1200" b="0" dirty="0" smtClean="0">
                <a:latin typeface="Arial" pitchFamily="34" charset="0"/>
              </a:rPr>
              <a:t> arm </a:t>
            </a:r>
            <a:r>
              <a:rPr lang="de-DE" altLang="de-DE" sz="1200" b="0" dirty="0" err="1" smtClean="0">
                <a:latin typeface="Arial" pitchFamily="34" charset="0"/>
              </a:rPr>
              <a:t>extended</a:t>
            </a:r>
            <a:r>
              <a:rPr lang="de-DE" altLang="de-DE" sz="1200" b="0" dirty="0" smtClean="0">
                <a:latin typeface="Arial" pitchFamily="34" charset="0"/>
              </a:rPr>
              <a:t>.</a:t>
            </a:r>
          </a:p>
          <a:p>
            <a:r>
              <a:rPr lang="de-DE" altLang="de-DE" sz="1200" b="0" dirty="0" err="1" smtClean="0">
                <a:latin typeface="Arial" pitchFamily="34" charset="0"/>
              </a:rPr>
              <a:t>Azimuth</a:t>
            </a:r>
            <a:r>
              <a:rPr lang="de-DE" altLang="de-DE" sz="1200" b="0" dirty="0" smtClean="0">
                <a:latin typeface="Arial" pitchFamily="34" charset="0"/>
              </a:rPr>
              <a:t> angle = 0°, i.e. </a:t>
            </a:r>
            <a:r>
              <a:rPr lang="de-DE" altLang="de-DE" sz="1200" b="0" dirty="0" err="1" smtClean="0">
                <a:latin typeface="Arial" pitchFamily="34" charset="0"/>
              </a:rPr>
              <a:t>the</a:t>
            </a:r>
            <a:r>
              <a:rPr lang="de-DE" altLang="de-DE" sz="1200" b="0" dirty="0" smtClean="0">
                <a:latin typeface="Arial" pitchFamily="34" charset="0"/>
              </a:rPr>
              <a:t> handle </a:t>
            </a:r>
            <a:r>
              <a:rPr lang="de-DE" altLang="de-DE" sz="1200" b="0" dirty="0" err="1" smtClean="0">
                <a:latin typeface="Arial" pitchFamily="34" charset="0"/>
              </a:rPr>
              <a:t>and</a:t>
            </a:r>
            <a:r>
              <a:rPr lang="de-DE" altLang="de-DE" sz="1200" b="0" dirty="0" smtClean="0">
                <a:latin typeface="Arial" pitchFamily="34" charset="0"/>
              </a:rPr>
              <a:t> </a:t>
            </a:r>
            <a:r>
              <a:rPr lang="de-DE" altLang="de-DE" sz="1200" b="0" dirty="0" err="1" smtClean="0">
                <a:latin typeface="Arial" pitchFamily="34" charset="0"/>
              </a:rPr>
              <a:t>the</a:t>
            </a:r>
            <a:r>
              <a:rPr lang="de-DE" altLang="de-DE" sz="1200" b="0" dirty="0" smtClean="0">
                <a:latin typeface="Arial" pitchFamily="34" charset="0"/>
              </a:rPr>
              <a:t> </a:t>
            </a:r>
            <a:r>
              <a:rPr lang="de-DE" altLang="de-DE" sz="1200" b="0" dirty="0" err="1" smtClean="0">
                <a:latin typeface="Arial" pitchFamily="34" charset="0"/>
              </a:rPr>
              <a:t>shoulder</a:t>
            </a:r>
            <a:r>
              <a:rPr lang="de-DE" altLang="de-DE" sz="1200" b="0" dirty="0" smtClean="0">
                <a:latin typeface="Arial" pitchFamily="34" charset="0"/>
              </a:rPr>
              <a:t> </a:t>
            </a:r>
            <a:r>
              <a:rPr lang="de-DE" altLang="de-DE" sz="1200" b="0" dirty="0" err="1" smtClean="0">
                <a:latin typeface="Arial" pitchFamily="34" charset="0"/>
              </a:rPr>
              <a:t>joint</a:t>
            </a:r>
            <a:r>
              <a:rPr lang="de-DE" altLang="de-DE" sz="1200" b="0" dirty="0" smtClean="0">
                <a:latin typeface="Arial" pitchFamily="34" charset="0"/>
              </a:rPr>
              <a:t> </a:t>
            </a:r>
            <a:r>
              <a:rPr lang="de-DE" altLang="de-DE" sz="1200" b="0" dirty="0" err="1" smtClean="0">
                <a:latin typeface="Arial" pitchFamily="34" charset="0"/>
              </a:rPr>
              <a:t>point</a:t>
            </a:r>
            <a:r>
              <a:rPr lang="de-DE" altLang="de-DE" sz="1200" b="0" dirty="0" smtClean="0">
                <a:latin typeface="Arial" pitchFamily="34" charset="0"/>
              </a:rPr>
              <a:t> </a:t>
            </a:r>
            <a:r>
              <a:rPr lang="de-DE" altLang="de-DE" sz="1200" b="0" dirty="0" err="1" smtClean="0">
                <a:latin typeface="Arial" pitchFamily="34" charset="0"/>
              </a:rPr>
              <a:t>are</a:t>
            </a:r>
            <a:r>
              <a:rPr lang="de-DE" altLang="de-DE" sz="1200" b="0" dirty="0" smtClean="0">
                <a:latin typeface="Arial" pitchFamily="34" charset="0"/>
              </a:rPr>
              <a:t> </a:t>
            </a:r>
            <a:r>
              <a:rPr lang="de-DE" altLang="de-DE" sz="1200" b="0" dirty="0" err="1" smtClean="0">
                <a:latin typeface="Arial" pitchFamily="34" charset="0"/>
              </a:rPr>
              <a:t>equidistant</a:t>
            </a:r>
            <a:r>
              <a:rPr lang="de-DE" altLang="de-DE" sz="1200" b="0" dirty="0" smtClean="0">
                <a:latin typeface="Arial" pitchFamily="34" charset="0"/>
              </a:rPr>
              <a:t> </a:t>
            </a:r>
            <a:r>
              <a:rPr lang="de-DE" altLang="de-DE" sz="1200" b="0" dirty="0" err="1" smtClean="0">
                <a:latin typeface="Arial" pitchFamily="34" charset="0"/>
              </a:rPr>
              <a:t>from</a:t>
            </a:r>
            <a:r>
              <a:rPr lang="de-DE" altLang="de-DE" sz="1200" b="0" dirty="0" smtClean="0">
                <a:latin typeface="Arial" pitchFamily="34" charset="0"/>
              </a:rPr>
              <a:t> </a:t>
            </a:r>
            <a:r>
              <a:rPr lang="de-DE" altLang="de-DE" sz="1200" b="0" dirty="0" err="1" smtClean="0">
                <a:latin typeface="Arial" pitchFamily="34" charset="0"/>
              </a:rPr>
              <a:t>the</a:t>
            </a:r>
            <a:r>
              <a:rPr lang="de-DE" altLang="de-DE" sz="1200" b="0" dirty="0" smtClean="0">
                <a:latin typeface="Arial" pitchFamily="34" charset="0"/>
              </a:rPr>
              <a:t> </a:t>
            </a:r>
            <a:r>
              <a:rPr lang="de-DE" altLang="de-DE" sz="1200" b="0" dirty="0" err="1" smtClean="0">
                <a:latin typeface="Arial" pitchFamily="34" charset="0"/>
              </a:rPr>
              <a:t>body</a:t>
            </a:r>
            <a:r>
              <a:rPr lang="de-DE" altLang="de-DE" sz="1200" b="0" dirty="0" smtClean="0">
                <a:latin typeface="Arial" pitchFamily="34" charset="0"/>
              </a:rPr>
              <a:t> </a:t>
            </a:r>
            <a:r>
              <a:rPr lang="de-DE" altLang="de-DE" sz="1200" b="0" dirty="0" err="1" smtClean="0">
                <a:latin typeface="Arial" pitchFamily="34" charset="0"/>
              </a:rPr>
              <a:t>symmetry</a:t>
            </a:r>
            <a:r>
              <a:rPr lang="de-DE" altLang="de-DE" sz="1200" b="0" dirty="0" smtClean="0">
                <a:latin typeface="Arial" pitchFamily="34" charset="0"/>
              </a:rPr>
              <a:t> plane.</a:t>
            </a:r>
          </a:p>
          <a:p>
            <a:endParaRPr lang="de-DE" altLang="de-DE" sz="1200" dirty="0" smtClean="0">
              <a:latin typeface="Arial" pitchFamily="34" charset="0"/>
            </a:endParaRPr>
          </a:p>
          <a:p>
            <a:r>
              <a:rPr lang="en-GB" altLang="de-DE" dirty="0" smtClean="0">
                <a:latin typeface="Arial" pitchFamily="34" charset="0"/>
              </a:rPr>
              <a:t>The values constitute maximum values attained by the action forces at a duration of exertion of a few seconds, and do not include influences of fatigue.</a:t>
            </a:r>
            <a:endParaRPr lang="de-DE" altLang="de-DE" dirty="0" smtClean="0">
              <a:latin typeface="Arial" pitchFamily="34" charset="0"/>
            </a:endParaRPr>
          </a:p>
          <a:p>
            <a:r>
              <a:rPr lang="en-GB" altLang="de-DE" dirty="0" smtClean="0">
                <a:latin typeface="Arial" pitchFamily="34" charset="0"/>
              </a:rPr>
              <a:t>For dimensioning of actuating forces, the maximum forces must be reduced by person-specific and task-specific factors (see Module 2-6).</a:t>
            </a:r>
            <a:endParaRPr lang="de-DE" altLang="de-DE" sz="1200" dirty="0" smtClean="0">
              <a:latin typeface="Arial" pitchFamily="34" charset="0"/>
            </a:endParaRPr>
          </a:p>
          <a:p>
            <a:endParaRPr lang="de-DE" dirty="0"/>
          </a:p>
        </p:txBody>
      </p:sp>
      <p:sp>
        <p:nvSpPr>
          <p:cNvPr id="4" name="Foliennummernplatzhalter 3"/>
          <p:cNvSpPr>
            <a:spLocks noGrp="1"/>
          </p:cNvSpPr>
          <p:nvPr>
            <p:ph type="sldNum" sz="quarter" idx="10"/>
          </p:nvPr>
        </p:nvSpPr>
        <p:spPr/>
        <p:txBody>
          <a:bodyPr/>
          <a:lstStyle/>
          <a:p>
            <a:fld id="{E77184AF-ED75-4CD1-8D5F-76D95B3EEF0D}" type="slidenum">
              <a:rPr lang="de-DE" altLang="de-DE" smtClean="0"/>
              <a:pPr/>
              <a:t>9</a:t>
            </a:fld>
            <a:endParaRPr lang="de-DE" altLang="de-DE"/>
          </a:p>
        </p:txBody>
      </p:sp>
    </p:spTree>
    <p:extLst>
      <p:ext uri="{BB962C8B-B14F-4D97-AF65-F5344CB8AC3E}">
        <p14:creationId xmlns:p14="http://schemas.microsoft.com/office/powerpoint/2010/main" val="31347115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4" name="Picture 42" descr="Titel-Kopf"/>
          <p:cNvPicPr>
            <a:picLocks noChangeAspect="1" noChangeArrowheads="1"/>
          </p:cNvPicPr>
          <p:nvPr userDrawn="1"/>
        </p:nvPicPr>
        <p:blipFill>
          <a:blip r:embed="rId2">
            <a:extLst>
              <a:ext uri="{28A0092B-C50C-407E-A947-70E740481C1C}">
                <a14:useLocalDpi xmlns:a14="http://schemas.microsoft.com/office/drawing/2010/main" val="0"/>
              </a:ext>
            </a:extLst>
          </a:blip>
          <a:srcRect t="60844"/>
          <a:stretch>
            <a:fillRect/>
          </a:stretch>
        </p:blipFill>
        <p:spPr bwMode="auto">
          <a:xfrm>
            <a:off x="3175" y="1096963"/>
            <a:ext cx="9140825"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b="21677"/>
          <a:stretch>
            <a:fillRect/>
          </a:stretch>
        </p:blipFill>
        <p:spPr bwMode="auto">
          <a:xfrm>
            <a:off x="0" y="0"/>
            <a:ext cx="9139238" cy="109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6" descr="M:\kan\kan-geschaeftsstelle\Oeffentlichkeitsarbeit\Homepage\Projektordner_Redesign\SimpleThings_relaunch\Internetdesign\Wortmarken\KAN-Praxis\Module\KAN-Praxis-Module.jpg"/>
          <p:cNvPicPr>
            <a:picLocks noChangeAspect="1" noChangeArrowheads="1"/>
          </p:cNvPicPr>
          <p:nvPr userDrawn="1"/>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30813" y="333375"/>
            <a:ext cx="2941637" cy="96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91" name="Rectangle 15"/>
          <p:cNvSpPr>
            <a:spLocks noGrp="1" noChangeArrowheads="1"/>
          </p:cNvSpPr>
          <p:nvPr>
            <p:ph type="ctrTitle"/>
          </p:nvPr>
        </p:nvSpPr>
        <p:spPr>
          <a:xfrm>
            <a:off x="1979613" y="2189163"/>
            <a:ext cx="6102350" cy="2679700"/>
          </a:xfrm>
        </p:spPr>
        <p:txBody>
          <a:bodyPr bIns="0"/>
          <a:lstStyle>
            <a:lvl1pPr>
              <a:lnSpc>
                <a:spcPct val="90000"/>
              </a:lnSpc>
              <a:defRPr sz="4000"/>
            </a:lvl1pPr>
          </a:lstStyle>
          <a:p>
            <a:pPr lvl="0"/>
            <a:r>
              <a:rPr lang="de-DE" altLang="de-DE" noProof="0" smtClean="0"/>
              <a:t>Hier steht ein Titel</a:t>
            </a:r>
          </a:p>
        </p:txBody>
      </p:sp>
      <p:sp>
        <p:nvSpPr>
          <p:cNvPr id="50192" name="Rectangle 16"/>
          <p:cNvSpPr>
            <a:spLocks noGrp="1" noChangeArrowheads="1"/>
          </p:cNvSpPr>
          <p:nvPr>
            <p:ph type="subTitle" idx="1"/>
          </p:nvPr>
        </p:nvSpPr>
        <p:spPr>
          <a:xfrm>
            <a:off x="1979613" y="5083175"/>
            <a:ext cx="6102350"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Veranstaltung</a:t>
            </a:r>
          </a:p>
          <a:p>
            <a:pPr lvl="0"/>
            <a:r>
              <a:rPr lang="de-DE" altLang="de-DE" noProof="0" smtClean="0"/>
              <a:t>Autor	</a:t>
            </a:r>
          </a:p>
          <a:p>
            <a:pPr lvl="0"/>
            <a:r>
              <a:rPr lang="de-DE" altLang="de-DE" noProof="0" smtClean="0"/>
              <a:t>Ort, Datum</a:t>
            </a:r>
          </a:p>
        </p:txBody>
      </p:sp>
    </p:spTree>
    <p:extLst>
      <p:ext uri="{BB962C8B-B14F-4D97-AF65-F5344CB8AC3E}">
        <p14:creationId xmlns:p14="http://schemas.microsoft.com/office/powerpoint/2010/main" val="2505186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1"/>
          <p:cNvSpPr>
            <a:spLocks noGrp="1" noChangeArrowheads="1"/>
          </p:cNvSpPr>
          <p:nvPr>
            <p:ph type="dt" sz="half" idx="10"/>
          </p:nvPr>
        </p:nvSpPr>
        <p:spPr>
          <a:ln/>
        </p:spPr>
        <p:txBody>
          <a:bodyPr/>
          <a:lstStyle>
            <a:lvl1pPr>
              <a:defRPr/>
            </a:lvl1pPr>
          </a:lstStyle>
          <a:p>
            <a:pPr>
              <a:defRPr/>
            </a:pPr>
            <a:fld id="{CCF2200A-BBF3-40D3-916C-88062CC3E8CF}" type="datetime1">
              <a:rPr lang="de-DE" altLang="de-DE" smtClean="0"/>
              <a:t>12.11.2019</a:t>
            </a:fld>
            <a:endParaRPr lang="de-DE" altLang="de-DE"/>
          </a:p>
        </p:txBody>
      </p:sp>
      <p:sp>
        <p:nvSpPr>
          <p:cNvPr id="5" name="Rectangle 12"/>
          <p:cNvSpPr>
            <a:spLocks noGrp="1" noChangeArrowheads="1"/>
          </p:cNvSpPr>
          <p:nvPr>
            <p:ph type="ftr" sz="quarter" idx="11"/>
          </p:nvPr>
        </p:nvSpPr>
        <p:spPr>
          <a:ln/>
        </p:spPr>
        <p:txBody>
          <a:bodyPr/>
          <a:lstStyle>
            <a:lvl1pPr>
              <a:defRPr/>
            </a:lvl1pPr>
          </a:lstStyle>
          <a:p>
            <a:pPr>
              <a:defRPr/>
            </a:pPr>
            <a:r>
              <a:rPr lang="en-US" altLang="de-DE" dirty="0" smtClean="0"/>
              <a:t>Module 2 – Learning ergonomics - Part 5</a:t>
            </a:r>
            <a:endParaRPr lang="de-DE" altLang="de-DE" dirty="0"/>
          </a:p>
        </p:txBody>
      </p:sp>
      <p:sp>
        <p:nvSpPr>
          <p:cNvPr id="6" name="Rectangle 13"/>
          <p:cNvSpPr>
            <a:spLocks noGrp="1" noChangeArrowheads="1"/>
          </p:cNvSpPr>
          <p:nvPr>
            <p:ph type="sldNum" sz="quarter" idx="12"/>
          </p:nvPr>
        </p:nvSpPr>
        <p:spPr>
          <a:ln/>
        </p:spPr>
        <p:txBody>
          <a:bodyPr/>
          <a:lstStyle>
            <a:lvl1pPr>
              <a:defRPr/>
            </a:lvl1pPr>
          </a:lstStyle>
          <a:p>
            <a:r>
              <a:rPr lang="de-DE" altLang="de-DE" dirty="0" smtClean="0"/>
              <a:t> </a:t>
            </a:r>
            <a:fld id="{2D63F14E-9E20-46BE-8B22-BBAEC83F42FE}" type="slidenum">
              <a:rPr lang="de-DE" altLang="de-DE"/>
              <a:pPr/>
              <a:t>‹Nr.›</a:t>
            </a:fld>
            <a:endParaRPr lang="de-DE" altLang="de-DE" dirty="0"/>
          </a:p>
        </p:txBody>
      </p:sp>
    </p:spTree>
    <p:extLst>
      <p:ext uri="{BB962C8B-B14F-4D97-AF65-F5344CB8AC3E}">
        <p14:creationId xmlns:p14="http://schemas.microsoft.com/office/powerpoint/2010/main" val="43379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88125" y="765175"/>
            <a:ext cx="2016125" cy="561657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539750" y="765175"/>
            <a:ext cx="5895975" cy="561657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1"/>
          <p:cNvSpPr>
            <a:spLocks noGrp="1" noChangeArrowheads="1"/>
          </p:cNvSpPr>
          <p:nvPr>
            <p:ph type="dt" sz="half" idx="10"/>
          </p:nvPr>
        </p:nvSpPr>
        <p:spPr>
          <a:ln/>
        </p:spPr>
        <p:txBody>
          <a:bodyPr/>
          <a:lstStyle>
            <a:lvl1pPr>
              <a:defRPr/>
            </a:lvl1pPr>
          </a:lstStyle>
          <a:p>
            <a:pPr>
              <a:defRPr/>
            </a:pPr>
            <a:fld id="{8FF8E097-5324-47A1-B917-CE26C4E35C52}" type="datetime1">
              <a:rPr lang="de-DE" altLang="de-DE" smtClean="0"/>
              <a:t>12.11.2019</a:t>
            </a:fld>
            <a:endParaRPr lang="de-DE" altLang="de-DE"/>
          </a:p>
        </p:txBody>
      </p:sp>
      <p:sp>
        <p:nvSpPr>
          <p:cNvPr id="5" name="Rectangle 12"/>
          <p:cNvSpPr>
            <a:spLocks noGrp="1" noChangeArrowheads="1"/>
          </p:cNvSpPr>
          <p:nvPr>
            <p:ph type="ftr" sz="quarter" idx="11"/>
          </p:nvPr>
        </p:nvSpPr>
        <p:spPr>
          <a:ln/>
        </p:spPr>
        <p:txBody>
          <a:bodyPr/>
          <a:lstStyle>
            <a:lvl1pPr>
              <a:defRPr/>
            </a:lvl1pPr>
          </a:lstStyle>
          <a:p>
            <a:pPr>
              <a:defRPr/>
            </a:pPr>
            <a:r>
              <a:rPr lang="en-US" altLang="de-DE" dirty="0" smtClean="0"/>
              <a:t>Module 2 – Learning ergonomics - Part 5</a:t>
            </a:r>
            <a:endParaRPr lang="de-DE" altLang="de-DE" dirty="0"/>
          </a:p>
        </p:txBody>
      </p:sp>
      <p:sp>
        <p:nvSpPr>
          <p:cNvPr id="6" name="Rectangle 13"/>
          <p:cNvSpPr>
            <a:spLocks noGrp="1" noChangeArrowheads="1"/>
          </p:cNvSpPr>
          <p:nvPr>
            <p:ph type="sldNum" sz="quarter" idx="12"/>
          </p:nvPr>
        </p:nvSpPr>
        <p:spPr>
          <a:ln/>
        </p:spPr>
        <p:txBody>
          <a:bodyPr/>
          <a:lstStyle>
            <a:lvl1pPr>
              <a:defRPr/>
            </a:lvl1pPr>
          </a:lstStyle>
          <a:p>
            <a:r>
              <a:rPr lang="de-DE" altLang="de-DE" dirty="0" smtClean="0"/>
              <a:t> </a:t>
            </a:r>
            <a:fld id="{F74A5F25-0114-4359-A896-36B43C5205EA}" type="slidenum">
              <a:rPr lang="de-DE" altLang="de-DE"/>
              <a:pPr/>
              <a:t>‹Nr.›</a:t>
            </a:fld>
            <a:endParaRPr lang="de-DE" altLang="de-DE" dirty="0"/>
          </a:p>
        </p:txBody>
      </p:sp>
    </p:spTree>
    <p:extLst>
      <p:ext uri="{BB962C8B-B14F-4D97-AF65-F5344CB8AC3E}">
        <p14:creationId xmlns:p14="http://schemas.microsoft.com/office/powerpoint/2010/main" val="1894875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1"/>
          <p:cNvSpPr>
            <a:spLocks noGrp="1" noChangeArrowheads="1"/>
          </p:cNvSpPr>
          <p:nvPr>
            <p:ph type="dt" sz="half" idx="10"/>
          </p:nvPr>
        </p:nvSpPr>
        <p:spPr>
          <a:ln/>
        </p:spPr>
        <p:txBody>
          <a:bodyPr/>
          <a:lstStyle>
            <a:lvl1pPr>
              <a:defRPr/>
            </a:lvl1pPr>
          </a:lstStyle>
          <a:p>
            <a:pPr>
              <a:defRPr/>
            </a:pPr>
            <a:fld id="{F1DE3E6B-2BFE-4685-86A1-52889FDF448F}" type="datetime1">
              <a:rPr lang="de-DE" altLang="de-DE" smtClean="0"/>
              <a:t>12.11.2019</a:t>
            </a:fld>
            <a:endParaRPr lang="de-DE" altLang="de-DE"/>
          </a:p>
        </p:txBody>
      </p:sp>
      <p:sp>
        <p:nvSpPr>
          <p:cNvPr id="5" name="Rectangle 12"/>
          <p:cNvSpPr>
            <a:spLocks noGrp="1" noChangeArrowheads="1"/>
          </p:cNvSpPr>
          <p:nvPr>
            <p:ph type="ftr" sz="quarter" idx="11"/>
          </p:nvPr>
        </p:nvSpPr>
        <p:spPr>
          <a:ln/>
        </p:spPr>
        <p:txBody>
          <a:bodyPr/>
          <a:lstStyle>
            <a:lvl1pPr>
              <a:defRPr/>
            </a:lvl1pPr>
          </a:lstStyle>
          <a:p>
            <a:pPr>
              <a:defRPr/>
            </a:pPr>
            <a:r>
              <a:rPr lang="en-US" altLang="de-DE" dirty="0" smtClean="0"/>
              <a:t>Module 2 – Learning ergonomics - Part 5</a:t>
            </a:r>
            <a:endParaRPr lang="de-DE" altLang="de-DE" dirty="0"/>
          </a:p>
        </p:txBody>
      </p:sp>
      <p:sp>
        <p:nvSpPr>
          <p:cNvPr id="6" name="Rectangle 13"/>
          <p:cNvSpPr>
            <a:spLocks noGrp="1" noChangeArrowheads="1"/>
          </p:cNvSpPr>
          <p:nvPr>
            <p:ph type="sldNum" sz="quarter" idx="12"/>
          </p:nvPr>
        </p:nvSpPr>
        <p:spPr>
          <a:ln/>
        </p:spPr>
        <p:txBody>
          <a:bodyPr/>
          <a:lstStyle>
            <a:lvl1pPr>
              <a:defRPr/>
            </a:lvl1pPr>
          </a:lstStyle>
          <a:p>
            <a:r>
              <a:rPr lang="de-DE" altLang="de-DE" dirty="0" smtClean="0"/>
              <a:t> </a:t>
            </a:r>
            <a:fld id="{ACDB34B9-1B6B-4CCE-810A-3F635C0A9A18}" type="slidenum">
              <a:rPr lang="de-DE" altLang="de-DE"/>
              <a:pPr/>
              <a:t>‹Nr.›</a:t>
            </a:fld>
            <a:endParaRPr lang="de-DE" altLang="de-DE" dirty="0"/>
          </a:p>
        </p:txBody>
      </p:sp>
    </p:spTree>
    <p:extLst>
      <p:ext uri="{BB962C8B-B14F-4D97-AF65-F5344CB8AC3E}">
        <p14:creationId xmlns:p14="http://schemas.microsoft.com/office/powerpoint/2010/main" val="17517001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11"/>
          <p:cNvSpPr>
            <a:spLocks noGrp="1" noChangeArrowheads="1"/>
          </p:cNvSpPr>
          <p:nvPr>
            <p:ph type="dt" sz="half" idx="10"/>
          </p:nvPr>
        </p:nvSpPr>
        <p:spPr>
          <a:ln/>
        </p:spPr>
        <p:txBody>
          <a:bodyPr/>
          <a:lstStyle>
            <a:lvl1pPr>
              <a:defRPr/>
            </a:lvl1pPr>
          </a:lstStyle>
          <a:p>
            <a:pPr>
              <a:defRPr/>
            </a:pPr>
            <a:fld id="{5FDA2B15-00A0-45DF-9420-328F5C48988C}" type="datetime1">
              <a:rPr lang="de-DE" altLang="de-DE" smtClean="0"/>
              <a:t>12.11.2019</a:t>
            </a:fld>
            <a:endParaRPr lang="de-DE" altLang="de-DE"/>
          </a:p>
        </p:txBody>
      </p:sp>
      <p:sp>
        <p:nvSpPr>
          <p:cNvPr id="5" name="Rectangle 12"/>
          <p:cNvSpPr>
            <a:spLocks noGrp="1" noChangeArrowheads="1"/>
          </p:cNvSpPr>
          <p:nvPr>
            <p:ph type="ftr" sz="quarter" idx="11"/>
          </p:nvPr>
        </p:nvSpPr>
        <p:spPr>
          <a:ln/>
        </p:spPr>
        <p:txBody>
          <a:bodyPr/>
          <a:lstStyle>
            <a:lvl1pPr>
              <a:defRPr/>
            </a:lvl1pPr>
          </a:lstStyle>
          <a:p>
            <a:pPr>
              <a:defRPr/>
            </a:pPr>
            <a:r>
              <a:rPr lang="en-US" altLang="de-DE" dirty="0" smtClean="0"/>
              <a:t>Module 2 – Learning ergonomics - Part 5</a:t>
            </a:r>
            <a:endParaRPr lang="de-DE" altLang="de-DE" dirty="0"/>
          </a:p>
        </p:txBody>
      </p:sp>
      <p:sp>
        <p:nvSpPr>
          <p:cNvPr id="6" name="Rectangle 13"/>
          <p:cNvSpPr>
            <a:spLocks noGrp="1" noChangeArrowheads="1"/>
          </p:cNvSpPr>
          <p:nvPr>
            <p:ph type="sldNum" sz="quarter" idx="12"/>
          </p:nvPr>
        </p:nvSpPr>
        <p:spPr>
          <a:ln/>
        </p:spPr>
        <p:txBody>
          <a:bodyPr/>
          <a:lstStyle>
            <a:lvl1pPr>
              <a:defRPr/>
            </a:lvl1pPr>
          </a:lstStyle>
          <a:p>
            <a:r>
              <a:rPr lang="de-DE" altLang="de-DE" dirty="0" smtClean="0"/>
              <a:t> </a:t>
            </a:r>
            <a:fld id="{BC62A11D-7476-476E-9541-F92FF7BCF237}" type="slidenum">
              <a:rPr lang="de-DE" altLang="de-DE"/>
              <a:pPr/>
              <a:t>‹Nr.›</a:t>
            </a:fld>
            <a:endParaRPr lang="de-DE" altLang="de-DE" dirty="0"/>
          </a:p>
        </p:txBody>
      </p:sp>
    </p:spTree>
    <p:extLst>
      <p:ext uri="{BB962C8B-B14F-4D97-AF65-F5344CB8AC3E}">
        <p14:creationId xmlns:p14="http://schemas.microsoft.com/office/powerpoint/2010/main" val="41699740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539750" y="1484313"/>
            <a:ext cx="3956050" cy="4897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484313"/>
            <a:ext cx="3956050" cy="4897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11"/>
          <p:cNvSpPr>
            <a:spLocks noGrp="1" noChangeArrowheads="1"/>
          </p:cNvSpPr>
          <p:nvPr>
            <p:ph type="dt" sz="half" idx="10"/>
          </p:nvPr>
        </p:nvSpPr>
        <p:spPr>
          <a:ln/>
        </p:spPr>
        <p:txBody>
          <a:bodyPr/>
          <a:lstStyle>
            <a:lvl1pPr>
              <a:defRPr/>
            </a:lvl1pPr>
          </a:lstStyle>
          <a:p>
            <a:pPr>
              <a:defRPr/>
            </a:pPr>
            <a:fld id="{1CC9762B-7C06-4AFC-9BBC-2AF65B7C6DFB}" type="datetime1">
              <a:rPr lang="de-DE" altLang="de-DE" smtClean="0"/>
              <a:t>12.11.2019</a:t>
            </a:fld>
            <a:endParaRPr lang="de-DE" altLang="de-DE"/>
          </a:p>
        </p:txBody>
      </p:sp>
      <p:sp>
        <p:nvSpPr>
          <p:cNvPr id="6" name="Rectangle 12"/>
          <p:cNvSpPr>
            <a:spLocks noGrp="1" noChangeArrowheads="1"/>
          </p:cNvSpPr>
          <p:nvPr>
            <p:ph type="ftr" sz="quarter" idx="11"/>
          </p:nvPr>
        </p:nvSpPr>
        <p:spPr>
          <a:ln/>
        </p:spPr>
        <p:txBody>
          <a:bodyPr/>
          <a:lstStyle>
            <a:lvl1pPr>
              <a:defRPr/>
            </a:lvl1pPr>
          </a:lstStyle>
          <a:p>
            <a:pPr>
              <a:defRPr/>
            </a:pPr>
            <a:r>
              <a:rPr lang="en-US" altLang="de-DE" dirty="0" smtClean="0"/>
              <a:t>Module 2 – Learning ergonomics - Part 5</a:t>
            </a:r>
            <a:endParaRPr lang="de-DE" altLang="de-DE" dirty="0"/>
          </a:p>
        </p:txBody>
      </p:sp>
      <p:sp>
        <p:nvSpPr>
          <p:cNvPr id="7" name="Rectangle 13"/>
          <p:cNvSpPr>
            <a:spLocks noGrp="1" noChangeArrowheads="1"/>
          </p:cNvSpPr>
          <p:nvPr>
            <p:ph type="sldNum" sz="quarter" idx="12"/>
          </p:nvPr>
        </p:nvSpPr>
        <p:spPr>
          <a:ln/>
        </p:spPr>
        <p:txBody>
          <a:bodyPr/>
          <a:lstStyle>
            <a:lvl1pPr>
              <a:defRPr/>
            </a:lvl1pPr>
          </a:lstStyle>
          <a:p>
            <a:r>
              <a:rPr lang="de-DE" altLang="de-DE" dirty="0" smtClean="0"/>
              <a:t> </a:t>
            </a:r>
            <a:fld id="{35459855-29C6-4E97-81FB-B55B1970D27F}" type="slidenum">
              <a:rPr lang="de-DE" altLang="de-DE"/>
              <a:pPr/>
              <a:t>‹Nr.›</a:t>
            </a:fld>
            <a:endParaRPr lang="de-DE" altLang="de-DE" dirty="0"/>
          </a:p>
        </p:txBody>
      </p:sp>
    </p:spTree>
    <p:extLst>
      <p:ext uri="{BB962C8B-B14F-4D97-AF65-F5344CB8AC3E}">
        <p14:creationId xmlns:p14="http://schemas.microsoft.com/office/powerpoint/2010/main" val="361946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11"/>
          <p:cNvSpPr>
            <a:spLocks noGrp="1" noChangeArrowheads="1"/>
          </p:cNvSpPr>
          <p:nvPr>
            <p:ph type="dt" sz="half" idx="10"/>
          </p:nvPr>
        </p:nvSpPr>
        <p:spPr>
          <a:ln/>
        </p:spPr>
        <p:txBody>
          <a:bodyPr/>
          <a:lstStyle>
            <a:lvl1pPr>
              <a:defRPr/>
            </a:lvl1pPr>
          </a:lstStyle>
          <a:p>
            <a:pPr>
              <a:defRPr/>
            </a:pPr>
            <a:fld id="{D6B043C4-9845-4117-A5CA-11E6BAE6DE11}" type="datetime1">
              <a:rPr lang="de-DE" altLang="de-DE" smtClean="0"/>
              <a:t>12.11.2019</a:t>
            </a:fld>
            <a:endParaRPr lang="de-DE" altLang="de-DE"/>
          </a:p>
        </p:txBody>
      </p:sp>
      <p:sp>
        <p:nvSpPr>
          <p:cNvPr id="8" name="Rectangle 12"/>
          <p:cNvSpPr>
            <a:spLocks noGrp="1" noChangeArrowheads="1"/>
          </p:cNvSpPr>
          <p:nvPr>
            <p:ph type="ftr" sz="quarter" idx="11"/>
          </p:nvPr>
        </p:nvSpPr>
        <p:spPr>
          <a:ln/>
        </p:spPr>
        <p:txBody>
          <a:bodyPr/>
          <a:lstStyle>
            <a:lvl1pPr>
              <a:defRPr/>
            </a:lvl1pPr>
          </a:lstStyle>
          <a:p>
            <a:pPr>
              <a:defRPr/>
            </a:pPr>
            <a:r>
              <a:rPr lang="en-US" altLang="de-DE" dirty="0" smtClean="0"/>
              <a:t>Module 2 – Learning ergonomics - Part 5</a:t>
            </a:r>
            <a:endParaRPr lang="de-DE" altLang="de-DE" dirty="0"/>
          </a:p>
        </p:txBody>
      </p:sp>
      <p:sp>
        <p:nvSpPr>
          <p:cNvPr id="9" name="Rectangle 13"/>
          <p:cNvSpPr>
            <a:spLocks noGrp="1" noChangeArrowheads="1"/>
          </p:cNvSpPr>
          <p:nvPr>
            <p:ph type="sldNum" sz="quarter" idx="12"/>
          </p:nvPr>
        </p:nvSpPr>
        <p:spPr>
          <a:ln/>
        </p:spPr>
        <p:txBody>
          <a:bodyPr/>
          <a:lstStyle>
            <a:lvl1pPr>
              <a:defRPr/>
            </a:lvl1pPr>
          </a:lstStyle>
          <a:p>
            <a:r>
              <a:rPr lang="de-DE" altLang="de-DE" dirty="0" smtClean="0"/>
              <a:t> </a:t>
            </a:r>
            <a:fld id="{B7082CCB-3359-467F-A22C-43A709CE5C8B}" type="slidenum">
              <a:rPr lang="de-DE" altLang="de-DE"/>
              <a:pPr/>
              <a:t>‹Nr.›</a:t>
            </a:fld>
            <a:endParaRPr lang="de-DE" altLang="de-DE" dirty="0"/>
          </a:p>
        </p:txBody>
      </p:sp>
    </p:spTree>
    <p:extLst>
      <p:ext uri="{BB962C8B-B14F-4D97-AF65-F5344CB8AC3E}">
        <p14:creationId xmlns:p14="http://schemas.microsoft.com/office/powerpoint/2010/main" val="28879866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11"/>
          <p:cNvSpPr>
            <a:spLocks noGrp="1" noChangeArrowheads="1"/>
          </p:cNvSpPr>
          <p:nvPr>
            <p:ph type="dt" sz="half" idx="10"/>
          </p:nvPr>
        </p:nvSpPr>
        <p:spPr>
          <a:ln/>
        </p:spPr>
        <p:txBody>
          <a:bodyPr/>
          <a:lstStyle>
            <a:lvl1pPr>
              <a:defRPr/>
            </a:lvl1pPr>
          </a:lstStyle>
          <a:p>
            <a:pPr>
              <a:defRPr/>
            </a:pPr>
            <a:fld id="{E9208124-C44A-4130-96DC-913C75AF5642}" type="datetime1">
              <a:rPr lang="de-DE" altLang="de-DE" smtClean="0"/>
              <a:t>12.11.2019</a:t>
            </a:fld>
            <a:endParaRPr lang="de-DE" altLang="de-DE"/>
          </a:p>
        </p:txBody>
      </p:sp>
      <p:sp>
        <p:nvSpPr>
          <p:cNvPr id="4" name="Rectangle 12"/>
          <p:cNvSpPr>
            <a:spLocks noGrp="1" noChangeArrowheads="1"/>
          </p:cNvSpPr>
          <p:nvPr>
            <p:ph type="ftr" sz="quarter" idx="11"/>
          </p:nvPr>
        </p:nvSpPr>
        <p:spPr>
          <a:ln/>
        </p:spPr>
        <p:txBody>
          <a:bodyPr/>
          <a:lstStyle>
            <a:lvl1pPr>
              <a:defRPr/>
            </a:lvl1pPr>
          </a:lstStyle>
          <a:p>
            <a:pPr>
              <a:defRPr/>
            </a:pPr>
            <a:r>
              <a:rPr lang="en-US" altLang="de-DE" dirty="0" smtClean="0"/>
              <a:t>Module 2 – Learning ergonomics - Part 5</a:t>
            </a:r>
            <a:endParaRPr lang="de-DE" altLang="de-DE" dirty="0"/>
          </a:p>
        </p:txBody>
      </p:sp>
      <p:sp>
        <p:nvSpPr>
          <p:cNvPr id="5" name="Rectangle 13"/>
          <p:cNvSpPr>
            <a:spLocks noGrp="1" noChangeArrowheads="1"/>
          </p:cNvSpPr>
          <p:nvPr>
            <p:ph type="sldNum" sz="quarter" idx="12"/>
          </p:nvPr>
        </p:nvSpPr>
        <p:spPr>
          <a:ln/>
        </p:spPr>
        <p:txBody>
          <a:bodyPr/>
          <a:lstStyle>
            <a:lvl1pPr>
              <a:defRPr/>
            </a:lvl1pPr>
          </a:lstStyle>
          <a:p>
            <a:r>
              <a:rPr lang="de-DE" altLang="de-DE" dirty="0" smtClean="0"/>
              <a:t> </a:t>
            </a:r>
            <a:fld id="{3317B4EF-AC2E-4C4A-A08C-8F693E8F81CF}" type="slidenum">
              <a:rPr lang="de-DE" altLang="de-DE"/>
              <a:pPr/>
              <a:t>‹Nr.›</a:t>
            </a:fld>
            <a:endParaRPr lang="de-DE" altLang="de-DE" dirty="0"/>
          </a:p>
        </p:txBody>
      </p:sp>
    </p:spTree>
    <p:extLst>
      <p:ext uri="{BB962C8B-B14F-4D97-AF65-F5344CB8AC3E}">
        <p14:creationId xmlns:p14="http://schemas.microsoft.com/office/powerpoint/2010/main" val="15830600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fld id="{F6AC4952-2D3A-4724-A2E8-7F20E9321DF8}" type="datetime1">
              <a:rPr lang="de-DE" altLang="de-DE" smtClean="0"/>
              <a:t>12.11.2019</a:t>
            </a:fld>
            <a:endParaRPr lang="de-DE" altLang="de-DE"/>
          </a:p>
        </p:txBody>
      </p:sp>
      <p:sp>
        <p:nvSpPr>
          <p:cNvPr id="3" name="Rectangle 12"/>
          <p:cNvSpPr>
            <a:spLocks noGrp="1" noChangeArrowheads="1"/>
          </p:cNvSpPr>
          <p:nvPr>
            <p:ph type="ftr" sz="quarter" idx="11"/>
          </p:nvPr>
        </p:nvSpPr>
        <p:spPr>
          <a:ln/>
        </p:spPr>
        <p:txBody>
          <a:bodyPr/>
          <a:lstStyle>
            <a:lvl1pPr>
              <a:defRPr/>
            </a:lvl1pPr>
          </a:lstStyle>
          <a:p>
            <a:pPr>
              <a:defRPr/>
            </a:pPr>
            <a:r>
              <a:rPr lang="en-US" altLang="de-DE" dirty="0" smtClean="0"/>
              <a:t>Module 2 – Learning ergonomics - Part 5</a:t>
            </a:r>
            <a:endParaRPr lang="de-DE" altLang="de-DE" dirty="0"/>
          </a:p>
        </p:txBody>
      </p:sp>
      <p:sp>
        <p:nvSpPr>
          <p:cNvPr id="4" name="Rectangle 13"/>
          <p:cNvSpPr>
            <a:spLocks noGrp="1" noChangeArrowheads="1"/>
          </p:cNvSpPr>
          <p:nvPr>
            <p:ph type="sldNum" sz="quarter" idx="12"/>
          </p:nvPr>
        </p:nvSpPr>
        <p:spPr>
          <a:ln/>
        </p:spPr>
        <p:txBody>
          <a:bodyPr/>
          <a:lstStyle>
            <a:lvl1pPr>
              <a:defRPr/>
            </a:lvl1pPr>
          </a:lstStyle>
          <a:p>
            <a:r>
              <a:rPr lang="de-DE" altLang="de-DE" dirty="0" smtClean="0"/>
              <a:t> </a:t>
            </a:r>
            <a:fld id="{2CAD0DA5-4A7D-49CF-BD09-BDD2EE779E00}" type="slidenum">
              <a:rPr lang="de-DE" altLang="de-DE"/>
              <a:pPr/>
              <a:t>‹Nr.›</a:t>
            </a:fld>
            <a:endParaRPr lang="de-DE" altLang="de-DE" dirty="0"/>
          </a:p>
        </p:txBody>
      </p:sp>
    </p:spTree>
    <p:extLst>
      <p:ext uri="{BB962C8B-B14F-4D97-AF65-F5344CB8AC3E}">
        <p14:creationId xmlns:p14="http://schemas.microsoft.com/office/powerpoint/2010/main" val="2391282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11"/>
          <p:cNvSpPr>
            <a:spLocks noGrp="1" noChangeArrowheads="1"/>
          </p:cNvSpPr>
          <p:nvPr>
            <p:ph type="dt" sz="half" idx="10"/>
          </p:nvPr>
        </p:nvSpPr>
        <p:spPr>
          <a:ln/>
        </p:spPr>
        <p:txBody>
          <a:bodyPr/>
          <a:lstStyle>
            <a:lvl1pPr>
              <a:defRPr/>
            </a:lvl1pPr>
          </a:lstStyle>
          <a:p>
            <a:pPr>
              <a:defRPr/>
            </a:pPr>
            <a:fld id="{D503F8BD-ECD3-4564-83E3-1DFB7D94924A}" type="datetime1">
              <a:rPr lang="de-DE" altLang="de-DE" smtClean="0"/>
              <a:t>12.11.2019</a:t>
            </a:fld>
            <a:endParaRPr lang="de-DE" altLang="de-DE"/>
          </a:p>
        </p:txBody>
      </p:sp>
      <p:sp>
        <p:nvSpPr>
          <p:cNvPr id="6" name="Rectangle 12"/>
          <p:cNvSpPr>
            <a:spLocks noGrp="1" noChangeArrowheads="1"/>
          </p:cNvSpPr>
          <p:nvPr>
            <p:ph type="ftr" sz="quarter" idx="11"/>
          </p:nvPr>
        </p:nvSpPr>
        <p:spPr>
          <a:ln/>
        </p:spPr>
        <p:txBody>
          <a:bodyPr/>
          <a:lstStyle>
            <a:lvl1pPr>
              <a:defRPr/>
            </a:lvl1pPr>
          </a:lstStyle>
          <a:p>
            <a:pPr>
              <a:defRPr/>
            </a:pPr>
            <a:r>
              <a:rPr lang="en-US" altLang="de-DE" dirty="0" smtClean="0"/>
              <a:t>Module 2 – Learning ergonomics - Part 5</a:t>
            </a:r>
            <a:endParaRPr lang="de-DE" altLang="de-DE" dirty="0"/>
          </a:p>
        </p:txBody>
      </p:sp>
      <p:sp>
        <p:nvSpPr>
          <p:cNvPr id="7" name="Rectangle 13"/>
          <p:cNvSpPr>
            <a:spLocks noGrp="1" noChangeArrowheads="1"/>
          </p:cNvSpPr>
          <p:nvPr>
            <p:ph type="sldNum" sz="quarter" idx="12"/>
          </p:nvPr>
        </p:nvSpPr>
        <p:spPr>
          <a:ln/>
        </p:spPr>
        <p:txBody>
          <a:bodyPr/>
          <a:lstStyle>
            <a:lvl1pPr>
              <a:defRPr/>
            </a:lvl1pPr>
          </a:lstStyle>
          <a:p>
            <a:r>
              <a:rPr lang="de-DE" altLang="de-DE" dirty="0" smtClean="0"/>
              <a:t> </a:t>
            </a:r>
            <a:fld id="{F394CF6F-8D7C-46FF-992F-85699D52C3A3}" type="slidenum">
              <a:rPr lang="de-DE" altLang="de-DE"/>
              <a:pPr/>
              <a:t>‹Nr.›</a:t>
            </a:fld>
            <a:endParaRPr lang="de-DE" altLang="de-DE" dirty="0"/>
          </a:p>
        </p:txBody>
      </p:sp>
    </p:spTree>
    <p:extLst>
      <p:ext uri="{BB962C8B-B14F-4D97-AF65-F5344CB8AC3E}">
        <p14:creationId xmlns:p14="http://schemas.microsoft.com/office/powerpoint/2010/main" val="24347385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11"/>
          <p:cNvSpPr>
            <a:spLocks noGrp="1" noChangeArrowheads="1"/>
          </p:cNvSpPr>
          <p:nvPr>
            <p:ph type="dt" sz="half" idx="10"/>
          </p:nvPr>
        </p:nvSpPr>
        <p:spPr>
          <a:ln/>
        </p:spPr>
        <p:txBody>
          <a:bodyPr/>
          <a:lstStyle>
            <a:lvl1pPr>
              <a:defRPr/>
            </a:lvl1pPr>
          </a:lstStyle>
          <a:p>
            <a:pPr>
              <a:defRPr/>
            </a:pPr>
            <a:fld id="{EC24A84F-38C0-4B0C-A18B-F5AC977127AB}" type="datetime1">
              <a:rPr lang="de-DE" altLang="de-DE" smtClean="0"/>
              <a:t>12.11.2019</a:t>
            </a:fld>
            <a:endParaRPr lang="de-DE" altLang="de-DE"/>
          </a:p>
        </p:txBody>
      </p:sp>
      <p:sp>
        <p:nvSpPr>
          <p:cNvPr id="6" name="Rectangle 12"/>
          <p:cNvSpPr>
            <a:spLocks noGrp="1" noChangeArrowheads="1"/>
          </p:cNvSpPr>
          <p:nvPr>
            <p:ph type="ftr" sz="quarter" idx="11"/>
          </p:nvPr>
        </p:nvSpPr>
        <p:spPr>
          <a:ln/>
        </p:spPr>
        <p:txBody>
          <a:bodyPr/>
          <a:lstStyle>
            <a:lvl1pPr>
              <a:defRPr/>
            </a:lvl1pPr>
          </a:lstStyle>
          <a:p>
            <a:pPr>
              <a:defRPr/>
            </a:pPr>
            <a:r>
              <a:rPr lang="en-US" altLang="de-DE" dirty="0" smtClean="0"/>
              <a:t>Module 2 – Learning ergonomics - Part 5</a:t>
            </a:r>
            <a:endParaRPr lang="de-DE" altLang="de-DE" dirty="0"/>
          </a:p>
        </p:txBody>
      </p:sp>
      <p:sp>
        <p:nvSpPr>
          <p:cNvPr id="7" name="Rectangle 13"/>
          <p:cNvSpPr>
            <a:spLocks noGrp="1" noChangeArrowheads="1"/>
          </p:cNvSpPr>
          <p:nvPr>
            <p:ph type="sldNum" sz="quarter" idx="12"/>
          </p:nvPr>
        </p:nvSpPr>
        <p:spPr>
          <a:ln/>
        </p:spPr>
        <p:txBody>
          <a:bodyPr/>
          <a:lstStyle>
            <a:lvl1pPr>
              <a:defRPr/>
            </a:lvl1pPr>
          </a:lstStyle>
          <a:p>
            <a:r>
              <a:rPr lang="de-DE" altLang="de-DE" dirty="0" smtClean="0"/>
              <a:t> </a:t>
            </a:r>
            <a:fld id="{D862D024-F728-40EB-8927-EF6A7DC2A9AC}" type="slidenum">
              <a:rPr lang="de-DE" altLang="de-DE"/>
              <a:pPr/>
              <a:t>‹Nr.›</a:t>
            </a:fld>
            <a:endParaRPr lang="de-DE" altLang="de-DE" dirty="0"/>
          </a:p>
        </p:txBody>
      </p:sp>
    </p:spTree>
    <p:extLst>
      <p:ext uri="{BB962C8B-B14F-4D97-AF65-F5344CB8AC3E}">
        <p14:creationId xmlns:p14="http://schemas.microsoft.com/office/powerpoint/2010/main" val="25726024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7" descr="Folgefolie-2"/>
          <p:cNvPicPr>
            <a:picLocks noChangeAspect="1" noChangeArrowheads="1"/>
          </p:cNvPicPr>
          <p:nvPr userDrawn="1"/>
        </p:nvPicPr>
        <p:blipFill>
          <a:blip r:embed="rId13">
            <a:extLst>
              <a:ext uri="{28A0092B-C50C-407E-A947-70E740481C1C}">
                <a14:useLocalDpi xmlns:a14="http://schemas.microsoft.com/office/drawing/2010/main" val="0"/>
              </a:ext>
            </a:extLst>
          </a:blip>
          <a:srcRect t="8231"/>
          <a:stretch>
            <a:fillRect/>
          </a:stretch>
        </p:blipFill>
        <p:spPr bwMode="auto">
          <a:xfrm>
            <a:off x="0" y="566738"/>
            <a:ext cx="9144000" cy="629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5" name="Rectangle 11"/>
          <p:cNvSpPr>
            <a:spLocks noGrp="1" noChangeArrowheads="1"/>
          </p:cNvSpPr>
          <p:nvPr>
            <p:ph type="dt" sz="half" idx="2"/>
          </p:nvPr>
        </p:nvSpPr>
        <p:spPr bwMode="auto">
          <a:xfrm>
            <a:off x="5187950" y="6496050"/>
            <a:ext cx="1825625"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latin typeface="Arial" charset="0"/>
              </a:defRPr>
            </a:lvl1pPr>
          </a:lstStyle>
          <a:p>
            <a:pPr>
              <a:defRPr/>
            </a:pPr>
            <a:fld id="{2F5F0DBB-9E5A-438B-9EA8-66579409D34E}" type="datetime1">
              <a:rPr lang="de-DE" altLang="de-DE" smtClean="0"/>
              <a:t>12.11.2019</a:t>
            </a:fld>
            <a:endParaRPr lang="de-DE" altLang="de-DE"/>
          </a:p>
        </p:txBody>
      </p:sp>
      <p:sp>
        <p:nvSpPr>
          <p:cNvPr id="1036" name="Rectangle 12"/>
          <p:cNvSpPr>
            <a:spLocks noGrp="1" noChangeArrowheads="1"/>
          </p:cNvSpPr>
          <p:nvPr>
            <p:ph type="ftr" sz="quarter" idx="3"/>
          </p:nvPr>
        </p:nvSpPr>
        <p:spPr bwMode="auto">
          <a:xfrm>
            <a:off x="557213" y="6496050"/>
            <a:ext cx="4375150"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latin typeface="Arial" charset="0"/>
              </a:defRPr>
            </a:lvl1pPr>
          </a:lstStyle>
          <a:p>
            <a:pPr>
              <a:defRPr/>
            </a:pPr>
            <a:r>
              <a:rPr lang="en-US" altLang="de-DE" dirty="0" smtClean="0"/>
              <a:t>Module 2 – Learning ergonomics - Part 5</a:t>
            </a:r>
            <a:endParaRPr lang="de-DE" altLang="de-DE" dirty="0"/>
          </a:p>
        </p:txBody>
      </p:sp>
      <p:sp>
        <p:nvSpPr>
          <p:cNvPr id="1029" name="Rectangle 14"/>
          <p:cNvSpPr>
            <a:spLocks noGrp="1" noChangeArrowheads="1"/>
          </p:cNvSpPr>
          <p:nvPr>
            <p:ph type="body" idx="1"/>
          </p:nvPr>
        </p:nvSpPr>
        <p:spPr bwMode="auto">
          <a:xfrm>
            <a:off x="539750" y="1484313"/>
            <a:ext cx="8064500"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smtClean="0"/>
              <a:t>Zwischenüberschrift 24pt</a:t>
            </a:r>
          </a:p>
          <a:p>
            <a:pPr lvl="1"/>
            <a:r>
              <a:rPr lang="de-DE" altLang="de-DE" smtClean="0"/>
              <a:t>Fließtext optimal 24pt</a:t>
            </a:r>
          </a:p>
          <a:p>
            <a:pPr lvl="2"/>
            <a:r>
              <a:rPr lang="de-DE" altLang="de-DE" smtClean="0"/>
              <a:t>Aufzähungspunkt</a:t>
            </a:r>
          </a:p>
          <a:p>
            <a:pPr lvl="3"/>
            <a:r>
              <a:rPr lang="de-DE" altLang="de-DE" smtClean="0"/>
              <a:t>Aufzähungspunkt</a:t>
            </a:r>
          </a:p>
        </p:txBody>
      </p:sp>
      <p:sp>
        <p:nvSpPr>
          <p:cNvPr id="1030" name="Rectangle 15"/>
          <p:cNvSpPr>
            <a:spLocks noGrp="1" noChangeArrowheads="1"/>
          </p:cNvSpPr>
          <p:nvPr>
            <p:ph type="title"/>
          </p:nvPr>
        </p:nvSpPr>
        <p:spPr bwMode="auto">
          <a:xfrm>
            <a:off x="539750" y="765175"/>
            <a:ext cx="80645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smtClean="0"/>
              <a:t>Überschrift 30pt</a:t>
            </a:r>
          </a:p>
        </p:txBody>
      </p:sp>
      <p:sp>
        <p:nvSpPr>
          <p:cNvPr id="1037" name="Rectangle 13"/>
          <p:cNvSpPr>
            <a:spLocks noGrp="1" noChangeArrowheads="1"/>
          </p:cNvSpPr>
          <p:nvPr>
            <p:ph type="sldNum" sz="quarter" idx="4"/>
          </p:nvPr>
        </p:nvSpPr>
        <p:spPr bwMode="auto">
          <a:xfrm>
            <a:off x="7226300" y="6496050"/>
            <a:ext cx="1355725"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smtClean="0"/>
              <a:t> </a:t>
            </a:r>
            <a:fld id="{17238970-BA12-441F-A87C-30A0D2378A6A}" type="slidenum">
              <a:rPr lang="de-DE" altLang="de-DE"/>
              <a:pPr/>
              <a:t>‹Nr.›</a:t>
            </a:fld>
            <a:endParaRPr lang="de-DE" altLang="de-DE" dirty="0"/>
          </a:p>
        </p:txBody>
      </p:sp>
      <p:pic>
        <p:nvPicPr>
          <p:cNvPr id="1032" name="Picture 8" descr="M:\kan\kan-geschaeftsstelle\Oeffentlichkeitsarbeit\Homepage\Projektordner_Redesign\SimpleThings_relaunch\Internetdesign\Wortmarken\KAN-Praxis\Module\KAN-Praxis-Module.jp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7164388" y="44450"/>
            <a:ext cx="15843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4"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p:txStyles>
    <p:titleStyle>
      <a:lvl1pPr algn="l" rtl="0" eaLnBrk="0" fontAlgn="base" hangingPunct="0">
        <a:spcBef>
          <a:spcPct val="0"/>
        </a:spcBef>
        <a:spcAft>
          <a:spcPct val="0"/>
        </a:spcAft>
        <a:defRPr sz="3000" b="1">
          <a:solidFill>
            <a:schemeClr val="tx2"/>
          </a:solidFill>
          <a:latin typeface="+mj-lt"/>
          <a:ea typeface="+mj-ea"/>
          <a:cs typeface="+mj-cs"/>
        </a:defRPr>
      </a:lvl1pPr>
      <a:lvl2pPr algn="l" rtl="0" eaLnBrk="0" fontAlgn="base" hangingPunct="0">
        <a:spcBef>
          <a:spcPct val="0"/>
        </a:spcBef>
        <a:spcAft>
          <a:spcPct val="0"/>
        </a:spcAft>
        <a:defRPr sz="3000" b="1">
          <a:solidFill>
            <a:schemeClr val="tx2"/>
          </a:solidFill>
          <a:latin typeface="Arial" charset="0"/>
        </a:defRPr>
      </a:lvl2pPr>
      <a:lvl3pPr algn="l" rtl="0" eaLnBrk="0" fontAlgn="base" hangingPunct="0">
        <a:spcBef>
          <a:spcPct val="0"/>
        </a:spcBef>
        <a:spcAft>
          <a:spcPct val="0"/>
        </a:spcAft>
        <a:defRPr sz="3000" b="1">
          <a:solidFill>
            <a:schemeClr val="tx2"/>
          </a:solidFill>
          <a:latin typeface="Arial" charset="0"/>
        </a:defRPr>
      </a:lvl3pPr>
      <a:lvl4pPr algn="l" rtl="0" eaLnBrk="0" fontAlgn="base" hangingPunct="0">
        <a:spcBef>
          <a:spcPct val="0"/>
        </a:spcBef>
        <a:spcAft>
          <a:spcPct val="0"/>
        </a:spcAft>
        <a:defRPr sz="3000" b="1">
          <a:solidFill>
            <a:schemeClr val="tx2"/>
          </a:solidFill>
          <a:latin typeface="Arial" charset="0"/>
        </a:defRPr>
      </a:lvl4pPr>
      <a:lvl5pPr algn="l" rtl="0" eaLnBrk="0" fontAlgn="base" hangingPunct="0">
        <a:spcBef>
          <a:spcPct val="0"/>
        </a:spcBef>
        <a:spcAft>
          <a:spcPct val="0"/>
        </a:spcAft>
        <a:defRPr sz="3000" b="1">
          <a:solidFill>
            <a:schemeClr val="tx2"/>
          </a:solidFill>
          <a:latin typeface="Arial" charset="0"/>
        </a:defRPr>
      </a:lvl5pPr>
      <a:lvl6pPr marL="457200" algn="l" rtl="0" fontAlgn="base">
        <a:spcBef>
          <a:spcPct val="0"/>
        </a:spcBef>
        <a:spcAft>
          <a:spcPct val="0"/>
        </a:spcAft>
        <a:defRPr sz="3000" b="1">
          <a:solidFill>
            <a:schemeClr val="tx2"/>
          </a:solidFill>
          <a:latin typeface="Arial" charset="0"/>
        </a:defRPr>
      </a:lvl6pPr>
      <a:lvl7pPr marL="914400" algn="l" rtl="0" fontAlgn="base">
        <a:spcBef>
          <a:spcPct val="0"/>
        </a:spcBef>
        <a:spcAft>
          <a:spcPct val="0"/>
        </a:spcAft>
        <a:defRPr sz="3000" b="1">
          <a:solidFill>
            <a:schemeClr val="tx2"/>
          </a:solidFill>
          <a:latin typeface="Arial" charset="0"/>
        </a:defRPr>
      </a:lvl7pPr>
      <a:lvl8pPr marL="1371600" algn="l" rtl="0" fontAlgn="base">
        <a:spcBef>
          <a:spcPct val="0"/>
        </a:spcBef>
        <a:spcAft>
          <a:spcPct val="0"/>
        </a:spcAft>
        <a:defRPr sz="3000" b="1">
          <a:solidFill>
            <a:schemeClr val="tx2"/>
          </a:solidFill>
          <a:latin typeface="Arial" charset="0"/>
        </a:defRPr>
      </a:lvl8pPr>
      <a:lvl9pPr marL="1828800" algn="l" rtl="0" fontAlgn="base">
        <a:spcBef>
          <a:spcPct val="0"/>
        </a:spcBef>
        <a:spcAft>
          <a:spcPct val="0"/>
        </a:spcAft>
        <a:defRPr sz="3000" b="1">
          <a:solidFill>
            <a:schemeClr val="tx2"/>
          </a:solidFill>
          <a:latin typeface="Arial" charset="0"/>
        </a:defRPr>
      </a:lvl9pPr>
    </p:titleStyle>
    <p:bodyStyle>
      <a:lvl1pPr algn="l" rtl="0" eaLnBrk="0" fontAlgn="base" hangingPunct="0">
        <a:spcBef>
          <a:spcPct val="20000"/>
        </a:spcBef>
        <a:spcAft>
          <a:spcPct val="0"/>
        </a:spcAft>
        <a:tabLst>
          <a:tab pos="1616075" algn="l"/>
        </a:tabLst>
        <a:defRPr sz="2400" b="1">
          <a:solidFill>
            <a:schemeClr val="bg2"/>
          </a:solidFill>
          <a:latin typeface="+mn-lt"/>
          <a:ea typeface="+mn-ea"/>
          <a:cs typeface="+mn-cs"/>
        </a:defRPr>
      </a:lvl1pPr>
      <a:lvl2pPr marL="1588" algn="l" rtl="0" eaLnBrk="0" fontAlgn="base" hangingPunct="0">
        <a:spcBef>
          <a:spcPct val="20000"/>
        </a:spcBef>
        <a:spcAft>
          <a:spcPct val="0"/>
        </a:spcAft>
        <a:tabLst>
          <a:tab pos="1616075" algn="l"/>
        </a:tabLst>
        <a:defRPr sz="2400">
          <a:solidFill>
            <a:schemeClr val="bg2"/>
          </a:solidFill>
          <a:latin typeface="+mn-lt"/>
        </a:defRPr>
      </a:lvl2pPr>
      <a:lvl3pPr marL="265113" indent="-261938" algn="l" rtl="0" eaLnBrk="0" fontAlgn="base" hangingPunct="0">
        <a:spcBef>
          <a:spcPct val="20000"/>
        </a:spcBef>
        <a:spcAft>
          <a:spcPct val="0"/>
        </a:spcAft>
        <a:buClr>
          <a:srgbClr val="FAB500"/>
        </a:buClr>
        <a:buFont typeface="Wingdings" panose="05000000000000000000" pitchFamily="2" charset="2"/>
        <a:buChar char="§"/>
        <a:tabLst>
          <a:tab pos="1616075" algn="l"/>
        </a:tabLst>
        <a:defRPr sz="2400">
          <a:solidFill>
            <a:schemeClr val="bg2"/>
          </a:solidFill>
          <a:latin typeface="+mn-lt"/>
        </a:defRPr>
      </a:lvl3pPr>
      <a:lvl4pPr marL="534988" indent="-268288" algn="l" rtl="0" eaLnBrk="0" fontAlgn="base" hangingPunct="0">
        <a:spcBef>
          <a:spcPct val="20000"/>
        </a:spcBef>
        <a:spcAft>
          <a:spcPct val="0"/>
        </a:spcAft>
        <a:buFont typeface="Wingdings" panose="05000000000000000000" pitchFamily="2" charset="2"/>
        <a:buChar char="§"/>
        <a:tabLst>
          <a:tab pos="1616075" algn="l"/>
        </a:tabLst>
        <a:defRPr sz="2100">
          <a:solidFill>
            <a:schemeClr val="bg2"/>
          </a:solidFill>
          <a:latin typeface="+mn-lt"/>
        </a:defRPr>
      </a:lvl4pPr>
      <a:lvl5pPr marL="4964113" indent="-147638" algn="l" rtl="0" eaLnBrk="0" fontAlgn="base" hangingPunct="0">
        <a:spcBef>
          <a:spcPct val="20000"/>
        </a:spcBef>
        <a:spcAft>
          <a:spcPct val="0"/>
        </a:spcAft>
        <a:buChar char="•"/>
        <a:tabLst>
          <a:tab pos="1616075" algn="l"/>
        </a:tabLst>
        <a:defRPr sz="1700">
          <a:solidFill>
            <a:srgbClr val="878787"/>
          </a:solidFill>
          <a:latin typeface="+mn-lt"/>
        </a:defRPr>
      </a:lvl5pPr>
      <a:lvl6pPr marL="5421313" indent="-147638" algn="l" rtl="0" fontAlgn="base">
        <a:spcBef>
          <a:spcPct val="20000"/>
        </a:spcBef>
        <a:spcAft>
          <a:spcPct val="0"/>
        </a:spcAft>
        <a:buChar char="•"/>
        <a:tabLst>
          <a:tab pos="1616075" algn="l"/>
        </a:tabLst>
        <a:defRPr sz="1700">
          <a:solidFill>
            <a:srgbClr val="878787"/>
          </a:solidFill>
          <a:latin typeface="+mn-lt"/>
        </a:defRPr>
      </a:lvl6pPr>
      <a:lvl7pPr marL="5878513" indent="-147638" algn="l" rtl="0" fontAlgn="base">
        <a:spcBef>
          <a:spcPct val="20000"/>
        </a:spcBef>
        <a:spcAft>
          <a:spcPct val="0"/>
        </a:spcAft>
        <a:buChar char="•"/>
        <a:tabLst>
          <a:tab pos="1616075" algn="l"/>
        </a:tabLst>
        <a:defRPr sz="1700">
          <a:solidFill>
            <a:srgbClr val="878787"/>
          </a:solidFill>
          <a:latin typeface="+mn-lt"/>
        </a:defRPr>
      </a:lvl7pPr>
      <a:lvl8pPr marL="6335713" indent="-147638" algn="l" rtl="0" fontAlgn="base">
        <a:spcBef>
          <a:spcPct val="20000"/>
        </a:spcBef>
        <a:spcAft>
          <a:spcPct val="0"/>
        </a:spcAft>
        <a:buChar char="•"/>
        <a:tabLst>
          <a:tab pos="1616075" algn="l"/>
        </a:tabLst>
        <a:defRPr sz="1700">
          <a:solidFill>
            <a:srgbClr val="878787"/>
          </a:solidFill>
          <a:latin typeface="+mn-lt"/>
        </a:defRPr>
      </a:lvl8pPr>
      <a:lvl9pPr marL="6792913" indent="-147638" algn="l" rtl="0" fontAlgn="base">
        <a:spcBef>
          <a:spcPct val="20000"/>
        </a:spcBef>
        <a:spcAft>
          <a:spcPct val="0"/>
        </a:spcAft>
        <a:buChar char="•"/>
        <a:tabLst>
          <a:tab pos="1616075" algn="l"/>
        </a:tabLst>
        <a:defRPr sz="1700">
          <a:solidFill>
            <a:srgbClr val="878787"/>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kraftatlas.de/"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www.dguv.de/ifa/publikationen/reports-download/bia-reports-2002-bis-2004/bia-report-5-2004/index.js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nora.kan-praxis.de/en"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mailto:Christiane.Kamusella@tu-dresden.de"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hyperlink" Target="https://www.kan.de/en/information-resources/modules-learning-ergonomics/" TargetMode="External"/><Relationship Id="rId4" Type="http://schemas.openxmlformats.org/officeDocument/2006/relationships/hyperlink" Target="https://www.kan.de/e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6.xml"/><Relationship Id="rId7" Type="http://schemas.openxmlformats.org/officeDocument/2006/relationships/image" Target="../media/image9.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8.png"/><Relationship Id="rId4" Type="http://schemas.openxmlformats.org/officeDocument/2006/relationships/oleObject" Target="../embeddings/oleObject1.bin"/><Relationship Id="rId9" Type="http://schemas.openxmlformats.org/officeDocument/2006/relationships/image" Target="../media/image10.wmf"/></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a:xfrm>
            <a:off x="971600" y="2189163"/>
            <a:ext cx="7776864" cy="2679700"/>
          </a:xfrm>
        </p:spPr>
        <p:txBody>
          <a:bodyPr/>
          <a:lstStyle/>
          <a:p>
            <a:pPr eaLnBrk="1" hangingPunct="1"/>
            <a:r>
              <a:rPr lang="en-US" dirty="0"/>
              <a:t>Anthropometric and biomechanical aspects of ergonomic design</a:t>
            </a:r>
            <a:r>
              <a:rPr lang="de-DE" dirty="0" smtClean="0"/>
              <a:t/>
            </a:r>
            <a:br>
              <a:rPr lang="de-DE" dirty="0" smtClean="0"/>
            </a:br>
            <a:r>
              <a:rPr lang="de-DE" dirty="0"/>
              <a:t/>
            </a:r>
            <a:br>
              <a:rPr lang="de-DE" dirty="0"/>
            </a:br>
            <a:r>
              <a:rPr lang="de-DE" sz="2800" dirty="0" smtClean="0"/>
              <a:t>Part 5: </a:t>
            </a:r>
            <a:r>
              <a:rPr lang="de-DE" altLang="de-DE" sz="2800" dirty="0" err="1"/>
              <a:t>Types</a:t>
            </a:r>
            <a:r>
              <a:rPr lang="de-DE" altLang="de-DE" sz="2800" dirty="0"/>
              <a:t> </a:t>
            </a:r>
            <a:r>
              <a:rPr lang="de-DE" altLang="de-DE" sz="2800" dirty="0" err="1"/>
              <a:t>of</a:t>
            </a:r>
            <a:r>
              <a:rPr lang="de-DE" altLang="de-DE" sz="2800" dirty="0"/>
              <a:t> </a:t>
            </a:r>
            <a:r>
              <a:rPr lang="de-DE" altLang="de-DE" sz="2800" dirty="0" err="1"/>
              <a:t>muscle</a:t>
            </a:r>
            <a:r>
              <a:rPr lang="de-DE" altLang="de-DE" sz="2800" dirty="0"/>
              <a:t> </a:t>
            </a:r>
            <a:r>
              <a:rPr lang="de-DE" altLang="de-DE" sz="2800" dirty="0" err="1"/>
              <a:t>work</a:t>
            </a:r>
            <a:r>
              <a:rPr lang="de-DE" altLang="de-DE" sz="2800" dirty="0"/>
              <a:t> </a:t>
            </a:r>
            <a:r>
              <a:rPr lang="de-DE" altLang="de-DE" sz="2800" dirty="0" err="1"/>
              <a:t>and</a:t>
            </a:r>
            <a:r>
              <a:rPr lang="de-DE" altLang="de-DE" sz="2800" dirty="0"/>
              <a:t> </a:t>
            </a:r>
            <a:r>
              <a:rPr lang="de-DE" altLang="de-DE" sz="2800" dirty="0" err="1"/>
              <a:t>defining</a:t>
            </a:r>
            <a:r>
              <a:rPr lang="de-DE" altLang="de-DE" sz="2800" dirty="0"/>
              <a:t> </a:t>
            </a:r>
            <a:r>
              <a:rPr lang="de-DE" altLang="de-DE" sz="2800" dirty="0" err="1"/>
              <a:t>parameters</a:t>
            </a:r>
            <a:r>
              <a:rPr lang="de-DE" altLang="de-DE" sz="2800" dirty="0"/>
              <a:t> for physical strengths </a:t>
            </a:r>
            <a:endParaRPr lang="de-DE" altLang="de-DE" sz="2800" dirty="0" smtClean="0"/>
          </a:p>
        </p:txBody>
      </p:sp>
      <p:sp>
        <p:nvSpPr>
          <p:cNvPr id="3075" name="Rectangle 43"/>
          <p:cNvSpPr>
            <a:spLocks noGrp="1" noChangeArrowheads="1"/>
          </p:cNvSpPr>
          <p:nvPr>
            <p:ph type="subTitle" idx="1"/>
          </p:nvPr>
        </p:nvSpPr>
        <p:spPr>
          <a:xfrm>
            <a:off x="971600" y="5442793"/>
            <a:ext cx="6102350" cy="1298575"/>
          </a:xfrm>
        </p:spPr>
        <p:txBody>
          <a:bodyPr/>
          <a:lstStyle/>
          <a:p>
            <a:pPr eaLnBrk="1" hangingPunct="1"/>
            <a:r>
              <a:rPr lang="en-US" altLang="de-DE" dirty="0"/>
              <a:t>Module 2 – Learning </a:t>
            </a:r>
            <a:r>
              <a:rPr lang="en-US" altLang="de-DE" dirty="0" smtClean="0"/>
              <a:t>ergonomics – Part 5</a:t>
            </a:r>
            <a:endParaRPr lang="de-DE" altLang="de-DE"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z="2400" dirty="0"/>
              <a:t>Sources of data, max. action forces – normative data</a:t>
            </a:r>
            <a:endParaRPr lang="de-DE" sz="2400" dirty="0"/>
          </a:p>
        </p:txBody>
      </p:sp>
      <p:sp>
        <p:nvSpPr>
          <p:cNvPr id="3" name="Inhaltsplatzhalter 2"/>
          <p:cNvSpPr>
            <a:spLocks noGrp="1"/>
          </p:cNvSpPr>
          <p:nvPr>
            <p:ph idx="1"/>
          </p:nvPr>
        </p:nvSpPr>
        <p:spPr>
          <a:xfrm>
            <a:off x="539750" y="1291205"/>
            <a:ext cx="8064500" cy="4968974"/>
          </a:xfrm>
        </p:spPr>
        <p:txBody>
          <a:bodyPr/>
          <a:lstStyle/>
          <a:p>
            <a:pPr marR="0" lvl="0" defTabSz="914400" eaLnBrk="1" fontAlgn="auto" latinLnBrk="0" hangingPunct="1">
              <a:lnSpc>
                <a:spcPct val="100000"/>
              </a:lnSpc>
              <a:spcBef>
                <a:spcPts val="0"/>
              </a:spcBef>
              <a:spcAft>
                <a:spcPts val="600"/>
              </a:spcAft>
              <a:buClrTx/>
              <a:buSzTx/>
              <a:tabLst/>
              <a:defRPr/>
            </a:pPr>
            <a:r>
              <a:rPr lang="en-US" sz="1800" dirty="0">
                <a:latin typeface="Arial" pitchFamily="34" charset="0"/>
                <a:cs typeface="Arial" pitchFamily="34" charset="0"/>
              </a:rPr>
              <a:t>DIN 33411-5: max. static action forces</a:t>
            </a:r>
          </a:p>
          <a:p>
            <a:pPr marL="285750" marR="0" lvl="0" indent="-285750" defTabSz="914400" eaLnBrk="1" fontAlgn="auto" latinLnBrk="0" hangingPunct="1">
              <a:lnSpc>
                <a:spcPct val="100000"/>
              </a:lnSpc>
              <a:spcBef>
                <a:spcPts val="0"/>
              </a:spcBef>
              <a:spcAft>
                <a:spcPts val="600"/>
              </a:spcAft>
              <a:buClr>
                <a:schemeClr val="accent2"/>
              </a:buClr>
              <a:buSzTx/>
              <a:buFont typeface="Wingdings" panose="05000000000000000000" pitchFamily="2" charset="2"/>
              <a:buChar char="§"/>
              <a:tabLst/>
              <a:defRPr/>
            </a:pPr>
            <a:r>
              <a:rPr lang="en-US" sz="1800" b="0" dirty="0">
                <a:latin typeface="Arial" pitchFamily="34" charset="0"/>
                <a:cs typeface="Arial" pitchFamily="34" charset="0"/>
              </a:rPr>
              <a:t>Postures: standing, crouching, kneeling</a:t>
            </a:r>
          </a:p>
          <a:p>
            <a:pPr marL="285750" marR="0" lvl="0" indent="-285750" defTabSz="914400" eaLnBrk="1" fontAlgn="auto" latinLnBrk="0" hangingPunct="1">
              <a:lnSpc>
                <a:spcPct val="100000"/>
              </a:lnSpc>
              <a:spcBef>
                <a:spcPts val="0"/>
              </a:spcBef>
              <a:spcAft>
                <a:spcPts val="600"/>
              </a:spcAft>
              <a:buClr>
                <a:schemeClr val="accent2"/>
              </a:buClr>
              <a:buSzTx/>
              <a:buFont typeface="Wingdings" panose="05000000000000000000" pitchFamily="2" charset="2"/>
              <a:buChar char="§"/>
              <a:tabLst/>
              <a:defRPr/>
            </a:pPr>
            <a:r>
              <a:rPr lang="en-US" sz="1800" b="0" dirty="0">
                <a:latin typeface="Arial" pitchFamily="34" charset="0"/>
                <a:cs typeface="Arial" pitchFamily="34" charset="0"/>
              </a:rPr>
              <a:t>On vertical and horizontal handles at a range of heights and distances from the body</a:t>
            </a:r>
          </a:p>
          <a:p>
            <a:pPr marL="285750" marR="0" lvl="0" indent="-285750" defTabSz="914400" eaLnBrk="1" fontAlgn="auto" latinLnBrk="0" hangingPunct="1">
              <a:lnSpc>
                <a:spcPct val="100000"/>
              </a:lnSpc>
              <a:spcBef>
                <a:spcPts val="0"/>
              </a:spcBef>
              <a:spcAft>
                <a:spcPts val="600"/>
              </a:spcAft>
              <a:buClr>
                <a:schemeClr val="accent2"/>
              </a:buClr>
              <a:buSzTx/>
              <a:buFont typeface="Wingdings" panose="05000000000000000000" pitchFamily="2" charset="2"/>
              <a:buChar char="§"/>
              <a:tabLst/>
              <a:defRPr/>
            </a:pPr>
            <a:r>
              <a:rPr lang="en-US" sz="1800" b="0" dirty="0">
                <a:latin typeface="Arial" pitchFamily="34" charset="0"/>
                <a:cs typeface="Arial" pitchFamily="34" charset="0"/>
              </a:rPr>
              <a:t>One-handed, two-handed</a:t>
            </a:r>
          </a:p>
          <a:p>
            <a:pPr marL="285750" marR="0" lvl="0" indent="-285750" defTabSz="914400" eaLnBrk="1" fontAlgn="auto" latinLnBrk="0" hangingPunct="1">
              <a:lnSpc>
                <a:spcPct val="100000"/>
              </a:lnSpc>
              <a:spcBef>
                <a:spcPts val="0"/>
              </a:spcBef>
              <a:spcAft>
                <a:spcPts val="600"/>
              </a:spcAft>
              <a:buClr>
                <a:schemeClr val="accent2"/>
              </a:buClr>
              <a:buSzTx/>
              <a:buFont typeface="Wingdings" panose="05000000000000000000" pitchFamily="2" charset="2"/>
              <a:buChar char="§"/>
              <a:tabLst/>
              <a:defRPr/>
            </a:pPr>
            <a:r>
              <a:rPr lang="en-US" sz="1800" b="0" dirty="0">
                <a:latin typeface="Arial" pitchFamily="34" charset="0"/>
                <a:cs typeface="Arial" pitchFamily="34" charset="0"/>
              </a:rPr>
              <a:t>For a range of test subject collectives</a:t>
            </a:r>
          </a:p>
          <a:p>
            <a:pPr marR="0" lvl="0" defTabSz="914400" eaLnBrk="1" fontAlgn="auto" latinLnBrk="0" hangingPunct="1">
              <a:lnSpc>
                <a:spcPct val="100000"/>
              </a:lnSpc>
              <a:spcBef>
                <a:spcPts val="0"/>
              </a:spcBef>
              <a:spcAft>
                <a:spcPts val="600"/>
              </a:spcAft>
              <a:buClr>
                <a:schemeClr val="accent2"/>
              </a:buClr>
              <a:buSzTx/>
              <a:tabLst/>
              <a:defRPr/>
            </a:pPr>
            <a:r>
              <a:rPr lang="en-US" sz="1800" dirty="0">
                <a:latin typeface="Arial" pitchFamily="34" charset="0"/>
                <a:cs typeface="Arial" pitchFamily="34" charset="0"/>
              </a:rPr>
              <a:t>EN 1005-3: force limits for machinery operation</a:t>
            </a:r>
          </a:p>
          <a:p>
            <a:pPr marL="457200" marR="0" lvl="0" indent="-457200" defTabSz="914400" eaLnBrk="1" fontAlgn="auto" latinLnBrk="0" hangingPunct="1">
              <a:lnSpc>
                <a:spcPct val="100000"/>
              </a:lnSpc>
              <a:spcBef>
                <a:spcPts val="0"/>
              </a:spcBef>
              <a:spcAft>
                <a:spcPts val="600"/>
              </a:spcAft>
              <a:buClr>
                <a:schemeClr val="accent2"/>
              </a:buClr>
              <a:buSzTx/>
              <a:buFont typeface="Wingdings" panose="05000000000000000000" pitchFamily="2" charset="2"/>
              <a:buChar char="§"/>
              <a:tabLst/>
              <a:defRPr/>
            </a:pPr>
            <a:r>
              <a:rPr lang="en-US" sz="1800" b="0" dirty="0">
                <a:latin typeface="Arial" pitchFamily="34" charset="0"/>
                <a:cs typeface="Arial" pitchFamily="34" charset="0"/>
              </a:rPr>
              <a:t>Consideration for the intended user population</a:t>
            </a:r>
          </a:p>
          <a:p>
            <a:pPr marL="457200" marR="0" lvl="0" indent="-457200" defTabSz="914400" eaLnBrk="1" fontAlgn="auto" latinLnBrk="0" hangingPunct="1">
              <a:lnSpc>
                <a:spcPct val="100000"/>
              </a:lnSpc>
              <a:spcBef>
                <a:spcPts val="0"/>
              </a:spcBef>
              <a:spcAft>
                <a:spcPts val="600"/>
              </a:spcAft>
              <a:buClr>
                <a:schemeClr val="accent2"/>
              </a:buClr>
              <a:buSzTx/>
              <a:buFont typeface="Wingdings" panose="05000000000000000000" pitchFamily="2" charset="2"/>
              <a:buChar char="§"/>
              <a:tabLst/>
              <a:defRPr/>
            </a:pPr>
            <a:r>
              <a:rPr lang="en-US" sz="1800" b="0" dirty="0">
                <a:latin typeface="Arial" pitchFamily="34" charset="0"/>
                <a:cs typeface="Arial" pitchFamily="34" charset="0"/>
              </a:rPr>
              <a:t>Professional and domestic use</a:t>
            </a:r>
          </a:p>
          <a:p>
            <a:pPr marR="0" lvl="0" defTabSz="914400" eaLnBrk="1" fontAlgn="auto" latinLnBrk="0" hangingPunct="1">
              <a:lnSpc>
                <a:spcPct val="100000"/>
              </a:lnSpc>
              <a:spcBef>
                <a:spcPts val="0"/>
              </a:spcBef>
              <a:spcAft>
                <a:spcPts val="600"/>
              </a:spcAft>
              <a:buClr>
                <a:schemeClr val="accent2"/>
              </a:buClr>
              <a:buSzTx/>
              <a:tabLst/>
              <a:defRPr/>
            </a:pPr>
            <a:endParaRPr lang="de-DE" sz="2200" b="0" dirty="0">
              <a:latin typeface="Arial" pitchFamily="34" charset="0"/>
              <a:cs typeface="Arial" pitchFamily="34" charset="0"/>
            </a:endParaRPr>
          </a:p>
          <a:p>
            <a:pPr marR="0" lvl="0" defTabSz="914400" eaLnBrk="1" fontAlgn="auto" latinLnBrk="0" hangingPunct="1">
              <a:lnSpc>
                <a:spcPct val="100000"/>
              </a:lnSpc>
              <a:spcBef>
                <a:spcPts val="0"/>
              </a:spcBef>
              <a:spcAft>
                <a:spcPts val="600"/>
              </a:spcAft>
              <a:buClr>
                <a:schemeClr val="accent2"/>
              </a:buClr>
              <a:buSzTx/>
              <a:tabLst/>
              <a:defRPr/>
            </a:pPr>
            <a:endParaRPr lang="de-DE" sz="2200" b="0" dirty="0">
              <a:latin typeface="Arial" pitchFamily="34" charset="0"/>
              <a:cs typeface="Arial" pitchFamily="34" charset="0"/>
            </a:endParaRPr>
          </a:p>
          <a:p>
            <a:endParaRPr lang="de-DE" sz="2200" dirty="0"/>
          </a:p>
        </p:txBody>
      </p:sp>
      <p:sp>
        <p:nvSpPr>
          <p:cNvPr id="4" name="Datumsplatzhalter 3"/>
          <p:cNvSpPr>
            <a:spLocks noGrp="1"/>
          </p:cNvSpPr>
          <p:nvPr>
            <p:ph type="dt" sz="half" idx="10"/>
          </p:nvPr>
        </p:nvSpPr>
        <p:spPr/>
        <p:txBody>
          <a:bodyPr/>
          <a:lstStyle/>
          <a:p>
            <a:pPr>
              <a:defRPr/>
            </a:pPr>
            <a:fld id="{F1DE3E6B-2BFE-4685-86A1-52889FDF448F}"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5</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ACDB34B9-1B6B-4CCE-810A-3F635C0A9A18}" type="slidenum">
              <a:rPr lang="de-DE" altLang="de-DE" smtClean="0"/>
              <a:pPr/>
              <a:t>10</a:t>
            </a:fld>
            <a:endParaRPr lang="de-DE" altLang="de-DE" dirty="0"/>
          </a:p>
        </p:txBody>
      </p:sp>
      <p:sp>
        <p:nvSpPr>
          <p:cNvPr id="7" name="Rechteck 6"/>
          <p:cNvSpPr/>
          <p:nvPr/>
        </p:nvSpPr>
        <p:spPr>
          <a:xfrm>
            <a:off x="395536" y="4509120"/>
            <a:ext cx="8420100" cy="586957"/>
          </a:xfrm>
          <a:prstGeom prst="rect">
            <a:avLst/>
          </a:prstGeom>
          <a:solidFill>
            <a:schemeClr val="accent2">
              <a:lumMod val="20000"/>
              <a:lumOff val="80000"/>
            </a:schemeClr>
          </a:solidFill>
          <a:ln w="12700">
            <a:solidFill>
              <a:schemeClr val="bg1"/>
            </a:solidFill>
            <a:miter lim="800000"/>
            <a:headEnd/>
            <a:tailEnd/>
          </a:ln>
        </p:spPr>
        <p:txBody>
          <a:bodyPr lIns="90000" tIns="46800" rIns="90000" bIns="46800" anchor="ctr">
            <a:spAutoFit/>
          </a:bodyPr>
          <a:lstStyle/>
          <a:p>
            <a:pPr eaLnBrk="0" hangingPunct="0"/>
            <a:r>
              <a:rPr lang="en-US" sz="1600" b="1" dirty="0">
                <a:solidFill>
                  <a:srgbClr val="0B2A51"/>
                </a:solidFill>
              </a:rPr>
              <a:t>85% or 99% of the (male and female) European user population (aged 20-65) are able to work without exceeding their physical limits.</a:t>
            </a:r>
          </a:p>
        </p:txBody>
      </p:sp>
      <p:graphicFrame>
        <p:nvGraphicFramePr>
          <p:cNvPr id="8" name="Tabelle 7"/>
          <p:cNvGraphicFramePr>
            <a:graphicFrameLocks noGrp="1"/>
          </p:cNvGraphicFramePr>
          <p:nvPr>
            <p:extLst>
              <p:ext uri="{D42A27DB-BD31-4B8C-83A1-F6EECF244321}">
                <p14:modId xmlns:p14="http://schemas.microsoft.com/office/powerpoint/2010/main" val="1182071576"/>
              </p:ext>
            </p:extLst>
          </p:nvPr>
        </p:nvGraphicFramePr>
        <p:xfrm>
          <a:off x="395536" y="5265595"/>
          <a:ext cx="6444716" cy="1112520"/>
        </p:xfrm>
        <a:graphic>
          <a:graphicData uri="http://schemas.openxmlformats.org/drawingml/2006/table">
            <a:tbl>
              <a:tblPr firstRow="1" firstCol="1" bandRow="1">
                <a:tableStyleId>{21E4AEA4-8DFA-4A89-87EB-49C32662AFE0}</a:tableStyleId>
              </a:tblPr>
              <a:tblGrid>
                <a:gridCol w="2628292">
                  <a:extLst>
                    <a:ext uri="{9D8B030D-6E8A-4147-A177-3AD203B41FA5}">
                      <a16:colId xmlns:a16="http://schemas.microsoft.com/office/drawing/2014/main" val="20000"/>
                    </a:ext>
                  </a:extLst>
                </a:gridCol>
                <a:gridCol w="3816424">
                  <a:extLst>
                    <a:ext uri="{9D8B030D-6E8A-4147-A177-3AD203B41FA5}">
                      <a16:colId xmlns:a16="http://schemas.microsoft.com/office/drawing/2014/main" val="20001"/>
                    </a:ext>
                  </a:extLst>
                </a:gridCol>
              </a:tblGrid>
              <a:tr h="370840">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600" dirty="0" err="1" smtClean="0">
                          <a:solidFill>
                            <a:schemeClr val="tx1"/>
                          </a:solidFill>
                        </a:rPr>
                        <a:t>F</a:t>
                      </a:r>
                      <a:r>
                        <a:rPr lang="de-DE" sz="1600" baseline="-25000" dirty="0" err="1" smtClean="0">
                          <a:solidFill>
                            <a:schemeClr val="tx1"/>
                          </a:solidFill>
                        </a:rPr>
                        <a:t>isometr</a:t>
                      </a:r>
                      <a:r>
                        <a:rPr lang="de-DE" sz="1600" baseline="-25000" dirty="0" smtClean="0">
                          <a:solidFill>
                            <a:schemeClr val="tx1"/>
                          </a:solidFill>
                        </a:rPr>
                        <a:t>.-max.</a:t>
                      </a:r>
                      <a:r>
                        <a:rPr lang="de-DE" sz="1600" dirty="0" smtClean="0">
                          <a:solidFill>
                            <a:schemeClr val="tx1"/>
                          </a:solidFill>
                        </a:rPr>
                        <a:t>                e. g.:</a:t>
                      </a:r>
                      <a:endParaRPr lang="de-DE" sz="1600" b="0" dirty="0" smtClean="0">
                        <a:solidFill>
                          <a:schemeClr val="tx1"/>
                        </a:solidFill>
                        <a:latin typeface="Arial" pitchFamily="34" charset="0"/>
                        <a:cs typeface="Arial" pitchFamily="34" charset="0"/>
                      </a:endParaRPr>
                    </a:p>
                  </a:txBody>
                  <a:tcPr>
                    <a:solidFill>
                      <a:schemeClr val="accent2">
                        <a:lumMod val="40000"/>
                        <a:lumOff val="60000"/>
                      </a:schemeClr>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marL="0" indent="0">
                        <a:tabLst>
                          <a:tab pos="1436688" algn="l"/>
                        </a:tabLst>
                      </a:pPr>
                      <a:r>
                        <a:rPr lang="de-DE" sz="1600" dirty="0" err="1" smtClean="0">
                          <a:solidFill>
                            <a:schemeClr val="tx1"/>
                          </a:solidFill>
                        </a:rPr>
                        <a:t>Pushing</a:t>
                      </a:r>
                      <a:r>
                        <a:rPr lang="de-DE" sz="1600" dirty="0" smtClean="0">
                          <a:solidFill>
                            <a:schemeClr val="tx1"/>
                          </a:solidFill>
                        </a:rPr>
                        <a:t>             </a:t>
                      </a:r>
                      <a:r>
                        <a:rPr lang="de-DE" sz="1600" dirty="0" err="1" smtClean="0">
                          <a:solidFill>
                            <a:schemeClr val="tx1"/>
                          </a:solidFill>
                        </a:rPr>
                        <a:t>Pulling</a:t>
                      </a:r>
                      <a:r>
                        <a:rPr lang="de-DE" sz="1600" dirty="0" smtClean="0">
                          <a:solidFill>
                            <a:schemeClr val="tx1"/>
                          </a:solidFill>
                        </a:rPr>
                        <a:t>       (</a:t>
                      </a:r>
                      <a:r>
                        <a:rPr lang="de-DE" sz="1600" dirty="0" err="1" smtClean="0">
                          <a:solidFill>
                            <a:schemeClr val="tx1"/>
                          </a:solidFill>
                        </a:rPr>
                        <a:t>standing</a:t>
                      </a:r>
                      <a:r>
                        <a:rPr lang="de-DE" sz="1600" dirty="0" smtClean="0">
                          <a:solidFill>
                            <a:schemeClr val="tx1"/>
                          </a:solidFill>
                        </a:rPr>
                        <a:t>)</a:t>
                      </a:r>
                    </a:p>
                  </a:txBody>
                  <a:tcPr>
                    <a:solidFill>
                      <a:schemeClr val="accent2">
                        <a:lumMod val="40000"/>
                        <a:lumOff val="60000"/>
                      </a:schemeClr>
                    </a:solidFill>
                  </a:tcPr>
                </a:tc>
                <a:extLst>
                  <a:ext uri="{0D108BD9-81ED-4DB2-BD59-A6C34878D82A}">
                    <a16:rowId xmlns:a16="http://schemas.microsoft.com/office/drawing/2014/main" val="10000"/>
                  </a:ext>
                </a:extLst>
              </a:tr>
              <a:tr h="37084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600" dirty="0" smtClean="0"/>
                        <a:t>Professional </a:t>
                      </a:r>
                      <a:r>
                        <a:rPr lang="de-DE" sz="1600" dirty="0" err="1" smtClean="0"/>
                        <a:t>use</a:t>
                      </a:r>
                      <a:endParaRPr lang="de-DE" sz="1600" dirty="0" smtClean="0"/>
                    </a:p>
                  </a:txBody>
                  <a:tcPr>
                    <a:solidFill>
                      <a:schemeClr val="accent2">
                        <a:lumMod val="40000"/>
                        <a:lumOff val="6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de-DE" sz="1600" dirty="0" smtClean="0"/>
                        <a:t>200 N</a:t>
                      </a:r>
                      <a:r>
                        <a:rPr lang="de-DE" sz="1600" baseline="0" dirty="0" smtClean="0"/>
                        <a:t>                  </a:t>
                      </a:r>
                      <a:r>
                        <a:rPr lang="de-DE" sz="1600" dirty="0" smtClean="0"/>
                        <a:t>145 N</a:t>
                      </a:r>
                      <a:endParaRPr lang="de-DE" sz="1600" b="0" i="0" dirty="0">
                        <a:solidFill>
                          <a:srgbClr val="2A3C5C"/>
                        </a:solidFill>
                        <a:latin typeface="Arial" pitchFamily="34" charset="0"/>
                        <a:cs typeface="Arial" pitchFamily="34" charset="0"/>
                      </a:endParaRPr>
                    </a:p>
                  </a:txBody>
                  <a:tcPr>
                    <a:solidFill>
                      <a:schemeClr val="accent2">
                        <a:lumMod val="40000"/>
                        <a:lumOff val="60000"/>
                      </a:schemeClr>
                    </a:solidFill>
                  </a:tcPr>
                </a:tc>
                <a:extLst>
                  <a:ext uri="{0D108BD9-81ED-4DB2-BD59-A6C34878D82A}">
                    <a16:rowId xmlns:a16="http://schemas.microsoft.com/office/drawing/2014/main" val="10001"/>
                  </a:ext>
                </a:extLst>
              </a:tr>
              <a:tr h="37084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600" dirty="0" err="1" smtClean="0"/>
                        <a:t>Domestic</a:t>
                      </a:r>
                      <a:r>
                        <a:rPr lang="de-DE" sz="1600" dirty="0" smtClean="0"/>
                        <a:t> </a:t>
                      </a:r>
                      <a:r>
                        <a:rPr lang="de-DE" sz="1600" dirty="0" err="1" smtClean="0"/>
                        <a:t>use</a:t>
                      </a:r>
                      <a:endParaRPr lang="de-DE" sz="1600" dirty="0" smtClean="0"/>
                    </a:p>
                  </a:txBody>
                  <a:tcPr>
                    <a:solidFill>
                      <a:schemeClr val="accent2">
                        <a:lumMod val="40000"/>
                        <a:lumOff val="6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de-DE" sz="1600" dirty="0" smtClean="0"/>
                        <a:t>119 N</a:t>
                      </a:r>
                      <a:r>
                        <a:rPr lang="de-DE" sz="1600" baseline="0" dirty="0" smtClean="0"/>
                        <a:t>                    </a:t>
                      </a:r>
                      <a:r>
                        <a:rPr lang="de-DE" sz="1600" dirty="0" smtClean="0"/>
                        <a:t>96 N</a:t>
                      </a:r>
                      <a:endParaRPr lang="de-DE" sz="1600" b="0" i="0" dirty="0" smtClean="0">
                        <a:solidFill>
                          <a:srgbClr val="2A3C5C"/>
                        </a:solidFill>
                        <a:latin typeface="Arial" pitchFamily="34" charset="0"/>
                        <a:cs typeface="Arial" pitchFamily="34" charset="0"/>
                      </a:endParaRPr>
                    </a:p>
                  </a:txBody>
                  <a:tcPr>
                    <a:solidFill>
                      <a:schemeClr val="accent2">
                        <a:lumMod val="40000"/>
                        <a:lumOff val="6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753168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z="2800" dirty="0"/>
              <a:t>Sources of data, max. action forces – further sources (examples)</a:t>
            </a:r>
            <a:endParaRPr lang="de-DE" sz="2800" dirty="0"/>
          </a:p>
        </p:txBody>
      </p:sp>
      <p:sp>
        <p:nvSpPr>
          <p:cNvPr id="3" name="Inhaltsplatzhalter 2"/>
          <p:cNvSpPr>
            <a:spLocks noGrp="1"/>
          </p:cNvSpPr>
          <p:nvPr>
            <p:ph idx="1"/>
          </p:nvPr>
        </p:nvSpPr>
        <p:spPr>
          <a:xfrm>
            <a:off x="557213" y="1747855"/>
            <a:ext cx="8064500" cy="4897437"/>
          </a:xfrm>
        </p:spPr>
        <p:txBody>
          <a:bodyPr/>
          <a:lstStyle/>
          <a:p>
            <a:r>
              <a:rPr lang="en-US" dirty="0"/>
              <a:t>Force atlas for assembly operations:</a:t>
            </a:r>
          </a:p>
          <a:p>
            <a:r>
              <a:rPr lang="de-DE" b="0" dirty="0"/>
              <a:t>Quasi-</a:t>
            </a:r>
            <a:r>
              <a:rPr lang="de-DE" b="0" dirty="0" err="1"/>
              <a:t>static</a:t>
            </a:r>
            <a:r>
              <a:rPr lang="de-DE" b="0" dirty="0"/>
              <a:t> </a:t>
            </a:r>
            <a:r>
              <a:rPr lang="de-DE" b="0" dirty="0" err="1"/>
              <a:t>forces</a:t>
            </a:r>
            <a:endParaRPr lang="de-DE" b="0" dirty="0"/>
          </a:p>
          <a:p>
            <a:pPr marL="342900" indent="-342900">
              <a:buClr>
                <a:schemeClr val="accent2"/>
              </a:buClr>
              <a:buFont typeface="Wingdings" panose="05000000000000000000" pitchFamily="2" charset="2"/>
              <a:buChar char="§"/>
            </a:pPr>
            <a:r>
              <a:rPr lang="en-US" b="0" dirty="0"/>
              <a:t>Of the arm-shoulder-whole body system</a:t>
            </a:r>
          </a:p>
          <a:p>
            <a:pPr marL="877888" lvl="3" indent="-342900">
              <a:buClr>
                <a:schemeClr val="accent2"/>
              </a:buClr>
            </a:pPr>
            <a:r>
              <a:rPr lang="en-US" dirty="0"/>
              <a:t>Postures: standing; sitting; kneeling; in each case working upright/overhead/bent over</a:t>
            </a:r>
          </a:p>
          <a:p>
            <a:pPr marL="877888" lvl="3" indent="-342900">
              <a:buClr>
                <a:schemeClr val="accent2"/>
              </a:buClr>
            </a:pPr>
            <a:r>
              <a:rPr lang="en-US" dirty="0"/>
              <a:t>6 directions of force: one-handed and two-handed</a:t>
            </a:r>
          </a:p>
          <a:p>
            <a:pPr marL="344488" lvl="1" indent="-342900">
              <a:buClr>
                <a:schemeClr val="accent2"/>
              </a:buClr>
              <a:buFont typeface="Wingdings" panose="05000000000000000000" pitchFamily="2" charset="2"/>
              <a:buChar char="§"/>
            </a:pPr>
            <a:r>
              <a:rPr lang="en-US" dirty="0"/>
              <a:t>Of the finger-hand system</a:t>
            </a:r>
          </a:p>
          <a:p>
            <a:pPr marL="877888" lvl="3" indent="-342900">
              <a:buClr>
                <a:schemeClr val="accent2"/>
              </a:buClr>
            </a:pPr>
            <a:r>
              <a:rPr lang="en-US" dirty="0"/>
              <a:t>8 hand-finger gripping and action </a:t>
            </a:r>
            <a:r>
              <a:rPr lang="en-US" dirty="0" err="1" smtClean="0"/>
              <a:t>foces</a:t>
            </a:r>
            <a:r>
              <a:rPr lang="de-DE" dirty="0" smtClean="0"/>
              <a:t/>
            </a:r>
            <a:br>
              <a:rPr lang="de-DE" dirty="0" smtClean="0"/>
            </a:br>
            <a:endParaRPr lang="de-DE" sz="1100" dirty="0" smtClean="0"/>
          </a:p>
          <a:p>
            <a:pPr marL="344488" lvl="1" indent="-342900">
              <a:buClr>
                <a:schemeClr val="accent2"/>
              </a:buClr>
            </a:pPr>
            <a:r>
              <a:rPr lang="de-DE" sz="2000" dirty="0" err="1" smtClean="0"/>
              <a:t>see</a:t>
            </a:r>
            <a:r>
              <a:rPr lang="de-DE" sz="2000" dirty="0" smtClean="0"/>
              <a:t>: </a:t>
            </a:r>
            <a:r>
              <a:rPr lang="de-DE" sz="2000" dirty="0" smtClean="0">
                <a:hlinkClick r:id="rId3"/>
              </a:rPr>
              <a:t>www.kraftatlas.de</a:t>
            </a:r>
            <a:r>
              <a:rPr lang="de-DE" sz="2000" dirty="0" smtClean="0"/>
              <a:t> </a:t>
            </a:r>
          </a:p>
          <a:p>
            <a:pPr marL="344488" lvl="1" indent="-342900">
              <a:buClr>
                <a:schemeClr val="accent2"/>
              </a:buClr>
            </a:pPr>
            <a:r>
              <a:rPr lang="de-DE" sz="2000" dirty="0" err="1"/>
              <a:t>Cabin</a:t>
            </a:r>
            <a:r>
              <a:rPr lang="de-DE" sz="2000" dirty="0"/>
              <a:t> </a:t>
            </a:r>
            <a:r>
              <a:rPr lang="de-DE" sz="2000" dirty="0" err="1"/>
              <a:t>attendants</a:t>
            </a:r>
            <a:r>
              <a:rPr lang="de-DE" sz="2000" dirty="0" smtClean="0"/>
              <a:t>: </a:t>
            </a:r>
            <a:r>
              <a:rPr lang="en-US" sz="2000" dirty="0"/>
              <a:t>Maximum action forces during pushing of a </a:t>
            </a:r>
            <a:r>
              <a:rPr lang="en-US" sz="2000" dirty="0" smtClean="0"/>
              <a:t>trolley</a:t>
            </a:r>
            <a:r>
              <a:rPr lang="de-DE" sz="2000" dirty="0" smtClean="0"/>
              <a:t> </a:t>
            </a:r>
            <a:r>
              <a:rPr lang="de-DE" sz="2000" dirty="0" smtClean="0">
                <a:hlinkClick r:id="rId4"/>
              </a:rPr>
              <a:t>http://www.dguv.de/ifa/publikationen/reports-download/bia-reports-2002-bis-2004/bia-report-5-2004/index.jsp</a:t>
            </a:r>
            <a:r>
              <a:rPr lang="de-DE" sz="2000" dirty="0" smtClean="0"/>
              <a:t> </a:t>
            </a:r>
          </a:p>
        </p:txBody>
      </p:sp>
      <p:sp>
        <p:nvSpPr>
          <p:cNvPr id="4" name="Datumsplatzhalter 3"/>
          <p:cNvSpPr>
            <a:spLocks noGrp="1"/>
          </p:cNvSpPr>
          <p:nvPr>
            <p:ph type="dt" sz="half" idx="10"/>
          </p:nvPr>
        </p:nvSpPr>
        <p:spPr/>
        <p:txBody>
          <a:bodyPr/>
          <a:lstStyle/>
          <a:p>
            <a:pPr>
              <a:defRPr/>
            </a:pPr>
            <a:fld id="{F1DE3E6B-2BFE-4685-86A1-52889FDF448F}"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5</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ACDB34B9-1B6B-4CCE-810A-3F635C0A9A18}" type="slidenum">
              <a:rPr lang="de-DE" altLang="de-DE" smtClean="0"/>
              <a:pPr/>
              <a:t>11</a:t>
            </a:fld>
            <a:endParaRPr lang="de-DE" altLang="de-DE" dirty="0"/>
          </a:p>
        </p:txBody>
      </p:sp>
    </p:spTree>
    <p:extLst>
      <p:ext uri="{BB962C8B-B14F-4D97-AF65-F5344CB8AC3E}">
        <p14:creationId xmlns:p14="http://schemas.microsoft.com/office/powerpoint/2010/main" val="18655909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Important</a:t>
            </a:r>
            <a:r>
              <a:rPr lang="de-DE" dirty="0"/>
              <a:t> </a:t>
            </a:r>
            <a:r>
              <a:rPr lang="de-DE" dirty="0" err="1"/>
              <a:t>literature</a:t>
            </a:r>
            <a:r>
              <a:rPr lang="de-DE" dirty="0"/>
              <a:t> </a:t>
            </a:r>
            <a:r>
              <a:rPr lang="de-DE" dirty="0" err="1"/>
              <a:t>for</a:t>
            </a:r>
            <a:r>
              <a:rPr lang="de-DE" dirty="0"/>
              <a:t> Module 2-5</a:t>
            </a:r>
          </a:p>
        </p:txBody>
      </p:sp>
      <p:sp>
        <p:nvSpPr>
          <p:cNvPr id="3" name="Inhaltsplatzhalter 2"/>
          <p:cNvSpPr>
            <a:spLocks noGrp="1"/>
          </p:cNvSpPr>
          <p:nvPr>
            <p:ph idx="1"/>
          </p:nvPr>
        </p:nvSpPr>
        <p:spPr/>
        <p:txBody>
          <a:bodyPr/>
          <a:lstStyle/>
          <a:p>
            <a:pPr eaLnBrk="1" hangingPunct="1">
              <a:lnSpc>
                <a:spcPct val="120000"/>
              </a:lnSpc>
              <a:spcAft>
                <a:spcPct val="20000"/>
              </a:spcAft>
            </a:pPr>
            <a:r>
              <a:rPr lang="de-DE" altLang="de-DE" sz="1800" dirty="0"/>
              <a:t>DIN Taschenbuch 390 </a:t>
            </a:r>
            <a:r>
              <a:rPr lang="de-DE" altLang="de-DE" sz="1800" b="0" dirty="0"/>
              <a:t>Körpermaße und Körperkräfte</a:t>
            </a:r>
          </a:p>
          <a:p>
            <a:pPr eaLnBrk="1" hangingPunct="1">
              <a:lnSpc>
                <a:spcPct val="120000"/>
              </a:lnSpc>
              <a:spcAft>
                <a:spcPct val="20000"/>
              </a:spcAft>
            </a:pPr>
            <a:r>
              <a:rPr lang="de-DE" altLang="de-DE" sz="1800" dirty="0"/>
              <a:t>DIN 33411-1 </a:t>
            </a:r>
            <a:r>
              <a:rPr lang="de-DE" altLang="de-DE" sz="1800" b="0" dirty="0"/>
              <a:t>Körperkräfte des Menschen – Teil 1: Begriffe, Zusammenhänge, Bestimmungsgrößen </a:t>
            </a:r>
          </a:p>
          <a:p>
            <a:pPr eaLnBrk="1" hangingPunct="1">
              <a:lnSpc>
                <a:spcPct val="120000"/>
              </a:lnSpc>
              <a:spcAft>
                <a:spcPct val="20000"/>
              </a:spcAft>
            </a:pPr>
            <a:r>
              <a:rPr lang="de-DE" altLang="de-DE" sz="1800" dirty="0"/>
              <a:t>DIN 33411-3 </a:t>
            </a:r>
            <a:r>
              <a:rPr lang="de-DE" altLang="de-DE" sz="1800" b="0" dirty="0"/>
              <a:t>Körperkräfte des Menschen – Teil 3: Maximal erreichbare statische Aktionsmomente männlicher Arbeitspersonen an Handrädern</a:t>
            </a:r>
          </a:p>
          <a:p>
            <a:pPr eaLnBrk="1" hangingPunct="1">
              <a:lnSpc>
                <a:spcPct val="120000"/>
              </a:lnSpc>
              <a:spcAft>
                <a:spcPct val="20000"/>
              </a:spcAft>
            </a:pPr>
            <a:r>
              <a:rPr lang="de-DE" altLang="de-DE" sz="1800" dirty="0"/>
              <a:t>DIN 33411-4 </a:t>
            </a:r>
            <a:r>
              <a:rPr lang="de-DE" altLang="de-DE" sz="1800" b="0" dirty="0"/>
              <a:t>Körperkräfte des Menschen – Teil 4: Maximale statische Aktionskräfte (Isodynen) </a:t>
            </a:r>
          </a:p>
          <a:p>
            <a:pPr eaLnBrk="1" hangingPunct="1">
              <a:lnSpc>
                <a:spcPct val="120000"/>
              </a:lnSpc>
              <a:spcAft>
                <a:spcPct val="20000"/>
              </a:spcAft>
            </a:pPr>
            <a:r>
              <a:rPr lang="de-DE" altLang="de-DE" sz="1800" dirty="0"/>
              <a:t>DIN 33411-5 </a:t>
            </a:r>
            <a:r>
              <a:rPr lang="de-DE" altLang="de-DE" sz="1800" b="0" dirty="0"/>
              <a:t>Körperkräfte des Menschen – Teil 5: Maximale statische Aktionskräfte, Werte</a:t>
            </a:r>
          </a:p>
          <a:p>
            <a:pPr eaLnBrk="1" hangingPunct="1">
              <a:lnSpc>
                <a:spcPct val="120000"/>
              </a:lnSpc>
              <a:spcAft>
                <a:spcPct val="20000"/>
              </a:spcAft>
            </a:pPr>
            <a:r>
              <a:rPr lang="de-DE" altLang="de-DE" sz="1800" dirty="0"/>
              <a:t>EN 1005-3 </a:t>
            </a:r>
            <a:r>
              <a:rPr lang="de-DE" altLang="de-DE" sz="1800" b="0" dirty="0" err="1"/>
              <a:t>Safety</a:t>
            </a:r>
            <a:r>
              <a:rPr lang="de-DE" altLang="de-DE" sz="1800" b="0" dirty="0"/>
              <a:t> </a:t>
            </a:r>
            <a:r>
              <a:rPr lang="de-DE" altLang="de-DE" sz="1800" b="0" dirty="0" err="1"/>
              <a:t>of</a:t>
            </a:r>
            <a:r>
              <a:rPr lang="de-DE" altLang="de-DE" sz="1800" b="0" dirty="0"/>
              <a:t> </a:t>
            </a:r>
            <a:r>
              <a:rPr lang="de-DE" altLang="de-DE" sz="1800" b="0" dirty="0" err="1"/>
              <a:t>machinery</a:t>
            </a:r>
            <a:r>
              <a:rPr lang="de-DE" altLang="de-DE" sz="1800" b="0" dirty="0"/>
              <a:t> – Human </a:t>
            </a:r>
            <a:r>
              <a:rPr lang="de-DE" altLang="de-DE" sz="1800" b="0" dirty="0" err="1"/>
              <a:t>physical</a:t>
            </a:r>
            <a:r>
              <a:rPr lang="de-DE" altLang="de-DE" sz="1800" b="0" dirty="0"/>
              <a:t> </a:t>
            </a:r>
            <a:r>
              <a:rPr lang="de-DE" altLang="de-DE" sz="1800" b="0" dirty="0" err="1"/>
              <a:t>performance</a:t>
            </a:r>
            <a:r>
              <a:rPr lang="de-DE" altLang="de-DE" sz="1800" b="0" dirty="0"/>
              <a:t> – Part 3: Recommended </a:t>
            </a:r>
            <a:r>
              <a:rPr lang="de-DE" altLang="de-DE" sz="1800" b="0" dirty="0" err="1"/>
              <a:t>force</a:t>
            </a:r>
            <a:r>
              <a:rPr lang="de-DE" altLang="de-DE" sz="1800" b="0" dirty="0"/>
              <a:t> </a:t>
            </a:r>
            <a:r>
              <a:rPr lang="de-DE" altLang="de-DE" sz="1800" b="0" dirty="0" err="1"/>
              <a:t>limits</a:t>
            </a:r>
            <a:r>
              <a:rPr lang="de-DE" altLang="de-DE" sz="1800" b="0" dirty="0"/>
              <a:t> </a:t>
            </a:r>
            <a:r>
              <a:rPr lang="de-DE" altLang="de-DE" sz="1800" b="0" dirty="0" err="1"/>
              <a:t>for</a:t>
            </a:r>
            <a:r>
              <a:rPr lang="de-DE" altLang="de-DE" sz="1800" b="0" dirty="0"/>
              <a:t> </a:t>
            </a:r>
            <a:r>
              <a:rPr lang="de-DE" altLang="de-DE" sz="1800" b="0" dirty="0" err="1"/>
              <a:t>machinery</a:t>
            </a:r>
            <a:r>
              <a:rPr lang="de-DE" altLang="de-DE" sz="1800" b="0" dirty="0"/>
              <a:t> </a:t>
            </a:r>
            <a:r>
              <a:rPr lang="de-DE" altLang="de-DE" sz="1800" b="0" dirty="0" err="1"/>
              <a:t>operation</a:t>
            </a:r>
            <a:endParaRPr lang="de-DE" altLang="de-DE" sz="1800" b="0" dirty="0"/>
          </a:p>
          <a:p>
            <a:pPr eaLnBrk="1" hangingPunct="1">
              <a:lnSpc>
                <a:spcPct val="120000"/>
              </a:lnSpc>
              <a:spcAft>
                <a:spcPct val="20000"/>
              </a:spcAft>
            </a:pPr>
            <a:r>
              <a:rPr lang="de-DE" altLang="de-DE" sz="1800" dirty="0"/>
              <a:t>For </a:t>
            </a:r>
            <a:r>
              <a:rPr lang="de-DE" altLang="de-DE" sz="1800" dirty="0" err="1"/>
              <a:t>further</a:t>
            </a:r>
            <a:r>
              <a:rPr lang="de-DE" altLang="de-DE" sz="1800" dirty="0"/>
              <a:t> </a:t>
            </a:r>
            <a:r>
              <a:rPr lang="de-DE" altLang="de-DE" sz="1800" dirty="0" err="1"/>
              <a:t>standards</a:t>
            </a:r>
            <a:r>
              <a:rPr lang="de-DE" altLang="de-DE" sz="1800" dirty="0"/>
              <a:t>, </a:t>
            </a:r>
            <a:r>
              <a:rPr lang="de-DE" altLang="de-DE" sz="1800" dirty="0" err="1"/>
              <a:t>see</a:t>
            </a:r>
            <a:r>
              <a:rPr lang="de-DE" altLang="de-DE" sz="1800" dirty="0"/>
              <a:t> KAN-Praxis – </a:t>
            </a:r>
            <a:r>
              <a:rPr lang="de-DE" altLang="de-DE" sz="1800" dirty="0" err="1"/>
              <a:t>NoRA</a:t>
            </a:r>
            <a:r>
              <a:rPr lang="de-DE" altLang="de-DE" sz="1800" dirty="0"/>
              <a:t>: </a:t>
            </a:r>
            <a:r>
              <a:rPr lang="de-DE" altLang="de-DE" sz="1800" dirty="0" err="1"/>
              <a:t>Searching</a:t>
            </a:r>
            <a:r>
              <a:rPr lang="de-DE" altLang="de-DE" sz="1800" dirty="0"/>
              <a:t> for </a:t>
            </a:r>
            <a:r>
              <a:rPr lang="de-DE" altLang="de-DE" sz="1800" dirty="0" err="1"/>
              <a:t>standards</a:t>
            </a:r>
            <a:r>
              <a:rPr lang="de-DE" altLang="de-DE" sz="1800" dirty="0"/>
              <a:t>  </a:t>
            </a:r>
            <a:r>
              <a:rPr lang="de-DE" altLang="de-DE" sz="1800" dirty="0" smtClean="0">
                <a:hlinkClick r:id="rId3"/>
              </a:rPr>
              <a:t>https://</a:t>
            </a:r>
            <a:r>
              <a:rPr lang="de-DE" altLang="de-DE" sz="1800" dirty="0" smtClean="0">
                <a:hlinkClick r:id="rId3"/>
              </a:rPr>
              <a:t>nora.kan-praxis.de</a:t>
            </a:r>
            <a:r>
              <a:rPr lang="de-DE" altLang="de-DE" sz="1800" dirty="0" smtClean="0">
                <a:hlinkClick r:id="rId3"/>
              </a:rPr>
              <a:t>/en</a:t>
            </a:r>
            <a:r>
              <a:rPr lang="de-DE" altLang="de-DE" sz="1800" dirty="0" smtClean="0"/>
              <a:t> </a:t>
            </a:r>
            <a:endParaRPr lang="de-DE" altLang="de-DE" sz="1800" dirty="0"/>
          </a:p>
          <a:p>
            <a:endParaRPr lang="de-DE" sz="1800" dirty="0"/>
          </a:p>
        </p:txBody>
      </p:sp>
      <p:sp>
        <p:nvSpPr>
          <p:cNvPr id="4" name="Datumsplatzhalter 3"/>
          <p:cNvSpPr>
            <a:spLocks noGrp="1"/>
          </p:cNvSpPr>
          <p:nvPr>
            <p:ph type="dt" sz="half" idx="10"/>
          </p:nvPr>
        </p:nvSpPr>
        <p:spPr/>
        <p:txBody>
          <a:bodyPr/>
          <a:lstStyle/>
          <a:p>
            <a:pPr>
              <a:defRPr/>
            </a:pPr>
            <a:fld id="{F1DE3E6B-2BFE-4685-86A1-52889FDF448F}"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5</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ACDB34B9-1B6B-4CCE-810A-3F635C0A9A18}" type="slidenum">
              <a:rPr lang="de-DE" altLang="de-DE" smtClean="0"/>
              <a:pPr/>
              <a:t>12</a:t>
            </a:fld>
            <a:endParaRPr lang="de-DE" altLang="de-DE" dirty="0"/>
          </a:p>
        </p:txBody>
      </p:sp>
    </p:spTree>
    <p:extLst>
      <p:ext uri="{BB962C8B-B14F-4D97-AF65-F5344CB8AC3E}">
        <p14:creationId xmlns:p14="http://schemas.microsoft.com/office/powerpoint/2010/main" val="11904516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Important</a:t>
            </a:r>
            <a:r>
              <a:rPr lang="de-DE" dirty="0"/>
              <a:t> </a:t>
            </a:r>
            <a:r>
              <a:rPr lang="de-DE" dirty="0" err="1"/>
              <a:t>literature</a:t>
            </a:r>
            <a:r>
              <a:rPr lang="de-DE" dirty="0"/>
              <a:t> </a:t>
            </a:r>
            <a:r>
              <a:rPr lang="de-DE" dirty="0" err="1"/>
              <a:t>for</a:t>
            </a:r>
            <a:r>
              <a:rPr lang="de-DE" dirty="0"/>
              <a:t> Module 2-5</a:t>
            </a:r>
          </a:p>
        </p:txBody>
      </p:sp>
      <p:sp>
        <p:nvSpPr>
          <p:cNvPr id="3" name="Inhaltsplatzhalter 2"/>
          <p:cNvSpPr>
            <a:spLocks noGrp="1"/>
          </p:cNvSpPr>
          <p:nvPr>
            <p:ph idx="1"/>
          </p:nvPr>
        </p:nvSpPr>
        <p:spPr/>
        <p:txBody>
          <a:bodyPr/>
          <a:lstStyle/>
          <a:p>
            <a:pPr lvl="0" eaLnBrk="1" hangingPunct="1">
              <a:lnSpc>
                <a:spcPct val="120000"/>
              </a:lnSpc>
              <a:spcAft>
                <a:spcPct val="10000"/>
              </a:spcAft>
              <a:buSzPct val="100000"/>
              <a:tabLst/>
            </a:pPr>
            <a:r>
              <a:rPr lang="de-DE" altLang="de-DE" sz="1600" kern="1200" dirty="0">
                <a:latin typeface="Arial" charset="0"/>
                <a:cs typeface="Arial" charset="0"/>
              </a:rPr>
              <a:t>BANDERA, J. E.; KERN, P.; SOLF, J. J. (1986): </a:t>
            </a:r>
            <a:r>
              <a:rPr lang="de-DE" altLang="de-DE" sz="1600" b="0" kern="1200" dirty="0">
                <a:latin typeface="Arial" charset="0"/>
                <a:cs typeface="Arial" charset="0"/>
              </a:rPr>
              <a:t>Leitfaden zur Auswahl, Anordnung und Gestaltung von kraftbetonten Stellteilen. Bremerhaven: Wirtschaftsverlag NW Verlag für neue Wissenschaft. (Publications </a:t>
            </a:r>
            <a:r>
              <a:rPr lang="de-DE" altLang="de-DE" sz="1600" b="0" kern="1200" dirty="0" err="1">
                <a:latin typeface="Arial" charset="0"/>
                <a:cs typeface="Arial" charset="0"/>
              </a:rPr>
              <a:t>of</a:t>
            </a:r>
            <a:r>
              <a:rPr lang="de-DE" altLang="de-DE" sz="1600" b="0" kern="1200" dirty="0">
                <a:latin typeface="Arial" charset="0"/>
                <a:cs typeface="Arial" charset="0"/>
              </a:rPr>
              <a:t> </a:t>
            </a:r>
            <a:r>
              <a:rPr lang="de-DE" altLang="de-DE" sz="1600" b="0" kern="1200" dirty="0" err="1">
                <a:latin typeface="Arial" charset="0"/>
                <a:cs typeface="Arial" charset="0"/>
              </a:rPr>
              <a:t>the</a:t>
            </a:r>
            <a:r>
              <a:rPr lang="de-DE" altLang="de-DE" sz="1600" b="0" kern="1200" dirty="0">
                <a:latin typeface="Arial" charset="0"/>
                <a:cs typeface="Arial" charset="0"/>
              </a:rPr>
              <a:t> Bundesanstalt für Arbeitsmedizin und Arbeitsschutz, </a:t>
            </a:r>
            <a:r>
              <a:rPr lang="de-DE" altLang="de-DE" sz="1600" b="0" kern="1200" dirty="0" err="1">
                <a:latin typeface="Arial" charset="0"/>
                <a:cs typeface="Arial" charset="0"/>
              </a:rPr>
              <a:t>Article</a:t>
            </a:r>
            <a:r>
              <a:rPr lang="de-DE" altLang="de-DE" sz="1600" b="0" kern="1200" dirty="0">
                <a:latin typeface="Arial" charset="0"/>
                <a:cs typeface="Arial" charset="0"/>
              </a:rPr>
              <a:t> 494).</a:t>
            </a:r>
          </a:p>
          <a:p>
            <a:pPr lvl="0" eaLnBrk="1" hangingPunct="1">
              <a:lnSpc>
                <a:spcPct val="120000"/>
              </a:lnSpc>
              <a:spcAft>
                <a:spcPct val="10000"/>
              </a:spcAft>
              <a:buSzPct val="100000"/>
              <a:tabLst/>
            </a:pPr>
            <a:r>
              <a:rPr lang="de-DE" altLang="de-DE" sz="1600" kern="1200" dirty="0">
                <a:latin typeface="Arial" charset="0"/>
                <a:cs typeface="Arial" charset="0"/>
              </a:rPr>
              <a:t>BANDERA, J. E.; MUNTZINGER, W.; SOLF, J. J. (1989): </a:t>
            </a:r>
            <a:r>
              <a:rPr lang="de-DE" altLang="de-DE" sz="1600" b="0" kern="1200" dirty="0">
                <a:latin typeface="Arial" charset="0"/>
                <a:cs typeface="Arial" charset="0"/>
              </a:rPr>
              <a:t>Auswahl und Gestaltung von ergonomisch richtigen Fußstellteilen - </a:t>
            </a:r>
            <a:r>
              <a:rPr lang="de-DE" altLang="de-DE" sz="1600" b="0" kern="1200" dirty="0" err="1">
                <a:latin typeface="Arial" charset="0"/>
                <a:cs typeface="Arial" charset="0"/>
              </a:rPr>
              <a:t>Vols</a:t>
            </a:r>
            <a:r>
              <a:rPr lang="de-DE" altLang="de-DE" sz="1600" b="0" kern="1200" dirty="0">
                <a:latin typeface="Arial" charset="0"/>
                <a:cs typeface="Arial" charset="0"/>
              </a:rPr>
              <a:t>. I </a:t>
            </a:r>
            <a:r>
              <a:rPr lang="de-DE" altLang="de-DE" sz="1600" b="0" kern="1200" dirty="0" err="1">
                <a:latin typeface="Arial" charset="0"/>
                <a:cs typeface="Arial" charset="0"/>
              </a:rPr>
              <a:t>and</a:t>
            </a:r>
            <a:r>
              <a:rPr lang="de-DE" altLang="de-DE" sz="1600" b="0" kern="1200" dirty="0">
                <a:latin typeface="Arial" charset="0"/>
                <a:cs typeface="Arial" charset="0"/>
              </a:rPr>
              <a:t> II: Systematik und Fallbeispiele. Bremerhaven: Wirtschaftsverlag NW Verlag für neue Wissenschaft. (Publications </a:t>
            </a:r>
            <a:r>
              <a:rPr lang="de-DE" altLang="de-DE" sz="1600" b="0" kern="1200" dirty="0" err="1">
                <a:latin typeface="Arial" charset="0"/>
                <a:cs typeface="Arial" charset="0"/>
              </a:rPr>
              <a:t>of</a:t>
            </a:r>
            <a:r>
              <a:rPr lang="de-DE" altLang="de-DE" sz="1600" b="0" kern="1200" dirty="0">
                <a:latin typeface="Arial" charset="0"/>
                <a:cs typeface="Arial" charset="0"/>
              </a:rPr>
              <a:t> </a:t>
            </a:r>
            <a:r>
              <a:rPr lang="de-DE" altLang="de-DE" sz="1600" b="0" kern="1200" dirty="0" err="1">
                <a:latin typeface="Arial" charset="0"/>
                <a:cs typeface="Arial" charset="0"/>
              </a:rPr>
              <a:t>the</a:t>
            </a:r>
            <a:r>
              <a:rPr lang="de-DE" altLang="de-DE" sz="1600" b="0" kern="1200" dirty="0">
                <a:latin typeface="Arial" charset="0"/>
                <a:cs typeface="Arial" charset="0"/>
              </a:rPr>
              <a:t> Bundesanstalt für Arbeitsmedizin und Arbeitsschutz, </a:t>
            </a:r>
            <a:r>
              <a:rPr lang="de-DE" altLang="de-DE" sz="1600" b="0" kern="1200" dirty="0" err="1">
                <a:latin typeface="Arial" charset="0"/>
                <a:cs typeface="Arial" charset="0"/>
              </a:rPr>
              <a:t>Article</a:t>
            </a:r>
            <a:r>
              <a:rPr lang="de-DE" altLang="de-DE" sz="1600" b="0" kern="1200" dirty="0">
                <a:latin typeface="Arial" charset="0"/>
                <a:cs typeface="Arial" charset="0"/>
              </a:rPr>
              <a:t> 590 Vol. I).</a:t>
            </a:r>
          </a:p>
          <a:p>
            <a:pPr lvl="0" eaLnBrk="1" hangingPunct="1">
              <a:lnSpc>
                <a:spcPct val="120000"/>
              </a:lnSpc>
              <a:spcAft>
                <a:spcPct val="10000"/>
              </a:spcAft>
              <a:buSzPct val="100000"/>
              <a:tabLst/>
            </a:pPr>
            <a:r>
              <a:rPr lang="de-DE" altLang="de-DE" sz="1600" kern="1200" dirty="0">
                <a:latin typeface="Arial" charset="0"/>
                <a:cs typeface="Arial" charset="0"/>
              </a:rPr>
              <a:t>GRANDJEAN, E. (1991): </a:t>
            </a:r>
            <a:r>
              <a:rPr lang="de-DE" altLang="de-DE" sz="1600" b="0" kern="1200" dirty="0">
                <a:latin typeface="Arial" charset="0"/>
                <a:cs typeface="Arial" charset="0"/>
              </a:rPr>
              <a:t>Physiologische Arbeitsgestaltung: Leitfaden der Ergonomie. 4th </a:t>
            </a:r>
            <a:r>
              <a:rPr lang="de-DE" altLang="de-DE" sz="1600" b="0" kern="1200" dirty="0" err="1">
                <a:latin typeface="Arial" charset="0"/>
                <a:cs typeface="Arial" charset="0"/>
              </a:rPr>
              <a:t>edition</a:t>
            </a:r>
            <a:r>
              <a:rPr lang="de-DE" altLang="de-DE" sz="1600" b="0" kern="1200" dirty="0">
                <a:latin typeface="Arial" charset="0"/>
                <a:cs typeface="Arial" charset="0"/>
              </a:rPr>
              <a:t>, Landsberg: </a:t>
            </a:r>
            <a:r>
              <a:rPr lang="de-DE" altLang="de-DE" sz="1600" b="0" kern="1200" dirty="0" err="1">
                <a:latin typeface="Arial" charset="0"/>
                <a:cs typeface="Arial" charset="0"/>
              </a:rPr>
              <a:t>Ecomed</a:t>
            </a:r>
            <a:r>
              <a:rPr lang="de-DE" altLang="de-DE" sz="1600" b="0" kern="1200" dirty="0">
                <a:latin typeface="Arial" charset="0"/>
                <a:cs typeface="Arial" charset="0"/>
              </a:rPr>
              <a:t>.</a:t>
            </a:r>
          </a:p>
          <a:p>
            <a:pPr lvl="0" eaLnBrk="1" hangingPunct="1">
              <a:lnSpc>
                <a:spcPct val="120000"/>
              </a:lnSpc>
              <a:spcAft>
                <a:spcPct val="10000"/>
              </a:spcAft>
              <a:buSzPct val="100000"/>
              <a:tabLst/>
            </a:pPr>
            <a:r>
              <a:rPr lang="de-DE" altLang="de-DE" sz="1600" kern="1200" dirty="0">
                <a:latin typeface="Arial" charset="0"/>
                <a:cs typeface="Arial" charset="0"/>
              </a:rPr>
              <a:t>ROHMERT, W.; HETTINGER, T. (1963): </a:t>
            </a:r>
            <a:r>
              <a:rPr lang="de-DE" altLang="de-DE" sz="1600" b="0" kern="1200" dirty="0">
                <a:latin typeface="Arial" charset="0"/>
                <a:cs typeface="Arial" charset="0"/>
              </a:rPr>
              <a:t>Körperkräfte im Bewegungsraum. Berlin: Beuth.</a:t>
            </a:r>
          </a:p>
          <a:p>
            <a:pPr lvl="0" eaLnBrk="1" hangingPunct="1">
              <a:lnSpc>
                <a:spcPct val="120000"/>
              </a:lnSpc>
              <a:spcAft>
                <a:spcPct val="10000"/>
              </a:spcAft>
              <a:buSzPct val="100000"/>
              <a:tabLst/>
            </a:pPr>
            <a:r>
              <a:rPr lang="de-DE" altLang="de-DE" sz="1600" kern="1200" dirty="0">
                <a:latin typeface="Arial" charset="0"/>
                <a:cs typeface="Arial" charset="0"/>
              </a:rPr>
              <a:t>ROHMERT, W. (1967): </a:t>
            </a:r>
            <a:r>
              <a:rPr lang="de-DE" altLang="de-DE" sz="1600" b="0" kern="1200" dirty="0">
                <a:latin typeface="Arial" charset="0"/>
                <a:cs typeface="Arial" charset="0"/>
              </a:rPr>
              <a:t>Untersuchung über Muskelermüdung und Arbeitsgestaltung. Berlin: Beuth.</a:t>
            </a:r>
          </a:p>
          <a:p>
            <a:pPr lvl="0" eaLnBrk="1" hangingPunct="1">
              <a:lnSpc>
                <a:spcPct val="120000"/>
              </a:lnSpc>
              <a:spcAft>
                <a:spcPct val="10000"/>
              </a:spcAft>
              <a:buSzPct val="100000"/>
              <a:tabLst/>
            </a:pPr>
            <a:r>
              <a:rPr lang="de-DE" altLang="de-DE" sz="1600" kern="1200" dirty="0">
                <a:latin typeface="Arial" charset="0"/>
                <a:cs typeface="Arial" charset="0"/>
              </a:rPr>
              <a:t>WAKULA; BERG; SCHAUB; BRUDER; GLITSCH; ELLEGAST: </a:t>
            </a:r>
            <a:r>
              <a:rPr lang="de-DE" altLang="de-DE" sz="1600" b="0" kern="1200" dirty="0">
                <a:latin typeface="Arial" charset="0"/>
                <a:cs typeface="Arial" charset="0"/>
              </a:rPr>
              <a:t>Der Montagespezifische Kraftatlas: BGIA-Report 3/2009, DGUV 2009</a:t>
            </a:r>
          </a:p>
          <a:p>
            <a:endParaRPr lang="de-DE" dirty="0"/>
          </a:p>
        </p:txBody>
      </p:sp>
      <p:sp>
        <p:nvSpPr>
          <p:cNvPr id="4" name="Datumsplatzhalter 3"/>
          <p:cNvSpPr>
            <a:spLocks noGrp="1"/>
          </p:cNvSpPr>
          <p:nvPr>
            <p:ph type="dt" sz="half" idx="10"/>
          </p:nvPr>
        </p:nvSpPr>
        <p:spPr/>
        <p:txBody>
          <a:bodyPr/>
          <a:lstStyle/>
          <a:p>
            <a:pPr>
              <a:defRPr/>
            </a:pPr>
            <a:fld id="{F1DE3E6B-2BFE-4685-86A1-52889FDF448F}"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5</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ACDB34B9-1B6B-4CCE-810A-3F635C0A9A18}" type="slidenum">
              <a:rPr lang="de-DE" altLang="de-DE" smtClean="0"/>
              <a:pPr/>
              <a:t>13</a:t>
            </a:fld>
            <a:endParaRPr lang="de-DE" altLang="de-DE" dirty="0"/>
          </a:p>
        </p:txBody>
      </p:sp>
    </p:spTree>
    <p:extLst>
      <p:ext uri="{BB962C8B-B14F-4D97-AF65-F5344CB8AC3E}">
        <p14:creationId xmlns:p14="http://schemas.microsoft.com/office/powerpoint/2010/main" val="7461734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p:cNvSpPr>
            <a:spLocks noGrp="1" noChangeArrowheads="1"/>
          </p:cNvSpPr>
          <p:nvPr>
            <p:ph type="ctrTitle"/>
          </p:nvPr>
        </p:nvSpPr>
        <p:spPr>
          <a:xfrm>
            <a:off x="1979613" y="2189163"/>
            <a:ext cx="6102350" cy="592137"/>
          </a:xfrm>
        </p:spPr>
        <p:txBody>
          <a:bodyPr/>
          <a:lstStyle/>
          <a:p>
            <a:pPr eaLnBrk="1" hangingPunct="1"/>
            <a:r>
              <a:rPr lang="de-DE" altLang="de-DE" sz="3600" dirty="0" smtClean="0"/>
              <a:t>Impressum</a:t>
            </a:r>
            <a:br>
              <a:rPr lang="de-DE" altLang="de-DE" sz="3600" dirty="0" smtClean="0"/>
            </a:br>
            <a:endParaRPr lang="de-DE" altLang="de-DE" sz="3600" dirty="0" smtClean="0"/>
          </a:p>
        </p:txBody>
      </p:sp>
      <p:sp>
        <p:nvSpPr>
          <p:cNvPr id="6147" name="Rectangle 7"/>
          <p:cNvSpPr>
            <a:spLocks noGrp="1" noChangeArrowheads="1"/>
          </p:cNvSpPr>
          <p:nvPr>
            <p:ph type="subTitle" idx="1"/>
          </p:nvPr>
        </p:nvSpPr>
        <p:spPr>
          <a:xfrm>
            <a:off x="1979613" y="2708275"/>
            <a:ext cx="6102350" cy="3387725"/>
          </a:xfrm>
        </p:spPr>
        <p:txBody>
          <a:bodyPr/>
          <a:lstStyle/>
          <a:p>
            <a:pPr eaLnBrk="1" hangingPunct="1">
              <a:tabLst>
                <a:tab pos="665163" algn="l"/>
              </a:tabLst>
            </a:pPr>
            <a:r>
              <a:rPr lang="de-DE" altLang="de-DE" dirty="0" err="1" smtClean="0"/>
              <a:t>Author</a:t>
            </a:r>
            <a:r>
              <a:rPr lang="de-DE" altLang="de-DE" dirty="0"/>
              <a:t>: </a:t>
            </a:r>
            <a:r>
              <a:rPr lang="de-DE" b="1" dirty="0"/>
              <a:t>Dr.-Ing. Christiane </a:t>
            </a:r>
            <a:r>
              <a:rPr lang="de-DE" b="1" dirty="0" err="1"/>
              <a:t>Kamusella</a:t>
            </a:r>
            <a:endParaRPr lang="de-DE" b="1" dirty="0"/>
          </a:p>
          <a:p>
            <a:pPr eaLnBrk="1" hangingPunct="1">
              <a:tabLst>
                <a:tab pos="665163" algn="l"/>
              </a:tabLst>
            </a:pPr>
            <a:r>
              <a:rPr lang="de-DE" altLang="de-DE" dirty="0"/>
              <a:t>TU Dresden – Fakultät Maschinenwesen</a:t>
            </a:r>
          </a:p>
          <a:p>
            <a:pPr eaLnBrk="1" hangingPunct="1">
              <a:tabLst>
                <a:tab pos="665163" algn="l"/>
              </a:tabLst>
            </a:pPr>
            <a:r>
              <a:rPr lang="de-DE" altLang="de-DE" dirty="0"/>
              <a:t>Institut für Technische Logistik und Arbeitssysteme</a:t>
            </a:r>
          </a:p>
          <a:p>
            <a:pPr eaLnBrk="1" hangingPunct="1">
              <a:tabLst>
                <a:tab pos="665163" algn="l"/>
              </a:tabLst>
            </a:pPr>
            <a:r>
              <a:rPr lang="de-DE" altLang="de-DE" dirty="0"/>
              <a:t>Professur  für Arbeitswissenschaft</a:t>
            </a:r>
          </a:p>
          <a:p>
            <a:pPr eaLnBrk="1" hangingPunct="1">
              <a:tabLst>
                <a:tab pos="665163" algn="l"/>
              </a:tabLst>
            </a:pPr>
            <a:r>
              <a:rPr lang="de-DE" altLang="de-DE" dirty="0">
                <a:hlinkClick r:id="rId3"/>
              </a:rPr>
              <a:t>Christiane.Kamusella@tu-dresden.de</a:t>
            </a:r>
            <a:r>
              <a:rPr lang="de-DE" altLang="de-DE" dirty="0"/>
              <a:t> </a:t>
            </a:r>
          </a:p>
          <a:p>
            <a:pPr eaLnBrk="1" hangingPunct="1">
              <a:tabLst>
                <a:tab pos="665163" algn="l"/>
              </a:tabLst>
            </a:pPr>
            <a:endParaRPr lang="de-DE" altLang="de-DE" dirty="0"/>
          </a:p>
          <a:p>
            <a:pPr eaLnBrk="1" hangingPunct="1">
              <a:tabLst>
                <a:tab pos="665163" algn="l"/>
              </a:tabLst>
            </a:pPr>
            <a:r>
              <a:rPr lang="de-DE" altLang="de-DE" dirty="0" err="1"/>
              <a:t>Initiated</a:t>
            </a:r>
            <a:r>
              <a:rPr lang="de-DE" altLang="de-DE" dirty="0"/>
              <a:t> </a:t>
            </a:r>
            <a:r>
              <a:rPr lang="de-DE" altLang="de-DE" dirty="0" err="1"/>
              <a:t>and</a:t>
            </a:r>
            <a:r>
              <a:rPr lang="de-DE" altLang="de-DE" dirty="0"/>
              <a:t> </a:t>
            </a:r>
            <a:r>
              <a:rPr lang="de-DE" altLang="de-DE" dirty="0" err="1"/>
              <a:t>funded</a:t>
            </a:r>
            <a:r>
              <a:rPr lang="de-DE" altLang="de-DE" dirty="0"/>
              <a:t> </a:t>
            </a:r>
            <a:r>
              <a:rPr lang="de-DE" altLang="de-DE" dirty="0" err="1" smtClean="0"/>
              <a:t>by</a:t>
            </a:r>
            <a:r>
              <a:rPr lang="de-DE" altLang="de-DE" dirty="0" smtClean="0"/>
              <a:t> </a:t>
            </a:r>
            <a:endParaRPr lang="de-DE" altLang="de-DE" dirty="0"/>
          </a:p>
          <a:p>
            <a:pPr eaLnBrk="1" hangingPunct="1">
              <a:tabLst>
                <a:tab pos="665163" algn="l"/>
              </a:tabLst>
            </a:pPr>
            <a:r>
              <a:rPr lang="de-DE" altLang="de-DE" b="1" dirty="0" smtClean="0"/>
              <a:t>Kommission </a:t>
            </a:r>
            <a:r>
              <a:rPr lang="de-DE" altLang="de-DE" b="1" dirty="0"/>
              <a:t>Arbeitsschutz und Normung (KAN)</a:t>
            </a:r>
            <a:br>
              <a:rPr lang="de-DE" altLang="de-DE" b="1" dirty="0"/>
            </a:br>
            <a:r>
              <a:rPr lang="de-DE" altLang="de-DE" dirty="0"/>
              <a:t>Alte Heerstraße 111</a:t>
            </a:r>
            <a:br>
              <a:rPr lang="de-DE" altLang="de-DE" dirty="0"/>
            </a:br>
            <a:r>
              <a:rPr lang="de-DE" altLang="de-DE" dirty="0"/>
              <a:t>53757 Sankt Augustin</a:t>
            </a:r>
            <a:br>
              <a:rPr lang="de-DE" altLang="de-DE" dirty="0"/>
            </a:br>
            <a:r>
              <a:rPr lang="de-DE" altLang="de-DE" dirty="0" smtClean="0">
                <a:hlinkClick r:id="rId4"/>
              </a:rPr>
              <a:t>https://</a:t>
            </a:r>
            <a:r>
              <a:rPr lang="de-DE" altLang="de-DE" dirty="0">
                <a:hlinkClick r:id="rId4"/>
              </a:rPr>
              <a:t>www.kan.de/en/</a:t>
            </a:r>
            <a:endParaRPr lang="de-DE" altLang="de-DE" dirty="0"/>
          </a:p>
          <a:p>
            <a:pPr eaLnBrk="1" hangingPunct="1">
              <a:tabLst>
                <a:tab pos="665163" algn="l"/>
              </a:tabLst>
            </a:pPr>
            <a:r>
              <a:rPr lang="de-DE" altLang="de-DE" dirty="0" smtClean="0"/>
              <a:t> </a:t>
            </a:r>
            <a:r>
              <a:rPr lang="de-DE" altLang="de-DE" dirty="0"/>
              <a:t/>
            </a:r>
            <a:br>
              <a:rPr lang="de-DE" altLang="de-DE" dirty="0"/>
            </a:br>
            <a:r>
              <a:rPr lang="de-DE" altLang="de-DE" dirty="0" smtClean="0">
                <a:hlinkClick r:id="rId5"/>
              </a:rPr>
              <a:t>https://ergonomie.kan-praxis.de/en </a:t>
            </a:r>
            <a:endParaRPr lang="de-DE" altLang="de-DE" dirty="0"/>
          </a:p>
        </p:txBody>
      </p:sp>
    </p:spTree>
    <p:extLst>
      <p:ext uri="{BB962C8B-B14F-4D97-AF65-F5344CB8AC3E}">
        <p14:creationId xmlns:p14="http://schemas.microsoft.com/office/powerpoint/2010/main" val="21173360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umsplatzhalter 3"/>
          <p:cNvSpPr>
            <a:spLocks noGrp="1"/>
          </p:cNvSpPr>
          <p:nvPr>
            <p:ph type="dt" sz="quarter"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B098DBB8-DD27-420C-8AA5-2BB0146E34C8}" type="datetime1">
              <a:rPr lang="de-DE" altLang="de-DE" sz="1200" b="0" smtClean="0">
                <a:solidFill>
                  <a:schemeClr val="bg1"/>
                </a:solidFill>
              </a:rPr>
              <a:t>12.11.2019</a:t>
            </a:fld>
            <a:endParaRPr lang="de-DE" altLang="de-DE" sz="1200" b="0" smtClean="0">
              <a:solidFill>
                <a:schemeClr val="bg1"/>
              </a:solidFill>
            </a:endParaRPr>
          </a:p>
        </p:txBody>
      </p:sp>
      <p:sp>
        <p:nvSpPr>
          <p:cNvPr id="4099"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en-US" altLang="de-DE" sz="1200" b="0" dirty="0" smtClean="0">
                <a:solidFill>
                  <a:schemeClr val="bg1"/>
                </a:solidFill>
              </a:rPr>
              <a:t>Module 2 – Learning ergonomics - Part 5</a:t>
            </a:r>
            <a:endParaRPr lang="de-DE" altLang="de-DE" sz="1200" b="0" dirty="0" smtClean="0">
              <a:solidFill>
                <a:schemeClr val="bg1"/>
              </a:solidFill>
            </a:endParaRPr>
          </a:p>
        </p:txBody>
      </p:sp>
      <p:sp>
        <p:nvSpPr>
          <p:cNvPr id="4100"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smtClean="0">
                <a:solidFill>
                  <a:schemeClr val="bg1"/>
                </a:solidFill>
              </a:rPr>
              <a:t> </a:t>
            </a:r>
            <a:fld id="{7DA9678E-8188-4F40-8293-AA29B13C7974}" type="slidenum">
              <a:rPr lang="de-DE" altLang="de-DE" sz="1200" b="0">
                <a:solidFill>
                  <a:schemeClr val="bg1"/>
                </a:solidFill>
              </a:rPr>
              <a:pPr eaLnBrk="1" hangingPunct="1"/>
              <a:t>2</a:t>
            </a:fld>
            <a:endParaRPr lang="de-DE" altLang="de-DE" sz="1200" b="0" dirty="0">
              <a:solidFill>
                <a:schemeClr val="bg1"/>
              </a:solidFill>
            </a:endParaRPr>
          </a:p>
        </p:txBody>
      </p:sp>
      <p:sp>
        <p:nvSpPr>
          <p:cNvPr id="4101" name="Rectangle 12"/>
          <p:cNvSpPr>
            <a:spLocks noGrp="1" noChangeArrowheads="1"/>
          </p:cNvSpPr>
          <p:nvPr>
            <p:ph type="title"/>
          </p:nvPr>
        </p:nvSpPr>
        <p:spPr/>
        <p:txBody>
          <a:bodyPr/>
          <a:lstStyle/>
          <a:p>
            <a:pPr eaLnBrk="1" hangingPunct="1"/>
            <a:r>
              <a:rPr lang="de-DE" altLang="de-DE" dirty="0" err="1"/>
              <a:t>Overview</a:t>
            </a:r>
            <a:endParaRPr lang="de-DE" altLang="de-DE" dirty="0" smtClean="0"/>
          </a:p>
        </p:txBody>
      </p:sp>
      <p:pic>
        <p:nvPicPr>
          <p:cNvPr id="2" name="Grafik 1"/>
          <p:cNvPicPr>
            <a:picLocks noChangeAspect="1"/>
          </p:cNvPicPr>
          <p:nvPr/>
        </p:nvPicPr>
        <p:blipFill rotWithShape="1">
          <a:blip r:embed="rId3" cstate="print">
            <a:extLst>
              <a:ext uri="{28A0092B-C50C-407E-A947-70E740481C1C}">
                <a14:useLocalDpi xmlns:a14="http://schemas.microsoft.com/office/drawing/2010/main" val="0"/>
              </a:ext>
            </a:extLst>
          </a:blip>
          <a:srcRect r="45365"/>
          <a:stretch/>
        </p:blipFill>
        <p:spPr>
          <a:xfrm>
            <a:off x="169305" y="3077256"/>
            <a:ext cx="2575483" cy="3266474"/>
          </a:xfrm>
          <a:prstGeom prst="rect">
            <a:avLst/>
          </a:prstGeom>
        </p:spPr>
      </p:pic>
      <p:sp>
        <p:nvSpPr>
          <p:cNvPr id="26" name="Inhaltsplatzhalter 7"/>
          <p:cNvSpPr txBox="1">
            <a:spLocks noGrp="1"/>
          </p:cNvSpPr>
          <p:nvPr/>
        </p:nvSpPr>
        <p:spPr bwMode="auto">
          <a:xfrm>
            <a:off x="3210136" y="4450764"/>
            <a:ext cx="1003300" cy="12511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spAutoFit/>
          </a:bodyPr>
          <a:ls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a:lstStyle>
          <a:p>
            <a:r>
              <a:rPr lang="de-DE" sz="800" b="0" dirty="0" smtClean="0"/>
              <a:t>© Michael Hüter</a:t>
            </a:r>
            <a:endParaRPr lang="de-DE" b="0" dirty="0"/>
          </a:p>
        </p:txBody>
      </p:sp>
      <p:pic>
        <p:nvPicPr>
          <p:cNvPr id="3" name="Grafik 2"/>
          <p:cNvPicPr>
            <a:picLocks noChangeAspect="1"/>
          </p:cNvPicPr>
          <p:nvPr/>
        </p:nvPicPr>
        <p:blipFill rotWithShape="1">
          <a:blip r:embed="rId4" cstate="print">
            <a:extLst>
              <a:ext uri="{28A0092B-C50C-407E-A947-70E740481C1C}">
                <a14:useLocalDpi xmlns:a14="http://schemas.microsoft.com/office/drawing/2010/main" val="0"/>
              </a:ext>
            </a:extLst>
          </a:blip>
          <a:srcRect l="57087" t="4542" r="2751" b="42045"/>
          <a:stretch/>
        </p:blipFill>
        <p:spPr>
          <a:xfrm>
            <a:off x="2235622" y="1308899"/>
            <a:ext cx="2952328" cy="2720773"/>
          </a:xfrm>
          <a:prstGeom prst="rect">
            <a:avLst/>
          </a:prstGeom>
        </p:spPr>
      </p:pic>
      <p:sp>
        <p:nvSpPr>
          <p:cNvPr id="12" name="Rectangle 20"/>
          <p:cNvSpPr>
            <a:spLocks noChangeArrowheads="1"/>
          </p:cNvSpPr>
          <p:nvPr/>
        </p:nvSpPr>
        <p:spPr bwMode="auto">
          <a:xfrm>
            <a:off x="5545138" y="2408238"/>
            <a:ext cx="2951162" cy="646331"/>
          </a:xfrm>
          <a:prstGeom prst="rect">
            <a:avLst/>
          </a:prstGeom>
          <a:noFill/>
          <a:ln w="9525">
            <a:noFill/>
            <a:miter lim="800000"/>
            <a:headEnd/>
            <a:tailEnd/>
          </a:ln>
        </p:spPr>
        <p:txBody>
          <a:bodyPr>
            <a:spAutoFit/>
          </a:bodyPr>
          <a:lstStyle/>
          <a:p>
            <a:r>
              <a:rPr lang="de-DE" altLang="de-DE" sz="1800" b="1" dirty="0">
                <a:solidFill>
                  <a:schemeClr val="accent3">
                    <a:lumMod val="50000"/>
                  </a:schemeClr>
                </a:solidFill>
              </a:rPr>
              <a:t>Dynamic </a:t>
            </a:r>
            <a:r>
              <a:rPr lang="de-DE" altLang="de-DE" sz="1800" b="1" dirty="0" err="1">
                <a:solidFill>
                  <a:schemeClr val="accent3">
                    <a:lumMod val="50000"/>
                  </a:schemeClr>
                </a:solidFill>
              </a:rPr>
              <a:t>and</a:t>
            </a:r>
            <a:r>
              <a:rPr lang="de-DE" altLang="de-DE" sz="1800" b="1" dirty="0">
                <a:solidFill>
                  <a:schemeClr val="accent3">
                    <a:lumMod val="50000"/>
                  </a:schemeClr>
                </a:solidFill>
              </a:rPr>
              <a:t> </a:t>
            </a:r>
            <a:r>
              <a:rPr lang="de-DE" altLang="de-DE" sz="1800" b="1" dirty="0" err="1">
                <a:solidFill>
                  <a:schemeClr val="accent3">
                    <a:lumMod val="50000"/>
                  </a:schemeClr>
                </a:solidFill>
              </a:rPr>
              <a:t>static</a:t>
            </a:r>
            <a:r>
              <a:rPr lang="de-DE" altLang="de-DE" sz="1800" b="1" dirty="0">
                <a:solidFill>
                  <a:schemeClr val="accent3">
                    <a:lumMod val="50000"/>
                  </a:schemeClr>
                </a:solidFill>
              </a:rPr>
              <a:t> </a:t>
            </a:r>
            <a:r>
              <a:rPr lang="de-DE" altLang="de-DE" sz="1800" b="1" dirty="0" err="1">
                <a:solidFill>
                  <a:schemeClr val="accent3">
                    <a:lumMod val="50000"/>
                  </a:schemeClr>
                </a:solidFill>
              </a:rPr>
              <a:t>muscle</a:t>
            </a:r>
            <a:r>
              <a:rPr lang="de-DE" altLang="de-DE" sz="1800" b="1" dirty="0">
                <a:solidFill>
                  <a:schemeClr val="accent3">
                    <a:lumMod val="50000"/>
                  </a:schemeClr>
                </a:solidFill>
              </a:rPr>
              <a:t> </a:t>
            </a:r>
            <a:r>
              <a:rPr lang="de-DE" altLang="de-DE" sz="1800" b="1" dirty="0" err="1">
                <a:solidFill>
                  <a:schemeClr val="accent3">
                    <a:lumMod val="50000"/>
                  </a:schemeClr>
                </a:solidFill>
              </a:rPr>
              <a:t>work</a:t>
            </a:r>
            <a:endParaRPr lang="de-DE" altLang="de-DE" sz="1800" b="1" dirty="0">
              <a:solidFill>
                <a:schemeClr val="accent3">
                  <a:lumMod val="50000"/>
                </a:schemeClr>
              </a:solidFill>
            </a:endParaRPr>
          </a:p>
        </p:txBody>
      </p:sp>
      <p:sp>
        <p:nvSpPr>
          <p:cNvPr id="13" name="Rectangle 21"/>
          <p:cNvSpPr>
            <a:spLocks noChangeArrowheads="1"/>
          </p:cNvSpPr>
          <p:nvPr/>
        </p:nvSpPr>
        <p:spPr bwMode="auto">
          <a:xfrm>
            <a:off x="5545138" y="3409950"/>
            <a:ext cx="2951162" cy="923330"/>
          </a:xfrm>
          <a:prstGeom prst="rect">
            <a:avLst/>
          </a:prstGeom>
          <a:noFill/>
          <a:ln w="9525">
            <a:noFill/>
            <a:miter lim="800000"/>
            <a:headEnd/>
            <a:tailEnd/>
          </a:ln>
        </p:spPr>
        <p:txBody>
          <a:bodyPr>
            <a:spAutoFit/>
          </a:bodyPr>
          <a:lstStyle/>
          <a:p>
            <a:r>
              <a:rPr lang="de-DE" altLang="de-DE" sz="1800" b="1" dirty="0" err="1">
                <a:solidFill>
                  <a:schemeClr val="accent3">
                    <a:lumMod val="50000"/>
                  </a:schemeClr>
                </a:solidFill>
              </a:rPr>
              <a:t>Defining</a:t>
            </a:r>
            <a:r>
              <a:rPr lang="de-DE" altLang="de-DE" sz="1800" b="1" dirty="0">
                <a:solidFill>
                  <a:schemeClr val="accent3">
                    <a:lumMod val="50000"/>
                  </a:schemeClr>
                </a:solidFill>
              </a:rPr>
              <a:t> </a:t>
            </a:r>
            <a:r>
              <a:rPr lang="de-DE" altLang="de-DE" sz="1800" b="1" dirty="0" err="1">
                <a:solidFill>
                  <a:schemeClr val="accent3">
                    <a:lumMod val="50000"/>
                  </a:schemeClr>
                </a:solidFill>
              </a:rPr>
              <a:t>parameters</a:t>
            </a:r>
            <a:r>
              <a:rPr lang="de-DE" altLang="de-DE" sz="1800" b="1" dirty="0">
                <a:solidFill>
                  <a:schemeClr val="accent3">
                    <a:lumMod val="50000"/>
                  </a:schemeClr>
                </a:solidFill>
              </a:rPr>
              <a:t> </a:t>
            </a:r>
            <a:r>
              <a:rPr lang="de-DE" altLang="de-DE" sz="1800" b="1" dirty="0" err="1">
                <a:solidFill>
                  <a:schemeClr val="accent3">
                    <a:lumMod val="50000"/>
                  </a:schemeClr>
                </a:solidFill>
              </a:rPr>
              <a:t>for</a:t>
            </a:r>
            <a:r>
              <a:rPr lang="de-DE" altLang="de-DE" sz="1800" b="1" dirty="0">
                <a:solidFill>
                  <a:schemeClr val="accent3">
                    <a:lumMod val="50000"/>
                  </a:schemeClr>
                </a:solidFill>
              </a:rPr>
              <a:t> </a:t>
            </a:r>
            <a:r>
              <a:rPr lang="de-DE" altLang="de-DE" sz="1800" b="1" dirty="0" err="1">
                <a:solidFill>
                  <a:schemeClr val="accent3">
                    <a:lumMod val="50000"/>
                  </a:schemeClr>
                </a:solidFill>
              </a:rPr>
              <a:t>maximum</a:t>
            </a:r>
            <a:r>
              <a:rPr lang="de-DE" altLang="de-DE" sz="1800" b="1" dirty="0">
                <a:solidFill>
                  <a:schemeClr val="accent3">
                    <a:lumMod val="50000"/>
                  </a:schemeClr>
                </a:solidFill>
              </a:rPr>
              <a:t> </a:t>
            </a:r>
            <a:r>
              <a:rPr lang="de-DE" altLang="de-DE" sz="1800" b="1" dirty="0" err="1">
                <a:solidFill>
                  <a:schemeClr val="accent3">
                    <a:lumMod val="50000"/>
                  </a:schemeClr>
                </a:solidFill>
              </a:rPr>
              <a:t>static</a:t>
            </a:r>
            <a:r>
              <a:rPr lang="de-DE" altLang="de-DE" sz="1800" b="1" dirty="0">
                <a:solidFill>
                  <a:schemeClr val="accent3">
                    <a:lumMod val="50000"/>
                  </a:schemeClr>
                </a:solidFill>
              </a:rPr>
              <a:t> </a:t>
            </a:r>
            <a:r>
              <a:rPr lang="de-DE" altLang="de-DE" sz="1800" b="1" dirty="0" err="1">
                <a:solidFill>
                  <a:schemeClr val="accent3">
                    <a:lumMod val="50000"/>
                  </a:schemeClr>
                </a:solidFill>
              </a:rPr>
              <a:t>action</a:t>
            </a:r>
            <a:r>
              <a:rPr lang="de-DE" altLang="de-DE" sz="1800" b="1" dirty="0">
                <a:solidFill>
                  <a:schemeClr val="accent3">
                    <a:lumMod val="50000"/>
                  </a:schemeClr>
                </a:solidFill>
              </a:rPr>
              <a:t> </a:t>
            </a:r>
            <a:r>
              <a:rPr lang="de-DE" altLang="de-DE" sz="1800" b="1" dirty="0" err="1">
                <a:solidFill>
                  <a:schemeClr val="accent3">
                    <a:lumMod val="50000"/>
                  </a:schemeClr>
                </a:solidFill>
              </a:rPr>
              <a:t>forces</a:t>
            </a:r>
            <a:endParaRPr lang="de-DE" altLang="de-DE" sz="1800" b="1" dirty="0">
              <a:solidFill>
                <a:schemeClr val="accent3">
                  <a:lumMod val="50000"/>
                </a:schemeClr>
              </a:solidFill>
            </a:endParaRPr>
          </a:p>
        </p:txBody>
      </p:sp>
      <p:sp>
        <p:nvSpPr>
          <p:cNvPr id="14" name="Rectangle 22"/>
          <p:cNvSpPr>
            <a:spLocks noChangeArrowheads="1"/>
          </p:cNvSpPr>
          <p:nvPr/>
        </p:nvSpPr>
        <p:spPr bwMode="auto">
          <a:xfrm>
            <a:off x="5545138" y="4656138"/>
            <a:ext cx="3238500" cy="646331"/>
          </a:xfrm>
          <a:prstGeom prst="rect">
            <a:avLst/>
          </a:prstGeom>
          <a:noFill/>
          <a:ln w="9525">
            <a:noFill/>
            <a:miter lim="800000"/>
            <a:headEnd/>
            <a:tailEnd/>
          </a:ln>
        </p:spPr>
        <p:txBody>
          <a:bodyPr>
            <a:spAutoFit/>
          </a:bodyPr>
          <a:lstStyle/>
          <a:p>
            <a:r>
              <a:rPr lang="de-DE" altLang="de-DE" sz="1800" b="1" dirty="0">
                <a:solidFill>
                  <a:schemeClr val="accent3">
                    <a:lumMod val="50000"/>
                  </a:schemeClr>
                </a:solidFill>
              </a:rPr>
              <a:t>Data </a:t>
            </a:r>
            <a:r>
              <a:rPr lang="de-DE" altLang="de-DE" sz="1800" b="1" dirty="0" err="1">
                <a:solidFill>
                  <a:schemeClr val="accent3">
                    <a:lumMod val="50000"/>
                  </a:schemeClr>
                </a:solidFill>
              </a:rPr>
              <a:t>sources</a:t>
            </a:r>
            <a:r>
              <a:rPr lang="de-DE" altLang="de-DE" sz="1800" b="1" dirty="0">
                <a:solidFill>
                  <a:schemeClr val="accent3">
                    <a:lumMod val="50000"/>
                  </a:schemeClr>
                </a:solidFill>
              </a:rPr>
              <a:t> (e.g. </a:t>
            </a:r>
            <a:r>
              <a:rPr lang="de-DE" altLang="de-DE" sz="1800" b="1" dirty="0" err="1">
                <a:solidFill>
                  <a:schemeClr val="accent3">
                    <a:lumMod val="50000"/>
                  </a:schemeClr>
                </a:solidFill>
              </a:rPr>
              <a:t>standards</a:t>
            </a:r>
            <a:r>
              <a:rPr lang="de-DE" altLang="de-DE" sz="1800" b="1" dirty="0">
                <a:solidFill>
                  <a:schemeClr val="accent3">
                    <a:lumMod val="50000"/>
                  </a:schemeClr>
                </a:solidFill>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3200" dirty="0" err="1"/>
              <a:t>Terminology</a:t>
            </a:r>
            <a:endParaRPr lang="de-DE" dirty="0"/>
          </a:p>
        </p:txBody>
      </p:sp>
      <p:sp>
        <p:nvSpPr>
          <p:cNvPr id="3" name="Inhaltsplatzhalter 2"/>
          <p:cNvSpPr>
            <a:spLocks noGrp="1"/>
          </p:cNvSpPr>
          <p:nvPr>
            <p:ph idx="1"/>
          </p:nvPr>
        </p:nvSpPr>
        <p:spPr/>
        <p:txBody>
          <a:bodyPr/>
          <a:lstStyle/>
          <a:p>
            <a:pPr>
              <a:spcBef>
                <a:spcPts val="0"/>
              </a:spcBef>
            </a:pPr>
            <a:r>
              <a:rPr lang="en-US" sz="2000" dirty="0">
                <a:solidFill>
                  <a:srgbClr val="92D050"/>
                </a:solidFill>
              </a:rPr>
              <a:t>Physical force: </a:t>
            </a:r>
            <a:r>
              <a:rPr lang="en-US" sz="2000" dirty="0" smtClean="0">
                <a:solidFill>
                  <a:srgbClr val="92D050"/>
                </a:solidFill>
              </a:rPr>
              <a:t>	</a:t>
            </a:r>
            <a:r>
              <a:rPr lang="en-US" sz="2000" b="0" dirty="0" smtClean="0"/>
              <a:t>Force </a:t>
            </a:r>
            <a:r>
              <a:rPr lang="en-US" sz="2000" b="0" dirty="0"/>
              <a:t>arising in conjunction with the </a:t>
            </a:r>
            <a:r>
              <a:rPr lang="en-US" sz="2000" b="0" dirty="0" smtClean="0"/>
              <a:t>human</a:t>
            </a:r>
          </a:p>
          <a:p>
            <a:pPr>
              <a:spcBef>
                <a:spcPts val="0"/>
              </a:spcBef>
            </a:pPr>
            <a:r>
              <a:rPr lang="en-US" sz="2000" b="0" dirty="0"/>
              <a:t>	</a:t>
            </a:r>
            <a:r>
              <a:rPr lang="en-US" sz="2000" b="0" dirty="0" smtClean="0"/>
              <a:t>		body </a:t>
            </a:r>
            <a:r>
              <a:rPr lang="en-US" sz="2000" b="0" dirty="0"/>
              <a:t>(mass/muscle/action force)</a:t>
            </a:r>
          </a:p>
          <a:p>
            <a:pPr>
              <a:spcBef>
                <a:spcPts val="0"/>
              </a:spcBef>
            </a:pPr>
            <a:r>
              <a:rPr lang="en-US" sz="2000" dirty="0">
                <a:solidFill>
                  <a:srgbClr val="92D050"/>
                </a:solidFill>
              </a:rPr>
              <a:t>Action force: 	</a:t>
            </a:r>
            <a:r>
              <a:rPr lang="en-US" sz="2000" dirty="0" smtClean="0">
                <a:solidFill>
                  <a:srgbClr val="92D050"/>
                </a:solidFill>
              </a:rPr>
              <a:t>	</a:t>
            </a:r>
            <a:r>
              <a:rPr lang="en-US" sz="2000" b="0" dirty="0" smtClean="0"/>
              <a:t>Physical </a:t>
            </a:r>
            <a:r>
              <a:rPr lang="en-US" sz="2000" b="0" dirty="0"/>
              <a:t>force exerted outwardly by a part </a:t>
            </a:r>
            <a:r>
              <a:rPr lang="en-US" sz="2000" b="0" dirty="0" smtClean="0"/>
              <a:t>of</a:t>
            </a:r>
          </a:p>
          <a:p>
            <a:pPr>
              <a:spcBef>
                <a:spcPts val="0"/>
              </a:spcBef>
            </a:pPr>
            <a:r>
              <a:rPr lang="en-US" sz="2000" b="0" dirty="0" smtClean="0"/>
              <a:t>			the body (</a:t>
            </a:r>
            <a:r>
              <a:rPr lang="en-US" sz="2000" b="0" dirty="0"/>
              <a:t>e.g. operating forces)</a:t>
            </a:r>
          </a:p>
          <a:p>
            <a:r>
              <a:rPr lang="de-DE" sz="2000" b="0" dirty="0" smtClean="0"/>
              <a:t/>
            </a:r>
            <a:br>
              <a:rPr lang="de-DE" sz="2000" b="0" dirty="0" smtClean="0"/>
            </a:br>
            <a:endParaRPr lang="de-DE" sz="2000" b="0" dirty="0" smtClean="0"/>
          </a:p>
          <a:p>
            <a:r>
              <a:rPr lang="de-DE" sz="2000" dirty="0"/>
              <a:t>Dynamic </a:t>
            </a:r>
            <a:r>
              <a:rPr lang="de-DE" sz="2000" dirty="0" err="1"/>
              <a:t>muscle</a:t>
            </a:r>
            <a:r>
              <a:rPr lang="de-DE" sz="2000" dirty="0"/>
              <a:t> </a:t>
            </a:r>
            <a:r>
              <a:rPr lang="de-DE" sz="2000" dirty="0" err="1"/>
              <a:t>work</a:t>
            </a:r>
            <a:r>
              <a:rPr lang="de-DE" sz="2000" dirty="0"/>
              <a:t>:</a:t>
            </a:r>
          </a:p>
          <a:p>
            <a:pPr marL="342900" indent="-342900">
              <a:buClr>
                <a:schemeClr val="accent2"/>
              </a:buClr>
              <a:buFont typeface="Wingdings" panose="05000000000000000000" pitchFamily="2" charset="2"/>
              <a:buChar char="§"/>
            </a:pPr>
            <a:r>
              <a:rPr lang="en-US" sz="2000" b="0" dirty="0"/>
              <a:t>Alternation of muscle contraction and relaxation</a:t>
            </a:r>
          </a:p>
          <a:p>
            <a:pPr marL="342900" indent="-342900">
              <a:buClr>
                <a:schemeClr val="accent2"/>
              </a:buClr>
              <a:buFont typeface="Wingdings" panose="05000000000000000000" pitchFamily="2" charset="2"/>
              <a:buChar char="§"/>
            </a:pPr>
            <a:r>
              <a:rPr lang="en-US" sz="2000" b="0" dirty="0"/>
              <a:t>The muscle acts as a pump in the circulatory system</a:t>
            </a:r>
          </a:p>
          <a:p>
            <a:pPr marL="342900" indent="-342900">
              <a:buClr>
                <a:schemeClr val="accent2"/>
              </a:buClr>
              <a:buFont typeface="Wingdings" panose="05000000000000000000" pitchFamily="2" charset="2"/>
              <a:buChar char="§"/>
            </a:pPr>
            <a:r>
              <a:rPr lang="en-US" sz="1800" b="0" dirty="0"/>
              <a:t>Muscle contraction: 	ejection of the blood</a:t>
            </a:r>
          </a:p>
          <a:p>
            <a:pPr marL="342900" indent="-342900">
              <a:buClr>
                <a:schemeClr val="accent2"/>
              </a:buClr>
              <a:buFont typeface="Wingdings" panose="05000000000000000000" pitchFamily="2" charset="2"/>
              <a:buChar char="§"/>
            </a:pPr>
            <a:r>
              <a:rPr lang="en-US" sz="1800" b="0" dirty="0"/>
              <a:t>Relaxation: 	</a:t>
            </a:r>
            <a:r>
              <a:rPr lang="en-US" sz="1800" b="0" dirty="0" smtClean="0"/>
              <a:t>	</a:t>
            </a:r>
            <a:r>
              <a:rPr lang="en-US" sz="1800" b="0" dirty="0"/>
              <a:t>	refilling with blood</a:t>
            </a:r>
          </a:p>
          <a:p>
            <a:pPr marL="342900" indent="-342900">
              <a:buClr>
                <a:schemeClr val="accent2"/>
              </a:buClr>
              <a:buFont typeface="Wingdings" panose="05000000000000000000" pitchFamily="2" charset="2"/>
              <a:buChar char="§"/>
            </a:pPr>
            <a:r>
              <a:rPr lang="en-US" sz="1800" b="0" dirty="0"/>
              <a:t>Blood circulation level approximately 10 to 20 times that at rest</a:t>
            </a:r>
          </a:p>
          <a:p>
            <a:pPr marL="342900" indent="-342900">
              <a:buClr>
                <a:schemeClr val="accent2"/>
              </a:buClr>
              <a:buFont typeface="Wingdings" panose="05000000000000000000" pitchFamily="2" charset="2"/>
              <a:buChar char="§"/>
            </a:pPr>
            <a:r>
              <a:rPr lang="en-US" sz="1800" b="0" dirty="0"/>
              <a:t>Sugar and oxygen are supplied, waste products flushed away</a:t>
            </a:r>
          </a:p>
          <a:p>
            <a:pPr marL="877888" lvl="3" indent="-342900">
              <a:buClr>
                <a:schemeClr val="accent2"/>
              </a:buClr>
            </a:pPr>
            <a:endParaRPr lang="de-DE" b="0" dirty="0"/>
          </a:p>
        </p:txBody>
      </p:sp>
      <p:sp>
        <p:nvSpPr>
          <p:cNvPr id="4" name="Datumsplatzhalter 3"/>
          <p:cNvSpPr>
            <a:spLocks noGrp="1"/>
          </p:cNvSpPr>
          <p:nvPr>
            <p:ph type="dt" sz="half" idx="10"/>
          </p:nvPr>
        </p:nvSpPr>
        <p:spPr/>
        <p:txBody>
          <a:bodyPr/>
          <a:lstStyle/>
          <a:p>
            <a:pPr>
              <a:defRPr/>
            </a:pPr>
            <a:fld id="{F1DE3E6B-2BFE-4685-86A1-52889FDF448F}"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5</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ACDB34B9-1B6B-4CCE-810A-3F635C0A9A18}" type="slidenum">
              <a:rPr lang="de-DE" altLang="de-DE" smtClean="0"/>
              <a:pPr/>
              <a:t>3</a:t>
            </a:fld>
            <a:endParaRPr lang="de-DE" altLang="de-DE" dirty="0"/>
          </a:p>
        </p:txBody>
      </p:sp>
      <p:pic>
        <p:nvPicPr>
          <p:cNvPr id="7" name="Grafik 6"/>
          <p:cNvPicPr>
            <a:picLocks noChangeAspect="1"/>
          </p:cNvPicPr>
          <p:nvPr/>
        </p:nvPicPr>
        <p:blipFill>
          <a:blip r:embed="rId3"/>
          <a:stretch>
            <a:fillRect/>
          </a:stretch>
        </p:blipFill>
        <p:spPr>
          <a:xfrm>
            <a:off x="3648376" y="3160753"/>
            <a:ext cx="1847248" cy="536494"/>
          </a:xfrm>
          <a:prstGeom prst="rect">
            <a:avLst/>
          </a:prstGeom>
        </p:spPr>
      </p:pic>
    </p:spTree>
    <p:extLst>
      <p:ext uri="{BB962C8B-B14F-4D97-AF65-F5344CB8AC3E}">
        <p14:creationId xmlns:p14="http://schemas.microsoft.com/office/powerpoint/2010/main" val="25039587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Terminology</a:t>
            </a:r>
            <a:r>
              <a:rPr lang="de-DE" dirty="0"/>
              <a:t> </a:t>
            </a:r>
          </a:p>
        </p:txBody>
      </p:sp>
      <p:sp>
        <p:nvSpPr>
          <p:cNvPr id="3" name="Inhaltsplatzhalter 2"/>
          <p:cNvSpPr>
            <a:spLocks noGrp="1"/>
          </p:cNvSpPr>
          <p:nvPr>
            <p:ph idx="1"/>
          </p:nvPr>
        </p:nvSpPr>
        <p:spPr/>
        <p:txBody>
          <a:bodyPr/>
          <a:lstStyle/>
          <a:p>
            <a:pPr>
              <a:spcBef>
                <a:spcPts val="0"/>
              </a:spcBef>
            </a:pPr>
            <a:r>
              <a:rPr lang="de-DE" dirty="0" err="1">
                <a:solidFill>
                  <a:schemeClr val="accent3">
                    <a:lumMod val="50000"/>
                  </a:schemeClr>
                </a:solidFill>
                <a:latin typeface="Arial" charset="0"/>
                <a:cs typeface="Arial" charset="0"/>
                <a:sym typeface="Wingdings" pitchFamily="2" charset="2"/>
              </a:rPr>
              <a:t>Static</a:t>
            </a:r>
            <a:r>
              <a:rPr lang="de-DE" dirty="0">
                <a:solidFill>
                  <a:schemeClr val="accent3">
                    <a:lumMod val="50000"/>
                  </a:schemeClr>
                </a:solidFill>
                <a:latin typeface="Arial" charset="0"/>
                <a:cs typeface="Arial" charset="0"/>
                <a:sym typeface="Wingdings" pitchFamily="2" charset="2"/>
              </a:rPr>
              <a:t> </a:t>
            </a:r>
            <a:r>
              <a:rPr lang="de-DE" dirty="0" err="1">
                <a:solidFill>
                  <a:schemeClr val="accent3">
                    <a:lumMod val="50000"/>
                  </a:schemeClr>
                </a:solidFill>
                <a:latin typeface="Arial" charset="0"/>
                <a:cs typeface="Arial" charset="0"/>
                <a:sym typeface="Wingdings" pitchFamily="2" charset="2"/>
              </a:rPr>
              <a:t>muscle</a:t>
            </a:r>
            <a:r>
              <a:rPr lang="de-DE" dirty="0">
                <a:solidFill>
                  <a:schemeClr val="accent3">
                    <a:lumMod val="50000"/>
                  </a:schemeClr>
                </a:solidFill>
                <a:latin typeface="Arial" charset="0"/>
                <a:cs typeface="Arial" charset="0"/>
                <a:sym typeface="Wingdings" pitchFamily="2" charset="2"/>
              </a:rPr>
              <a:t> </a:t>
            </a:r>
            <a:r>
              <a:rPr lang="de-DE" dirty="0" err="1">
                <a:solidFill>
                  <a:schemeClr val="accent3">
                    <a:lumMod val="50000"/>
                  </a:schemeClr>
                </a:solidFill>
                <a:latin typeface="Arial" charset="0"/>
                <a:cs typeface="Arial" charset="0"/>
                <a:sym typeface="Wingdings" pitchFamily="2" charset="2"/>
              </a:rPr>
              <a:t>work</a:t>
            </a:r>
            <a:r>
              <a:rPr lang="de-DE" dirty="0">
                <a:solidFill>
                  <a:schemeClr val="accent3">
                    <a:lumMod val="50000"/>
                  </a:schemeClr>
                </a:solidFill>
                <a:latin typeface="Arial" charset="0"/>
                <a:cs typeface="Arial" charset="0"/>
                <a:sym typeface="Wingdings" pitchFamily="2" charset="2"/>
              </a:rPr>
              <a:t>: </a:t>
            </a:r>
            <a:r>
              <a:rPr lang="en-US" b="0" dirty="0"/>
              <a:t>Sustained state of </a:t>
            </a:r>
            <a:r>
              <a:rPr lang="en-US" b="0" dirty="0" smtClean="0"/>
              <a:t>contraction</a:t>
            </a:r>
          </a:p>
          <a:p>
            <a:pPr>
              <a:spcBef>
                <a:spcPts val="0"/>
              </a:spcBef>
            </a:pPr>
            <a:r>
              <a:rPr lang="en-US" b="0" dirty="0" smtClean="0"/>
              <a:t>			</a:t>
            </a:r>
            <a:r>
              <a:rPr lang="en-US" b="0" dirty="0"/>
              <a:t> </a:t>
            </a:r>
            <a:r>
              <a:rPr lang="en-US" b="0" dirty="0" smtClean="0"/>
              <a:t> (to EN 1005-1: ≥ 4 s)</a:t>
            </a:r>
            <a:r>
              <a:rPr lang="de-DE" b="0" dirty="0" smtClean="0"/>
              <a:t> </a:t>
            </a:r>
          </a:p>
          <a:p>
            <a:pPr>
              <a:spcBef>
                <a:spcPts val="0"/>
              </a:spcBef>
            </a:pPr>
            <a:endParaRPr lang="de-DE" b="0" dirty="0" smtClean="0"/>
          </a:p>
          <a:p>
            <a:pPr>
              <a:spcBef>
                <a:spcPts val="0"/>
              </a:spcBef>
            </a:pPr>
            <a:r>
              <a:rPr lang="en-US" b="0" dirty="0" smtClean="0"/>
              <a:t>No </a:t>
            </a:r>
            <a:r>
              <a:rPr lang="en-US" b="0" dirty="0"/>
              <a:t>change in length of the active muscles</a:t>
            </a:r>
          </a:p>
          <a:p>
            <a:pPr marL="342900" indent="-342900">
              <a:buClr>
                <a:schemeClr val="accent2"/>
              </a:buClr>
              <a:buFont typeface="Wingdings" panose="05000000000000000000" pitchFamily="2" charset="2"/>
              <a:buChar char="§"/>
            </a:pPr>
            <a:r>
              <a:rPr lang="en-US" b="0" dirty="0"/>
              <a:t>Posture constant over time</a:t>
            </a:r>
          </a:p>
          <a:p>
            <a:pPr marL="342900" indent="-342900">
              <a:buClr>
                <a:schemeClr val="accent2"/>
              </a:buClr>
              <a:buFont typeface="Wingdings" panose="05000000000000000000" pitchFamily="2" charset="2"/>
              <a:buChar char="§"/>
            </a:pPr>
            <a:r>
              <a:rPr lang="en-US" b="0" dirty="0"/>
              <a:t>Compression of the blood vessels, choking of the blood flow</a:t>
            </a:r>
          </a:p>
          <a:p>
            <a:pPr marL="342900" indent="-342900">
              <a:buClr>
                <a:schemeClr val="accent2"/>
              </a:buClr>
              <a:buFont typeface="Wingdings" panose="05000000000000000000" pitchFamily="2" charset="2"/>
              <a:buChar char="§"/>
            </a:pPr>
            <a:r>
              <a:rPr lang="en-US" b="0" dirty="0"/>
              <a:t>No removal of waste products  muscle fatigue causes pain; joints, tendons and ligaments suffer wear</a:t>
            </a:r>
          </a:p>
          <a:p>
            <a:pPr marL="342900" indent="-342900">
              <a:buClr>
                <a:schemeClr val="accent2"/>
              </a:buClr>
              <a:buFont typeface="Wingdings" panose="05000000000000000000" pitchFamily="2" charset="2"/>
              <a:buChar char="§"/>
            </a:pPr>
            <a:r>
              <a:rPr lang="en-US" b="0" dirty="0"/>
              <a:t>At 60% FMAX the flow of blood is prevented  rapid muscle fatigue (min, s) </a:t>
            </a:r>
          </a:p>
        </p:txBody>
      </p:sp>
      <p:sp>
        <p:nvSpPr>
          <p:cNvPr id="4" name="Datumsplatzhalter 3"/>
          <p:cNvSpPr>
            <a:spLocks noGrp="1"/>
          </p:cNvSpPr>
          <p:nvPr>
            <p:ph type="dt" sz="half" idx="10"/>
          </p:nvPr>
        </p:nvSpPr>
        <p:spPr/>
        <p:txBody>
          <a:bodyPr/>
          <a:lstStyle/>
          <a:p>
            <a:pPr>
              <a:defRPr/>
            </a:pPr>
            <a:fld id="{F1DE3E6B-2BFE-4685-86A1-52889FDF448F}"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5</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ACDB34B9-1B6B-4CCE-810A-3F635C0A9A18}" type="slidenum">
              <a:rPr lang="de-DE" altLang="de-DE" smtClean="0"/>
              <a:pPr/>
              <a:t>4</a:t>
            </a:fld>
            <a:endParaRPr lang="de-DE" altLang="de-DE" dirty="0"/>
          </a:p>
        </p:txBody>
      </p:sp>
    </p:spTree>
    <p:extLst>
      <p:ext uri="{BB962C8B-B14F-4D97-AF65-F5344CB8AC3E}">
        <p14:creationId xmlns:p14="http://schemas.microsoft.com/office/powerpoint/2010/main" val="42647268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Terminology</a:t>
            </a:r>
            <a:r>
              <a:rPr lang="de-DE" dirty="0"/>
              <a:t> </a:t>
            </a:r>
          </a:p>
        </p:txBody>
      </p:sp>
      <p:sp>
        <p:nvSpPr>
          <p:cNvPr id="3" name="Inhaltsplatzhalter 2"/>
          <p:cNvSpPr>
            <a:spLocks noGrp="1"/>
          </p:cNvSpPr>
          <p:nvPr>
            <p:ph idx="1"/>
          </p:nvPr>
        </p:nvSpPr>
        <p:spPr/>
        <p:txBody>
          <a:bodyPr/>
          <a:lstStyle/>
          <a:p>
            <a:pPr>
              <a:spcBef>
                <a:spcPts val="0"/>
              </a:spcBef>
            </a:pPr>
            <a:r>
              <a:rPr lang="de-DE" altLang="de-DE" dirty="0" err="1">
                <a:solidFill>
                  <a:schemeClr val="accent3">
                    <a:lumMod val="50000"/>
                  </a:schemeClr>
                </a:solidFill>
              </a:rPr>
              <a:t>Avoidance</a:t>
            </a:r>
            <a:r>
              <a:rPr lang="de-DE" altLang="de-DE" dirty="0">
                <a:solidFill>
                  <a:schemeClr val="accent3">
                    <a:lumMod val="50000"/>
                  </a:schemeClr>
                </a:solidFill>
              </a:rPr>
              <a:t> </a:t>
            </a:r>
            <a:r>
              <a:rPr lang="de-DE" altLang="de-DE" dirty="0" err="1">
                <a:solidFill>
                  <a:schemeClr val="accent3">
                    <a:lumMod val="50000"/>
                  </a:schemeClr>
                </a:solidFill>
              </a:rPr>
              <a:t>of</a:t>
            </a:r>
            <a:r>
              <a:rPr lang="de-DE" altLang="de-DE" dirty="0">
                <a:solidFill>
                  <a:schemeClr val="accent3">
                    <a:lumMod val="50000"/>
                  </a:schemeClr>
                </a:solidFill>
              </a:rPr>
              <a:t> </a:t>
            </a:r>
            <a:r>
              <a:rPr lang="de-DE" altLang="de-DE" dirty="0" err="1">
                <a:solidFill>
                  <a:schemeClr val="accent3">
                    <a:lumMod val="50000"/>
                  </a:schemeClr>
                </a:solidFill>
              </a:rPr>
              <a:t>muscle</a:t>
            </a:r>
            <a:r>
              <a:rPr lang="de-DE" altLang="de-DE" dirty="0">
                <a:solidFill>
                  <a:schemeClr val="accent3">
                    <a:lumMod val="50000"/>
                  </a:schemeClr>
                </a:solidFill>
              </a:rPr>
              <a:t> </a:t>
            </a:r>
            <a:r>
              <a:rPr lang="de-DE" altLang="de-DE" dirty="0" err="1">
                <a:solidFill>
                  <a:schemeClr val="accent3">
                    <a:lumMod val="50000"/>
                  </a:schemeClr>
                </a:solidFill>
              </a:rPr>
              <a:t>fatigue</a:t>
            </a:r>
            <a:r>
              <a:rPr lang="de-DE" altLang="de-DE" dirty="0">
                <a:solidFill>
                  <a:schemeClr val="accent3">
                    <a:lumMod val="50000"/>
                  </a:schemeClr>
                </a:solidFill>
              </a:rPr>
              <a:t> </a:t>
            </a:r>
            <a:r>
              <a:rPr lang="de-DE" altLang="de-DE" dirty="0" err="1">
                <a:solidFill>
                  <a:schemeClr val="accent3">
                    <a:lumMod val="50000"/>
                  </a:schemeClr>
                </a:solidFill>
              </a:rPr>
              <a:t>during</a:t>
            </a:r>
            <a:r>
              <a:rPr lang="de-DE" altLang="de-DE" dirty="0">
                <a:solidFill>
                  <a:schemeClr val="accent3">
                    <a:lumMod val="50000"/>
                  </a:schemeClr>
                </a:solidFill>
              </a:rPr>
              <a:t> </a:t>
            </a:r>
            <a:r>
              <a:rPr lang="de-DE" altLang="de-DE" dirty="0" err="1">
                <a:solidFill>
                  <a:schemeClr val="accent3">
                    <a:lumMod val="50000"/>
                  </a:schemeClr>
                </a:solidFill>
              </a:rPr>
              <a:t>static</a:t>
            </a:r>
            <a:r>
              <a:rPr lang="de-DE" altLang="de-DE" dirty="0">
                <a:solidFill>
                  <a:schemeClr val="accent3">
                    <a:lumMod val="50000"/>
                  </a:schemeClr>
                </a:solidFill>
              </a:rPr>
              <a:t> </a:t>
            </a:r>
            <a:r>
              <a:rPr lang="de-DE" altLang="de-DE" dirty="0" err="1">
                <a:solidFill>
                  <a:schemeClr val="accent3">
                    <a:lumMod val="50000"/>
                  </a:schemeClr>
                </a:solidFill>
              </a:rPr>
              <a:t>exertion</a:t>
            </a:r>
            <a:r>
              <a:rPr lang="de-DE" altLang="de-DE" dirty="0">
                <a:solidFill>
                  <a:schemeClr val="accent3">
                    <a:lumMod val="50000"/>
                  </a:schemeClr>
                </a:solidFill>
              </a:rPr>
              <a:t>, </a:t>
            </a:r>
            <a:r>
              <a:rPr lang="de-DE" altLang="de-DE" dirty="0" err="1">
                <a:solidFill>
                  <a:schemeClr val="accent3">
                    <a:lumMod val="50000"/>
                  </a:schemeClr>
                </a:solidFill>
              </a:rPr>
              <a:t>by</a:t>
            </a:r>
            <a:r>
              <a:rPr lang="de-DE" altLang="de-DE" dirty="0">
                <a:solidFill>
                  <a:schemeClr val="accent3">
                    <a:lumMod val="50000"/>
                  </a:schemeClr>
                </a:solidFill>
              </a:rPr>
              <a:t>: </a:t>
            </a:r>
          </a:p>
        </p:txBody>
      </p:sp>
      <p:sp>
        <p:nvSpPr>
          <p:cNvPr id="4" name="Datumsplatzhalter 3"/>
          <p:cNvSpPr>
            <a:spLocks noGrp="1"/>
          </p:cNvSpPr>
          <p:nvPr>
            <p:ph type="dt" sz="half" idx="10"/>
          </p:nvPr>
        </p:nvSpPr>
        <p:spPr/>
        <p:txBody>
          <a:bodyPr/>
          <a:lstStyle/>
          <a:p>
            <a:pPr>
              <a:defRPr/>
            </a:pPr>
            <a:fld id="{F1DE3E6B-2BFE-4685-86A1-52889FDF448F}"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5</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ACDB34B9-1B6B-4CCE-810A-3F635C0A9A18}" type="slidenum">
              <a:rPr lang="de-DE" altLang="de-DE" smtClean="0"/>
              <a:pPr/>
              <a:t>5</a:t>
            </a:fld>
            <a:endParaRPr lang="de-DE" altLang="de-DE" dirty="0"/>
          </a:p>
        </p:txBody>
      </p:sp>
      <p:sp>
        <p:nvSpPr>
          <p:cNvPr id="7" name="Rechteck 6"/>
          <p:cNvSpPr/>
          <p:nvPr/>
        </p:nvSpPr>
        <p:spPr>
          <a:xfrm>
            <a:off x="539750" y="2420888"/>
            <a:ext cx="7776666" cy="2012859"/>
          </a:xfrm>
          <a:prstGeom prst="rect">
            <a:avLst/>
          </a:prstGeom>
        </p:spPr>
        <p:txBody>
          <a:bodyPr wrap="square">
            <a:spAutoFit/>
          </a:bodyPr>
          <a:lstStyle/>
          <a:p>
            <a:pPr marL="342900" indent="-342900" eaLnBrk="0" hangingPunct="0">
              <a:lnSpc>
                <a:spcPct val="120000"/>
              </a:lnSpc>
              <a:buClr>
                <a:schemeClr val="accent2"/>
              </a:buClr>
              <a:buFont typeface="Wingdings" panose="05000000000000000000" pitchFamily="2" charset="2"/>
              <a:buChar char="§"/>
              <a:tabLst>
                <a:tab pos="1616075" algn="l"/>
              </a:tabLst>
            </a:pPr>
            <a:r>
              <a:rPr lang="de-DE" altLang="de-DE" sz="2400" dirty="0" err="1">
                <a:solidFill>
                  <a:schemeClr val="bg2"/>
                </a:solidFill>
                <a:latin typeface="+mn-lt"/>
              </a:rPr>
              <a:t>Temporary</a:t>
            </a:r>
            <a:r>
              <a:rPr lang="de-DE" altLang="de-DE" sz="2400" dirty="0">
                <a:solidFill>
                  <a:schemeClr val="bg2"/>
                </a:solidFill>
                <a:latin typeface="+mn-lt"/>
              </a:rPr>
              <a:t> </a:t>
            </a:r>
            <a:r>
              <a:rPr lang="de-DE" altLang="de-DE" sz="2400" dirty="0" err="1">
                <a:solidFill>
                  <a:schemeClr val="bg2"/>
                </a:solidFill>
                <a:latin typeface="+mn-lt"/>
              </a:rPr>
              <a:t>complete</a:t>
            </a:r>
            <a:r>
              <a:rPr lang="de-DE" altLang="de-DE" sz="2400" dirty="0">
                <a:solidFill>
                  <a:schemeClr val="bg2"/>
                </a:solidFill>
                <a:latin typeface="+mn-lt"/>
              </a:rPr>
              <a:t> </a:t>
            </a:r>
            <a:r>
              <a:rPr lang="de-DE" altLang="de-DE" sz="2400" dirty="0" err="1">
                <a:solidFill>
                  <a:schemeClr val="bg2"/>
                </a:solidFill>
                <a:latin typeface="+mn-lt"/>
              </a:rPr>
              <a:t>muscle</a:t>
            </a:r>
            <a:r>
              <a:rPr lang="de-DE" altLang="de-DE" sz="2400" dirty="0">
                <a:solidFill>
                  <a:schemeClr val="bg2"/>
                </a:solidFill>
                <a:latin typeface="+mn-lt"/>
              </a:rPr>
              <a:t> </a:t>
            </a:r>
            <a:r>
              <a:rPr lang="de-DE" altLang="de-DE" sz="2400" dirty="0" err="1">
                <a:solidFill>
                  <a:schemeClr val="bg2"/>
                </a:solidFill>
                <a:latin typeface="+mn-lt"/>
              </a:rPr>
              <a:t>relaxation</a:t>
            </a:r>
            <a:r>
              <a:rPr lang="de-DE" altLang="de-DE" sz="2400" dirty="0">
                <a:solidFill>
                  <a:schemeClr val="bg2"/>
                </a:solidFill>
                <a:latin typeface="+mn-lt"/>
              </a:rPr>
              <a:t> </a:t>
            </a:r>
            <a:r>
              <a:rPr lang="de-DE" altLang="de-DE" sz="2400" dirty="0">
                <a:solidFill>
                  <a:schemeClr val="bg2"/>
                </a:solidFill>
                <a:latin typeface="+mn-lt"/>
                <a:sym typeface="Wingdings" pitchFamily="2" charset="2"/>
              </a:rPr>
              <a:t></a:t>
            </a:r>
            <a:r>
              <a:rPr lang="de-DE" altLang="de-DE" sz="2400" dirty="0">
                <a:solidFill>
                  <a:schemeClr val="bg2"/>
                </a:solidFill>
                <a:latin typeface="+mn-lt"/>
              </a:rPr>
              <a:t> </a:t>
            </a:r>
            <a:r>
              <a:rPr lang="de-DE" altLang="de-DE" sz="2400" dirty="0" err="1">
                <a:solidFill>
                  <a:schemeClr val="bg2"/>
                </a:solidFill>
                <a:latin typeface="+mn-lt"/>
              </a:rPr>
              <a:t>breaks</a:t>
            </a:r>
            <a:endParaRPr lang="de-DE" altLang="de-DE" sz="2400" dirty="0">
              <a:solidFill>
                <a:schemeClr val="bg2"/>
              </a:solidFill>
              <a:latin typeface="+mn-lt"/>
              <a:sym typeface="Wingdings" pitchFamily="2" charset="2"/>
            </a:endParaRPr>
          </a:p>
          <a:p>
            <a:pPr marL="342900" indent="-342900" eaLnBrk="0" hangingPunct="0">
              <a:lnSpc>
                <a:spcPct val="120000"/>
              </a:lnSpc>
              <a:buClr>
                <a:schemeClr val="accent2"/>
              </a:buClr>
              <a:buFont typeface="Wingdings" panose="05000000000000000000" pitchFamily="2" charset="2"/>
              <a:buChar char="§"/>
              <a:tabLst>
                <a:tab pos="1616075" algn="l"/>
              </a:tabLst>
            </a:pPr>
            <a:r>
              <a:rPr lang="de-DE" altLang="de-DE" sz="2400" dirty="0" err="1">
                <a:solidFill>
                  <a:schemeClr val="bg2"/>
                </a:solidFill>
                <a:latin typeface="+mn-lt"/>
                <a:sym typeface="Wingdings" pitchFamily="2" charset="2"/>
              </a:rPr>
              <a:t>Optimization</a:t>
            </a:r>
            <a:r>
              <a:rPr lang="de-DE" altLang="de-DE" sz="2400" dirty="0">
                <a:solidFill>
                  <a:schemeClr val="bg2"/>
                </a:solidFill>
                <a:latin typeface="+mn-lt"/>
                <a:sym typeface="Wingdings" pitchFamily="2" charset="2"/>
              </a:rPr>
              <a:t> </a:t>
            </a:r>
            <a:r>
              <a:rPr lang="de-DE" altLang="de-DE" sz="2400" dirty="0" err="1">
                <a:solidFill>
                  <a:schemeClr val="bg2"/>
                </a:solidFill>
                <a:latin typeface="+mn-lt"/>
                <a:sym typeface="Wingdings" pitchFamily="2" charset="2"/>
              </a:rPr>
              <a:t>of</a:t>
            </a:r>
            <a:r>
              <a:rPr lang="de-DE" altLang="de-DE" sz="2400" dirty="0">
                <a:solidFill>
                  <a:schemeClr val="bg2"/>
                </a:solidFill>
                <a:latin typeface="+mn-lt"/>
                <a:sym typeface="Wingdings" pitchFamily="2" charset="2"/>
              </a:rPr>
              <a:t> </a:t>
            </a:r>
            <a:r>
              <a:rPr lang="de-DE" altLang="de-DE" sz="2400" dirty="0" err="1">
                <a:solidFill>
                  <a:schemeClr val="bg2"/>
                </a:solidFill>
                <a:latin typeface="+mn-lt"/>
                <a:sym typeface="Wingdings" pitchFamily="2" charset="2"/>
              </a:rPr>
              <a:t>the</a:t>
            </a:r>
            <a:r>
              <a:rPr lang="de-DE" altLang="de-DE" sz="2400" dirty="0">
                <a:solidFill>
                  <a:schemeClr val="bg2"/>
                </a:solidFill>
                <a:latin typeface="+mn-lt"/>
                <a:sym typeface="Wingdings" pitchFamily="2" charset="2"/>
              </a:rPr>
              <a:t> </a:t>
            </a:r>
            <a:r>
              <a:rPr lang="de-DE" altLang="de-DE" sz="2400" dirty="0" err="1">
                <a:solidFill>
                  <a:schemeClr val="bg2"/>
                </a:solidFill>
                <a:latin typeface="+mn-lt"/>
                <a:sym typeface="Wingdings" pitchFamily="2" charset="2"/>
              </a:rPr>
              <a:t>application</a:t>
            </a:r>
            <a:r>
              <a:rPr lang="de-DE" altLang="de-DE" sz="2400" dirty="0">
                <a:solidFill>
                  <a:schemeClr val="bg2"/>
                </a:solidFill>
                <a:latin typeface="+mn-lt"/>
                <a:sym typeface="Wingdings" pitchFamily="2" charset="2"/>
              </a:rPr>
              <a:t> </a:t>
            </a:r>
            <a:r>
              <a:rPr lang="de-DE" altLang="de-DE" sz="2400" dirty="0" err="1">
                <a:solidFill>
                  <a:schemeClr val="bg2"/>
                </a:solidFill>
                <a:latin typeface="+mn-lt"/>
                <a:sym typeface="Wingdings" pitchFamily="2" charset="2"/>
              </a:rPr>
              <a:t>of</a:t>
            </a:r>
            <a:r>
              <a:rPr lang="de-DE" altLang="de-DE" sz="2400" dirty="0">
                <a:solidFill>
                  <a:schemeClr val="bg2"/>
                </a:solidFill>
                <a:latin typeface="+mn-lt"/>
                <a:sym typeface="Wingdings" pitchFamily="2" charset="2"/>
              </a:rPr>
              <a:t> </a:t>
            </a:r>
            <a:r>
              <a:rPr lang="de-DE" altLang="de-DE" sz="2400" dirty="0" err="1">
                <a:solidFill>
                  <a:schemeClr val="bg2"/>
                </a:solidFill>
                <a:latin typeface="+mn-lt"/>
                <a:sym typeface="Wingdings" pitchFamily="2" charset="2"/>
              </a:rPr>
              <a:t>force</a:t>
            </a:r>
            <a:r>
              <a:rPr lang="de-DE" altLang="de-DE" sz="2400" dirty="0">
                <a:solidFill>
                  <a:schemeClr val="bg2"/>
                </a:solidFill>
                <a:latin typeface="+mn-lt"/>
                <a:sym typeface="Wingdings" pitchFamily="2" charset="2"/>
              </a:rPr>
              <a:t> (</a:t>
            </a:r>
            <a:r>
              <a:rPr lang="de-DE" altLang="de-DE" sz="2400" dirty="0" err="1">
                <a:solidFill>
                  <a:schemeClr val="bg2"/>
                </a:solidFill>
                <a:latin typeface="+mn-lt"/>
                <a:sym typeface="Wingdings" pitchFamily="2" charset="2"/>
              </a:rPr>
              <a:t>direction</a:t>
            </a:r>
            <a:r>
              <a:rPr lang="de-DE" altLang="de-DE" sz="2400" dirty="0">
                <a:solidFill>
                  <a:schemeClr val="bg2"/>
                </a:solidFill>
                <a:latin typeface="+mn-lt"/>
                <a:sym typeface="Wingdings" pitchFamily="2" charset="2"/>
              </a:rPr>
              <a:t> </a:t>
            </a:r>
            <a:r>
              <a:rPr lang="de-DE" altLang="de-DE" sz="2400" dirty="0" err="1">
                <a:solidFill>
                  <a:schemeClr val="bg2"/>
                </a:solidFill>
                <a:latin typeface="+mn-lt"/>
                <a:sym typeface="Wingdings" pitchFamily="2" charset="2"/>
              </a:rPr>
              <a:t>of</a:t>
            </a:r>
            <a:r>
              <a:rPr lang="de-DE" altLang="de-DE" sz="2400" dirty="0">
                <a:solidFill>
                  <a:schemeClr val="bg2"/>
                </a:solidFill>
                <a:latin typeface="+mn-lt"/>
                <a:sym typeface="Wingdings" pitchFamily="2" charset="2"/>
              </a:rPr>
              <a:t> </a:t>
            </a:r>
            <a:r>
              <a:rPr lang="de-DE" altLang="de-DE" sz="2400" dirty="0" err="1">
                <a:solidFill>
                  <a:schemeClr val="bg2"/>
                </a:solidFill>
                <a:latin typeface="+mn-lt"/>
                <a:sym typeface="Wingdings" pitchFamily="2" charset="2"/>
              </a:rPr>
              <a:t>force</a:t>
            </a:r>
            <a:r>
              <a:rPr lang="de-DE" altLang="de-DE" sz="2400" dirty="0">
                <a:solidFill>
                  <a:schemeClr val="bg2"/>
                </a:solidFill>
                <a:latin typeface="+mn-lt"/>
                <a:sym typeface="Wingdings" pitchFamily="2" charset="2"/>
              </a:rPr>
              <a:t>, </a:t>
            </a:r>
            <a:r>
              <a:rPr lang="de-DE" altLang="de-DE" sz="2400" dirty="0" err="1">
                <a:solidFill>
                  <a:schemeClr val="bg2"/>
                </a:solidFill>
                <a:latin typeface="+mn-lt"/>
                <a:sym typeface="Wingdings" pitchFamily="2" charset="2"/>
              </a:rPr>
              <a:t>location</a:t>
            </a:r>
            <a:r>
              <a:rPr lang="de-DE" altLang="de-DE" sz="2400" dirty="0">
                <a:solidFill>
                  <a:schemeClr val="bg2"/>
                </a:solidFill>
                <a:latin typeface="+mn-lt"/>
                <a:sym typeface="Wingdings" pitchFamily="2" charset="2"/>
              </a:rPr>
              <a:t>, </a:t>
            </a:r>
            <a:r>
              <a:rPr lang="de-DE" altLang="de-DE" sz="2400" dirty="0" err="1">
                <a:solidFill>
                  <a:schemeClr val="bg2"/>
                </a:solidFill>
                <a:latin typeface="+mn-lt"/>
                <a:sym typeface="Wingdings" pitchFamily="2" charset="2"/>
              </a:rPr>
              <a:t>posture</a:t>
            </a:r>
            <a:r>
              <a:rPr lang="de-DE" altLang="de-DE" sz="2400" dirty="0">
                <a:solidFill>
                  <a:schemeClr val="bg2"/>
                </a:solidFill>
                <a:latin typeface="+mn-lt"/>
                <a:sym typeface="Wingdings" pitchFamily="2" charset="2"/>
              </a:rPr>
              <a:t>)</a:t>
            </a:r>
          </a:p>
          <a:p>
            <a:pPr marL="342900" indent="-342900" eaLnBrk="0" hangingPunct="0">
              <a:lnSpc>
                <a:spcPct val="120000"/>
              </a:lnSpc>
              <a:buClr>
                <a:schemeClr val="accent2"/>
              </a:buClr>
              <a:buFont typeface="Wingdings" panose="05000000000000000000" pitchFamily="2" charset="2"/>
              <a:buChar char="§"/>
              <a:tabLst>
                <a:tab pos="1616075" algn="l"/>
              </a:tabLst>
            </a:pPr>
            <a:r>
              <a:rPr lang="de-DE" altLang="de-DE" sz="2400" dirty="0" err="1">
                <a:solidFill>
                  <a:schemeClr val="bg2"/>
                </a:solidFill>
                <a:latin typeface="+mn-lt"/>
                <a:sym typeface="Wingdings" pitchFamily="2" charset="2"/>
              </a:rPr>
              <a:t>Selection</a:t>
            </a:r>
            <a:r>
              <a:rPr lang="de-DE" altLang="de-DE" sz="2400" dirty="0">
                <a:solidFill>
                  <a:schemeClr val="bg2"/>
                </a:solidFill>
                <a:latin typeface="+mn-lt"/>
                <a:sym typeface="Wingdings" pitchFamily="2" charset="2"/>
              </a:rPr>
              <a:t> </a:t>
            </a:r>
            <a:r>
              <a:rPr lang="de-DE" altLang="de-DE" sz="2400" dirty="0" err="1">
                <a:solidFill>
                  <a:schemeClr val="bg2"/>
                </a:solidFill>
                <a:latin typeface="+mn-lt"/>
                <a:sym typeface="Wingdings" pitchFamily="2" charset="2"/>
              </a:rPr>
              <a:t>of</a:t>
            </a:r>
            <a:r>
              <a:rPr lang="de-DE" altLang="de-DE" sz="2400" dirty="0">
                <a:solidFill>
                  <a:schemeClr val="bg2"/>
                </a:solidFill>
                <a:latin typeface="+mn-lt"/>
                <a:sym typeface="Wingdings" pitchFamily="2" charset="2"/>
              </a:rPr>
              <a:t> a </a:t>
            </a:r>
            <a:r>
              <a:rPr lang="de-DE" altLang="de-DE" sz="2400" dirty="0" err="1">
                <a:solidFill>
                  <a:schemeClr val="bg2"/>
                </a:solidFill>
                <a:latin typeface="+mn-lt"/>
                <a:sym typeface="Wingdings" pitchFamily="2" charset="2"/>
              </a:rPr>
              <a:t>suitable</a:t>
            </a:r>
            <a:r>
              <a:rPr lang="de-DE" altLang="de-DE" sz="2400" dirty="0">
                <a:solidFill>
                  <a:schemeClr val="bg2"/>
                </a:solidFill>
                <a:latin typeface="+mn-lt"/>
                <a:sym typeface="Wingdings" pitchFamily="2" charset="2"/>
              </a:rPr>
              <a:t> </a:t>
            </a:r>
            <a:r>
              <a:rPr lang="de-DE" altLang="de-DE" sz="2400" dirty="0" err="1">
                <a:solidFill>
                  <a:schemeClr val="bg2"/>
                </a:solidFill>
                <a:latin typeface="+mn-lt"/>
                <a:sym typeface="Wingdings" pitchFamily="2" charset="2"/>
              </a:rPr>
              <a:t>pace</a:t>
            </a:r>
            <a:r>
              <a:rPr lang="de-DE" altLang="de-DE" sz="2400" dirty="0">
                <a:solidFill>
                  <a:schemeClr val="bg2"/>
                </a:solidFill>
                <a:latin typeface="+mn-lt"/>
                <a:sym typeface="Wingdings" pitchFamily="2" charset="2"/>
              </a:rPr>
              <a:t> </a:t>
            </a:r>
            <a:r>
              <a:rPr lang="de-DE" altLang="de-DE" sz="2400" dirty="0" err="1">
                <a:solidFill>
                  <a:schemeClr val="bg2"/>
                </a:solidFill>
                <a:latin typeface="+mn-lt"/>
                <a:sym typeface="Wingdings" pitchFamily="2" charset="2"/>
              </a:rPr>
              <a:t>of</a:t>
            </a:r>
            <a:r>
              <a:rPr lang="de-DE" altLang="de-DE" sz="2400" dirty="0">
                <a:solidFill>
                  <a:schemeClr val="bg2"/>
                </a:solidFill>
                <a:latin typeface="+mn-lt"/>
                <a:sym typeface="Wingdings" pitchFamily="2" charset="2"/>
              </a:rPr>
              <a:t> </a:t>
            </a:r>
            <a:r>
              <a:rPr lang="de-DE" altLang="de-DE" sz="2400" dirty="0" err="1">
                <a:solidFill>
                  <a:schemeClr val="bg2"/>
                </a:solidFill>
                <a:latin typeface="+mn-lt"/>
                <a:sym typeface="Wingdings" pitchFamily="2" charset="2"/>
              </a:rPr>
              <a:t>work</a:t>
            </a:r>
            <a:endParaRPr lang="de-DE" altLang="de-DE" sz="2400" dirty="0">
              <a:solidFill>
                <a:schemeClr val="bg2"/>
              </a:solidFill>
              <a:latin typeface="+mn-lt"/>
              <a:sym typeface="Wingdings" pitchFamily="2" charset="2"/>
            </a:endParaRPr>
          </a:p>
        </p:txBody>
      </p:sp>
    </p:spTree>
    <p:extLst>
      <p:ext uri="{BB962C8B-B14F-4D97-AF65-F5344CB8AC3E}">
        <p14:creationId xmlns:p14="http://schemas.microsoft.com/office/powerpoint/2010/main" val="25050405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Different forms of stress upon the muscle</a:t>
            </a:r>
          </a:p>
        </p:txBody>
      </p:sp>
      <p:graphicFrame>
        <p:nvGraphicFramePr>
          <p:cNvPr id="7" name="Inhaltsplatzhalter 6"/>
          <p:cNvGraphicFramePr>
            <a:graphicFrameLocks noGrp="1"/>
          </p:cNvGraphicFramePr>
          <p:nvPr>
            <p:ph idx="1"/>
            <p:extLst>
              <p:ext uri="{D42A27DB-BD31-4B8C-83A1-F6EECF244321}">
                <p14:modId xmlns:p14="http://schemas.microsoft.com/office/powerpoint/2010/main" val="3560771646"/>
              </p:ext>
            </p:extLst>
          </p:nvPr>
        </p:nvGraphicFramePr>
        <p:xfrm>
          <a:off x="539750" y="1340297"/>
          <a:ext cx="8064500" cy="4550687"/>
        </p:xfrm>
        <a:graphic>
          <a:graphicData uri="http://schemas.openxmlformats.org/drawingml/2006/table">
            <a:tbl>
              <a:tblPr firstRow="1" firstCol="1" bandRow="1">
                <a:tableStyleId>{5DA37D80-6434-44D0-A028-1B22A696006F}</a:tableStyleId>
              </a:tblPr>
              <a:tblGrid>
                <a:gridCol w="2016125">
                  <a:extLst>
                    <a:ext uri="{9D8B030D-6E8A-4147-A177-3AD203B41FA5}">
                      <a16:colId xmlns:a16="http://schemas.microsoft.com/office/drawing/2014/main" val="413106141"/>
                    </a:ext>
                  </a:extLst>
                </a:gridCol>
                <a:gridCol w="2016125">
                  <a:extLst>
                    <a:ext uri="{9D8B030D-6E8A-4147-A177-3AD203B41FA5}">
                      <a16:colId xmlns:a16="http://schemas.microsoft.com/office/drawing/2014/main" val="1480326276"/>
                    </a:ext>
                  </a:extLst>
                </a:gridCol>
                <a:gridCol w="2016125">
                  <a:extLst>
                    <a:ext uri="{9D8B030D-6E8A-4147-A177-3AD203B41FA5}">
                      <a16:colId xmlns:a16="http://schemas.microsoft.com/office/drawing/2014/main" val="3219270777"/>
                    </a:ext>
                  </a:extLst>
                </a:gridCol>
                <a:gridCol w="2016125">
                  <a:extLst>
                    <a:ext uri="{9D8B030D-6E8A-4147-A177-3AD203B41FA5}">
                      <a16:colId xmlns:a16="http://schemas.microsoft.com/office/drawing/2014/main" val="2952292646"/>
                    </a:ext>
                  </a:extLst>
                </a:gridCol>
              </a:tblGrid>
              <a:tr h="370840">
                <a:tc>
                  <a:txBody>
                    <a:bodyPr/>
                    <a:lstStyle/>
                    <a:p>
                      <a:endParaRPr lang="de-D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1" i="0" u="none" strike="noStrike" cap="none" normalizeH="0" baseline="0" dirty="0" smtClean="0">
                          <a:ln>
                            <a:noFill/>
                          </a:ln>
                          <a:solidFill>
                            <a:schemeClr val="tx1"/>
                          </a:solidFill>
                          <a:effectLst/>
                          <a:latin typeface="Arial" charset="0"/>
                        </a:rPr>
                        <a:t>Rest</a:t>
                      </a:r>
                    </a:p>
                    <a:p>
                      <a:endParaRPr lang="de-DE" dirty="0"/>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de-DE" sz="1800" b="1" i="0" u="none" strike="noStrike" cap="none" normalizeH="0" baseline="0" dirty="0" smtClean="0">
                          <a:ln>
                            <a:noFill/>
                          </a:ln>
                          <a:solidFill>
                            <a:schemeClr val="tx1"/>
                          </a:solidFill>
                          <a:effectLst/>
                          <a:latin typeface="Arial" charset="0"/>
                        </a:rPr>
                        <a:t>Dynamic </a:t>
                      </a:r>
                      <a:r>
                        <a:rPr kumimoji="0" lang="de-DE" sz="1800" b="1" i="0" u="none" strike="noStrike" cap="none" normalizeH="0" baseline="0" dirty="0" err="1" smtClean="0">
                          <a:ln>
                            <a:noFill/>
                          </a:ln>
                          <a:solidFill>
                            <a:schemeClr val="tx1"/>
                          </a:solidFill>
                          <a:effectLst/>
                          <a:latin typeface="Arial" charset="0"/>
                        </a:rPr>
                        <a:t>work</a:t>
                      </a:r>
                      <a:endParaRPr kumimoji="0" lang="de-DE" sz="1800" b="1" i="0" u="none" strike="noStrike" cap="none" normalizeH="0" baseline="0" dirty="0" smtClean="0">
                        <a:ln>
                          <a:noFill/>
                        </a:ln>
                        <a:solidFill>
                          <a:schemeClr val="tx1"/>
                        </a:solidFill>
                        <a:effectLst/>
                        <a:latin typeface="Arial" charset="0"/>
                      </a:endParaRPr>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de-DE" sz="1800" b="1" i="0" u="none" strike="noStrike" cap="none" normalizeH="0" baseline="0" dirty="0" err="1" smtClean="0">
                          <a:ln>
                            <a:noFill/>
                          </a:ln>
                          <a:solidFill>
                            <a:schemeClr val="tx1"/>
                          </a:solidFill>
                          <a:effectLst/>
                          <a:latin typeface="Arial" charset="0"/>
                        </a:rPr>
                        <a:t>Static</a:t>
                      </a:r>
                      <a:r>
                        <a:rPr kumimoji="0" lang="de-DE" sz="1800" b="1" i="0" u="none" strike="noStrike" cap="none" normalizeH="0" baseline="0" dirty="0" smtClean="0">
                          <a:ln>
                            <a:noFill/>
                          </a:ln>
                          <a:solidFill>
                            <a:schemeClr val="tx1"/>
                          </a:solidFill>
                          <a:effectLst/>
                          <a:latin typeface="Arial" charset="0"/>
                        </a:rPr>
                        <a:t> </a:t>
                      </a:r>
                      <a:r>
                        <a:rPr kumimoji="0" lang="de-DE" sz="1800" b="1" i="0" u="none" strike="noStrike" cap="none" normalizeH="0" baseline="0" dirty="0" err="1" smtClean="0">
                          <a:ln>
                            <a:noFill/>
                          </a:ln>
                          <a:solidFill>
                            <a:schemeClr val="tx1"/>
                          </a:solidFill>
                          <a:effectLst/>
                          <a:latin typeface="Arial" charset="0"/>
                        </a:rPr>
                        <a:t>work</a:t>
                      </a:r>
                      <a:endParaRPr kumimoji="0" lang="de-DE" sz="1800" b="1" i="0" u="none" strike="noStrike" cap="none" normalizeH="0" baseline="0" dirty="0" smtClean="0">
                        <a:ln>
                          <a:noFill/>
                        </a:ln>
                        <a:solidFill>
                          <a:schemeClr val="tx1"/>
                        </a:solidFill>
                        <a:effectLst/>
                        <a:latin typeface="Arial" charset="0"/>
                      </a:endParaRPr>
                    </a:p>
                  </a:txBody>
                  <a:tcPr/>
                </a:tc>
                <a:extLst>
                  <a:ext uri="{0D108BD9-81ED-4DB2-BD59-A6C34878D82A}">
                    <a16:rowId xmlns:a16="http://schemas.microsoft.com/office/drawing/2014/main" val="184215674"/>
                  </a:ext>
                </a:extLst>
              </a:tr>
              <a:tr h="3708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de-DE" sz="1800" b="1" i="0" u="none" strike="noStrike" cap="none" normalizeH="0" baseline="0" dirty="0" err="1" smtClean="0">
                          <a:ln>
                            <a:noFill/>
                          </a:ln>
                          <a:solidFill>
                            <a:schemeClr val="tx1"/>
                          </a:solidFill>
                          <a:effectLst/>
                          <a:latin typeface="Arial" charset="0"/>
                        </a:rPr>
                        <a:t>Characteristic</a:t>
                      </a:r>
                      <a:endParaRPr kumimoji="0" lang="de-DE" sz="1800" b="1" i="0" u="none" strike="noStrike" cap="none" normalizeH="0" baseline="0" dirty="0" smtClean="0">
                        <a:ln>
                          <a:noFill/>
                        </a:ln>
                        <a:solidFill>
                          <a:schemeClr val="tx1"/>
                        </a:solidFill>
                        <a:effectLst/>
                        <a:latin typeface="Arial" charset="0"/>
                      </a:endParaRPr>
                    </a:p>
                  </a:txBody>
                  <a:tcPr/>
                </a:tc>
                <a:tc>
                  <a:txBody>
                    <a:bodyPr/>
                    <a:lstStyle/>
                    <a:p>
                      <a:r>
                        <a:rPr lang="de-DE" dirty="0" smtClean="0"/>
                        <a:t>-</a:t>
                      </a:r>
                      <a:endParaRPr lang="de-DE" dirty="0"/>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de-DE" sz="1800" b="0" i="0" u="none" strike="noStrike" cap="none" normalizeH="0" baseline="0" dirty="0" smtClean="0">
                          <a:ln>
                            <a:noFill/>
                          </a:ln>
                          <a:solidFill>
                            <a:schemeClr val="tx1"/>
                          </a:solidFill>
                          <a:effectLst/>
                          <a:latin typeface="Arial" charset="0"/>
                        </a:rPr>
                        <a:t>Alternation </a:t>
                      </a:r>
                      <a:r>
                        <a:rPr kumimoji="0" lang="de-DE" sz="1800" b="0" i="0" u="none" strike="noStrike" cap="none" normalizeH="0" baseline="0" dirty="0" err="1" smtClean="0">
                          <a:ln>
                            <a:noFill/>
                          </a:ln>
                          <a:solidFill>
                            <a:schemeClr val="tx1"/>
                          </a:solidFill>
                          <a:effectLst/>
                          <a:latin typeface="Arial" charset="0"/>
                        </a:rPr>
                        <a:t>of</a:t>
                      </a:r>
                      <a:r>
                        <a:rPr kumimoji="0" lang="de-DE" sz="1800" b="0" i="0" u="none" strike="noStrike" cap="none" normalizeH="0" baseline="0" dirty="0" smtClean="0">
                          <a:ln>
                            <a:noFill/>
                          </a:ln>
                          <a:solidFill>
                            <a:schemeClr val="tx1"/>
                          </a:solidFill>
                          <a:effectLst/>
                          <a:latin typeface="Arial" charset="0"/>
                        </a:rPr>
                        <a:t> </a:t>
                      </a:r>
                      <a:r>
                        <a:rPr kumimoji="0" lang="de-DE" sz="1800" b="0" i="0" u="none" strike="noStrike" cap="none" normalizeH="0" baseline="0" dirty="0" err="1" smtClean="0">
                          <a:ln>
                            <a:noFill/>
                          </a:ln>
                          <a:solidFill>
                            <a:schemeClr val="tx1"/>
                          </a:solidFill>
                          <a:effectLst/>
                          <a:latin typeface="Arial" charset="0"/>
                        </a:rPr>
                        <a:t>muscle</a:t>
                      </a:r>
                      <a:r>
                        <a:rPr kumimoji="0" lang="de-DE" sz="1800" b="0" i="0" u="none" strike="noStrike" cap="none" normalizeH="0" baseline="0" dirty="0" smtClean="0">
                          <a:ln>
                            <a:noFill/>
                          </a:ln>
                          <a:solidFill>
                            <a:schemeClr val="tx1"/>
                          </a:solidFill>
                          <a:effectLst/>
                          <a:latin typeface="Arial" charset="0"/>
                        </a:rPr>
                        <a:t> </a:t>
                      </a:r>
                      <a:r>
                        <a:rPr kumimoji="0" lang="de-DE" sz="1800" b="0" i="0" u="none" strike="noStrike" cap="none" normalizeH="0" baseline="0" dirty="0" err="1" smtClean="0">
                          <a:ln>
                            <a:noFill/>
                          </a:ln>
                          <a:solidFill>
                            <a:schemeClr val="tx1"/>
                          </a:solidFill>
                          <a:effectLst/>
                          <a:latin typeface="Arial" charset="0"/>
                        </a:rPr>
                        <a:t>tension</a:t>
                      </a:r>
                      <a:r>
                        <a:rPr kumimoji="0" lang="de-DE" sz="1800" b="0" i="0" u="none" strike="noStrike" cap="none" normalizeH="0" baseline="0" dirty="0" smtClean="0">
                          <a:ln>
                            <a:noFill/>
                          </a:ln>
                          <a:solidFill>
                            <a:schemeClr val="tx1"/>
                          </a:solidFill>
                          <a:effectLst/>
                          <a:latin typeface="Arial" charset="0"/>
                        </a:rPr>
                        <a:t> </a:t>
                      </a:r>
                      <a:r>
                        <a:rPr kumimoji="0" lang="de-DE" sz="1800" b="0" i="0" u="none" strike="noStrike" cap="none" normalizeH="0" baseline="0" dirty="0" err="1" smtClean="0">
                          <a:ln>
                            <a:noFill/>
                          </a:ln>
                          <a:solidFill>
                            <a:schemeClr val="tx1"/>
                          </a:solidFill>
                          <a:effectLst/>
                          <a:latin typeface="Arial" charset="0"/>
                        </a:rPr>
                        <a:t>and</a:t>
                      </a:r>
                      <a:r>
                        <a:rPr kumimoji="0" lang="de-DE" sz="1800" b="0" i="0" u="none" strike="noStrike" cap="none" normalizeH="0" baseline="0" dirty="0" smtClean="0">
                          <a:ln>
                            <a:noFill/>
                          </a:ln>
                          <a:solidFill>
                            <a:schemeClr val="tx1"/>
                          </a:solidFill>
                          <a:effectLst/>
                          <a:latin typeface="Arial" charset="0"/>
                        </a:rPr>
                        <a:t> </a:t>
                      </a:r>
                      <a:r>
                        <a:rPr kumimoji="0" lang="de-DE" sz="1800" b="0" i="0" u="none" strike="noStrike" cap="none" normalizeH="0" baseline="0" dirty="0" err="1" smtClean="0">
                          <a:ln>
                            <a:noFill/>
                          </a:ln>
                          <a:solidFill>
                            <a:schemeClr val="tx1"/>
                          </a:solidFill>
                          <a:effectLst/>
                          <a:latin typeface="Arial" charset="0"/>
                        </a:rPr>
                        <a:t>relaxation</a:t>
                      </a:r>
                      <a:endParaRPr kumimoji="0" lang="de-DE" sz="1800" b="0" i="0" u="none" strike="noStrike" cap="none" normalizeH="0" baseline="0" dirty="0" smtClean="0">
                        <a:ln>
                          <a:noFill/>
                        </a:ln>
                        <a:solidFill>
                          <a:schemeClr val="tx1"/>
                        </a:solidFill>
                        <a:effectLst/>
                        <a:latin typeface="Arial" charset="0"/>
                      </a:endParaRPr>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de-DE" sz="1800" b="0" i="0" u="none" strike="noStrike" cap="none" normalizeH="0" baseline="0" dirty="0" err="1" smtClean="0">
                          <a:ln>
                            <a:noFill/>
                          </a:ln>
                          <a:solidFill>
                            <a:schemeClr val="tx1"/>
                          </a:solidFill>
                          <a:effectLst/>
                          <a:latin typeface="Arial" charset="0"/>
                        </a:rPr>
                        <a:t>Sustained</a:t>
                      </a:r>
                      <a:r>
                        <a:rPr kumimoji="0" lang="de-DE" sz="1800" b="0" i="0" u="none" strike="noStrike" cap="none" normalizeH="0" baseline="0" dirty="0" smtClean="0">
                          <a:ln>
                            <a:noFill/>
                          </a:ln>
                          <a:solidFill>
                            <a:schemeClr val="tx1"/>
                          </a:solidFill>
                          <a:effectLst/>
                          <a:latin typeface="Arial" charset="0"/>
                        </a:rPr>
                        <a:t> </a:t>
                      </a:r>
                      <a:r>
                        <a:rPr kumimoji="0" lang="de-DE" sz="1800" b="0" i="0" u="none" strike="noStrike" cap="none" normalizeH="0" baseline="0" dirty="0" err="1" smtClean="0">
                          <a:ln>
                            <a:noFill/>
                          </a:ln>
                          <a:solidFill>
                            <a:schemeClr val="tx1"/>
                          </a:solidFill>
                          <a:effectLst/>
                          <a:latin typeface="Arial" charset="0"/>
                        </a:rPr>
                        <a:t>state</a:t>
                      </a:r>
                      <a:r>
                        <a:rPr kumimoji="0" lang="de-DE" sz="1800" b="0" i="0" u="none" strike="noStrike" cap="none" normalizeH="0" baseline="0" dirty="0" smtClean="0">
                          <a:ln>
                            <a:noFill/>
                          </a:ln>
                          <a:solidFill>
                            <a:schemeClr val="tx1"/>
                          </a:solidFill>
                          <a:effectLst/>
                          <a:latin typeface="Arial" charset="0"/>
                        </a:rPr>
                        <a:t> </a:t>
                      </a:r>
                      <a:r>
                        <a:rPr kumimoji="0" lang="de-DE" sz="1800" b="0" i="0" u="none" strike="noStrike" cap="none" normalizeH="0" baseline="0" dirty="0" err="1" smtClean="0">
                          <a:ln>
                            <a:noFill/>
                          </a:ln>
                          <a:solidFill>
                            <a:schemeClr val="tx1"/>
                          </a:solidFill>
                          <a:effectLst/>
                          <a:latin typeface="Arial" charset="0"/>
                        </a:rPr>
                        <a:t>of</a:t>
                      </a:r>
                      <a:r>
                        <a:rPr kumimoji="0" lang="de-DE" sz="1800" b="0" i="0" u="none" strike="noStrike" cap="none" normalizeH="0" baseline="0" dirty="0" smtClean="0">
                          <a:ln>
                            <a:noFill/>
                          </a:ln>
                          <a:solidFill>
                            <a:schemeClr val="tx1"/>
                          </a:solidFill>
                          <a:effectLst/>
                          <a:latin typeface="Arial" charset="0"/>
                        </a:rPr>
                        <a:t> </a:t>
                      </a:r>
                      <a:r>
                        <a:rPr kumimoji="0" lang="de-DE" sz="1800" b="0" i="0" u="none" strike="noStrike" cap="none" normalizeH="0" baseline="0" dirty="0" err="1" smtClean="0">
                          <a:ln>
                            <a:noFill/>
                          </a:ln>
                          <a:solidFill>
                            <a:schemeClr val="tx1"/>
                          </a:solidFill>
                          <a:effectLst/>
                          <a:latin typeface="Arial" charset="0"/>
                        </a:rPr>
                        <a:t>contraction</a:t>
                      </a:r>
                      <a:endParaRPr kumimoji="0" lang="de-DE" sz="1800" b="0" i="0" u="none" strike="noStrike" cap="none" normalizeH="0" baseline="0" dirty="0" smtClean="0">
                        <a:ln>
                          <a:noFill/>
                        </a:ln>
                        <a:solidFill>
                          <a:schemeClr val="tx1"/>
                        </a:solidFill>
                        <a:effectLst/>
                        <a:latin typeface="Arial" charset="0"/>
                      </a:endParaRPr>
                    </a:p>
                  </a:txBody>
                  <a:tcPr/>
                </a:tc>
                <a:extLst>
                  <a:ext uri="{0D108BD9-81ED-4DB2-BD59-A6C34878D82A}">
                    <a16:rowId xmlns:a16="http://schemas.microsoft.com/office/drawing/2014/main" val="111194039"/>
                  </a:ext>
                </a:extLst>
              </a:tr>
              <a:tr h="8359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1" i="0" u="none" strike="noStrike" cap="none" normalizeH="0" baseline="0" dirty="0" err="1" smtClean="0">
                          <a:ln>
                            <a:noFill/>
                          </a:ln>
                          <a:solidFill>
                            <a:schemeClr val="tx1"/>
                          </a:solidFill>
                          <a:effectLst/>
                          <a:latin typeface="Arial" charset="0"/>
                        </a:rPr>
                        <a:t>Required</a:t>
                      </a:r>
                      <a:r>
                        <a:rPr kumimoji="0" lang="de-DE" sz="1800" b="1" i="0" u="none" strike="noStrike" cap="none" normalizeH="0" baseline="0" dirty="0" smtClean="0">
                          <a:ln>
                            <a:noFill/>
                          </a:ln>
                          <a:solidFill>
                            <a:schemeClr val="tx1"/>
                          </a:solidFill>
                          <a:effectLst/>
                          <a:latin typeface="Arial" charset="0"/>
                        </a:rPr>
                        <a:t> </a:t>
                      </a:r>
                      <a:r>
                        <a:rPr kumimoji="0" lang="de-DE" sz="1800" b="1" i="0" u="none" strike="noStrike" cap="none" normalizeH="0" baseline="0" dirty="0" err="1" smtClean="0">
                          <a:ln>
                            <a:noFill/>
                          </a:ln>
                          <a:solidFill>
                            <a:schemeClr val="tx1"/>
                          </a:solidFill>
                          <a:effectLst/>
                          <a:latin typeface="Arial" charset="0"/>
                        </a:rPr>
                        <a:t>blood</a:t>
                      </a:r>
                      <a:r>
                        <a:rPr kumimoji="0" lang="de-DE" sz="1800" b="1" i="0" u="none" strike="noStrike" cap="none" normalizeH="0" baseline="0" dirty="0" smtClean="0">
                          <a:ln>
                            <a:noFill/>
                          </a:ln>
                          <a:solidFill>
                            <a:schemeClr val="tx1"/>
                          </a:solidFill>
                          <a:effectLst/>
                          <a:latin typeface="Arial" charset="0"/>
                        </a:rPr>
                        <a:t> </a:t>
                      </a:r>
                      <a:r>
                        <a:rPr kumimoji="0" lang="de-DE" sz="1800" b="1" i="0" u="none" strike="noStrike" cap="none" normalizeH="0" baseline="0" dirty="0" err="1" smtClean="0">
                          <a:ln>
                            <a:noFill/>
                          </a:ln>
                          <a:solidFill>
                            <a:schemeClr val="tx1"/>
                          </a:solidFill>
                          <a:effectLst/>
                          <a:latin typeface="Arial" charset="0"/>
                        </a:rPr>
                        <a:t>supply</a:t>
                      </a:r>
                      <a:endParaRPr kumimoji="0" lang="de-DE" sz="1800" b="1" i="0" u="none" strike="noStrike" cap="none" normalizeH="0" baseline="0" dirty="0" smtClean="0">
                        <a:ln>
                          <a:noFill/>
                        </a:ln>
                        <a:solidFill>
                          <a:schemeClr val="tx1"/>
                        </a:solidFill>
                        <a:effectLst/>
                        <a:latin typeface="Arial" charset="0"/>
                      </a:endParaRPr>
                    </a:p>
                  </a:txBody>
                  <a:tcPr/>
                </a:tc>
                <a:tc>
                  <a:txBody>
                    <a:bodyPr/>
                    <a:lstStyle/>
                    <a:p>
                      <a:endParaRPr lang="de-DE" dirty="0"/>
                    </a:p>
                  </a:txBody>
                  <a:tcPr/>
                </a:tc>
                <a:tc>
                  <a:txBody>
                    <a:bodyPr/>
                    <a:lstStyle/>
                    <a:p>
                      <a:endParaRPr lang="de-DE" dirty="0"/>
                    </a:p>
                  </a:txBody>
                  <a:tcPr/>
                </a:tc>
                <a:tc>
                  <a:txBody>
                    <a:bodyPr/>
                    <a:lstStyle/>
                    <a:p>
                      <a:endParaRPr lang="de-DE" dirty="0"/>
                    </a:p>
                  </a:txBody>
                  <a:tcPr/>
                </a:tc>
                <a:extLst>
                  <a:ext uri="{0D108BD9-81ED-4DB2-BD59-A6C34878D82A}">
                    <a16:rowId xmlns:a16="http://schemas.microsoft.com/office/drawing/2014/main" val="3545089260"/>
                  </a:ext>
                </a:extLst>
              </a:tr>
              <a:tr h="86409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de-DE" sz="1800" b="1" i="0" u="none" strike="noStrike" cap="none" normalizeH="0" baseline="0" dirty="0" smtClean="0">
                          <a:ln>
                            <a:noFill/>
                          </a:ln>
                          <a:solidFill>
                            <a:schemeClr val="tx1"/>
                          </a:solidFill>
                          <a:effectLst/>
                          <a:latin typeface="Arial" charset="0"/>
                        </a:rPr>
                        <a:t>Supply </a:t>
                      </a:r>
                      <a:r>
                        <a:rPr kumimoji="0" lang="de-DE" sz="1800" b="1" i="0" u="none" strike="noStrike" cap="none" normalizeH="0" baseline="0" dirty="0" err="1" smtClean="0">
                          <a:ln>
                            <a:noFill/>
                          </a:ln>
                          <a:solidFill>
                            <a:schemeClr val="tx1"/>
                          </a:solidFill>
                          <a:effectLst/>
                          <a:latin typeface="Arial" charset="0"/>
                        </a:rPr>
                        <a:t>of</a:t>
                      </a:r>
                      <a:r>
                        <a:rPr kumimoji="0" lang="de-DE" sz="1800" b="1" i="0" u="none" strike="noStrike" cap="none" normalizeH="0" baseline="0" dirty="0" smtClean="0">
                          <a:ln>
                            <a:noFill/>
                          </a:ln>
                          <a:solidFill>
                            <a:schemeClr val="tx1"/>
                          </a:solidFill>
                          <a:effectLst/>
                          <a:latin typeface="Arial" charset="0"/>
                        </a:rPr>
                        <a:t> </a:t>
                      </a:r>
                      <a:r>
                        <a:rPr kumimoji="0" lang="de-DE" sz="1800" b="1" i="0" u="none" strike="noStrike" cap="none" normalizeH="0" baseline="0" dirty="0" err="1" smtClean="0">
                          <a:ln>
                            <a:noFill/>
                          </a:ln>
                          <a:solidFill>
                            <a:schemeClr val="tx1"/>
                          </a:solidFill>
                          <a:effectLst/>
                          <a:latin typeface="Arial" charset="0"/>
                        </a:rPr>
                        <a:t>blood</a:t>
                      </a:r>
                      <a:endParaRPr kumimoji="0" lang="de-DE" sz="1800" b="1" i="0" u="none" strike="noStrike" cap="none" normalizeH="0" baseline="0" dirty="0" smtClean="0">
                        <a:ln>
                          <a:noFill/>
                        </a:ln>
                        <a:solidFill>
                          <a:schemeClr val="tx1"/>
                        </a:solidFill>
                        <a:effectLst/>
                        <a:latin typeface="Arial" charset="0"/>
                      </a:endParaRPr>
                    </a:p>
                  </a:txBody>
                  <a:tcPr/>
                </a:tc>
                <a:tc>
                  <a:txBody>
                    <a:bodyPr/>
                    <a:lstStyle/>
                    <a:p>
                      <a:endParaRPr lang="de-DE"/>
                    </a:p>
                  </a:txBody>
                  <a:tcPr/>
                </a:tc>
                <a:tc>
                  <a:txBody>
                    <a:bodyPr/>
                    <a:lstStyle/>
                    <a:p>
                      <a:endParaRPr lang="de-DE" dirty="0"/>
                    </a:p>
                  </a:txBody>
                  <a:tcPr/>
                </a:tc>
                <a:tc>
                  <a:txBody>
                    <a:bodyPr/>
                    <a:lstStyle/>
                    <a:p>
                      <a:endParaRPr lang="de-DE" dirty="0"/>
                    </a:p>
                  </a:txBody>
                  <a:tcPr/>
                </a:tc>
                <a:extLst>
                  <a:ext uri="{0D108BD9-81ED-4DB2-BD59-A6C34878D82A}">
                    <a16:rowId xmlns:a16="http://schemas.microsoft.com/office/drawing/2014/main" val="3482854159"/>
                  </a:ext>
                </a:extLst>
              </a:tr>
              <a:tr h="1296144">
                <a:tc>
                  <a:txBody>
                    <a:bodyPr/>
                    <a:lstStyle/>
                    <a:p>
                      <a:endParaRPr lang="de-DE" dirty="0"/>
                    </a:p>
                  </a:txBody>
                  <a:tcPr/>
                </a:tc>
                <a:tc>
                  <a:txBody>
                    <a:bodyPr/>
                    <a:lstStyle/>
                    <a:p>
                      <a:endParaRPr lang="de-DE" dirty="0"/>
                    </a:p>
                  </a:txBody>
                  <a:tcPr/>
                </a:tc>
                <a:tc>
                  <a:txBody>
                    <a:bodyPr/>
                    <a:lstStyle/>
                    <a:p>
                      <a:r>
                        <a:rPr lang="de-DE" dirty="0" err="1" smtClean="0"/>
                        <a:t>Example</a:t>
                      </a:r>
                      <a:r>
                        <a:rPr lang="de-DE" dirty="0" smtClean="0"/>
                        <a:t>: </a:t>
                      </a:r>
                      <a:r>
                        <a:rPr lang="de-DE" dirty="0" err="1" smtClean="0"/>
                        <a:t>turning</a:t>
                      </a:r>
                      <a:r>
                        <a:rPr lang="de-DE" dirty="0" smtClean="0"/>
                        <a:t> a </a:t>
                      </a:r>
                      <a:r>
                        <a:rPr lang="de-DE" dirty="0" err="1" smtClean="0"/>
                        <a:t>crank</a:t>
                      </a:r>
                      <a:endParaRPr lang="de-DE" dirty="0" smtClean="0"/>
                    </a:p>
                  </a:txBody>
                  <a:tcPr/>
                </a:tc>
                <a:tc>
                  <a:txBody>
                    <a:bodyPr/>
                    <a:lstStyle/>
                    <a:p>
                      <a:r>
                        <a:rPr lang="de-DE" dirty="0" err="1" smtClean="0"/>
                        <a:t>Example</a:t>
                      </a:r>
                      <a:r>
                        <a:rPr lang="de-DE" dirty="0" smtClean="0"/>
                        <a:t>: </a:t>
                      </a:r>
                      <a:r>
                        <a:rPr lang="de-DE" dirty="0" err="1" smtClean="0"/>
                        <a:t>holding</a:t>
                      </a:r>
                      <a:r>
                        <a:rPr lang="de-DE" dirty="0" smtClean="0"/>
                        <a:t> a </a:t>
                      </a:r>
                      <a:r>
                        <a:rPr lang="de-DE" dirty="0" err="1" smtClean="0"/>
                        <a:t>load</a:t>
                      </a:r>
                      <a:endParaRPr lang="de-DE" dirty="0" smtClean="0"/>
                    </a:p>
                    <a:p>
                      <a:endParaRPr lang="de-DE" dirty="0"/>
                    </a:p>
                  </a:txBody>
                  <a:tcPr/>
                </a:tc>
                <a:extLst>
                  <a:ext uri="{0D108BD9-81ED-4DB2-BD59-A6C34878D82A}">
                    <a16:rowId xmlns:a16="http://schemas.microsoft.com/office/drawing/2014/main" val="1797299114"/>
                  </a:ext>
                </a:extLst>
              </a:tr>
            </a:tbl>
          </a:graphicData>
        </a:graphic>
      </p:graphicFrame>
      <p:sp>
        <p:nvSpPr>
          <p:cNvPr id="4" name="Datumsplatzhalter 3"/>
          <p:cNvSpPr>
            <a:spLocks noGrp="1"/>
          </p:cNvSpPr>
          <p:nvPr>
            <p:ph type="dt" sz="half" idx="10"/>
          </p:nvPr>
        </p:nvSpPr>
        <p:spPr/>
        <p:txBody>
          <a:bodyPr/>
          <a:lstStyle/>
          <a:p>
            <a:pPr>
              <a:defRPr/>
            </a:pPr>
            <a:fld id="{F1DE3E6B-2BFE-4685-86A1-52889FDF448F}"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5</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ACDB34B9-1B6B-4CCE-810A-3F635C0A9A18}" type="slidenum">
              <a:rPr lang="de-DE" altLang="de-DE" smtClean="0"/>
              <a:pPr/>
              <a:t>6</a:t>
            </a:fld>
            <a:endParaRPr lang="de-DE" altLang="de-DE" dirty="0"/>
          </a:p>
        </p:txBody>
      </p:sp>
      <p:sp>
        <p:nvSpPr>
          <p:cNvPr id="8" name="Rectangle 34"/>
          <p:cNvSpPr>
            <a:spLocks noChangeArrowheads="1"/>
          </p:cNvSpPr>
          <p:nvPr/>
        </p:nvSpPr>
        <p:spPr bwMode="auto">
          <a:xfrm>
            <a:off x="3194589" y="3593443"/>
            <a:ext cx="719138" cy="107950"/>
          </a:xfrm>
          <a:prstGeom prst="rect">
            <a:avLst/>
          </a:prstGeom>
          <a:solidFill>
            <a:srgbClr val="000000"/>
          </a:solidFill>
          <a:ln w="9525">
            <a:solidFill>
              <a:srgbClr val="000000"/>
            </a:solidFill>
            <a:miter lim="800000"/>
            <a:headEnd/>
            <a:tailEnd/>
          </a:ln>
        </p:spPr>
        <p:txBody>
          <a:bodyPr wrap="none" lIns="90000" tIns="46800" rIns="90000" bIns="46800" anchor="ct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de-DE" altLang="de-DE" sz="2800" b="0" i="0" u="none" strike="noStrike" kern="0" cap="none" spc="0" normalizeH="0" baseline="0" noProof="0">
              <a:ln>
                <a:noFill/>
              </a:ln>
              <a:solidFill>
                <a:srgbClr val="000000"/>
              </a:solidFill>
              <a:effectLst/>
              <a:uLnTx/>
              <a:uFillTx/>
              <a:latin typeface="Arial" charset="0"/>
              <a:cs typeface="Arial" charset="0"/>
            </a:endParaRPr>
          </a:p>
        </p:txBody>
      </p:sp>
      <p:sp>
        <p:nvSpPr>
          <p:cNvPr id="9" name="Rectangle 34"/>
          <p:cNvSpPr>
            <a:spLocks noChangeArrowheads="1"/>
          </p:cNvSpPr>
          <p:nvPr/>
        </p:nvSpPr>
        <p:spPr bwMode="auto">
          <a:xfrm>
            <a:off x="3131840" y="4465947"/>
            <a:ext cx="719138" cy="107950"/>
          </a:xfrm>
          <a:prstGeom prst="rect">
            <a:avLst/>
          </a:prstGeom>
          <a:solidFill>
            <a:srgbClr val="000000"/>
          </a:solidFill>
          <a:ln w="9525">
            <a:solidFill>
              <a:srgbClr val="000000"/>
            </a:solidFill>
            <a:miter lim="800000"/>
            <a:headEnd/>
            <a:tailEnd/>
          </a:ln>
        </p:spPr>
        <p:txBody>
          <a:bodyPr wrap="none" lIns="90000" tIns="46800" rIns="90000" bIns="46800" anchor="ct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de-DE" altLang="de-DE" sz="2800" b="0" i="0" u="none" strike="noStrike" kern="0" cap="none" spc="0" normalizeH="0" baseline="0" noProof="0">
              <a:ln>
                <a:noFill/>
              </a:ln>
              <a:solidFill>
                <a:srgbClr val="000000"/>
              </a:solidFill>
              <a:effectLst/>
              <a:uLnTx/>
              <a:uFillTx/>
              <a:latin typeface="Arial" charset="0"/>
              <a:cs typeface="Arial" charset="0"/>
            </a:endParaRPr>
          </a:p>
        </p:txBody>
      </p:sp>
      <p:sp>
        <p:nvSpPr>
          <p:cNvPr id="10" name="Rectangle 34"/>
          <p:cNvSpPr>
            <a:spLocks noChangeArrowheads="1"/>
          </p:cNvSpPr>
          <p:nvPr/>
        </p:nvSpPr>
        <p:spPr bwMode="auto">
          <a:xfrm>
            <a:off x="7226300" y="4467625"/>
            <a:ext cx="719138" cy="107950"/>
          </a:xfrm>
          <a:prstGeom prst="rect">
            <a:avLst/>
          </a:prstGeom>
          <a:solidFill>
            <a:srgbClr val="000000"/>
          </a:solidFill>
          <a:ln w="9525">
            <a:solidFill>
              <a:srgbClr val="000000"/>
            </a:solidFill>
            <a:miter lim="800000"/>
            <a:headEnd/>
            <a:tailEnd/>
          </a:ln>
        </p:spPr>
        <p:txBody>
          <a:bodyPr wrap="none" lIns="90000" tIns="46800" rIns="90000" bIns="46800" anchor="ct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de-DE" altLang="de-DE" sz="2800" b="0" i="0" u="none" strike="noStrike" kern="0" cap="none" spc="0" normalizeH="0" baseline="0" noProof="0">
              <a:ln>
                <a:noFill/>
              </a:ln>
              <a:solidFill>
                <a:srgbClr val="000000"/>
              </a:solidFill>
              <a:effectLst/>
              <a:uLnTx/>
              <a:uFillTx/>
              <a:latin typeface="Arial" charset="0"/>
              <a:cs typeface="Arial" charset="0"/>
            </a:endParaRPr>
          </a:p>
        </p:txBody>
      </p:sp>
      <p:sp>
        <p:nvSpPr>
          <p:cNvPr id="11" name="Rectangle 36"/>
          <p:cNvSpPr>
            <a:spLocks noChangeArrowheads="1"/>
          </p:cNvSpPr>
          <p:nvPr/>
        </p:nvSpPr>
        <p:spPr bwMode="auto">
          <a:xfrm>
            <a:off x="5221015" y="3249413"/>
            <a:ext cx="719137" cy="468313"/>
          </a:xfrm>
          <a:prstGeom prst="rect">
            <a:avLst/>
          </a:prstGeom>
          <a:solidFill>
            <a:srgbClr val="000000"/>
          </a:solidFill>
          <a:ln w="9525">
            <a:solidFill>
              <a:schemeClr val="tx1"/>
            </a:solidFill>
            <a:miter lim="800000"/>
            <a:headEnd/>
            <a:tailEnd/>
          </a:ln>
        </p:spPr>
        <p:txBody>
          <a:bodyPr wrap="none" lIns="90000" tIns="46800" rIns="90000" bIns="46800" anchor="ct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endParaRPr lang="de-DE" altLang="de-DE"/>
          </a:p>
        </p:txBody>
      </p:sp>
      <p:sp>
        <p:nvSpPr>
          <p:cNvPr id="12" name="Rectangle 36"/>
          <p:cNvSpPr>
            <a:spLocks noChangeArrowheads="1"/>
          </p:cNvSpPr>
          <p:nvPr/>
        </p:nvSpPr>
        <p:spPr bwMode="auto">
          <a:xfrm>
            <a:off x="5204180" y="4105584"/>
            <a:ext cx="719137" cy="468313"/>
          </a:xfrm>
          <a:prstGeom prst="rect">
            <a:avLst/>
          </a:prstGeom>
          <a:solidFill>
            <a:srgbClr val="000000"/>
          </a:solidFill>
          <a:ln w="9525">
            <a:solidFill>
              <a:schemeClr val="tx1"/>
            </a:solidFill>
            <a:miter lim="800000"/>
            <a:headEnd/>
            <a:tailEnd/>
          </a:ln>
        </p:spPr>
        <p:txBody>
          <a:bodyPr wrap="none" lIns="90000" tIns="46800" rIns="90000" bIns="46800" anchor="ct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endParaRPr lang="de-DE" altLang="de-DE"/>
          </a:p>
        </p:txBody>
      </p:sp>
      <p:sp>
        <p:nvSpPr>
          <p:cNvPr id="13" name="Rectangle 42"/>
          <p:cNvSpPr>
            <a:spLocks noChangeArrowheads="1"/>
          </p:cNvSpPr>
          <p:nvPr/>
        </p:nvSpPr>
        <p:spPr bwMode="auto">
          <a:xfrm>
            <a:off x="7237238" y="3717726"/>
            <a:ext cx="719138" cy="287338"/>
          </a:xfrm>
          <a:prstGeom prst="rect">
            <a:avLst/>
          </a:prstGeom>
          <a:solidFill>
            <a:srgbClr val="000000"/>
          </a:solidFill>
          <a:ln w="9525">
            <a:solidFill>
              <a:schemeClr val="tx1"/>
            </a:solidFill>
            <a:miter lim="800000"/>
            <a:headEnd/>
            <a:tailEnd/>
          </a:ln>
        </p:spPr>
        <p:txBody>
          <a:bodyPr wrap="none" lIns="90000" tIns="46800" rIns="90000" bIns="46800" anchor="ct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endParaRPr lang="de-DE" altLang="de-DE"/>
          </a:p>
        </p:txBody>
      </p:sp>
      <p:graphicFrame>
        <p:nvGraphicFramePr>
          <p:cNvPr id="14" name="Object 1024"/>
          <p:cNvGraphicFramePr>
            <a:graphicFrameLocks noChangeAspect="1"/>
          </p:cNvGraphicFramePr>
          <p:nvPr>
            <p:extLst>
              <p:ext uri="{D42A27DB-BD31-4B8C-83A1-F6EECF244321}">
                <p14:modId xmlns:p14="http://schemas.microsoft.com/office/powerpoint/2010/main" val="3256868883"/>
              </p:ext>
            </p:extLst>
          </p:nvPr>
        </p:nvGraphicFramePr>
        <p:xfrm>
          <a:off x="3334353" y="4737844"/>
          <a:ext cx="314112" cy="1133748"/>
        </p:xfrm>
        <a:graphic>
          <a:graphicData uri="http://schemas.openxmlformats.org/presentationml/2006/ole">
            <mc:AlternateContent xmlns:mc="http://schemas.openxmlformats.org/markup-compatibility/2006">
              <mc:Choice xmlns:v="urn:schemas-microsoft-com:vml" Requires="v">
                <p:oleObj spid="_x0000_s26755" name="iGrafx Image Objekt" r:id="rId4" imgW="609524" imgH="2200582" progId="">
                  <p:embed/>
                </p:oleObj>
              </mc:Choice>
              <mc:Fallback>
                <p:oleObj name="iGrafx Image Objekt" r:id="rId4" imgW="609524" imgH="2200582" progId="">
                  <p:embed/>
                  <p:pic>
                    <p:nvPicPr>
                      <p:cNvPr id="5161" name="Object 102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4353" y="4737844"/>
                        <a:ext cx="314112" cy="1133748"/>
                      </a:xfrm>
                      <a:prstGeom prst="rect">
                        <a:avLst/>
                      </a:prstGeom>
                      <a:noFill/>
                      <a:ln>
                        <a:noFill/>
                      </a:ln>
                      <a:effectLst/>
                      <a:extLst/>
                    </p:spPr>
                  </p:pic>
                </p:oleObj>
              </mc:Fallback>
            </mc:AlternateContent>
          </a:graphicData>
        </a:graphic>
      </p:graphicFrame>
      <p:graphicFrame>
        <p:nvGraphicFramePr>
          <p:cNvPr id="15" name="Object 1025"/>
          <p:cNvGraphicFramePr>
            <a:graphicFrameLocks noChangeAspect="1"/>
          </p:cNvGraphicFramePr>
          <p:nvPr>
            <p:extLst>
              <p:ext uri="{D42A27DB-BD31-4B8C-83A1-F6EECF244321}">
                <p14:modId xmlns:p14="http://schemas.microsoft.com/office/powerpoint/2010/main" val="1785424473"/>
              </p:ext>
            </p:extLst>
          </p:nvPr>
        </p:nvGraphicFramePr>
        <p:xfrm>
          <a:off x="5582815" y="4961755"/>
          <a:ext cx="881078" cy="835368"/>
        </p:xfrm>
        <a:graphic>
          <a:graphicData uri="http://schemas.openxmlformats.org/presentationml/2006/ole">
            <mc:AlternateContent xmlns:mc="http://schemas.openxmlformats.org/markup-compatibility/2006">
              <mc:Choice xmlns:v="urn:schemas-microsoft-com:vml" Requires="v">
                <p:oleObj spid="_x0000_s26756" name="iGrafx Image Objekt" r:id="rId6" imgW="1790700" imgH="1638300" progId="">
                  <p:embed/>
                </p:oleObj>
              </mc:Choice>
              <mc:Fallback>
                <p:oleObj name="iGrafx Image Objekt" r:id="rId6" imgW="1790700" imgH="1638300" progId="">
                  <p:embed/>
                  <p:pic>
                    <p:nvPicPr>
                      <p:cNvPr id="5162" name="Object 1025"/>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82815" y="4961755"/>
                        <a:ext cx="881078" cy="835368"/>
                      </a:xfrm>
                      <a:prstGeom prst="rect">
                        <a:avLst/>
                      </a:prstGeom>
                      <a:noFill/>
                      <a:ln>
                        <a:noFill/>
                      </a:ln>
                      <a:effectLst/>
                      <a:extLst/>
                    </p:spPr>
                  </p:pic>
                </p:oleObj>
              </mc:Fallback>
            </mc:AlternateContent>
          </a:graphicData>
        </a:graphic>
      </p:graphicFrame>
      <p:graphicFrame>
        <p:nvGraphicFramePr>
          <p:cNvPr id="16" name="Object 1026"/>
          <p:cNvGraphicFramePr>
            <a:graphicFrameLocks noChangeAspect="1"/>
          </p:cNvGraphicFramePr>
          <p:nvPr>
            <p:extLst>
              <p:ext uri="{D42A27DB-BD31-4B8C-83A1-F6EECF244321}">
                <p14:modId xmlns:p14="http://schemas.microsoft.com/office/powerpoint/2010/main" val="3451061440"/>
              </p:ext>
            </p:extLst>
          </p:nvPr>
        </p:nvGraphicFramePr>
        <p:xfrm>
          <a:off x="7612987" y="4920972"/>
          <a:ext cx="686778" cy="889674"/>
        </p:xfrm>
        <a:graphic>
          <a:graphicData uri="http://schemas.openxmlformats.org/presentationml/2006/ole">
            <mc:AlternateContent xmlns:mc="http://schemas.openxmlformats.org/markup-compatibility/2006">
              <mc:Choice xmlns:v="urn:schemas-microsoft-com:vml" Requires="v">
                <p:oleObj spid="_x0000_s26757" name="iGrafx Image Objekt" r:id="rId8" imgW="1876425" imgH="2428875" progId="">
                  <p:embed/>
                </p:oleObj>
              </mc:Choice>
              <mc:Fallback>
                <p:oleObj name="iGrafx Image Objekt" r:id="rId8" imgW="1876425" imgH="2428875" progId="">
                  <p:embed/>
                  <p:pic>
                    <p:nvPicPr>
                      <p:cNvPr id="5163" name="Object 1026"/>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12987" y="4920972"/>
                        <a:ext cx="686778" cy="889674"/>
                      </a:xfrm>
                      <a:prstGeom prst="rect">
                        <a:avLst/>
                      </a:prstGeom>
                      <a:noFill/>
                      <a:ln>
                        <a:noFill/>
                      </a:ln>
                      <a:effectLst/>
                      <a:extLst/>
                    </p:spPr>
                  </p:pic>
                </p:oleObj>
              </mc:Fallback>
            </mc:AlternateContent>
          </a:graphicData>
        </a:graphic>
      </p:graphicFrame>
      <p:sp>
        <p:nvSpPr>
          <p:cNvPr id="17" name="Text Box 3"/>
          <p:cNvSpPr txBox="1">
            <a:spLocks noChangeArrowheads="1"/>
          </p:cNvSpPr>
          <p:nvPr/>
        </p:nvSpPr>
        <p:spPr bwMode="auto">
          <a:xfrm>
            <a:off x="467544" y="6220322"/>
            <a:ext cx="6984776" cy="23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50000"/>
              </a:spcBef>
            </a:pPr>
            <a:r>
              <a:rPr lang="de-DE" altLang="de-DE" sz="900" dirty="0" err="1">
                <a:solidFill>
                  <a:schemeClr val="bg2"/>
                </a:solidFill>
              </a:rPr>
              <a:t>based</a:t>
            </a:r>
            <a:r>
              <a:rPr lang="de-DE" altLang="de-DE" sz="900" dirty="0">
                <a:solidFill>
                  <a:schemeClr val="bg2"/>
                </a:solidFill>
              </a:rPr>
              <a:t> on: GRANDJEAN</a:t>
            </a:r>
            <a:r>
              <a:rPr lang="de-DE" altLang="de-DE" sz="900" dirty="0" smtClean="0">
                <a:solidFill>
                  <a:schemeClr val="bg2"/>
                </a:solidFill>
              </a:rPr>
              <a:t>, E. (1991): Physiologische Arbeitsgestaltung: Leitfaden der Ergonomie. 4. Auflage Landsberg: </a:t>
            </a:r>
            <a:r>
              <a:rPr lang="de-DE" altLang="de-DE" sz="900" dirty="0" err="1" smtClean="0">
                <a:solidFill>
                  <a:schemeClr val="bg2"/>
                </a:solidFill>
              </a:rPr>
              <a:t>Ecomed</a:t>
            </a:r>
            <a:r>
              <a:rPr lang="de-DE" altLang="de-DE" sz="900" dirty="0" smtClean="0">
                <a:solidFill>
                  <a:schemeClr val="bg2"/>
                </a:solidFill>
              </a:rPr>
              <a:t>.</a:t>
            </a:r>
          </a:p>
        </p:txBody>
      </p:sp>
    </p:spTree>
    <p:extLst>
      <p:ext uri="{BB962C8B-B14F-4D97-AF65-F5344CB8AC3E}">
        <p14:creationId xmlns:p14="http://schemas.microsoft.com/office/powerpoint/2010/main" val="1117961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Defining parameters for maximum static action forces</a:t>
            </a:r>
            <a:endParaRPr lang="de-DE" dirty="0"/>
          </a:p>
        </p:txBody>
      </p:sp>
      <p:sp>
        <p:nvSpPr>
          <p:cNvPr id="3" name="Inhaltsplatzhalter 2"/>
          <p:cNvSpPr>
            <a:spLocks noGrp="1"/>
          </p:cNvSpPr>
          <p:nvPr>
            <p:ph idx="1"/>
          </p:nvPr>
        </p:nvSpPr>
        <p:spPr>
          <a:xfrm>
            <a:off x="539750" y="3933056"/>
            <a:ext cx="8208714" cy="2212129"/>
          </a:xfrm>
        </p:spPr>
        <p:txBody>
          <a:bodyPr/>
          <a:lstStyle/>
          <a:p>
            <a:pPr marL="457200" indent="-457200">
              <a:buAutoNum type="arabicParenBoth"/>
            </a:pPr>
            <a:r>
              <a:rPr lang="en-US" sz="2000" dirty="0"/>
              <a:t>Value of the force, in N</a:t>
            </a:r>
          </a:p>
          <a:p>
            <a:pPr marL="457200" indent="-457200">
              <a:buAutoNum type="arabicParenBoth"/>
            </a:pPr>
            <a:r>
              <a:rPr lang="en-US" sz="2000" dirty="0"/>
              <a:t>Location of the force application point relative to the </a:t>
            </a:r>
            <a:r>
              <a:rPr lang="en-US" sz="2000" dirty="0" smtClean="0"/>
              <a:t>body</a:t>
            </a:r>
            <a:br>
              <a:rPr lang="en-US" sz="2000" dirty="0" smtClean="0"/>
            </a:br>
            <a:r>
              <a:rPr lang="en-US" sz="2000" b="0" dirty="0" smtClean="0"/>
              <a:t>e.g</a:t>
            </a:r>
            <a:r>
              <a:rPr lang="en-US" sz="2000" b="0" dirty="0"/>
              <a:t>. polar co-ordinates: Vertical angle </a:t>
            </a:r>
            <a:r>
              <a:rPr lang="de-DE" altLang="de-DE" sz="2000" dirty="0">
                <a:sym typeface="Symbol" pitchFamily="18" charset="2"/>
              </a:rPr>
              <a:t></a:t>
            </a:r>
            <a:r>
              <a:rPr lang="en-US" sz="2000" b="0" dirty="0" smtClean="0"/>
              <a:t>; </a:t>
            </a:r>
            <a:r>
              <a:rPr lang="en-US" sz="2000" b="0" dirty="0"/>
              <a:t>lateral angle </a:t>
            </a:r>
            <a:r>
              <a:rPr lang="de-DE" altLang="de-DE" sz="2000" dirty="0">
                <a:sym typeface="Symbol" pitchFamily="18" charset="2"/>
              </a:rPr>
              <a:t></a:t>
            </a:r>
            <a:r>
              <a:rPr lang="en-US" sz="2000" b="0" dirty="0" smtClean="0"/>
              <a:t>; </a:t>
            </a:r>
            <a:r>
              <a:rPr lang="en-US" sz="2000" b="0" dirty="0"/>
              <a:t>arm reach R</a:t>
            </a:r>
          </a:p>
          <a:p>
            <a:pPr marL="457200" indent="-457200">
              <a:buAutoNum type="arabicParenBoth"/>
            </a:pPr>
            <a:r>
              <a:rPr lang="en-US" sz="2000" dirty="0"/>
              <a:t>Direction of </a:t>
            </a:r>
            <a:r>
              <a:rPr lang="en-US" sz="2000" dirty="0" smtClean="0"/>
              <a:t>force</a:t>
            </a:r>
            <a:br>
              <a:rPr lang="en-US" sz="2000" dirty="0" smtClean="0"/>
            </a:br>
            <a:r>
              <a:rPr lang="en-US" sz="2000" b="0" dirty="0" smtClean="0"/>
              <a:t>Tractive </a:t>
            </a:r>
            <a:r>
              <a:rPr lang="en-US" sz="2000" b="0" dirty="0"/>
              <a:t>force; compressive force; abduction/adduction force along the force action line</a:t>
            </a:r>
          </a:p>
        </p:txBody>
      </p:sp>
      <p:sp>
        <p:nvSpPr>
          <p:cNvPr id="4" name="Datumsplatzhalter 3"/>
          <p:cNvSpPr>
            <a:spLocks noGrp="1"/>
          </p:cNvSpPr>
          <p:nvPr>
            <p:ph type="dt" sz="half" idx="10"/>
          </p:nvPr>
        </p:nvSpPr>
        <p:spPr/>
        <p:txBody>
          <a:bodyPr/>
          <a:lstStyle/>
          <a:p>
            <a:pPr>
              <a:defRPr/>
            </a:pPr>
            <a:fld id="{F1DE3E6B-2BFE-4685-86A1-52889FDF448F}"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5</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ACDB34B9-1B6B-4CCE-810A-3F635C0A9A18}" type="slidenum">
              <a:rPr lang="de-DE" altLang="de-DE" smtClean="0"/>
              <a:pPr/>
              <a:t>7</a:t>
            </a:fld>
            <a:endParaRPr lang="de-DE" altLang="de-DE" dirty="0"/>
          </a:p>
        </p:txBody>
      </p:sp>
      <p:pic>
        <p:nvPicPr>
          <p:cNvPr id="10" name="Grafik 9"/>
          <p:cNvPicPr>
            <a:picLocks noChangeAspect="1"/>
          </p:cNvPicPr>
          <p:nvPr/>
        </p:nvPicPr>
        <p:blipFill rotWithShape="1">
          <a:blip r:embed="rId3" cstate="print">
            <a:extLst>
              <a:ext uri="{28A0092B-C50C-407E-A947-70E740481C1C}">
                <a14:useLocalDpi xmlns:a14="http://schemas.microsoft.com/office/drawing/2010/main" val="0"/>
              </a:ext>
            </a:extLst>
          </a:blip>
          <a:srcRect l="12501" t="4016" b="10182"/>
          <a:stretch/>
        </p:blipFill>
        <p:spPr>
          <a:xfrm>
            <a:off x="4621482" y="1412776"/>
            <a:ext cx="3282680" cy="2970362"/>
          </a:xfrm>
          <a:prstGeom prst="rect">
            <a:avLst/>
          </a:prstGeom>
        </p:spPr>
      </p:pic>
      <p:sp>
        <p:nvSpPr>
          <p:cNvPr id="12" name="Inhaltsplatzhalter 7"/>
          <p:cNvSpPr txBox="1">
            <a:spLocks noGrp="1"/>
          </p:cNvSpPr>
          <p:nvPr/>
        </p:nvSpPr>
        <p:spPr bwMode="auto">
          <a:xfrm>
            <a:off x="10044608" y="7029400"/>
            <a:ext cx="1003300" cy="12511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spAutoFit/>
          </a:bodyPr>
          <a:ls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a:lstStyle>
          <a:p>
            <a:r>
              <a:rPr lang="de-DE" sz="800" b="0" dirty="0" smtClean="0"/>
              <a:t>© Michael Hüter</a:t>
            </a:r>
            <a:endParaRPr lang="de-DE" b="0" dirty="0"/>
          </a:p>
        </p:txBody>
      </p:sp>
      <p:sp>
        <p:nvSpPr>
          <p:cNvPr id="13" name="Textfeld 12"/>
          <p:cNvSpPr txBox="1"/>
          <p:nvPr/>
        </p:nvSpPr>
        <p:spPr>
          <a:xfrm>
            <a:off x="6121805" y="1526764"/>
            <a:ext cx="785793" cy="253916"/>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r>
              <a:rPr lang="de-DE" sz="1050" dirty="0" err="1" smtClean="0"/>
              <a:t>Abduction</a:t>
            </a:r>
            <a:endParaRPr lang="de-DE" sz="1050" dirty="0"/>
          </a:p>
        </p:txBody>
      </p:sp>
      <p:sp>
        <p:nvSpPr>
          <p:cNvPr id="14" name="Textfeld 13"/>
          <p:cNvSpPr txBox="1"/>
          <p:nvPr/>
        </p:nvSpPr>
        <p:spPr>
          <a:xfrm>
            <a:off x="6100762" y="1727483"/>
            <a:ext cx="710451" cy="253916"/>
          </a:xfrm>
          <a:prstGeom prst="rect">
            <a:avLst/>
          </a:prstGeom>
          <a:noFill/>
        </p:spPr>
        <p:txBody>
          <a:bodyPr wrap="none" rtlCol="0">
            <a:spAutoFit/>
          </a:bodyPr>
          <a:lstStyle/>
          <a:p>
            <a:r>
              <a:rPr lang="de-DE" sz="1050" dirty="0" err="1" smtClean="0">
                <a:solidFill>
                  <a:schemeClr val="tx1"/>
                </a:solidFill>
              </a:rPr>
              <a:t>pressure</a:t>
            </a:r>
            <a:endParaRPr lang="de-DE" sz="1050" dirty="0">
              <a:solidFill>
                <a:schemeClr val="tx1"/>
              </a:solidFill>
            </a:endParaRPr>
          </a:p>
        </p:txBody>
      </p:sp>
      <p:sp>
        <p:nvSpPr>
          <p:cNvPr id="15" name="Textfeld 14"/>
          <p:cNvSpPr txBox="1"/>
          <p:nvPr/>
        </p:nvSpPr>
        <p:spPr>
          <a:xfrm>
            <a:off x="4644107" y="2703312"/>
            <a:ext cx="1258678" cy="253916"/>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r>
              <a:rPr lang="de-DE" sz="1050" dirty="0" err="1" smtClean="0">
                <a:solidFill>
                  <a:schemeClr val="tx1"/>
                </a:solidFill>
              </a:rPr>
              <a:t>Adduction</a:t>
            </a:r>
            <a:r>
              <a:rPr lang="de-DE" sz="1050" dirty="0" smtClean="0">
                <a:solidFill>
                  <a:schemeClr val="tx1"/>
                </a:solidFill>
              </a:rPr>
              <a:t> </a:t>
            </a:r>
            <a:r>
              <a:rPr lang="de-DE" sz="1050" dirty="0" err="1" smtClean="0">
                <a:solidFill>
                  <a:schemeClr val="tx1"/>
                </a:solidFill>
              </a:rPr>
              <a:t>tension</a:t>
            </a:r>
            <a:endParaRPr lang="de-DE" sz="1050" dirty="0">
              <a:solidFill>
                <a:schemeClr val="tx1"/>
              </a:solidFill>
            </a:endParaRPr>
          </a:p>
        </p:txBody>
      </p:sp>
      <p:sp>
        <p:nvSpPr>
          <p:cNvPr id="16" name="Textfeld 15"/>
          <p:cNvSpPr txBox="1"/>
          <p:nvPr/>
        </p:nvSpPr>
        <p:spPr>
          <a:xfrm>
            <a:off x="4675736" y="3489678"/>
            <a:ext cx="1922321" cy="253916"/>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r>
              <a:rPr lang="de-DE" sz="1050" dirty="0" smtClean="0">
                <a:solidFill>
                  <a:schemeClr val="tx1"/>
                </a:solidFill>
              </a:rPr>
              <a:t>                 arm </a:t>
            </a:r>
            <a:r>
              <a:rPr lang="de-DE" sz="1050" dirty="0" err="1" smtClean="0">
                <a:solidFill>
                  <a:schemeClr val="tx1"/>
                </a:solidFill>
              </a:rPr>
              <a:t>reach</a:t>
            </a:r>
            <a:r>
              <a:rPr lang="de-DE" sz="1050" dirty="0">
                <a:solidFill>
                  <a:schemeClr val="tx1"/>
                </a:solidFill>
              </a:rPr>
              <a:t> </a:t>
            </a:r>
            <a:r>
              <a:rPr lang="de-DE" sz="1050" dirty="0" smtClean="0">
                <a:solidFill>
                  <a:schemeClr val="tx1"/>
                </a:solidFill>
              </a:rPr>
              <a:t>R          </a:t>
            </a:r>
            <a:endParaRPr lang="de-DE" sz="1050" dirty="0">
              <a:solidFill>
                <a:schemeClr val="tx1"/>
              </a:solidFill>
            </a:endParaRPr>
          </a:p>
        </p:txBody>
      </p:sp>
    </p:spTree>
    <p:extLst>
      <p:ext uri="{BB962C8B-B14F-4D97-AF65-F5344CB8AC3E}">
        <p14:creationId xmlns:p14="http://schemas.microsoft.com/office/powerpoint/2010/main" val="5717184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Sources of data, max. action forces – normative data</a:t>
            </a:r>
            <a:endParaRPr lang="de-DE" dirty="0"/>
          </a:p>
        </p:txBody>
      </p:sp>
      <p:sp>
        <p:nvSpPr>
          <p:cNvPr id="3" name="Inhaltsplatzhalter 2"/>
          <p:cNvSpPr>
            <a:spLocks noGrp="1"/>
          </p:cNvSpPr>
          <p:nvPr>
            <p:ph idx="1"/>
          </p:nvPr>
        </p:nvSpPr>
        <p:spPr>
          <a:xfrm>
            <a:off x="483965" y="1960563"/>
            <a:ext cx="5112370" cy="4897437"/>
          </a:xfrm>
        </p:spPr>
        <p:txBody>
          <a:bodyPr/>
          <a:lstStyle/>
          <a:p>
            <a:r>
              <a:rPr lang="en-US" b="0" dirty="0" err="1"/>
              <a:t>Isodynes</a:t>
            </a:r>
            <a:r>
              <a:rPr lang="en-US" b="0" dirty="0"/>
              <a:t> of horizontal maximum arm traction forces of </a:t>
            </a:r>
            <a:r>
              <a:rPr lang="en-US" b="0" dirty="0" smtClean="0"/>
              <a:t>males</a:t>
            </a:r>
          </a:p>
          <a:p>
            <a:r>
              <a:rPr lang="en-US" b="0" dirty="0" smtClean="0"/>
              <a:t>(</a:t>
            </a:r>
            <a:r>
              <a:rPr lang="en-US" b="0" dirty="0"/>
              <a:t>DIN 33411-4) </a:t>
            </a:r>
          </a:p>
          <a:p>
            <a:endParaRPr lang="de-DE" b="0" dirty="0"/>
          </a:p>
          <a:p>
            <a:pPr>
              <a:spcBef>
                <a:spcPts val="0"/>
              </a:spcBef>
            </a:pPr>
            <a:r>
              <a:rPr lang="de-DE" dirty="0" err="1" smtClean="0">
                <a:solidFill>
                  <a:srgbClr val="92D050"/>
                </a:solidFill>
              </a:rPr>
              <a:t>Isodynes</a:t>
            </a:r>
            <a:r>
              <a:rPr lang="de-DE" dirty="0" smtClean="0">
                <a:solidFill>
                  <a:srgbClr val="92D050"/>
                </a:solidFill>
              </a:rPr>
              <a:t>		</a:t>
            </a:r>
            <a:r>
              <a:rPr lang="en-US" b="0" dirty="0"/>
              <a:t>Lines of equal </a:t>
            </a:r>
            <a:r>
              <a:rPr lang="en-US" b="0" dirty="0" smtClean="0"/>
              <a:t>force</a:t>
            </a:r>
          </a:p>
          <a:p>
            <a:pPr>
              <a:spcBef>
                <a:spcPts val="0"/>
              </a:spcBef>
            </a:pPr>
            <a:r>
              <a:rPr lang="en-US" b="0" dirty="0" smtClean="0"/>
              <a:t>		(</a:t>
            </a:r>
            <a:r>
              <a:rPr lang="en-US" b="0" dirty="0"/>
              <a:t>level, direction of force</a:t>
            </a:r>
            <a:r>
              <a:rPr lang="en-US" b="0" dirty="0" smtClean="0"/>
              <a:t>)</a:t>
            </a:r>
          </a:p>
          <a:p>
            <a:pPr>
              <a:spcBef>
                <a:spcPts val="0"/>
              </a:spcBef>
            </a:pPr>
            <a:r>
              <a:rPr lang="en-US" b="0" dirty="0"/>
              <a:t>	</a:t>
            </a:r>
            <a:r>
              <a:rPr lang="en-US" b="0" dirty="0" smtClean="0"/>
              <a:t>	in </a:t>
            </a:r>
            <a:r>
              <a:rPr lang="en-US" b="0" dirty="0"/>
              <a:t>one plane</a:t>
            </a:r>
          </a:p>
          <a:p>
            <a:pPr>
              <a:spcBef>
                <a:spcPts val="0"/>
              </a:spcBef>
            </a:pPr>
            <a:r>
              <a:rPr lang="de-DE" dirty="0" smtClean="0">
                <a:solidFill>
                  <a:srgbClr val="92D050"/>
                </a:solidFill>
              </a:rPr>
              <a:t>	</a:t>
            </a:r>
          </a:p>
        </p:txBody>
      </p:sp>
      <p:sp>
        <p:nvSpPr>
          <p:cNvPr id="4" name="Datumsplatzhalter 3"/>
          <p:cNvSpPr>
            <a:spLocks noGrp="1"/>
          </p:cNvSpPr>
          <p:nvPr>
            <p:ph type="dt" sz="half" idx="10"/>
          </p:nvPr>
        </p:nvSpPr>
        <p:spPr/>
        <p:txBody>
          <a:bodyPr/>
          <a:lstStyle/>
          <a:p>
            <a:pPr>
              <a:defRPr/>
            </a:pPr>
            <a:fld id="{F1DE3E6B-2BFE-4685-86A1-52889FDF448F}"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5</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ACDB34B9-1B6B-4CCE-810A-3F635C0A9A18}" type="slidenum">
              <a:rPr lang="de-DE" altLang="de-DE" smtClean="0"/>
              <a:pPr/>
              <a:t>8</a:t>
            </a:fld>
            <a:endParaRPr lang="de-DE" altLang="de-DE" dirty="0"/>
          </a:p>
        </p:txBody>
      </p:sp>
      <p:sp>
        <p:nvSpPr>
          <p:cNvPr id="23" name="Inhaltsplatzhalter 7"/>
          <p:cNvSpPr txBox="1">
            <a:spLocks noGrp="1"/>
          </p:cNvSpPr>
          <p:nvPr/>
        </p:nvSpPr>
        <p:spPr bwMode="auto">
          <a:xfrm>
            <a:off x="7888815" y="5794665"/>
            <a:ext cx="1003300" cy="12511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spAutoFit/>
          </a:bodyPr>
          <a:ls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a:lstStyle>
          <a:p>
            <a:r>
              <a:rPr lang="de-DE" sz="800" b="0" dirty="0" smtClean="0"/>
              <a:t>© Michael Hüter</a:t>
            </a:r>
            <a:endParaRPr lang="de-DE" b="0" dirty="0"/>
          </a:p>
        </p:txBody>
      </p:sp>
      <p:pic>
        <p:nvPicPr>
          <p:cNvPr id="25" name="Grafik 24"/>
          <p:cNvPicPr>
            <a:picLocks noChangeAspect="1"/>
          </p:cNvPicPr>
          <p:nvPr/>
        </p:nvPicPr>
        <p:blipFill rotWithShape="1">
          <a:blip r:embed="rId3" cstate="print">
            <a:extLst>
              <a:ext uri="{28A0092B-C50C-407E-A947-70E740481C1C}">
                <a14:useLocalDpi xmlns:a14="http://schemas.microsoft.com/office/drawing/2010/main" val="0"/>
              </a:ext>
            </a:extLst>
          </a:blip>
          <a:srcRect l="2996" t="7749" r="3785"/>
          <a:stretch/>
        </p:blipFill>
        <p:spPr>
          <a:xfrm>
            <a:off x="5628306" y="1811956"/>
            <a:ext cx="3263809" cy="3659716"/>
          </a:xfrm>
          <a:prstGeom prst="rect">
            <a:avLst/>
          </a:prstGeom>
          <a:solidFill>
            <a:schemeClr val="accent1"/>
          </a:solidFill>
        </p:spPr>
      </p:pic>
      <p:sp>
        <p:nvSpPr>
          <p:cNvPr id="7" name="Textfeld 6"/>
          <p:cNvSpPr txBox="1"/>
          <p:nvPr/>
        </p:nvSpPr>
        <p:spPr>
          <a:xfrm>
            <a:off x="7405285" y="1931779"/>
            <a:ext cx="1734889" cy="253916"/>
          </a:xfrm>
          <a:prstGeom prst="rect">
            <a:avLst/>
          </a:prstGeom>
          <a:noFill/>
        </p:spPr>
        <p:txBody>
          <a:bodyPr wrap="square" rtlCol="0">
            <a:spAutoFit/>
          </a:bodyPr>
          <a:lstStyle/>
          <a:p>
            <a:r>
              <a:rPr lang="de-DE" sz="1050" dirty="0" smtClean="0">
                <a:solidFill>
                  <a:schemeClr val="tx1"/>
                </a:solidFill>
              </a:rPr>
              <a:t>arm </a:t>
            </a:r>
            <a:r>
              <a:rPr lang="de-DE" sz="1050" dirty="0" err="1" smtClean="0">
                <a:solidFill>
                  <a:schemeClr val="tx1"/>
                </a:solidFill>
              </a:rPr>
              <a:t>reach</a:t>
            </a:r>
            <a:endParaRPr lang="de-DE" sz="1050" dirty="0">
              <a:solidFill>
                <a:schemeClr val="tx1"/>
              </a:solidFill>
            </a:endParaRPr>
          </a:p>
        </p:txBody>
      </p:sp>
      <p:sp>
        <p:nvSpPr>
          <p:cNvPr id="8" name="Rechteck 7"/>
          <p:cNvSpPr/>
          <p:nvPr/>
        </p:nvSpPr>
        <p:spPr bwMode="auto">
          <a:xfrm>
            <a:off x="7013575" y="1551939"/>
            <a:ext cx="1568450" cy="336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smtClean="0">
              <a:ln>
                <a:noFill/>
              </a:ln>
              <a:solidFill>
                <a:srgbClr val="6D6D6D"/>
              </a:solidFill>
              <a:effectLst/>
              <a:latin typeface="Arial" charset="0"/>
            </a:endParaRPr>
          </a:p>
        </p:txBody>
      </p:sp>
    </p:spTree>
    <p:extLst>
      <p:ext uri="{BB962C8B-B14F-4D97-AF65-F5344CB8AC3E}">
        <p14:creationId xmlns:p14="http://schemas.microsoft.com/office/powerpoint/2010/main" val="343880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Example</a:t>
            </a:r>
            <a:r>
              <a:rPr lang="de-DE" dirty="0"/>
              <a:t/>
            </a:r>
            <a:br>
              <a:rPr lang="de-DE" dirty="0"/>
            </a:br>
            <a:endParaRPr lang="de-DE" dirty="0"/>
          </a:p>
        </p:txBody>
      </p:sp>
      <p:sp>
        <p:nvSpPr>
          <p:cNvPr id="4" name="Datumsplatzhalter 3"/>
          <p:cNvSpPr>
            <a:spLocks noGrp="1"/>
          </p:cNvSpPr>
          <p:nvPr>
            <p:ph type="dt" sz="half" idx="10"/>
          </p:nvPr>
        </p:nvSpPr>
        <p:spPr/>
        <p:txBody>
          <a:bodyPr/>
          <a:lstStyle/>
          <a:p>
            <a:pPr>
              <a:defRPr/>
            </a:pPr>
            <a:fld id="{F1DE3E6B-2BFE-4685-86A1-52889FDF448F}" type="datetime1">
              <a:rPr lang="de-DE" altLang="de-DE" smtClean="0"/>
              <a:t>12.11.2019</a:t>
            </a:fld>
            <a:endParaRPr lang="de-DE" altLang="de-DE"/>
          </a:p>
        </p:txBody>
      </p:sp>
      <p:sp>
        <p:nvSpPr>
          <p:cNvPr id="5" name="Fußzeilenplatzhalter 4"/>
          <p:cNvSpPr>
            <a:spLocks noGrp="1"/>
          </p:cNvSpPr>
          <p:nvPr>
            <p:ph type="ftr" sz="quarter" idx="11"/>
          </p:nvPr>
        </p:nvSpPr>
        <p:spPr/>
        <p:txBody>
          <a:bodyPr/>
          <a:lstStyle/>
          <a:p>
            <a:pPr>
              <a:defRPr/>
            </a:pPr>
            <a:r>
              <a:rPr lang="en-US" altLang="de-DE" dirty="0" smtClean="0"/>
              <a:t>Module 2 – Learning ergonomics - Part 5</a:t>
            </a:r>
            <a:endParaRPr lang="de-DE" altLang="de-DE" dirty="0"/>
          </a:p>
        </p:txBody>
      </p:sp>
      <p:sp>
        <p:nvSpPr>
          <p:cNvPr id="6" name="Foliennummernplatzhalter 5"/>
          <p:cNvSpPr>
            <a:spLocks noGrp="1"/>
          </p:cNvSpPr>
          <p:nvPr>
            <p:ph type="sldNum" sz="quarter" idx="12"/>
          </p:nvPr>
        </p:nvSpPr>
        <p:spPr/>
        <p:txBody>
          <a:bodyPr/>
          <a:lstStyle/>
          <a:p>
            <a:r>
              <a:rPr lang="de-DE" altLang="de-DE" dirty="0" smtClean="0"/>
              <a:t> </a:t>
            </a:r>
            <a:fld id="{ACDB34B9-1B6B-4CCE-810A-3F635C0A9A18}" type="slidenum">
              <a:rPr lang="de-DE" altLang="de-DE" smtClean="0"/>
              <a:pPr/>
              <a:t>9</a:t>
            </a:fld>
            <a:endParaRPr lang="de-DE" altLang="de-DE" dirty="0"/>
          </a:p>
        </p:txBody>
      </p:sp>
      <p:sp>
        <p:nvSpPr>
          <p:cNvPr id="7" name="Inhaltsplatzhalter 6"/>
          <p:cNvSpPr>
            <a:spLocks noGrp="1"/>
          </p:cNvSpPr>
          <p:nvPr>
            <p:ph idx="1"/>
          </p:nvPr>
        </p:nvSpPr>
        <p:spPr>
          <a:xfrm>
            <a:off x="539750" y="1484313"/>
            <a:ext cx="8064500" cy="3791807"/>
          </a:xfrm>
          <a:prstGeom prst="rect">
            <a:avLst/>
          </a:prstGeom>
        </p:spPr>
        <p:txBody>
          <a:bodyPr>
            <a:spAutoFit/>
          </a:bodyPr>
          <a:lstStyle/>
          <a:p>
            <a:r>
              <a:rPr lang="en-US" sz="2800" b="0" dirty="0">
                <a:latin typeface="Arial" pitchFamily="34" charset="0"/>
                <a:cs typeface="Arial" pitchFamily="34" charset="0"/>
              </a:rPr>
              <a:t>2 points of force application in the area of reach at which the maximum action force is 160 N</a:t>
            </a:r>
          </a:p>
          <a:p>
            <a:endParaRPr lang="de-DE" sz="2800" b="0" dirty="0" smtClean="0">
              <a:latin typeface="Arial" pitchFamily="34" charset="0"/>
              <a:cs typeface="Arial" pitchFamily="34" charset="0"/>
            </a:endParaRPr>
          </a:p>
          <a:p>
            <a:pPr marL="355600" indent="-355600">
              <a:buFont typeface="Wingdings"/>
              <a:buChar char="à"/>
            </a:pPr>
            <a:r>
              <a:rPr lang="en-US" sz="2800" b="0" dirty="0">
                <a:latin typeface="Arial" pitchFamily="34" charset="0"/>
                <a:cs typeface="Arial" pitchFamily="34" charset="0"/>
                <a:sym typeface="Wingdings" panose="05000000000000000000" pitchFamily="2" charset="2"/>
              </a:rPr>
              <a:t>50% arm reach</a:t>
            </a:r>
            <a:br>
              <a:rPr lang="en-US" sz="2800" b="0" dirty="0">
                <a:latin typeface="Arial" pitchFamily="34" charset="0"/>
                <a:cs typeface="Arial" pitchFamily="34" charset="0"/>
                <a:sym typeface="Wingdings" panose="05000000000000000000" pitchFamily="2" charset="2"/>
              </a:rPr>
            </a:br>
            <a:r>
              <a:rPr lang="en-US" sz="2800" b="0" dirty="0">
                <a:latin typeface="Arial" pitchFamily="34" charset="0"/>
                <a:cs typeface="Arial" pitchFamily="34" charset="0"/>
                <a:sym typeface="Wingdings" panose="05000000000000000000" pitchFamily="2" charset="2"/>
              </a:rPr>
              <a:t>Height angle 30°</a:t>
            </a:r>
          </a:p>
          <a:p>
            <a:pPr marL="355600" indent="-355600"/>
            <a:endParaRPr lang="de-DE" sz="2800" b="0" dirty="0" smtClean="0">
              <a:latin typeface="Arial" pitchFamily="34" charset="0"/>
              <a:cs typeface="Arial" pitchFamily="34" charset="0"/>
              <a:sym typeface="Wingdings" panose="05000000000000000000" pitchFamily="2" charset="2"/>
            </a:endParaRPr>
          </a:p>
          <a:p>
            <a:pPr marL="355600" indent="-355600">
              <a:buFont typeface="Wingdings"/>
              <a:buChar char="à"/>
            </a:pPr>
            <a:r>
              <a:rPr lang="en-US" sz="2800" b="0" dirty="0">
                <a:latin typeface="Arial" pitchFamily="34" charset="0"/>
                <a:cs typeface="Arial" pitchFamily="34" charset="0"/>
                <a:sym typeface="Wingdings" panose="05000000000000000000" pitchFamily="2" charset="2"/>
              </a:rPr>
              <a:t>70% arm reach</a:t>
            </a:r>
            <a:br>
              <a:rPr lang="en-US" sz="2800" b="0" dirty="0">
                <a:latin typeface="Arial" pitchFamily="34" charset="0"/>
                <a:cs typeface="Arial" pitchFamily="34" charset="0"/>
                <a:sym typeface="Wingdings" panose="05000000000000000000" pitchFamily="2" charset="2"/>
              </a:rPr>
            </a:br>
            <a:r>
              <a:rPr lang="en-US" sz="2800" b="0" dirty="0">
                <a:latin typeface="Arial" pitchFamily="34" charset="0"/>
                <a:cs typeface="Arial" pitchFamily="34" charset="0"/>
                <a:sym typeface="Wingdings" panose="05000000000000000000" pitchFamily="2" charset="2"/>
              </a:rPr>
              <a:t>Height angle -30°</a:t>
            </a:r>
          </a:p>
        </p:txBody>
      </p:sp>
      <p:pic>
        <p:nvPicPr>
          <p:cNvPr id="9" name="Grafik 8"/>
          <p:cNvPicPr>
            <a:picLocks noChangeAspect="1"/>
          </p:cNvPicPr>
          <p:nvPr/>
        </p:nvPicPr>
        <p:blipFill rotWithShape="1">
          <a:blip r:embed="rId3" cstate="print">
            <a:extLst>
              <a:ext uri="{28A0092B-C50C-407E-A947-70E740481C1C}">
                <a14:useLocalDpi xmlns:a14="http://schemas.microsoft.com/office/drawing/2010/main" val="0"/>
              </a:ext>
            </a:extLst>
          </a:blip>
          <a:srcRect l="17041" r="12813"/>
          <a:stretch/>
        </p:blipFill>
        <p:spPr>
          <a:xfrm>
            <a:off x="6271605" y="2309637"/>
            <a:ext cx="2502867" cy="3935885"/>
          </a:xfrm>
          <a:prstGeom prst="rect">
            <a:avLst/>
          </a:prstGeom>
        </p:spPr>
      </p:pic>
      <p:sp>
        <p:nvSpPr>
          <p:cNvPr id="10" name="Inhaltsplatzhalter 7"/>
          <p:cNvSpPr txBox="1">
            <a:spLocks noGrp="1"/>
          </p:cNvSpPr>
          <p:nvPr/>
        </p:nvSpPr>
        <p:spPr bwMode="auto">
          <a:xfrm>
            <a:off x="7749131" y="6273799"/>
            <a:ext cx="1003300" cy="12511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spAutoFit/>
          </a:bodyPr>
          <a:ls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a:lstStyle>
          <a:p>
            <a:r>
              <a:rPr lang="de-DE" sz="800" b="0" dirty="0" smtClean="0"/>
              <a:t>© Michael Hüter</a:t>
            </a:r>
            <a:endParaRPr lang="de-DE" b="0" dirty="0"/>
          </a:p>
        </p:txBody>
      </p:sp>
    </p:spTree>
    <p:extLst>
      <p:ext uri="{BB962C8B-B14F-4D97-AF65-F5344CB8AC3E}">
        <p14:creationId xmlns:p14="http://schemas.microsoft.com/office/powerpoint/2010/main" val="360385699"/>
      </p:ext>
    </p:extLst>
  </p:cSld>
  <p:clrMapOvr>
    <a:masterClrMapping/>
  </p:clrMapOvr>
</p:sld>
</file>

<file path=ppt/theme/theme1.xml><?xml version="1.0" encoding="utf-8"?>
<a:theme xmlns:a="http://schemas.openxmlformats.org/drawingml/2006/main" name="Standarddesign">
  <a:themeElements>
    <a:clrScheme name="Standarddesign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charset="0"/>
          </a:defRPr>
        </a:defPPr>
      </a:lstStyle>
    </a:lnDef>
  </a:objectDefaults>
  <a:extraClrSchemeLst>
    <a:extraClrScheme>
      <a:clrScheme name="Standarddesign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2088</Words>
  <Application>Microsoft Office PowerPoint</Application>
  <PresentationFormat>Bildschirmpräsentation (4:3)</PresentationFormat>
  <Paragraphs>239</Paragraphs>
  <Slides>14</Slides>
  <Notes>13</Notes>
  <HiddenSlides>0</HiddenSlides>
  <MMClips>0</MMClips>
  <ScaleCrop>false</ScaleCrop>
  <HeadingPairs>
    <vt:vector size="8" baseType="variant">
      <vt:variant>
        <vt:lpstr>Verwendete Schriftarten</vt:lpstr>
      </vt:variant>
      <vt:variant>
        <vt:i4>3</vt:i4>
      </vt:variant>
      <vt:variant>
        <vt:lpstr>Design</vt:lpstr>
      </vt:variant>
      <vt:variant>
        <vt:i4>1</vt:i4>
      </vt:variant>
      <vt:variant>
        <vt:lpstr>Eingebettete OLE-Server</vt:lpstr>
      </vt:variant>
      <vt:variant>
        <vt:i4>1</vt:i4>
      </vt:variant>
      <vt:variant>
        <vt:lpstr>Folientitel</vt:lpstr>
      </vt:variant>
      <vt:variant>
        <vt:i4>14</vt:i4>
      </vt:variant>
    </vt:vector>
  </HeadingPairs>
  <TitlesOfParts>
    <vt:vector size="19" baseType="lpstr">
      <vt:lpstr>Arial</vt:lpstr>
      <vt:lpstr>Symbol</vt:lpstr>
      <vt:lpstr>Wingdings</vt:lpstr>
      <vt:lpstr>Standarddesign</vt:lpstr>
      <vt:lpstr>iGrafx Image Objekt</vt:lpstr>
      <vt:lpstr>Anthropometric and biomechanical aspects of ergonomic design  Part 5: Types of muscle work and defining parameters for physical strengths </vt:lpstr>
      <vt:lpstr>Overview</vt:lpstr>
      <vt:lpstr>Terminology</vt:lpstr>
      <vt:lpstr>Terminology </vt:lpstr>
      <vt:lpstr>Terminology </vt:lpstr>
      <vt:lpstr>Different forms of stress upon the muscle</vt:lpstr>
      <vt:lpstr>Defining parameters for maximum static action forces</vt:lpstr>
      <vt:lpstr>Sources of data, max. action forces – normative data</vt:lpstr>
      <vt:lpstr>Example </vt:lpstr>
      <vt:lpstr>Sources of data, max. action forces – normative data</vt:lpstr>
      <vt:lpstr>Sources of data, max. action forces – further sources (examples)</vt:lpstr>
      <vt:lpstr>Important literature for Module 2-5</vt:lpstr>
      <vt:lpstr>Important literature for Module 2-5</vt:lpstr>
      <vt:lpstr>Impressum </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 ..</dc:creator>
  <cp:lastModifiedBy>vonRymonLipinski, Katharina</cp:lastModifiedBy>
  <cp:revision>138</cp:revision>
  <dcterms:created xsi:type="dcterms:W3CDTF">2009-09-14T12:08:23Z</dcterms:created>
  <dcterms:modified xsi:type="dcterms:W3CDTF">2019-11-12T09:03:13Z</dcterms:modified>
</cp:coreProperties>
</file>