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85" r:id="rId2"/>
  </p:sldMasterIdLst>
  <p:notesMasterIdLst>
    <p:notesMasterId r:id="rId23"/>
  </p:notesMasterIdLst>
  <p:handoutMasterIdLst>
    <p:handoutMasterId r:id="rId24"/>
  </p:handoutMasterIdLst>
  <p:sldIdLst>
    <p:sldId id="261" r:id="rId3"/>
    <p:sldId id="262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6" r:id="rId14"/>
    <p:sldId id="277" r:id="rId15"/>
    <p:sldId id="278" r:id="rId16"/>
    <p:sldId id="279" r:id="rId17"/>
    <p:sldId id="280" r:id="rId18"/>
    <p:sldId id="275" r:id="rId19"/>
    <p:sldId id="281" r:id="rId20"/>
    <p:sldId id="282" r:id="rId21"/>
    <p:sldId id="283" r:id="rId2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>
          <p15:clr>
            <a:srgbClr val="A4A3A4"/>
          </p15:clr>
        </p15:guide>
        <p15:guide id="2" orient="horz" pos="4020">
          <p15:clr>
            <a:srgbClr val="A4A3A4"/>
          </p15:clr>
        </p15:guide>
        <p15:guide id="3" orient="horz" pos="935">
          <p15:clr>
            <a:srgbClr val="A4A3A4"/>
          </p15:clr>
        </p15:guide>
        <p15:guide id="4" pos="5420">
          <p15:clr>
            <a:srgbClr val="A4A3A4"/>
          </p15:clr>
        </p15:guide>
        <p15:guide id="5" pos="340">
          <p15:clr>
            <a:srgbClr val="A4A3A4"/>
          </p15:clr>
        </p15:guide>
        <p15:guide id="6" pos="392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onRymonLipinski, Katharina" initials="vK" lastIdx="3" clrIdx="0">
    <p:extLst>
      <p:ext uri="{19B8F6BF-5375-455C-9EA6-DF929625EA0E}">
        <p15:presenceInfo xmlns:p15="http://schemas.microsoft.com/office/powerpoint/2012/main" userId="vonRymonLipinski, Katharina" providerId="None"/>
      </p:ext>
    </p:extLst>
  </p:cmAuthor>
  <p:cmAuthor id="2" name="Born Silke" initials="BS" lastIdx="1" clrIdx="1">
    <p:extLst>
      <p:ext uri="{19B8F6BF-5375-455C-9EA6-DF929625EA0E}">
        <p15:presenceInfo xmlns:p15="http://schemas.microsoft.com/office/powerpoint/2012/main" userId="Born Silk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95DB"/>
    <a:srgbClr val="008C8E"/>
    <a:srgbClr val="FFDB92"/>
    <a:srgbClr val="5775B3"/>
    <a:srgbClr val="577511"/>
    <a:srgbClr val="E14D0E"/>
    <a:srgbClr val="94C1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 autoAdjust="0"/>
    <p:restoredTop sz="75116" autoAdjust="0"/>
  </p:normalViewPr>
  <p:slideViewPr>
    <p:cSldViewPr>
      <p:cViewPr varScale="1">
        <p:scale>
          <a:sx n="83" d="100"/>
          <a:sy n="83" d="100"/>
        </p:scale>
        <p:origin x="2346" y="78"/>
      </p:cViewPr>
      <p:guideLst>
        <p:guide orient="horz" pos="482"/>
        <p:guide orient="horz" pos="4020"/>
        <p:guide orient="horz" pos="935"/>
        <p:guide pos="5420"/>
        <p:guide pos="340"/>
        <p:guide pos="39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08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4" Type="http://schemas.openxmlformats.org/officeDocument/2006/relationships/image" Target="../media/image3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fld id="{E8627182-26EE-4641-98A0-0F3EB5FFEC64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Textmasterformate durch Klicken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fld id="{E77184AF-ED75-4CD1-8D5F-76D95B3EEF0D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785EBC2-966B-4314-BCD2-C00B565D3F23}" type="slidenum">
              <a:rPr lang="de-DE" altLang="de-DE"/>
              <a:pPr>
                <a:spcBef>
                  <a:spcPct val="0"/>
                </a:spcBef>
              </a:pPr>
              <a:t>1</a:t>
            </a:fld>
            <a:endParaRPr lang="de-DE" altLang="de-DE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de-DE" sz="140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frame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width</a:t>
            </a:r>
            <a:r>
              <a:rPr lang="de-DE" altLang="de-DE" sz="1200" dirty="0" smtClean="0">
                <a:latin typeface="Arial" pitchFamily="34" charset="0"/>
              </a:rPr>
              <a:t> was </a:t>
            </a:r>
            <a:r>
              <a:rPr lang="de-DE" altLang="de-DE" sz="1200" dirty="0" err="1" smtClean="0">
                <a:latin typeface="Arial" pitchFamily="34" charset="0"/>
              </a:rPr>
              <a:t>reduced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lowered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provided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horizontal </a:t>
            </a:r>
            <a:r>
              <a:rPr lang="de-DE" altLang="de-DE" sz="1200" dirty="0" err="1" smtClean="0">
                <a:latin typeface="Arial" pitchFamily="34" charset="0"/>
              </a:rPr>
              <a:t>adjustment</a:t>
            </a:r>
            <a:r>
              <a:rPr lang="de-DE" altLang="de-DE" sz="1200" dirty="0" smtClean="0">
                <a:latin typeface="Arial" pitchFamily="34" charset="0"/>
              </a:rPr>
              <a:t>, in </a:t>
            </a:r>
            <a:r>
              <a:rPr lang="de-DE" altLang="de-DE" sz="1200" dirty="0" err="1" smtClean="0">
                <a:latin typeface="Arial" pitchFamily="34" charset="0"/>
              </a:rPr>
              <a:t>order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reduce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forward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inclination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user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r>
              <a:rPr lang="de-DE" altLang="de-DE" sz="1200" dirty="0" smtClean="0">
                <a:latin typeface="Arial" pitchFamily="34" charset="0"/>
              </a:rPr>
              <a:t>In </a:t>
            </a:r>
            <a:r>
              <a:rPr lang="de-DE" altLang="de-DE" sz="1200" dirty="0" err="1" smtClean="0">
                <a:latin typeface="Arial" pitchFamily="34" charset="0"/>
              </a:rPr>
              <a:t>addition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</a:p>
          <a:p>
            <a:pPr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Adjustable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footrests</a:t>
            </a:r>
            <a:endParaRPr lang="de-DE" altLang="de-DE" sz="1200" dirty="0" smtClean="0">
              <a:latin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Modification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plant box </a:t>
            </a:r>
            <a:r>
              <a:rPr lang="de-DE" altLang="de-DE" sz="1200" dirty="0" err="1" smtClean="0">
                <a:latin typeface="Arial" pitchFamily="34" charset="0"/>
              </a:rPr>
              <a:t>geometry</a:t>
            </a:r>
            <a:endParaRPr lang="de-DE" altLang="de-DE" sz="1200" dirty="0" smtClean="0">
              <a:latin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Plant box </a:t>
            </a:r>
            <a:r>
              <a:rPr lang="de-DE" altLang="de-DE" sz="1200" dirty="0" err="1" smtClean="0">
                <a:latin typeface="Arial" pitchFamily="34" charset="0"/>
              </a:rPr>
              <a:t>fitted</a:t>
            </a:r>
            <a:r>
              <a:rPr lang="de-DE" altLang="de-DE" sz="1200" dirty="0" smtClean="0">
                <a:latin typeface="Arial" pitchFamily="34" charset="0"/>
              </a:rPr>
              <a:t> at an </a:t>
            </a:r>
            <a:r>
              <a:rPr lang="de-DE" altLang="de-DE" sz="1200" dirty="0" err="1" smtClean="0">
                <a:latin typeface="Arial" pitchFamily="34" charset="0"/>
              </a:rPr>
              <a:t>incline</a:t>
            </a:r>
            <a:endParaRPr lang="de-DE" altLang="de-DE" sz="1200" dirty="0" smtClean="0">
              <a:latin typeface="Arial" pitchFamily="34" charset="0"/>
            </a:endParaRPr>
          </a:p>
          <a:p>
            <a:r>
              <a:rPr lang="de-DE" altLang="de-DE" sz="1200" dirty="0" err="1" smtClean="0">
                <a:latin typeface="Arial" pitchFamily="34" charset="0"/>
              </a:rPr>
              <a:t>Previously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plant </a:t>
            </a:r>
            <a:r>
              <a:rPr lang="de-DE" altLang="de-DE" sz="1200" dirty="0" err="1" smtClean="0">
                <a:latin typeface="Arial" pitchFamily="34" charset="0"/>
              </a:rPr>
              <a:t>interval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estimated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addition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planter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distance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piece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plants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now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inserted</a:t>
            </a:r>
            <a:r>
              <a:rPr lang="de-DE" altLang="de-DE" sz="1200" dirty="0" smtClean="0">
                <a:latin typeface="Arial" pitchFamily="34" charset="0"/>
              </a:rPr>
              <a:t> at </a:t>
            </a:r>
            <a:r>
              <a:rPr lang="de-DE" altLang="de-DE" sz="1200" dirty="0" err="1" smtClean="0">
                <a:latin typeface="Arial" pitchFamily="34" charset="0"/>
              </a:rPr>
              <a:t>regular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intervals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bottom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right</a:t>
            </a:r>
            <a:r>
              <a:rPr lang="de-DE" altLang="de-DE" sz="1200" dirty="0" smtClean="0">
                <a:latin typeface="Arial" pitchFamily="34" charset="0"/>
              </a:rPr>
              <a:t>)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184AF-ED75-4CD1-8D5F-76D95B3EEF0D}" type="slidenum">
              <a:rPr lang="de-DE" altLang="de-DE" smtClean="0"/>
              <a:pPr/>
              <a:t>10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648034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184AF-ED75-4CD1-8D5F-76D95B3EEF0D}" type="slidenum">
              <a:rPr lang="de-DE" altLang="de-DE" smtClean="0"/>
              <a:pPr/>
              <a:t>11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2830850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27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EF702AE-31B8-496F-A9D9-2E49F8804BDF}" type="slidenum">
              <a:rPr kumimoji="0" lang="de-DE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pPr marL="0" marR="0" lvl="0" indent="0" algn="r" defTabSz="927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utura Bk BT" pitchFamily="34" charset="0"/>
              <a:ea typeface="+mn-ea"/>
              <a:cs typeface="+mn-cs"/>
            </a:endParaRPr>
          </a:p>
        </p:txBody>
      </p:sp>
      <p:sp>
        <p:nvSpPr>
          <p:cNvPr id="19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Film startet durch klicken auf das Bild.</a:t>
            </a:r>
          </a:p>
        </p:txBody>
      </p:sp>
    </p:spTree>
    <p:extLst>
      <p:ext uri="{BB962C8B-B14F-4D97-AF65-F5344CB8AC3E}">
        <p14:creationId xmlns:p14="http://schemas.microsoft.com/office/powerpoint/2010/main" val="297006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27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D40899F-6ED0-41E4-9BB0-CE5479ED8139}" type="slidenum">
              <a:rPr kumimoji="0" lang="de-DE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pPr marL="0" marR="0" lvl="0" indent="0" algn="r" defTabSz="927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utura Bk BT" pitchFamily="34" charset="0"/>
              <a:ea typeface="+mn-ea"/>
              <a:cs typeface="+mn-cs"/>
            </a:endParaRPr>
          </a:p>
        </p:txBody>
      </p:sp>
      <p:sp>
        <p:nvSpPr>
          <p:cNvPr id="209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981854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27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CD90CB5-50BB-4470-8862-8D809A899AAA}" type="slidenum">
              <a:rPr kumimoji="0" lang="de-DE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pPr marL="0" marR="0" lvl="0" indent="0" algn="r" defTabSz="927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utura Bk BT" pitchFamily="34" charset="0"/>
              <a:ea typeface="+mn-ea"/>
              <a:cs typeface="+mn-cs"/>
            </a:endParaRPr>
          </a:p>
        </p:txBody>
      </p:sp>
      <p:sp>
        <p:nvSpPr>
          <p:cNvPr id="210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0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Film startet durch klicken auf das Bild.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483240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27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DD888FC-6F42-4117-BE6E-97A2D2E8CBFA}" type="slidenum">
              <a:rPr kumimoji="0" lang="de-DE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pPr marL="0" marR="0" lvl="0" indent="0" algn="r" defTabSz="927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utura Bk BT" pitchFamily="34" charset="0"/>
              <a:ea typeface="+mn-ea"/>
              <a:cs typeface="+mn-cs"/>
            </a:endParaRPr>
          </a:p>
        </p:txBody>
      </p:sp>
      <p:sp>
        <p:nvSpPr>
          <p:cNvPr id="211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661396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27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2FF4438-432F-4C13-B791-3D72433F05B5}" type="slidenum">
              <a:rPr kumimoji="0" lang="de-DE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pPr marL="0" marR="0" lvl="0" indent="0" algn="r" defTabSz="927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utura Bk BT" pitchFamily="34" charset="0"/>
              <a:ea typeface="+mn-ea"/>
              <a:cs typeface="+mn-cs"/>
            </a:endParaRPr>
          </a:p>
        </p:txBody>
      </p:sp>
      <p:sp>
        <p:nvSpPr>
          <p:cNvPr id="206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4538"/>
            <a:ext cx="4954587" cy="3716337"/>
          </a:xfrm>
          <a:ln/>
        </p:spPr>
      </p:sp>
      <p:sp>
        <p:nvSpPr>
          <p:cNvPr id="206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1700"/>
            <a:ext cx="4972050" cy="4462463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9180918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2000" b="0" dirty="0">
              <a:solidFill>
                <a:schemeClr val="bg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184AF-ED75-4CD1-8D5F-76D95B3EEF0D}" type="slidenum">
              <a:rPr lang="de-DE" altLang="de-DE" smtClean="0"/>
              <a:pPr/>
              <a:t>20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91153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200" dirty="0" smtClean="0">
                <a:latin typeface="Arial" pitchFamily="34" charset="0"/>
              </a:rPr>
              <a:t>Proper design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areas</a:t>
            </a:r>
            <a:r>
              <a:rPr lang="de-DE" altLang="de-DE" sz="1200" dirty="0" smtClean="0">
                <a:latin typeface="Arial" pitchFamily="34" charset="0"/>
              </a:rPr>
              <a:t> at </a:t>
            </a:r>
            <a:r>
              <a:rPr lang="de-DE" altLang="de-DE" sz="1200" dirty="0" err="1" smtClean="0">
                <a:latin typeface="Arial" pitchFamily="34" charset="0"/>
              </a:rPr>
              <a:t>workplaces</a:t>
            </a:r>
            <a:r>
              <a:rPr lang="de-DE" altLang="de-DE" sz="1200" dirty="0" smtClean="0">
                <a:latin typeface="Arial" pitchFamily="34" charset="0"/>
              </a:rPr>
              <a:t>/on </a:t>
            </a:r>
            <a:r>
              <a:rPr lang="de-DE" altLang="de-DE" sz="1200" dirty="0" err="1" smtClean="0">
                <a:latin typeface="Arial" pitchFamily="34" charset="0"/>
              </a:rPr>
              <a:t>machines</a:t>
            </a:r>
            <a:r>
              <a:rPr lang="de-DE" altLang="de-DE" sz="1200" dirty="0" smtClean="0">
                <a:latin typeface="Arial" pitchFamily="34" charset="0"/>
              </a:rPr>
              <a:t>/on </a:t>
            </a:r>
            <a:r>
              <a:rPr lang="de-DE" altLang="de-DE" sz="1200" dirty="0" err="1" smtClean="0">
                <a:latin typeface="Arial" pitchFamily="34" charset="0"/>
              </a:rPr>
              <a:t>products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essential </a:t>
            </a:r>
            <a:r>
              <a:rPr lang="de-DE" altLang="de-DE" sz="1200" dirty="0" err="1" smtClean="0">
                <a:latin typeface="Arial" pitchFamily="34" charset="0"/>
              </a:rPr>
              <a:t>if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operation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safe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ergonomically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correct</a:t>
            </a:r>
            <a:r>
              <a:rPr lang="de-DE" altLang="de-DE" sz="1200" dirty="0" smtClean="0">
                <a:latin typeface="Arial" pitchFamily="34" charset="0"/>
              </a:rPr>
              <a:t>. </a:t>
            </a:r>
            <a:r>
              <a:rPr lang="de-DE" altLang="de-DE" sz="1200" dirty="0" err="1" smtClean="0">
                <a:latin typeface="Arial" pitchFamily="34" charset="0"/>
              </a:rPr>
              <a:t>Inadequate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safety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distances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openings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dangerously</a:t>
            </a:r>
            <a:r>
              <a:rPr lang="de-DE" altLang="de-DE" sz="1200" dirty="0" smtClean="0">
                <a:latin typeface="Arial" pitchFamily="34" charset="0"/>
              </a:rPr>
              <a:t> large (e.g. on </a:t>
            </a:r>
            <a:r>
              <a:rPr lang="de-DE" altLang="de-DE" sz="1200" dirty="0" err="1" smtClean="0">
                <a:latin typeface="Arial" pitchFamily="34" charset="0"/>
              </a:rPr>
              <a:t>safety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grids</a:t>
            </a:r>
            <a:r>
              <a:rPr lang="de-DE" altLang="de-DE" sz="1200" dirty="0" smtClean="0">
                <a:latin typeface="Arial" pitchFamily="34" charset="0"/>
              </a:rPr>
              <a:t>) </a:t>
            </a:r>
            <a:r>
              <a:rPr lang="de-DE" altLang="de-DE" sz="1200" dirty="0" err="1" smtClean="0">
                <a:latin typeface="Arial" pitchFamily="34" charset="0"/>
              </a:rPr>
              <a:t>may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lead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accidents</a:t>
            </a:r>
            <a:r>
              <a:rPr lang="de-DE" altLang="de-DE" sz="1200" dirty="0" smtClean="0">
                <a:latin typeface="Arial" pitchFamily="34" charset="0"/>
              </a:rPr>
              <a:t>. </a:t>
            </a:r>
            <a:r>
              <a:rPr lang="de-DE" altLang="de-DE" sz="1200" dirty="0" err="1" smtClean="0">
                <a:latin typeface="Arial" pitchFamily="34" charset="0"/>
              </a:rPr>
              <a:t>Workplaces</a:t>
            </a:r>
            <a:r>
              <a:rPr lang="de-DE" altLang="de-DE" sz="1200" dirty="0" smtClean="0">
                <a:latin typeface="Arial" pitchFamily="34" charset="0"/>
              </a:rPr>
              <a:t>/</a:t>
            </a:r>
            <a:r>
              <a:rPr lang="de-DE" altLang="de-DE" sz="1200" dirty="0" err="1" smtClean="0">
                <a:latin typeface="Arial" pitchFamily="34" charset="0"/>
              </a:rPr>
              <a:t>machines</a:t>
            </a:r>
            <a:r>
              <a:rPr lang="de-DE" altLang="de-DE" sz="1200" dirty="0" smtClean="0">
                <a:latin typeface="Arial" pitchFamily="34" charset="0"/>
              </a:rPr>
              <a:t>/</a:t>
            </a:r>
            <a:r>
              <a:rPr lang="de-DE" altLang="de-DE" sz="1200" dirty="0" err="1" smtClean="0">
                <a:latin typeface="Arial" pitchFamily="34" charset="0"/>
              </a:rPr>
              <a:t>products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not </a:t>
            </a:r>
            <a:r>
              <a:rPr lang="de-DE" altLang="de-DE" sz="1200" dirty="0" err="1" smtClean="0">
                <a:latin typeface="Arial" pitchFamily="34" charset="0"/>
              </a:rPr>
              <a:t>designed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ergonomically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constrained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postures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which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give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rise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during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daily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lead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work-related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complaints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particularly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musculoskeletal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diseases</a:t>
            </a:r>
            <a:r>
              <a:rPr lang="de-DE" altLang="de-DE" sz="1200" dirty="0" smtClean="0">
                <a:latin typeface="Arial" pitchFamily="34" charset="0"/>
              </a:rPr>
              <a:t>) </a:t>
            </a:r>
            <a:r>
              <a:rPr lang="de-DE" altLang="de-DE" sz="1200" dirty="0" err="1" smtClean="0">
                <a:latin typeface="Arial" pitchFamily="34" charset="0"/>
              </a:rPr>
              <a:t>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even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occupational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diseases</a:t>
            </a:r>
            <a:r>
              <a:rPr lang="de-DE" altLang="de-DE" sz="1200" dirty="0" smtClean="0">
                <a:latin typeface="Arial" pitchFamily="34" charset="0"/>
              </a:rPr>
              <a:t>.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reason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areas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reach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active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areas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body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space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envelopes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safety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distances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maximum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minimum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distances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various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types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workplace</a:t>
            </a:r>
            <a:r>
              <a:rPr lang="de-DE" altLang="de-DE" sz="1200" dirty="0" smtClean="0">
                <a:latin typeface="Arial" pitchFamily="34" charset="0"/>
              </a:rPr>
              <a:t> will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considered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here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greater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detail</a:t>
            </a:r>
            <a:r>
              <a:rPr lang="de-DE" altLang="de-DE" sz="1200" dirty="0" smtClean="0">
                <a:latin typeface="Arial" pitchFamily="34" charset="0"/>
              </a:rPr>
              <a:t>.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184AF-ED75-4CD1-8D5F-76D95B3EEF0D}" type="slidenum">
              <a:rPr lang="de-DE" altLang="de-DE" smtClean="0"/>
              <a:pPr/>
              <a:t>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60454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</a:pPr>
            <a:r>
              <a:rPr lang="de-DE" altLang="de-DE" sz="1200" b="1" dirty="0" smtClean="0">
                <a:latin typeface="Arial" pitchFamily="34" charset="0"/>
              </a:rPr>
              <a:t>Area </a:t>
            </a:r>
            <a:r>
              <a:rPr lang="de-DE" altLang="de-DE" sz="1200" b="1" dirty="0" err="1" smtClean="0">
                <a:latin typeface="Arial" pitchFamily="34" charset="0"/>
              </a:rPr>
              <a:t>of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reach</a:t>
            </a:r>
            <a:r>
              <a:rPr lang="de-DE" altLang="de-DE" sz="1200" b="1" dirty="0" smtClean="0">
                <a:latin typeface="Arial" pitchFamily="34" charset="0"/>
              </a:rPr>
              <a:t>:</a:t>
            </a: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30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A </a:t>
            </a:r>
            <a:r>
              <a:rPr lang="de-DE" altLang="de-DE" sz="1200" dirty="0" err="1" smtClean="0">
                <a:latin typeface="Arial" pitchFamily="34" charset="0"/>
              </a:rPr>
              <a:t>space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segment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described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superimposition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horizontal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vertical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envelopes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during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movement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extremities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None/>
            </a:pPr>
            <a:r>
              <a:rPr lang="de-DE" altLang="de-DE" sz="1200" b="1" dirty="0" smtClean="0">
                <a:latin typeface="Arial" pitchFamily="34" charset="0"/>
              </a:rPr>
              <a:t>Physiological </a:t>
            </a:r>
            <a:r>
              <a:rPr lang="de-DE" altLang="de-DE" sz="1200" b="1" dirty="0" err="1" smtClean="0">
                <a:latin typeface="Arial" pitchFamily="34" charset="0"/>
              </a:rPr>
              <a:t>reach</a:t>
            </a:r>
            <a:r>
              <a:rPr lang="de-DE" altLang="de-DE" sz="1200" b="1" dirty="0" smtClean="0">
                <a:latin typeface="Arial" pitchFamily="34" charset="0"/>
              </a:rPr>
              <a:t>:</a:t>
            </a: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en-US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smtClean="0">
                <a:latin typeface="Arial" pitchFamily="34" charset="0"/>
              </a:rPr>
              <a:t>Arm </a:t>
            </a:r>
            <a:r>
              <a:rPr lang="de-DE" altLang="de-DE" sz="1200" dirty="0" err="1" smtClean="0">
                <a:latin typeface="Arial" pitchFamily="34" charset="0"/>
              </a:rPr>
              <a:t>extended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without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simultaneous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movement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shoulder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body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en-US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Distance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centre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hand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hand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grip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position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en-US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smtClean="0">
                <a:latin typeface="Arial" pitchFamily="34" charset="0"/>
              </a:rPr>
              <a:t>Design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inside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dimensions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shortest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user</a:t>
            </a:r>
            <a:r>
              <a:rPr lang="de-DE" altLang="de-DE" sz="1200" dirty="0" smtClean="0">
                <a:latin typeface="Arial" pitchFamily="34" charset="0"/>
              </a:rPr>
              <a:t> must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able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reach</a:t>
            </a:r>
            <a:r>
              <a:rPr lang="de-DE" altLang="de-DE" sz="1200" dirty="0" smtClean="0">
                <a:latin typeface="Arial" pitchFamily="34" charset="0"/>
              </a:rPr>
              <a:t> all </a:t>
            </a:r>
            <a:r>
              <a:rPr lang="de-DE" altLang="de-DE" sz="1200" dirty="0" err="1" smtClean="0">
                <a:latin typeface="Arial" pitchFamily="34" charset="0"/>
              </a:rPr>
              <a:t>points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en-US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Shortest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user</a:t>
            </a:r>
            <a:r>
              <a:rPr lang="de-DE" altLang="de-DE" sz="1200" dirty="0" smtClean="0">
                <a:latin typeface="Arial" pitchFamily="34" charset="0"/>
              </a:rPr>
              <a:t>: 5th </a:t>
            </a:r>
            <a:r>
              <a:rPr lang="de-DE" altLang="de-DE" sz="1200" dirty="0" err="1" smtClean="0">
                <a:latin typeface="Arial" pitchFamily="34" charset="0"/>
              </a:rPr>
              <a:t>percentile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operator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population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both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females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males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short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female</a:t>
            </a:r>
            <a:r>
              <a:rPr lang="de-DE" altLang="de-DE" sz="1200" dirty="0" smtClean="0">
                <a:latin typeface="Arial" pitchFamily="34" charset="0"/>
              </a:rPr>
              <a:t>)</a:t>
            </a: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</a:pP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reach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required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example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location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assembly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trays</a:t>
            </a:r>
            <a:r>
              <a:rPr lang="de-DE" altLang="de-DE" sz="1200" dirty="0" smtClean="0">
                <a:latin typeface="Arial" pitchFamily="34" charset="0"/>
              </a:rPr>
              <a:t> at an </a:t>
            </a:r>
            <a:r>
              <a:rPr lang="de-DE" altLang="de-DE" sz="1200" dirty="0" err="1" smtClean="0">
                <a:latin typeface="Arial" pitchFamily="34" charset="0"/>
              </a:rPr>
              <a:t>assembly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workplace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location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switches</a:t>
            </a:r>
            <a:r>
              <a:rPr lang="de-DE" altLang="de-DE" sz="1200" dirty="0" smtClean="0">
                <a:latin typeface="Arial" pitchFamily="34" charset="0"/>
              </a:rPr>
              <a:t> on a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desk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location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touchscreens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location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buttons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example</a:t>
            </a:r>
            <a:r>
              <a:rPr lang="de-DE" altLang="de-DE" sz="1200" dirty="0" smtClean="0">
                <a:latin typeface="Arial" pitchFamily="34" charset="0"/>
              </a:rPr>
              <a:t> in a </a:t>
            </a:r>
            <a:r>
              <a:rPr lang="de-DE" altLang="de-DE" sz="1200" dirty="0" err="1" smtClean="0">
                <a:latin typeface="Arial" pitchFamily="34" charset="0"/>
              </a:rPr>
              <a:t>vehicle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where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wearing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seatbelt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able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reach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panel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only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extending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their</a:t>
            </a:r>
            <a:r>
              <a:rPr lang="de-DE" altLang="de-DE" sz="1200" dirty="0" smtClean="0">
                <a:latin typeface="Arial" pitchFamily="34" charset="0"/>
              </a:rPr>
              <a:t> arm</a:t>
            </a: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30000"/>
              </a:spcAft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location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handles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opening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hatches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windows</a:t>
            </a:r>
            <a:r>
              <a:rPr lang="de-DE" altLang="de-DE" sz="1200" dirty="0" smtClean="0">
                <a:latin typeface="Arial" pitchFamily="34" charset="0"/>
              </a:rPr>
              <a:t> etc.</a:t>
            </a:r>
          </a:p>
          <a:p>
            <a:pPr marL="180975" indent="-180975" eaLnBrk="1" hangingPunct="1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</a:pPr>
            <a:r>
              <a:rPr lang="de-DE" altLang="de-DE" sz="1200" b="1" dirty="0" err="1" smtClean="0">
                <a:latin typeface="Arial" pitchFamily="34" charset="0"/>
              </a:rPr>
              <a:t>Active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area</a:t>
            </a:r>
            <a:r>
              <a:rPr lang="de-DE" altLang="de-DE" sz="1200" b="1" dirty="0" smtClean="0">
                <a:latin typeface="Arial" pitchFamily="34" charset="0"/>
              </a:rPr>
              <a:t>:</a:t>
            </a: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Area in </a:t>
            </a:r>
            <a:r>
              <a:rPr lang="de-DE" altLang="de-DE" sz="1200" dirty="0" err="1" smtClean="0">
                <a:latin typeface="Arial" pitchFamily="34" charset="0"/>
              </a:rPr>
              <a:t>which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functions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performed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comfortably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safely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example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movements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lower</a:t>
            </a:r>
            <a:r>
              <a:rPr lang="de-DE" altLang="de-DE" sz="1200" dirty="0" smtClean="0">
                <a:latin typeface="Arial" pitchFamily="34" charset="0"/>
              </a:rPr>
              <a:t> arm, </a:t>
            </a:r>
            <a:r>
              <a:rPr lang="de-DE" altLang="de-DE" sz="1200" dirty="0" err="1" smtClean="0">
                <a:latin typeface="Arial" pitchFamily="34" charset="0"/>
              </a:rPr>
              <a:t>lower</a:t>
            </a:r>
            <a:r>
              <a:rPr lang="de-DE" altLang="de-DE" sz="1200" dirty="0" smtClean="0">
                <a:latin typeface="Arial" pitchFamily="34" charset="0"/>
              </a:rPr>
              <a:t> leg </a:t>
            </a:r>
            <a:r>
              <a:rPr lang="de-DE" altLang="de-DE" sz="1200" dirty="0" err="1" smtClean="0">
                <a:latin typeface="Arial" pitchFamily="34" charset="0"/>
              </a:rPr>
              <a:t>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foot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Reference </a:t>
            </a:r>
            <a:r>
              <a:rPr lang="de-DE" altLang="de-DE" sz="1200" dirty="0" err="1" smtClean="0">
                <a:latin typeface="Arial" pitchFamily="34" charset="0"/>
              </a:rPr>
              <a:t>dimension</a:t>
            </a:r>
            <a:r>
              <a:rPr lang="de-DE" altLang="de-DE" sz="1200" dirty="0" smtClean="0">
                <a:latin typeface="Arial" pitchFamily="34" charset="0"/>
              </a:rPr>
              <a:t>: 5th </a:t>
            </a:r>
            <a:r>
              <a:rPr lang="de-DE" altLang="de-DE" sz="1200" dirty="0" err="1" smtClean="0">
                <a:latin typeface="Arial" pitchFamily="34" charset="0"/>
              </a:rPr>
              <a:t>percentile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operator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population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None/>
            </a:pP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None/>
            </a:pPr>
            <a:r>
              <a:rPr lang="de-DE" altLang="de-DE" sz="1200" dirty="0" err="1" smtClean="0">
                <a:latin typeface="Arial" pitchFamily="34" charset="0"/>
              </a:rPr>
              <a:t>Example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applications</a:t>
            </a:r>
            <a:r>
              <a:rPr lang="de-DE" altLang="de-DE" sz="1200" dirty="0" smtClean="0">
                <a:latin typeface="Arial" pitchFamily="34" charset="0"/>
              </a:rPr>
              <a:t>:</a:t>
            </a: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Reachability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pedals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feet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seated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position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Reachability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joystick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arms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bent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Actuation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frequently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switches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buttons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Performance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very</a:t>
            </a:r>
            <a:r>
              <a:rPr lang="de-DE" altLang="de-DE" sz="1200" dirty="0" smtClean="0">
                <a:latin typeface="Arial" pitchFamily="34" charset="0"/>
              </a:rPr>
              <a:t> rapid </a:t>
            </a:r>
            <a:r>
              <a:rPr lang="de-DE" altLang="de-DE" sz="1200" dirty="0" err="1" smtClean="0">
                <a:latin typeface="Arial" pitchFamily="34" charset="0"/>
              </a:rPr>
              <a:t>movements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primarily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lower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arms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Fast </a:t>
            </a:r>
            <a:r>
              <a:rPr lang="de-DE" altLang="de-DE" sz="1200" dirty="0" err="1" smtClean="0">
                <a:latin typeface="Arial" pitchFamily="34" charset="0"/>
              </a:rPr>
              <a:t>reachability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elements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example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switches</a:t>
            </a:r>
            <a:r>
              <a:rPr lang="de-DE" altLang="de-DE" sz="1200" dirty="0" smtClean="0">
                <a:latin typeface="Arial" pitchFamily="34" charset="0"/>
              </a:rPr>
              <a:t> 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steering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wheel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vehicle</a:t>
            </a:r>
            <a:endParaRPr lang="de-DE" altLang="de-DE" sz="1200" b="1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184AF-ED75-4CD1-8D5F-76D95B3EEF0D}" type="slidenum">
              <a:rPr lang="de-DE" altLang="de-DE" smtClean="0"/>
              <a:pPr/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9361298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altLang="de-DE" sz="1200" dirty="0" err="1" smtClean="0">
                <a:latin typeface="Arial" pitchFamily="34" charset="0"/>
              </a:rPr>
              <a:t>Assuming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actuation</a:t>
            </a:r>
            <a:r>
              <a:rPr lang="de-DE" altLang="de-DE" sz="1200" dirty="0" smtClean="0">
                <a:latin typeface="Arial" pitchFamily="34" charset="0"/>
              </a:rPr>
              <a:t> in an </a:t>
            </a:r>
            <a:r>
              <a:rPr lang="de-DE" altLang="de-DE" sz="1200" dirty="0" err="1" smtClean="0">
                <a:latin typeface="Arial" pitchFamily="34" charset="0"/>
              </a:rPr>
              <a:t>upright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posture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part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panel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housing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constrained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downwards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reach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tall</a:t>
            </a:r>
            <a:r>
              <a:rPr lang="de-DE" altLang="de-DE" sz="1200" dirty="0" smtClean="0">
                <a:latin typeface="Arial" pitchFamily="34" charset="0"/>
              </a:rPr>
              <a:t> male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upwards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reach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short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female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r>
              <a:rPr lang="de-DE" altLang="de-DE" sz="1200" dirty="0" err="1" smtClean="0">
                <a:latin typeface="Arial" pitchFamily="34" charset="0"/>
              </a:rPr>
              <a:t>Deeper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reaching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comfortably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possible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short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female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assured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tall</a:t>
            </a:r>
            <a:r>
              <a:rPr lang="de-DE" altLang="de-DE" sz="1200" dirty="0" smtClean="0">
                <a:latin typeface="Arial" pitchFamily="34" charset="0"/>
              </a:rPr>
              <a:t> male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slight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bending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r>
              <a:rPr lang="de-DE" altLang="de-DE" sz="1200" dirty="0" err="1" smtClean="0">
                <a:latin typeface="Arial" pitchFamily="34" charset="0"/>
              </a:rPr>
              <a:t>Reaching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above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limit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F5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possibly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only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taller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than</a:t>
            </a:r>
            <a:r>
              <a:rPr lang="de-DE" altLang="de-DE" sz="1200" dirty="0" smtClean="0">
                <a:latin typeface="Arial" pitchFamily="34" charset="0"/>
              </a:rPr>
              <a:t> F5,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progressive </a:t>
            </a:r>
            <a:r>
              <a:rPr lang="de-DE" altLang="de-DE" sz="1200" dirty="0" err="1" smtClean="0">
                <a:latin typeface="Arial" pitchFamily="34" charset="0"/>
              </a:rPr>
              <a:t>limitation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184AF-ED75-4CD1-8D5F-76D95B3EEF0D}" type="slidenum">
              <a:rPr lang="de-DE" altLang="de-DE" smtClean="0"/>
              <a:pPr/>
              <a:t>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1381644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90500"/>
            <a:r>
              <a:rPr lang="de-DE" altLang="de-DE" sz="1200" b="1" dirty="0" smtClean="0">
                <a:latin typeface="Arial" pitchFamily="34" charset="0"/>
              </a:rPr>
              <a:t>Space </a:t>
            </a:r>
            <a:r>
              <a:rPr lang="de-DE" altLang="de-DE" sz="1200" b="1" dirty="0" err="1" smtClean="0">
                <a:latin typeface="Arial" pitchFamily="34" charset="0"/>
              </a:rPr>
              <a:t>envelope</a:t>
            </a:r>
            <a:r>
              <a:rPr lang="de-DE" altLang="de-DE" sz="1200" b="1" dirty="0" smtClean="0">
                <a:latin typeface="Arial" pitchFamily="34" charset="0"/>
              </a:rPr>
              <a:t> – </a:t>
            </a:r>
            <a:r>
              <a:rPr lang="de-DE" altLang="de-DE" sz="1200" b="1" dirty="0" err="1" smtClean="0">
                <a:latin typeface="Arial" pitchFamily="34" charset="0"/>
              </a:rPr>
              <a:t>dimensions</a:t>
            </a:r>
            <a:r>
              <a:rPr lang="de-DE" altLang="de-DE" sz="1200" b="1" dirty="0" smtClean="0">
                <a:latin typeface="Arial" pitchFamily="34" charset="0"/>
              </a:rPr>
              <a:t> (</a:t>
            </a:r>
            <a:r>
              <a:rPr lang="de-DE" altLang="de-DE" sz="1200" b="1" dirty="0" err="1" smtClean="0">
                <a:latin typeface="Arial" pitchFamily="34" charset="0"/>
              </a:rPr>
              <a:t>space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requirement</a:t>
            </a:r>
            <a:r>
              <a:rPr lang="de-DE" altLang="de-DE" sz="1200" b="1" dirty="0" smtClean="0">
                <a:latin typeface="Arial" pitchFamily="34" charset="0"/>
              </a:rPr>
              <a:t>, </a:t>
            </a:r>
            <a:r>
              <a:rPr lang="de-DE" altLang="de-DE" sz="1200" b="1" dirty="0" err="1" smtClean="0">
                <a:latin typeface="Arial" pitchFamily="34" charset="0"/>
              </a:rPr>
              <a:t>compensatory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movements</a:t>
            </a:r>
            <a:r>
              <a:rPr lang="de-DE" altLang="de-DE" sz="1200" b="1" dirty="0" smtClean="0">
                <a:latin typeface="Arial" pitchFamily="34" charset="0"/>
              </a:rPr>
              <a:t>)</a:t>
            </a: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	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Aspect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of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space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requirement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,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ability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to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perform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the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task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: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minimum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dimensions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,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without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consideration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of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comfort</a:t>
            </a:r>
            <a:endParaRPr lang="de-DE" altLang="de-DE" sz="1200" dirty="0" smtClean="0">
              <a:solidFill>
                <a:srgbClr val="000000"/>
              </a:solidFill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	Design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of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outside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dimensions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: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the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tallest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user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must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be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accommodated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in all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positions</a:t>
            </a:r>
            <a:endParaRPr lang="de-DE" altLang="de-DE" sz="1200" dirty="0" smtClean="0">
              <a:solidFill>
                <a:srgbClr val="000000"/>
              </a:solidFill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	95th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percentile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operator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population</a:t>
            </a:r>
            <a:endParaRPr lang="de-DE" altLang="de-DE" sz="1200" dirty="0" smtClean="0">
              <a:solidFill>
                <a:srgbClr val="000000"/>
              </a:solidFill>
              <a:latin typeface="Arial" pitchFamily="34" charset="0"/>
            </a:endParaRPr>
          </a:p>
          <a:p>
            <a:pPr defTabSz="190500">
              <a:buFont typeface="Wingdings" pitchFamily="2" charset="2"/>
              <a:buNone/>
            </a:pPr>
            <a:endParaRPr lang="de-DE" altLang="de-DE" sz="1200" dirty="0" smtClean="0">
              <a:solidFill>
                <a:srgbClr val="000000"/>
              </a:solidFill>
              <a:latin typeface="Arial" pitchFamily="34" charset="0"/>
            </a:endParaRPr>
          </a:p>
          <a:p>
            <a:pPr defTabSz="190500"/>
            <a:r>
              <a:rPr lang="de-DE" altLang="de-DE" sz="1200" b="1" dirty="0" err="1" smtClean="0">
                <a:solidFill>
                  <a:srgbClr val="000000"/>
                </a:solidFill>
                <a:latin typeface="Arial" pitchFamily="34" charset="0"/>
              </a:rPr>
              <a:t>Observance</a:t>
            </a:r>
            <a:r>
              <a:rPr lang="de-DE" altLang="de-DE" sz="1200" b="1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b="1" dirty="0" err="1" smtClean="0">
                <a:solidFill>
                  <a:srgbClr val="000000"/>
                </a:solidFill>
                <a:latin typeface="Arial" pitchFamily="34" charset="0"/>
              </a:rPr>
              <a:t>of</a:t>
            </a:r>
            <a:r>
              <a:rPr lang="de-DE" altLang="de-DE" sz="1200" b="1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b="1" dirty="0" err="1" smtClean="0">
                <a:solidFill>
                  <a:srgbClr val="000000"/>
                </a:solidFill>
                <a:latin typeface="Arial" pitchFamily="34" charset="0"/>
              </a:rPr>
              <a:t>the</a:t>
            </a:r>
            <a:r>
              <a:rPr lang="de-DE" altLang="de-DE" sz="1200" b="1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b="1" dirty="0" err="1" smtClean="0">
                <a:solidFill>
                  <a:srgbClr val="000000"/>
                </a:solidFill>
                <a:latin typeface="Arial" pitchFamily="34" charset="0"/>
              </a:rPr>
              <a:t>posture</a:t>
            </a:r>
            <a:endParaRPr lang="de-DE" altLang="de-DE" sz="1200" b="1" dirty="0" smtClean="0">
              <a:solidFill>
                <a:srgbClr val="000000"/>
              </a:solidFill>
              <a:latin typeface="Arial" pitchFamily="34" charset="0"/>
            </a:endParaRPr>
          </a:p>
          <a:p>
            <a:pPr defTabSz="190500"/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Example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applications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:</a:t>
            </a: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	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Accessibility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of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a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shaft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via a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ladder</a:t>
            </a:r>
            <a:endParaRPr lang="de-DE" altLang="de-DE" sz="1200" dirty="0" smtClean="0">
              <a:solidFill>
                <a:srgbClr val="000000"/>
              </a:solidFill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	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Dimensioning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of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manholes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for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maintenance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purposes</a:t>
            </a:r>
            <a:endParaRPr lang="de-DE" altLang="de-DE" sz="1200" dirty="0" smtClean="0">
              <a:solidFill>
                <a:srgbClr val="000000"/>
              </a:solidFill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	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Accessibility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for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head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and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shoulders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for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test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tasks</a:t>
            </a:r>
            <a:endParaRPr lang="de-DE" altLang="de-DE" sz="1200" dirty="0" smtClean="0">
              <a:solidFill>
                <a:srgbClr val="000000"/>
              </a:solidFill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	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Observance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of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allowances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: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for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example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for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clothing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,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protective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equipment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,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movement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, etc.</a:t>
            </a: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	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Dimensioning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of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operating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,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repair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and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maintenance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areas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on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machines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, in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consideration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of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the</a:t>
            </a:r>
            <a:r>
              <a:rPr lang="de-DE" altLang="de-DE" sz="12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000000"/>
                </a:solidFill>
                <a:latin typeface="Arial" pitchFamily="34" charset="0"/>
              </a:rPr>
              <a:t>posture</a:t>
            </a:r>
            <a:endParaRPr lang="de-DE" altLang="de-DE" sz="1200" dirty="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184AF-ED75-4CD1-8D5F-76D95B3EEF0D}" type="slidenum">
              <a:rPr lang="de-DE" altLang="de-DE" smtClean="0"/>
              <a:pPr/>
              <a:t>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5383331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90500">
              <a:lnSpc>
                <a:spcPct val="90000"/>
              </a:lnSpc>
            </a:pPr>
            <a:r>
              <a:rPr lang="de-DE" altLang="de-DE" b="1" dirty="0" err="1" smtClean="0">
                <a:latin typeface="Arial" pitchFamily="34" charset="0"/>
              </a:rPr>
              <a:t>Safety</a:t>
            </a:r>
            <a:r>
              <a:rPr lang="de-DE" altLang="de-DE" b="1" dirty="0" smtClean="0">
                <a:latin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</a:rPr>
              <a:t>distances</a:t>
            </a:r>
            <a:r>
              <a:rPr lang="de-DE" altLang="de-DE" b="1" dirty="0" smtClean="0">
                <a:latin typeface="Arial" pitchFamily="34" charset="0"/>
              </a:rPr>
              <a:t>:</a:t>
            </a:r>
          </a:p>
          <a:p>
            <a:pPr defTabSz="190500">
              <a:lnSpc>
                <a:spcPct val="90000"/>
              </a:lnSpc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Geometrical</a:t>
            </a:r>
            <a:r>
              <a:rPr lang="de-DE" altLang="de-DE" dirty="0" smtClean="0">
                <a:latin typeface="Arial" pitchFamily="34" charset="0"/>
              </a:rPr>
              <a:t> design </a:t>
            </a:r>
            <a:r>
              <a:rPr lang="de-DE" altLang="de-DE" dirty="0" err="1" smtClean="0">
                <a:latin typeface="Arial" pitchFamily="34" charset="0"/>
              </a:rPr>
              <a:t>measures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mechanical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hazards</a:t>
            </a:r>
            <a:endParaRPr lang="de-DE" altLang="de-DE" dirty="0" smtClean="0">
              <a:latin typeface="Arial" pitchFamily="34" charset="0"/>
            </a:endParaRPr>
          </a:p>
          <a:p>
            <a:pPr defTabSz="190500">
              <a:lnSpc>
                <a:spcPct val="90000"/>
              </a:lnSpc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Avoidance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accessibility</a:t>
            </a:r>
            <a:r>
              <a:rPr lang="de-DE" altLang="de-DE" dirty="0" smtClean="0">
                <a:latin typeface="Arial" pitchFamily="34" charset="0"/>
              </a:rPr>
              <a:t>/</a:t>
            </a:r>
            <a:r>
              <a:rPr lang="de-DE" altLang="de-DE" dirty="0" err="1" smtClean="0">
                <a:latin typeface="Arial" pitchFamily="34" charset="0"/>
              </a:rPr>
              <a:t>reachability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danger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zones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with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upper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limbs</a:t>
            </a:r>
            <a:r>
              <a:rPr lang="de-DE" altLang="de-DE" dirty="0" smtClean="0">
                <a:latin typeface="Arial" pitchFamily="34" charset="0"/>
              </a:rPr>
              <a:t> (</a:t>
            </a:r>
            <a:r>
              <a:rPr lang="de-DE" altLang="de-DE" dirty="0" err="1" smtClean="0">
                <a:latin typeface="Arial" pitchFamily="34" charset="0"/>
              </a:rPr>
              <a:t>reaching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around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up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over</a:t>
            </a:r>
            <a:r>
              <a:rPr lang="de-DE" altLang="de-DE" dirty="0" smtClean="0">
                <a:latin typeface="Arial" pitchFamily="34" charset="0"/>
              </a:rPr>
              <a:t>)</a:t>
            </a:r>
          </a:p>
          <a:p>
            <a:pPr defTabSz="190500">
              <a:lnSpc>
                <a:spcPct val="90000"/>
              </a:lnSpc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Consideration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anthropometric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dimensions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human </a:t>
            </a:r>
            <a:r>
              <a:rPr lang="de-DE" altLang="de-DE" dirty="0" err="1" smtClean="0">
                <a:latin typeface="Arial" pitchFamily="34" charset="0"/>
              </a:rPr>
              <a:t>biomechanical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characteristics</a:t>
            </a:r>
            <a:r>
              <a:rPr lang="de-DE" altLang="de-DE" dirty="0" smtClean="0">
                <a:latin typeface="Arial" pitchFamily="34" charset="0"/>
              </a:rPr>
              <a:t> (</a:t>
            </a:r>
            <a:r>
              <a:rPr lang="de-DE" altLang="de-DE" dirty="0" err="1" smtClean="0">
                <a:latin typeface="Arial" pitchFamily="34" charset="0"/>
              </a:rPr>
              <a:t>compressibility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limbs</a:t>
            </a:r>
            <a:r>
              <a:rPr lang="de-DE" altLang="de-DE" dirty="0" smtClean="0">
                <a:latin typeface="Arial" pitchFamily="34" charset="0"/>
              </a:rPr>
              <a:t>)</a:t>
            </a:r>
          </a:p>
          <a:p>
            <a:pPr defTabSz="190500">
              <a:lnSpc>
                <a:spcPct val="90000"/>
              </a:lnSpc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EN ISO 13857</a:t>
            </a:r>
          </a:p>
          <a:p>
            <a:pPr defTabSz="190500">
              <a:lnSpc>
                <a:spcPct val="90000"/>
              </a:lnSpc>
            </a:pP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	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machinery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equipment</a:t>
            </a:r>
            <a:endParaRPr lang="de-DE" altLang="de-DE" dirty="0" smtClean="0">
              <a:latin typeface="Arial" pitchFamily="34" charset="0"/>
            </a:endParaRPr>
          </a:p>
          <a:p>
            <a:pPr defTabSz="190500">
              <a:lnSpc>
                <a:spcPct val="90000"/>
              </a:lnSpc>
            </a:pPr>
            <a:r>
              <a:rPr lang="de-DE" altLang="de-DE" dirty="0" smtClean="0">
                <a:latin typeface="Arial" pitchFamily="34" charset="0"/>
              </a:rPr>
              <a:t>	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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persons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aged</a:t>
            </a:r>
            <a:r>
              <a:rPr lang="de-DE" altLang="de-DE" dirty="0" smtClean="0">
                <a:latin typeface="Arial" pitchFamily="34" charset="0"/>
              </a:rPr>
              <a:t> 3 </a:t>
            </a:r>
            <a:r>
              <a:rPr lang="de-DE" altLang="de-DE" dirty="0" err="1" smtClean="0">
                <a:latin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over</a:t>
            </a:r>
            <a:endParaRPr lang="de-DE" altLang="de-DE" dirty="0" smtClean="0">
              <a:latin typeface="Arial" pitchFamily="34" charset="0"/>
            </a:endParaRPr>
          </a:p>
          <a:p>
            <a:pPr defTabSz="190500">
              <a:lnSpc>
                <a:spcPct val="90000"/>
              </a:lnSpc>
            </a:pPr>
            <a:r>
              <a:rPr lang="de-DE" altLang="de-DE" dirty="0" smtClean="0">
                <a:latin typeface="Arial" pitchFamily="34" charset="0"/>
              </a:rPr>
              <a:t>	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 e. g.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safety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distance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for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reaching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up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: 2700 mm (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before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: 2500 mm)</a:t>
            </a:r>
            <a:r>
              <a:rPr lang="de-DE" altLang="de-DE" dirty="0" smtClean="0">
                <a:latin typeface="Arial" pitchFamily="34" charset="0"/>
              </a:rPr>
              <a:t> </a:t>
            </a:r>
          </a:p>
          <a:p>
            <a:pPr defTabSz="190500">
              <a:lnSpc>
                <a:spcPct val="90000"/>
              </a:lnSpc>
            </a:pPr>
            <a:r>
              <a:rPr lang="de-DE" altLang="de-DE" b="1" dirty="0" smtClean="0">
                <a:latin typeface="Arial" pitchFamily="34" charset="0"/>
              </a:rPr>
              <a:t>Maximum </a:t>
            </a:r>
            <a:r>
              <a:rPr lang="de-DE" altLang="de-DE" b="1" dirty="0" err="1" smtClean="0">
                <a:latin typeface="Arial" pitchFamily="34" charset="0"/>
              </a:rPr>
              <a:t>anatomical</a:t>
            </a:r>
            <a:r>
              <a:rPr lang="de-DE" altLang="de-DE" b="1" dirty="0" smtClean="0">
                <a:latin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</a:rPr>
              <a:t>reach</a:t>
            </a:r>
            <a:r>
              <a:rPr lang="de-DE" altLang="de-DE" b="1" dirty="0" smtClean="0">
                <a:latin typeface="Arial" pitchFamily="34" charset="0"/>
              </a:rPr>
              <a:t>:</a:t>
            </a:r>
          </a:p>
          <a:p>
            <a:pPr defTabSz="190500">
              <a:lnSpc>
                <a:spcPct val="90000"/>
              </a:lnSpc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	Arm </a:t>
            </a:r>
            <a:r>
              <a:rPr lang="de-DE" altLang="de-DE" dirty="0" err="1" smtClean="0">
                <a:latin typeface="Arial" pitchFamily="34" charset="0"/>
              </a:rPr>
              <a:t>fully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extended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with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full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involvement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body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simultaneous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movement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shoulder</a:t>
            </a:r>
            <a:r>
              <a:rPr lang="de-DE" altLang="de-DE" dirty="0" smtClean="0">
                <a:latin typeface="Arial" pitchFamily="34" charset="0"/>
              </a:rPr>
              <a:t> </a:t>
            </a:r>
          </a:p>
          <a:p>
            <a:pPr defTabSz="190500">
              <a:lnSpc>
                <a:spcPct val="90000"/>
              </a:lnSpc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	</a:t>
            </a:r>
            <a:r>
              <a:rPr lang="de-DE" altLang="de-DE" dirty="0" err="1" smtClean="0">
                <a:latin typeface="Arial" pitchFamily="34" charset="0"/>
              </a:rPr>
              <a:t>Distance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tip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middle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finger</a:t>
            </a:r>
            <a:endParaRPr lang="de-DE" altLang="de-DE" dirty="0" smtClean="0">
              <a:latin typeface="Arial" pitchFamily="34" charset="0"/>
            </a:endParaRPr>
          </a:p>
          <a:p>
            <a:pPr defTabSz="190500">
              <a:lnSpc>
                <a:spcPct val="90000"/>
              </a:lnSpc>
            </a:pPr>
            <a:r>
              <a:rPr lang="de-DE" altLang="de-DE" dirty="0" err="1" smtClean="0">
                <a:latin typeface="Arial" pitchFamily="34" charset="0"/>
              </a:rPr>
              <a:t>Reach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tallest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person</a:t>
            </a:r>
            <a:r>
              <a:rPr lang="de-DE" altLang="de-DE" dirty="0" smtClean="0">
                <a:latin typeface="Arial" pitchFamily="34" charset="0"/>
              </a:rPr>
              <a:t> (99th </a:t>
            </a:r>
            <a:r>
              <a:rPr lang="de-DE" altLang="de-DE" dirty="0" err="1" smtClean="0">
                <a:latin typeface="Arial" pitchFamily="34" charset="0"/>
              </a:rPr>
              <a:t>percentile</a:t>
            </a:r>
            <a:r>
              <a:rPr lang="de-DE" altLang="de-DE" dirty="0" smtClean="0">
                <a:latin typeface="Arial" pitchFamily="34" charset="0"/>
              </a:rPr>
              <a:t>) + </a:t>
            </a:r>
            <a:r>
              <a:rPr lang="de-DE" altLang="de-DE" dirty="0" err="1" smtClean="0">
                <a:latin typeface="Arial" pitchFamily="34" charset="0"/>
              </a:rPr>
              <a:t>safety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allowance</a:t>
            </a:r>
            <a:r>
              <a:rPr lang="de-DE" altLang="de-DE" dirty="0" smtClean="0">
                <a:latin typeface="Arial" pitchFamily="34" charset="0"/>
              </a:rPr>
              <a:t> = </a:t>
            </a:r>
            <a:r>
              <a:rPr lang="de-DE" altLang="de-DE" dirty="0" err="1" smtClean="0">
                <a:latin typeface="Arial" pitchFamily="34" charset="0"/>
              </a:rPr>
              <a:t>safety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distance</a:t>
            </a:r>
            <a:endParaRPr lang="de-DE" altLang="de-DE" dirty="0" smtClean="0">
              <a:latin typeface="Arial" pitchFamily="34" charset="0"/>
            </a:endParaRPr>
          </a:p>
          <a:p>
            <a:pPr defTabSz="190500">
              <a:lnSpc>
                <a:spcPct val="90000"/>
              </a:lnSpc>
            </a:pPr>
            <a:endParaRPr lang="de-DE" altLang="de-DE" dirty="0" smtClean="0">
              <a:latin typeface="Arial" pitchFamily="34" charset="0"/>
            </a:endParaRPr>
          </a:p>
          <a:p>
            <a:pPr defTabSz="190500">
              <a:lnSpc>
                <a:spcPct val="90000"/>
              </a:lnSpc>
              <a:spcBef>
                <a:spcPct val="50000"/>
              </a:spcBef>
            </a:pPr>
            <a:r>
              <a:rPr lang="de-DE" altLang="de-DE" b="1" dirty="0" smtClean="0">
                <a:latin typeface="Arial" pitchFamily="34" charset="0"/>
              </a:rPr>
              <a:t>Maximum </a:t>
            </a:r>
            <a:r>
              <a:rPr lang="de-DE" altLang="de-DE" b="1" dirty="0" err="1" smtClean="0">
                <a:latin typeface="Arial" pitchFamily="34" charset="0"/>
              </a:rPr>
              <a:t>distances</a:t>
            </a:r>
            <a:r>
              <a:rPr lang="de-DE" altLang="de-DE" b="1" dirty="0" smtClean="0">
                <a:latin typeface="Arial" pitchFamily="34" charset="0"/>
              </a:rPr>
              <a:t>:</a:t>
            </a:r>
          </a:p>
          <a:p>
            <a:pPr defTabSz="190500">
              <a:lnSpc>
                <a:spcPct val="90000"/>
              </a:lnSpc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	</a:t>
            </a:r>
            <a:r>
              <a:rPr lang="de-DE" altLang="de-DE" dirty="0" err="1" smtClean="0">
                <a:latin typeface="Arial" pitchFamily="34" charset="0"/>
              </a:rPr>
              <a:t>Inability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limbs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pass </a:t>
            </a:r>
            <a:r>
              <a:rPr lang="de-DE" altLang="de-DE" dirty="0" err="1" smtClean="0">
                <a:latin typeface="Arial" pitchFamily="34" charset="0"/>
              </a:rPr>
              <a:t>through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properly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dimensioned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clear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widths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profile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openings</a:t>
            </a:r>
            <a:endParaRPr lang="de-DE" altLang="de-DE" dirty="0" smtClean="0">
              <a:latin typeface="Arial" pitchFamily="34" charset="0"/>
            </a:endParaRPr>
          </a:p>
          <a:p>
            <a:pPr defTabSz="190500">
              <a:lnSpc>
                <a:spcPct val="90000"/>
              </a:lnSpc>
              <a:buFont typeface="Wingdings" pitchFamily="2" charset="2"/>
              <a:buNone/>
            </a:pPr>
            <a:endParaRPr lang="de-DE" altLang="de-DE" dirty="0" smtClean="0">
              <a:latin typeface="Arial" pitchFamily="34" charset="0"/>
            </a:endParaRPr>
          </a:p>
          <a:p>
            <a:pPr defTabSz="190500">
              <a:lnSpc>
                <a:spcPct val="90000"/>
              </a:lnSpc>
              <a:buFont typeface="Wingdings" pitchFamily="2" charset="2"/>
              <a:buNone/>
            </a:pPr>
            <a:r>
              <a:rPr lang="de-DE" altLang="de-DE" b="1" dirty="0" smtClean="0">
                <a:latin typeface="Arial" pitchFamily="34" charset="0"/>
              </a:rPr>
              <a:t>Minimum </a:t>
            </a:r>
            <a:r>
              <a:rPr lang="de-DE" altLang="de-DE" b="1" dirty="0" err="1" smtClean="0">
                <a:latin typeface="Arial" pitchFamily="34" charset="0"/>
              </a:rPr>
              <a:t>distances</a:t>
            </a:r>
            <a:r>
              <a:rPr lang="de-DE" altLang="de-DE" b="1" dirty="0" smtClean="0">
                <a:latin typeface="Arial" pitchFamily="34" charset="0"/>
              </a:rPr>
              <a:t>:</a:t>
            </a:r>
          </a:p>
          <a:p>
            <a:pPr defTabSz="190500">
              <a:lnSpc>
                <a:spcPct val="90000"/>
              </a:lnSpc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Safe </a:t>
            </a:r>
            <a:r>
              <a:rPr lang="de-DE" altLang="de-DE" dirty="0" err="1" smtClean="0">
                <a:latin typeface="Arial" pitchFamily="34" charset="0"/>
              </a:rPr>
              <a:t>passage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body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parts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defined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user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group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through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existing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danger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zones</a:t>
            </a:r>
            <a:endParaRPr lang="de-DE" altLang="de-DE" dirty="0" smtClean="0">
              <a:latin typeface="Arial" pitchFamily="34" charset="0"/>
            </a:endParaRPr>
          </a:p>
          <a:p>
            <a:pPr defTabSz="190500">
              <a:lnSpc>
                <a:spcPct val="90000"/>
              </a:lnSpc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EN 349</a:t>
            </a:r>
          </a:p>
          <a:p>
            <a:pPr defTabSz="190500">
              <a:lnSpc>
                <a:spcPct val="90000"/>
              </a:lnSpc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Achieved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variation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geometrical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conditions</a:t>
            </a:r>
            <a:r>
              <a:rPr lang="de-DE" altLang="de-DE" dirty="0" smtClean="0">
                <a:latin typeface="Arial" pitchFamily="34" charset="0"/>
              </a:rPr>
              <a:t> (e.g. </a:t>
            </a:r>
            <a:r>
              <a:rPr lang="de-DE" altLang="de-DE" dirty="0" err="1" smtClean="0">
                <a:latin typeface="Arial" pitchFamily="34" charset="0"/>
              </a:rPr>
              <a:t>distances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between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axles</a:t>
            </a:r>
            <a:r>
              <a:rPr lang="de-DE" altLang="de-DE" dirty="0" smtClean="0">
                <a:latin typeface="Arial" pitchFamily="34" charset="0"/>
              </a:rPr>
              <a:t>, end </a:t>
            </a:r>
            <a:r>
              <a:rPr lang="de-DE" altLang="de-DE" dirty="0" err="1" smtClean="0">
                <a:latin typeface="Arial" pitchFamily="34" charset="0"/>
              </a:rPr>
              <a:t>positions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movable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parts</a:t>
            </a:r>
            <a:r>
              <a:rPr lang="de-DE" altLang="de-DE" dirty="0" smtClean="0">
                <a:latin typeface="Arial" pitchFamily="34" charset="0"/>
              </a:rPr>
              <a:t>)</a:t>
            </a:r>
          </a:p>
          <a:p>
            <a:pPr defTabSz="190500">
              <a:lnSpc>
                <a:spcPct val="90000"/>
              </a:lnSpc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The </a:t>
            </a:r>
            <a:r>
              <a:rPr lang="de-DE" altLang="de-DE" dirty="0" err="1" smtClean="0">
                <a:latin typeface="Arial" pitchFamily="34" charset="0"/>
              </a:rPr>
              <a:t>greater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profile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openings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greater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additional </a:t>
            </a:r>
            <a:r>
              <a:rPr lang="de-DE" altLang="de-DE" dirty="0" err="1" smtClean="0">
                <a:latin typeface="Arial" pitchFamily="34" charset="0"/>
              </a:rPr>
              <a:t>safety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distance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protective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structure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from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danger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zone</a:t>
            </a:r>
            <a:endParaRPr lang="de-DE" altLang="de-DE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184AF-ED75-4CD1-8D5F-76D95B3EEF0D}" type="slidenum">
              <a:rPr lang="de-DE" altLang="de-DE" smtClean="0"/>
              <a:pPr/>
              <a:t>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412589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90500" eaLnBrk="1" hangingPunct="1">
              <a:lnSpc>
                <a:spcPct val="90000"/>
              </a:lnSpc>
              <a:spcBef>
                <a:spcPct val="50000"/>
              </a:spcBef>
            </a:pPr>
            <a:r>
              <a:rPr lang="de-DE" altLang="de-DE" sz="1200" b="1" dirty="0" smtClean="0">
                <a:latin typeface="Arial" pitchFamily="34" charset="0"/>
              </a:rPr>
              <a:t>Standing </a:t>
            </a:r>
            <a:r>
              <a:rPr lang="de-DE" altLang="de-DE" sz="1200" b="1" dirty="0" err="1" smtClean="0">
                <a:latin typeface="Arial" pitchFamily="34" charset="0"/>
              </a:rPr>
              <a:t>workplace</a:t>
            </a:r>
            <a:endParaRPr lang="de-DE" altLang="de-DE" sz="1200" b="1" dirty="0" smtClean="0">
              <a:latin typeface="Arial" pitchFamily="34" charset="0"/>
            </a:endParaRPr>
          </a:p>
          <a:p>
            <a:pPr defTabSz="190500">
              <a:lnSpc>
                <a:spcPct val="90000"/>
              </a:lnSpc>
            </a:pPr>
            <a:r>
              <a:rPr lang="de-DE" altLang="de-DE" sz="1200" dirty="0" smtClean="0">
                <a:latin typeface="Arial" pitchFamily="34" charset="0"/>
              </a:rPr>
              <a:t>Ideal variant: </a:t>
            </a:r>
          </a:p>
          <a:p>
            <a:pPr defTabSz="190500">
              <a:lnSpc>
                <a:spcPct val="90000"/>
              </a:lnSpc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	Working </a:t>
            </a:r>
            <a:r>
              <a:rPr lang="de-DE" altLang="de-DE" sz="1200" dirty="0" err="1" smtClean="0">
                <a:latin typeface="Arial" pitchFamily="34" charset="0"/>
              </a:rPr>
              <a:t>height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adjustable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permit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adaptation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individual </a:t>
            </a:r>
            <a:r>
              <a:rPr lang="de-DE" altLang="de-DE" sz="1200" dirty="0" err="1" smtClean="0">
                <a:latin typeface="Arial" pitchFamily="34" charset="0"/>
              </a:rPr>
              <a:t>user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lnSpc>
                <a:spcPct val="90000"/>
              </a:lnSpc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	</a:t>
            </a:r>
            <a:r>
              <a:rPr lang="de-DE" altLang="de-DE" sz="1200" dirty="0" err="1" smtClean="0">
                <a:latin typeface="Arial" pitchFamily="34" charset="0"/>
              </a:rPr>
              <a:t>Adjustable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range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dimensioned</a:t>
            </a:r>
            <a:r>
              <a:rPr lang="de-DE" altLang="de-DE" sz="1200" dirty="0" smtClean="0">
                <a:latin typeface="Arial" pitchFamily="34" charset="0"/>
              </a:rPr>
              <a:t> at least </a:t>
            </a:r>
            <a:r>
              <a:rPr lang="de-DE" altLang="de-DE" sz="1200" dirty="0" err="1" smtClean="0">
                <a:latin typeface="Arial" pitchFamily="34" charset="0"/>
              </a:rPr>
              <a:t>according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limit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percentiles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operator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population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short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female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tall</a:t>
            </a:r>
            <a:r>
              <a:rPr lang="de-DE" altLang="de-DE" sz="1200" dirty="0" smtClean="0">
                <a:latin typeface="Arial" pitchFamily="34" charset="0"/>
              </a:rPr>
              <a:t> male</a:t>
            </a:r>
          </a:p>
          <a:p>
            <a:pPr defTabSz="190500">
              <a:lnSpc>
                <a:spcPct val="90000"/>
              </a:lnSpc>
            </a:pPr>
            <a:endParaRPr lang="de-DE" altLang="de-DE" sz="1200" dirty="0" smtClean="0">
              <a:latin typeface="Arial" pitchFamily="34" charset="0"/>
            </a:endParaRPr>
          </a:p>
          <a:p>
            <a:pPr algn="r" defTabSz="190500">
              <a:lnSpc>
                <a:spcPct val="90000"/>
              </a:lnSpc>
            </a:pPr>
            <a:r>
              <a:rPr lang="de-DE" altLang="de-DE" sz="1200" dirty="0" smtClean="0">
                <a:latin typeface="Arial" pitchFamily="34" charset="0"/>
              </a:rPr>
              <a:t>Further variant:</a:t>
            </a:r>
          </a:p>
          <a:p>
            <a:pPr defTabSz="190500">
              <a:lnSpc>
                <a:spcPct val="90000"/>
              </a:lnSpc>
            </a:pPr>
            <a:r>
              <a:rPr lang="de-DE" altLang="de-DE" sz="1200" dirty="0" smtClean="0">
                <a:latin typeface="Arial" pitchFamily="34" charset="0"/>
              </a:rPr>
              <a:t>Design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adjustment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assistance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lnSpc>
                <a:spcPct val="90000"/>
              </a:lnSpc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	Working </a:t>
            </a:r>
            <a:r>
              <a:rPr lang="de-DE" altLang="de-DE" sz="1200" dirty="0" err="1" smtClean="0">
                <a:latin typeface="Arial" pitchFamily="34" charset="0"/>
              </a:rPr>
              <a:t>height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designed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based</a:t>
            </a:r>
            <a:r>
              <a:rPr lang="de-DE" altLang="de-DE" sz="1200" dirty="0" smtClean="0">
                <a:latin typeface="Arial" pitchFamily="34" charset="0"/>
              </a:rPr>
              <a:t> upon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tallest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operator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population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lnSpc>
                <a:spcPct val="90000"/>
              </a:lnSpc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	</a:t>
            </a:r>
            <a:r>
              <a:rPr lang="de-DE" altLang="de-DE" sz="1200" dirty="0" err="1" smtClean="0">
                <a:latin typeface="Arial" pitchFamily="34" charset="0"/>
              </a:rPr>
              <a:t>Adjustment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shorter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means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variable </a:t>
            </a:r>
            <a:r>
              <a:rPr lang="de-DE" altLang="de-DE" sz="1200" dirty="0" err="1" smtClean="0">
                <a:latin typeface="Arial" pitchFamily="34" charset="0"/>
              </a:rPr>
              <a:t>platform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height</a:t>
            </a:r>
            <a:r>
              <a:rPr lang="de-DE" altLang="de-DE" sz="1200" dirty="0" smtClean="0">
                <a:latin typeface="Arial" pitchFamily="34" charset="0"/>
              </a:rPr>
              <a:t> (e.g. </a:t>
            </a:r>
            <a:r>
              <a:rPr lang="de-DE" altLang="de-DE" sz="1200" dirty="0" err="1" smtClean="0">
                <a:latin typeface="Arial" pitchFamily="34" charset="0"/>
              </a:rPr>
              <a:t>stepped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platform</a:t>
            </a:r>
            <a:r>
              <a:rPr lang="de-DE" altLang="de-DE" sz="1200" dirty="0" smtClean="0">
                <a:latin typeface="Arial" pitchFamily="34" charset="0"/>
              </a:rPr>
              <a:t>)</a:t>
            </a:r>
          </a:p>
          <a:p>
            <a:pPr defTabSz="190500">
              <a:lnSpc>
                <a:spcPct val="90000"/>
              </a:lnSpc>
            </a:pPr>
            <a:r>
              <a:rPr lang="de-DE" altLang="de-DE" sz="1200" dirty="0" err="1" smtClean="0">
                <a:latin typeface="Arial" pitchFamily="34" charset="0"/>
              </a:rPr>
              <a:t>Application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possible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advantageous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only</a:t>
            </a:r>
            <a:r>
              <a:rPr lang="de-DE" altLang="de-DE" sz="1200" dirty="0" smtClean="0">
                <a:latin typeface="Arial" pitchFamily="34" charset="0"/>
              </a:rPr>
              <a:t>:</a:t>
            </a:r>
          </a:p>
          <a:p>
            <a:pPr defTabSz="190500">
              <a:lnSpc>
                <a:spcPct val="90000"/>
              </a:lnSpc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	</a:t>
            </a:r>
            <a:r>
              <a:rPr lang="de-DE" altLang="de-DE" sz="1200" dirty="0" err="1" smtClean="0">
                <a:latin typeface="Arial" pitchFamily="34" charset="0"/>
              </a:rPr>
              <a:t>Where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operator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stands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one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place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longer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period</a:t>
            </a:r>
            <a:r>
              <a:rPr lang="de-DE" altLang="de-DE" sz="1200" dirty="0" smtClean="0">
                <a:latin typeface="Arial" pitchFamily="34" charset="0"/>
              </a:rPr>
              <a:t> (e.g. </a:t>
            </a:r>
            <a:r>
              <a:rPr lang="de-DE" altLang="de-DE" sz="1200" dirty="0" err="1" smtClean="0">
                <a:latin typeface="Arial" pitchFamily="34" charset="0"/>
              </a:rPr>
              <a:t>loading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machine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containers</a:t>
            </a:r>
            <a:r>
              <a:rPr lang="de-DE" altLang="de-DE" sz="1200" dirty="0" smtClean="0">
                <a:latin typeface="Arial" pitchFamily="34" charset="0"/>
              </a:rPr>
              <a:t> etc. also </a:t>
            </a:r>
            <a:r>
              <a:rPr lang="de-DE" altLang="de-DE" sz="1200" dirty="0" err="1" smtClean="0">
                <a:latin typeface="Arial" pitchFamily="34" charset="0"/>
              </a:rPr>
              <a:t>located</a:t>
            </a:r>
            <a:r>
              <a:rPr lang="de-DE" altLang="de-DE" sz="1200" dirty="0" smtClean="0">
                <a:latin typeface="Arial" pitchFamily="34" charset="0"/>
              </a:rPr>
              <a:t> 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platform</a:t>
            </a:r>
            <a:r>
              <a:rPr lang="de-DE" altLang="de-DE" sz="1200" dirty="0" smtClean="0">
                <a:latin typeface="Arial" pitchFamily="34" charset="0"/>
              </a:rPr>
              <a:t>)</a:t>
            </a:r>
          </a:p>
          <a:p>
            <a:pPr defTabSz="190500">
              <a:lnSpc>
                <a:spcPct val="90000"/>
              </a:lnSpc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	</a:t>
            </a:r>
            <a:r>
              <a:rPr lang="de-DE" altLang="de-DE" sz="1200" dirty="0" err="1" smtClean="0">
                <a:latin typeface="Arial" pitchFamily="34" charset="0"/>
              </a:rPr>
              <a:t>Where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platform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so large </a:t>
            </a:r>
            <a:r>
              <a:rPr lang="de-DE" altLang="de-DE" sz="1200" dirty="0" err="1" smtClean="0">
                <a:latin typeface="Arial" pitchFamily="34" charset="0"/>
              </a:rPr>
              <a:t>that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no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risk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tripping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falling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exists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lnSpc>
                <a:spcPct val="90000"/>
              </a:lnSpc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	</a:t>
            </a:r>
            <a:r>
              <a:rPr lang="de-DE" altLang="de-DE" sz="1200" dirty="0" err="1" smtClean="0">
                <a:latin typeface="Arial" pitchFamily="34" charset="0"/>
              </a:rPr>
              <a:t>Where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height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adjustment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enables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very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short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users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particular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carry out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task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favourably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lnSpc>
                <a:spcPct val="90000"/>
              </a:lnSpc>
            </a:pPr>
            <a:endParaRPr lang="de-DE" altLang="de-DE" sz="1200" dirty="0" smtClean="0">
              <a:latin typeface="Arial" pitchFamily="34" charset="0"/>
            </a:endParaRPr>
          </a:p>
          <a:p>
            <a:pPr defTabSz="190500">
              <a:lnSpc>
                <a:spcPct val="90000"/>
              </a:lnSpc>
            </a:pPr>
            <a:r>
              <a:rPr lang="de-DE" altLang="de-DE" sz="1200" dirty="0" smtClean="0">
                <a:latin typeface="Arial" pitchFamily="34" charset="0"/>
              </a:rPr>
              <a:t>Design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compromises</a:t>
            </a:r>
            <a:r>
              <a:rPr lang="de-DE" altLang="de-DE" sz="1200" dirty="0" smtClean="0">
                <a:latin typeface="Arial" pitchFamily="34" charset="0"/>
              </a:rPr>
              <a:t>:</a:t>
            </a:r>
          </a:p>
          <a:p>
            <a:pPr defTabSz="190500">
              <a:lnSpc>
                <a:spcPct val="90000"/>
              </a:lnSpc>
            </a:pPr>
            <a:r>
              <a:rPr lang="de-DE" altLang="de-DE" sz="1200" dirty="0" err="1" smtClean="0">
                <a:latin typeface="Arial" pitchFamily="34" charset="0"/>
              </a:rPr>
              <a:t>Averaged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height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based</a:t>
            </a:r>
            <a:r>
              <a:rPr lang="de-DE" altLang="de-DE" sz="1200" dirty="0" smtClean="0">
                <a:latin typeface="Arial" pitchFamily="34" charset="0"/>
              </a:rPr>
              <a:t> on P50 </a:t>
            </a:r>
            <a:r>
              <a:rPr lang="de-DE" altLang="de-DE" sz="1200" dirty="0" err="1" smtClean="0">
                <a:latin typeface="Arial" pitchFamily="34" charset="0"/>
              </a:rPr>
              <a:t>unisex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right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picture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gray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person</a:t>
            </a:r>
            <a:r>
              <a:rPr lang="de-DE" altLang="de-DE" sz="1200" dirty="0" smtClean="0">
                <a:latin typeface="Arial" pitchFamily="34" charset="0"/>
              </a:rPr>
              <a:t>)</a:t>
            </a:r>
          </a:p>
          <a:p>
            <a:pPr marL="171450" indent="-171450" algn="l" defTabSz="190500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de-DE" altLang="de-DE" sz="12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Reference </a:t>
            </a:r>
            <a:r>
              <a:rPr lang="de-DE" altLang="de-DE" sz="1200" b="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dimension</a:t>
            </a:r>
            <a:r>
              <a:rPr lang="de-DE" altLang="de-DE" sz="12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b="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for</a:t>
            </a:r>
            <a:r>
              <a:rPr lang="de-DE" altLang="de-DE" sz="12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b="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the</a:t>
            </a:r>
            <a:r>
              <a:rPr lang="de-DE" altLang="de-DE" sz="12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b="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working</a:t>
            </a:r>
            <a:r>
              <a:rPr lang="de-DE" altLang="de-DE" sz="12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b="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height</a:t>
            </a:r>
            <a:r>
              <a:rPr lang="de-DE" altLang="de-DE" sz="12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: </a:t>
            </a:r>
            <a:r>
              <a:rPr lang="de-DE" altLang="de-DE" sz="1200" b="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hand</a:t>
            </a:r>
            <a:r>
              <a:rPr lang="de-DE" altLang="de-DE" sz="12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b="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height</a:t>
            </a:r>
            <a:r>
              <a:rPr lang="de-DE" altLang="de-DE" sz="12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at </a:t>
            </a:r>
            <a:r>
              <a:rPr lang="de-DE" altLang="de-DE" sz="1200" b="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the</a:t>
            </a:r>
            <a:r>
              <a:rPr lang="de-DE" altLang="de-DE" sz="12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b="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site</a:t>
            </a:r>
            <a:r>
              <a:rPr lang="de-DE" altLang="de-DE" sz="12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b="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of</a:t>
            </a:r>
            <a:r>
              <a:rPr lang="de-DE" altLang="de-DE" sz="12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b="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action</a:t>
            </a:r>
            <a:r>
              <a:rPr lang="de-DE" altLang="de-DE" sz="12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in </a:t>
            </a:r>
            <a:r>
              <a:rPr lang="de-DE" altLang="de-DE" sz="1200" b="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the</a:t>
            </a:r>
            <a:r>
              <a:rPr lang="de-DE" altLang="de-DE" sz="12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b="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physiological</a:t>
            </a:r>
            <a:r>
              <a:rPr lang="de-DE" altLang="de-DE" sz="12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hand-arm </a:t>
            </a:r>
            <a:r>
              <a:rPr lang="de-DE" altLang="de-DE" sz="1200" b="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position</a:t>
            </a:r>
            <a:r>
              <a:rPr lang="de-DE" altLang="de-DE" sz="12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b="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and</a:t>
            </a:r>
            <a:r>
              <a:rPr lang="de-DE" altLang="de-DE" sz="12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in </a:t>
            </a:r>
            <a:r>
              <a:rPr lang="de-DE" altLang="de-DE" sz="1200" b="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consideration</a:t>
            </a:r>
            <a:r>
              <a:rPr lang="de-DE" altLang="de-DE" sz="12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b="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of</a:t>
            </a:r>
            <a:r>
              <a:rPr lang="de-DE" altLang="de-DE" sz="12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b="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the</a:t>
            </a:r>
            <a:r>
              <a:rPr lang="de-DE" altLang="de-DE" sz="12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b="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viewing</a:t>
            </a:r>
            <a:r>
              <a:rPr lang="de-DE" altLang="de-DE" sz="12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b="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distance</a:t>
            </a:r>
            <a:endParaRPr lang="de-DE" altLang="de-DE" sz="1200" b="0" kern="1200" dirty="0" smtClean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defTabSz="190500">
              <a:lnSpc>
                <a:spcPct val="90000"/>
              </a:lnSpc>
            </a:pP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 The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elbow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height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is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used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a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reference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dimension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only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where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site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of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action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(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manual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point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of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action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)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is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identical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to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bench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height</a:t>
            </a:r>
            <a:endParaRPr lang="de-DE" altLang="de-DE" sz="1200" dirty="0" smtClean="0">
              <a:latin typeface="Arial" pitchFamily="34" charset="0"/>
              <a:sym typeface="Wingdings" pitchFamily="2" charset="2"/>
            </a:endParaRPr>
          </a:p>
          <a:p>
            <a:pPr defTabSz="190500">
              <a:lnSpc>
                <a:spcPct val="90000"/>
              </a:lnSpc>
              <a:buFont typeface="Wingdings" pitchFamily="2" charset="2"/>
              <a:buChar char="§"/>
            </a:pP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dirty="0" smtClean="0">
                <a:latin typeface="Arial" pitchFamily="34" charset="0"/>
              </a:rPr>
              <a:t>	Generally, </a:t>
            </a:r>
            <a:r>
              <a:rPr lang="de-DE" altLang="de-DE" sz="1200" dirty="0" err="1" smtClean="0">
                <a:latin typeface="Arial" pitchFamily="34" charset="0"/>
              </a:rPr>
              <a:t>fixed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heights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should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provided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these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should</a:t>
            </a:r>
            <a:r>
              <a:rPr lang="de-DE" altLang="de-DE" sz="1200" dirty="0" smtClean="0">
                <a:latin typeface="Arial" pitchFamily="34" charset="0"/>
              </a:rPr>
              <a:t> not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selected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based</a:t>
            </a:r>
            <a:r>
              <a:rPr lang="de-DE" altLang="de-DE" sz="1200" dirty="0" smtClean="0">
                <a:latin typeface="Arial" pitchFamily="34" charset="0"/>
              </a:rPr>
              <a:t> upon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tallest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user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since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would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necessitate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platforms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an </a:t>
            </a:r>
            <a:r>
              <a:rPr lang="de-DE" altLang="de-DE" sz="1200" dirty="0" err="1" smtClean="0">
                <a:latin typeface="Arial" pitchFamily="34" charset="0"/>
              </a:rPr>
              <a:t>associated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risk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tripping</a:t>
            </a:r>
            <a:r>
              <a:rPr lang="de-DE" altLang="de-DE" sz="1200" dirty="0" smtClean="0">
                <a:latin typeface="Arial" pitchFamily="34" charset="0"/>
              </a:rPr>
              <a:t>). </a:t>
            </a:r>
            <a:r>
              <a:rPr lang="de-DE" altLang="de-DE" sz="1200" dirty="0" err="1" smtClean="0">
                <a:latin typeface="Arial" pitchFamily="34" charset="0"/>
              </a:rPr>
              <a:t>Instead</a:t>
            </a:r>
            <a:r>
              <a:rPr lang="de-DE" altLang="de-DE" sz="1200" dirty="0" smtClean="0">
                <a:latin typeface="Arial" pitchFamily="34" charset="0"/>
              </a:rPr>
              <a:t>:</a:t>
            </a:r>
          </a:p>
          <a:p>
            <a:pPr defTabSz="190500">
              <a:lnSpc>
                <a:spcPct val="90000"/>
              </a:lnSpc>
            </a:pPr>
            <a:r>
              <a:rPr lang="de-DE" altLang="de-DE" sz="1200" dirty="0" smtClean="0">
                <a:latin typeface="Arial" pitchFamily="34" charset="0"/>
              </a:rPr>
              <a:t>	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 </a:t>
            </a:r>
            <a:r>
              <a:rPr lang="de-DE" altLang="de-DE" sz="1200" dirty="0" err="1" smtClean="0">
                <a:latin typeface="Arial" pitchFamily="34" charset="0"/>
              </a:rPr>
              <a:t>Compromise</a:t>
            </a:r>
            <a:r>
              <a:rPr lang="de-DE" altLang="de-DE" sz="1200" dirty="0" smtClean="0">
                <a:latin typeface="Arial" pitchFamily="34" charset="0"/>
              </a:rPr>
              <a:t>; </a:t>
            </a:r>
            <a:r>
              <a:rPr lang="de-DE" altLang="de-DE" sz="1200" dirty="0" err="1" smtClean="0">
                <a:latin typeface="Arial" pitchFamily="34" charset="0"/>
              </a:rPr>
              <a:t>define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average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height</a:t>
            </a:r>
            <a:r>
              <a:rPr lang="de-DE" altLang="de-DE" sz="1200" dirty="0" smtClean="0">
                <a:latin typeface="Arial" pitchFamily="34" charset="0"/>
              </a:rPr>
              <a:t>:  </a:t>
            </a:r>
          </a:p>
          <a:p>
            <a:pPr defTabSz="190500">
              <a:lnSpc>
                <a:spcPct val="90000"/>
              </a:lnSpc>
            </a:pPr>
            <a:r>
              <a:rPr lang="de-DE" altLang="de-DE" sz="1200" dirty="0" smtClean="0">
                <a:latin typeface="Arial" pitchFamily="34" charset="0"/>
              </a:rPr>
              <a:t>	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 </a:t>
            </a:r>
            <a:r>
              <a:rPr lang="de-DE" altLang="de-DE" sz="1200" dirty="0" err="1" smtClean="0">
                <a:latin typeface="Arial" pitchFamily="34" charset="0"/>
              </a:rPr>
              <a:t>Based</a:t>
            </a:r>
            <a:r>
              <a:rPr lang="de-DE" altLang="de-DE" sz="1200" dirty="0" smtClean="0">
                <a:latin typeface="Arial" pitchFamily="34" charset="0"/>
              </a:rPr>
              <a:t> upon F5/M95 </a:t>
            </a:r>
            <a:r>
              <a:rPr lang="de-DE" altLang="de-DE" sz="1200" dirty="0" err="1" smtClean="0">
                <a:latin typeface="Arial" pitchFamily="34" charset="0"/>
              </a:rPr>
              <a:t>or</a:t>
            </a:r>
            <a:r>
              <a:rPr lang="de-DE" altLang="de-DE" sz="1200" dirty="0" smtClean="0">
                <a:latin typeface="Arial" pitchFamily="34" charset="0"/>
              </a:rPr>
              <a:t> upon F95/M5 (</a:t>
            </a:r>
            <a:r>
              <a:rPr lang="de-DE" altLang="de-DE" sz="1200" dirty="0" err="1" smtClean="0">
                <a:latin typeface="Arial" pitchFamily="34" charset="0"/>
              </a:rPr>
              <a:t>since</a:t>
            </a:r>
            <a:r>
              <a:rPr lang="de-DE" altLang="de-DE" sz="1200" dirty="0" smtClean="0">
                <a:latin typeface="Arial" pitchFamily="34" charset="0"/>
              </a:rPr>
              <a:t> F95 = M50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M5 = F50)</a:t>
            </a:r>
          </a:p>
          <a:p>
            <a:pPr defTabSz="190500">
              <a:lnSpc>
                <a:spcPct val="90000"/>
              </a:lnSpc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	Supports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standing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used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relief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circulation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supporting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apparatus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absorb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up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60%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</a:p>
          <a:p>
            <a:pPr defTabSz="190500">
              <a:lnSpc>
                <a:spcPct val="90000"/>
              </a:lnSpc>
              <a:buFont typeface="Wingdings" pitchFamily="2" charset="2"/>
              <a:buNone/>
            </a:pPr>
            <a:r>
              <a:rPr lang="de-DE" altLang="de-DE" sz="1200" dirty="0" smtClean="0">
                <a:latin typeface="Arial" pitchFamily="34" charset="0"/>
              </a:rPr>
              <a:t>	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body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weight</a:t>
            </a:r>
            <a:r>
              <a:rPr lang="de-DE" altLang="de-DE" sz="1200" dirty="0" smtClean="0">
                <a:latin typeface="Arial" pitchFamily="34" charset="0"/>
              </a:rPr>
              <a:t>)</a:t>
            </a:r>
          </a:p>
          <a:p>
            <a:pPr defTabSz="190500">
              <a:lnSpc>
                <a:spcPct val="90000"/>
              </a:lnSpc>
              <a:buFont typeface="Wingdings" pitchFamily="2" charset="2"/>
              <a:buChar char="§"/>
            </a:pP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dirty="0" smtClean="0">
                <a:latin typeface="Arial" pitchFamily="34" charset="0"/>
              </a:rPr>
              <a:t>	Stress </a:t>
            </a:r>
            <a:r>
              <a:rPr lang="de-DE" altLang="de-DE" sz="1200" dirty="0" err="1" smtClean="0">
                <a:latin typeface="Arial" pitchFamily="34" charset="0"/>
              </a:rPr>
              <a:t>can</a:t>
            </a:r>
            <a:r>
              <a:rPr lang="de-DE" altLang="de-DE" sz="1200" dirty="0" smtClean="0">
                <a:latin typeface="Arial" pitchFamily="34" charset="0"/>
              </a:rPr>
              <a:t> also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reduced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well-</a:t>
            </a:r>
            <a:r>
              <a:rPr lang="de-DE" altLang="de-DE" sz="1200" dirty="0" err="1" smtClean="0">
                <a:latin typeface="Arial" pitchFamily="34" charset="0"/>
              </a:rPr>
              <a:t>cushioned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footwear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floor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mats</a:t>
            </a:r>
            <a:endParaRPr lang="de-DE" altLang="de-DE" sz="1200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184AF-ED75-4CD1-8D5F-76D95B3EEF0D}" type="slidenum">
              <a:rPr lang="de-DE" altLang="de-DE" smtClean="0"/>
              <a:pPr/>
              <a:t>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7681981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90500" eaLnBrk="1" hangingPunct="1">
              <a:spcBef>
                <a:spcPct val="50000"/>
              </a:spcBef>
              <a:spcAft>
                <a:spcPct val="20000"/>
              </a:spcAft>
            </a:pPr>
            <a:r>
              <a:rPr lang="de-DE" altLang="de-DE" sz="1200" b="1" dirty="0" err="1" smtClean="0">
                <a:latin typeface="Arial" pitchFamily="34" charset="0"/>
              </a:rPr>
              <a:t>Seated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workplace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compromise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solution</a:t>
            </a:r>
            <a:r>
              <a:rPr lang="de-DE" altLang="de-DE" sz="1200" b="1" dirty="0" smtClean="0">
                <a:latin typeface="Arial" pitchFamily="34" charset="0"/>
              </a:rPr>
              <a:t>:</a:t>
            </a: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b="1" dirty="0" smtClean="0">
                <a:latin typeface="Arial" pitchFamily="34" charset="0"/>
              </a:rPr>
              <a:t> 	</a:t>
            </a:r>
            <a:r>
              <a:rPr lang="de-DE" altLang="de-DE" sz="1200" dirty="0" smtClean="0">
                <a:latin typeface="Arial" pitchFamily="34" charset="0"/>
              </a:rPr>
              <a:t>Fixed </a:t>
            </a:r>
            <a:r>
              <a:rPr lang="de-DE" altLang="de-DE" sz="1200" dirty="0" err="1" smtClean="0">
                <a:latin typeface="Arial" pitchFamily="34" charset="0"/>
              </a:rPr>
              <a:t>working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height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based</a:t>
            </a:r>
            <a:r>
              <a:rPr lang="de-DE" altLang="de-DE" sz="1200" dirty="0" smtClean="0">
                <a:latin typeface="Arial" pitchFamily="34" charset="0"/>
              </a:rPr>
              <a:t> upon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tallest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operator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population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b="1" dirty="0" smtClean="0">
                <a:latin typeface="Arial" pitchFamily="34" charset="0"/>
              </a:rPr>
              <a:t> 	</a:t>
            </a:r>
            <a:r>
              <a:rPr lang="de-DE" altLang="de-DE" sz="1200" b="0" dirty="0" smtClean="0">
                <a:latin typeface="Arial" pitchFamily="34" charset="0"/>
              </a:rPr>
              <a:t>Reference </a:t>
            </a:r>
            <a:r>
              <a:rPr lang="de-DE" altLang="de-DE" sz="1200" b="0" dirty="0" err="1" smtClean="0">
                <a:latin typeface="Arial" pitchFamily="34" charset="0"/>
              </a:rPr>
              <a:t>dimension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for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working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height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above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seat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surface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level</a:t>
            </a:r>
            <a:r>
              <a:rPr lang="de-DE" altLang="de-DE" sz="1200" b="0" dirty="0" smtClean="0">
                <a:latin typeface="Arial" pitchFamily="34" charset="0"/>
              </a:rPr>
              <a:t>: </a:t>
            </a:r>
            <a:r>
              <a:rPr lang="de-DE" altLang="de-DE" sz="1200" b="0" dirty="0" err="1" smtClean="0">
                <a:latin typeface="Arial" pitchFamily="34" charset="0"/>
              </a:rPr>
              <a:t>site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of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manual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action</a:t>
            </a:r>
            <a:r>
              <a:rPr lang="de-DE" altLang="de-DE" sz="1200" b="0" dirty="0" smtClean="0">
                <a:latin typeface="Arial" pitchFamily="34" charset="0"/>
              </a:rPr>
              <a:t> in </a:t>
            </a:r>
            <a:r>
              <a:rPr lang="de-DE" altLang="de-DE" sz="1200" b="0" dirty="0" err="1" smtClean="0">
                <a:latin typeface="Arial" pitchFamily="34" charset="0"/>
              </a:rPr>
              <a:t>consideration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of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favourable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limb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positions</a:t>
            </a:r>
            <a:endParaRPr lang="de-DE" altLang="de-DE" sz="1200" b="0" dirty="0" smtClean="0">
              <a:latin typeface="Arial" pitchFamily="34" charset="0"/>
            </a:endParaRPr>
          </a:p>
          <a:p>
            <a:pPr marL="171450" indent="-171450" algn="l" defTabSz="190500" rtl="0" eaLnBrk="0" fontAlgn="base" hangingPunct="0">
              <a:spcBef>
                <a:spcPct val="30000"/>
              </a:spcBef>
              <a:spcAft>
                <a:spcPct val="0"/>
              </a:spcAft>
              <a:buFont typeface="Wingdings" pitchFamily="2" charset="2"/>
              <a:buChar char="à"/>
            </a:pPr>
            <a:r>
              <a:rPr lang="de-DE" altLang="de-DE" sz="1200" b="0" dirty="0" smtClean="0">
                <a:latin typeface="Arial" pitchFamily="34" charset="0"/>
              </a:rPr>
              <a:t>A</a:t>
            </a:r>
            <a:r>
              <a:rPr lang="de-DE" altLang="de-DE" sz="1200" b="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office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workplaces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: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generally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elbow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height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(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site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of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manual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action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almost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identical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to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desk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height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);</a:t>
            </a:r>
          </a:p>
          <a:p>
            <a:pPr marL="171450" indent="-171450" algn="l" defTabSz="190500" rtl="0" eaLnBrk="0" fontAlgn="base" hangingPunct="0">
              <a:spcBef>
                <a:spcPct val="30000"/>
              </a:spcBef>
              <a:spcAft>
                <a:spcPct val="0"/>
              </a:spcAft>
              <a:buFont typeface="Wingdings" pitchFamily="2" charset="2"/>
              <a:buChar char="à"/>
            </a:pPr>
            <a:r>
              <a:rPr lang="de-DE" altLang="de-DE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Otherwise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hand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height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in a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physiologically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favourable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hand-arm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position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in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consideration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of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viewing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distance</a:t>
            </a:r>
            <a:endParaRPr lang="de-DE" altLang="de-DE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defTabSz="190500"/>
            <a:r>
              <a:rPr lang="de-DE" altLang="de-DE" sz="1200" b="1" dirty="0" smtClean="0">
                <a:latin typeface="Arial" pitchFamily="34" charset="0"/>
              </a:rPr>
              <a:t>	</a:t>
            </a:r>
            <a:r>
              <a:rPr lang="de-DE" altLang="de-DE" sz="1200" b="0" dirty="0" smtClean="0">
                <a:latin typeface="Arial" pitchFamily="34" charset="0"/>
                <a:sym typeface="Wingdings" pitchFamily="2" charset="2"/>
              </a:rPr>
              <a:t> </a:t>
            </a:r>
            <a:r>
              <a:rPr lang="de-DE" altLang="de-DE" sz="1200" b="0" dirty="0" err="1" smtClean="0">
                <a:latin typeface="Arial" pitchFamily="34" charset="0"/>
              </a:rPr>
              <a:t>Based</a:t>
            </a:r>
            <a:r>
              <a:rPr lang="de-DE" altLang="de-DE" sz="1200" b="0" dirty="0" smtClean="0">
                <a:latin typeface="Arial" pitchFamily="34" charset="0"/>
              </a:rPr>
              <a:t> upon </a:t>
            </a:r>
            <a:r>
              <a:rPr lang="de-DE" altLang="de-DE" sz="1200" b="0" dirty="0" err="1" smtClean="0">
                <a:latin typeface="Arial" pitchFamily="34" charset="0"/>
              </a:rPr>
              <a:t>the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most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frequent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average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site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of</a:t>
            </a:r>
            <a:r>
              <a:rPr lang="de-DE" altLang="de-DE" sz="1200" b="0" dirty="0" smtClean="0">
                <a:latin typeface="Arial" pitchFamily="34" charset="0"/>
              </a:rPr>
              <a:t> </a:t>
            </a:r>
            <a:r>
              <a:rPr lang="de-DE" altLang="de-DE" sz="1200" b="0" dirty="0" err="1" smtClean="0">
                <a:latin typeface="Arial" pitchFamily="34" charset="0"/>
              </a:rPr>
              <a:t>action</a:t>
            </a:r>
            <a:endParaRPr lang="de-DE" altLang="de-DE" sz="1200" b="0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b="1" dirty="0" smtClean="0">
                <a:latin typeface="Arial" pitchFamily="34" charset="0"/>
              </a:rPr>
              <a:t> 	</a:t>
            </a:r>
            <a:r>
              <a:rPr lang="de-DE" altLang="de-DE" sz="1200" dirty="0" smtClean="0">
                <a:latin typeface="Arial" pitchFamily="34" charset="0"/>
              </a:rPr>
              <a:t>Shorter </a:t>
            </a:r>
            <a:r>
              <a:rPr lang="de-DE" altLang="de-DE" sz="1200" dirty="0" err="1" smtClean="0">
                <a:latin typeface="Arial" pitchFamily="34" charset="0"/>
              </a:rPr>
              <a:t>users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raised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means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height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adjustment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b="1" dirty="0" smtClean="0">
                <a:latin typeface="Arial" pitchFamily="34" charset="0"/>
              </a:rPr>
              <a:t> 	</a:t>
            </a:r>
            <a:r>
              <a:rPr lang="de-DE" altLang="de-DE" sz="1200" dirty="0" smtClean="0">
                <a:latin typeface="Arial" pitchFamily="34" charset="0"/>
              </a:rPr>
              <a:t>Floor </a:t>
            </a: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assured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means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footrests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b="1" dirty="0" smtClean="0">
                <a:latin typeface="Arial" pitchFamily="34" charset="0"/>
              </a:rPr>
              <a:t>	</a:t>
            </a:r>
            <a:r>
              <a:rPr lang="de-DE" altLang="de-DE" sz="1200" dirty="0" err="1" smtClean="0">
                <a:latin typeface="Arial" pitchFamily="34" charset="0"/>
              </a:rPr>
              <a:t>Use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arm </a:t>
            </a:r>
            <a:r>
              <a:rPr lang="de-DE" altLang="de-DE" sz="1200" dirty="0" err="1" smtClean="0">
                <a:latin typeface="Arial" pitchFamily="34" charset="0"/>
              </a:rPr>
              <a:t>rests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during</a:t>
            </a:r>
            <a:r>
              <a:rPr lang="de-DE" altLang="de-DE" sz="1200" dirty="0" smtClean="0">
                <a:latin typeface="Arial" pitchFamily="34" charset="0"/>
              </a:rPr>
              <a:t> repetitive </a:t>
            </a:r>
            <a:r>
              <a:rPr lang="de-DE" altLang="de-DE" sz="1200" dirty="0" err="1" smtClean="0">
                <a:latin typeface="Arial" pitchFamily="34" charset="0"/>
              </a:rPr>
              <a:t>activity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longer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duration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without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major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movement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arms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</a:p>
          <a:p>
            <a:pPr defTabSz="190500"/>
            <a:endParaRPr lang="de-DE" altLang="de-DE" sz="1200" dirty="0" smtClean="0">
              <a:latin typeface="Arial" pitchFamily="34" charset="0"/>
            </a:endParaRPr>
          </a:p>
          <a:p>
            <a:pPr defTabSz="190500"/>
            <a:r>
              <a:rPr lang="de-DE" altLang="de-DE" sz="1200" dirty="0" smtClean="0">
                <a:latin typeface="Arial" pitchFamily="34" charset="0"/>
              </a:rPr>
              <a:t>Optimum design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seated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workplace</a:t>
            </a:r>
            <a:r>
              <a:rPr lang="de-DE" altLang="de-DE" sz="1200" dirty="0" smtClean="0">
                <a:latin typeface="Arial" pitchFamily="34" charset="0"/>
              </a:rPr>
              <a:t>:</a:t>
            </a: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	Design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height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height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variable, in </a:t>
            </a:r>
            <a:r>
              <a:rPr lang="de-DE" altLang="de-DE" sz="1200" dirty="0" err="1" smtClean="0">
                <a:latin typeface="Arial" pitchFamily="34" charset="0"/>
              </a:rPr>
              <a:t>consideration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tallest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shortest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members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operator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population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means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facility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adjustment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dimensions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/>
            <a:r>
              <a:rPr lang="de-DE" altLang="de-DE" sz="1200" dirty="0" smtClean="0">
                <a:latin typeface="Arial" pitchFamily="34" charset="0"/>
              </a:rPr>
              <a:t>	</a:t>
            </a:r>
          </a:p>
          <a:p>
            <a:pPr defTabSz="190500"/>
            <a:r>
              <a:rPr lang="de-DE" altLang="de-DE" sz="1200" b="1" dirty="0" smtClean="0">
                <a:latin typeface="Arial" pitchFamily="34" charset="0"/>
              </a:rPr>
              <a:t>Standing/</a:t>
            </a:r>
            <a:r>
              <a:rPr lang="de-DE" altLang="de-DE" sz="1200" b="1" dirty="0" err="1" smtClean="0">
                <a:latin typeface="Arial" pitchFamily="34" charset="0"/>
              </a:rPr>
              <a:t>seated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workplace</a:t>
            </a:r>
            <a:r>
              <a:rPr lang="de-DE" altLang="de-DE" sz="1200" b="1" dirty="0" smtClean="0">
                <a:latin typeface="Arial" pitchFamily="34" charset="0"/>
              </a:rPr>
              <a:t>:</a:t>
            </a: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	Working </a:t>
            </a:r>
            <a:r>
              <a:rPr lang="de-DE" altLang="de-DE" sz="1200" dirty="0" err="1" smtClean="0">
                <a:latin typeface="Arial" pitchFamily="34" charset="0"/>
              </a:rPr>
              <a:t>height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determined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standing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workplace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	</a:t>
            </a:r>
            <a:r>
              <a:rPr lang="de-DE" altLang="de-DE" sz="1200" dirty="0" err="1" smtClean="0">
                <a:latin typeface="Arial" pitchFamily="34" charset="0"/>
              </a:rPr>
              <a:t>Calculation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height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use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raised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chairs</a:t>
            </a:r>
            <a:r>
              <a:rPr lang="de-DE" altLang="de-DE" sz="1200" dirty="0" smtClean="0">
                <a:latin typeface="Arial" pitchFamily="34" charset="0"/>
              </a:rPr>
              <a:t>)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further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dimensions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this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standing</a:t>
            </a:r>
            <a:r>
              <a:rPr lang="de-DE" altLang="de-DE" sz="1200" dirty="0" smtClean="0">
                <a:latin typeface="Arial" pitchFamily="34" charset="0"/>
              </a:rPr>
              <a:t>) </a:t>
            </a:r>
            <a:r>
              <a:rPr lang="de-DE" altLang="de-DE" sz="1200" dirty="0" err="1" smtClean="0">
                <a:latin typeface="Arial" pitchFamily="34" charset="0"/>
              </a:rPr>
              <a:t>working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height</a:t>
            </a:r>
            <a:endParaRPr lang="de-DE" altLang="de-DE" sz="1200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184AF-ED75-4CD1-8D5F-76D95B3EEF0D}" type="slidenum">
              <a:rPr lang="de-DE" altLang="de-DE" smtClean="0"/>
              <a:pPr/>
              <a:t>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28890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90500"/>
            <a:r>
              <a:rPr lang="de-DE" altLang="de-DE" sz="1200" dirty="0" smtClean="0">
                <a:latin typeface="Arial" pitchFamily="34" charset="0"/>
              </a:rPr>
              <a:t>A </a:t>
            </a:r>
            <a:r>
              <a:rPr lang="de-DE" altLang="de-DE" sz="1200" dirty="0" err="1" smtClean="0">
                <a:latin typeface="Arial" pitchFamily="34" charset="0"/>
              </a:rPr>
              <a:t>forestry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planting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plough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attached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rear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towing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vehicle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towed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across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area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planted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consists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essentially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frame</a:t>
            </a:r>
            <a:r>
              <a:rPr lang="de-DE" altLang="de-DE" sz="1200" dirty="0" smtClean="0">
                <a:latin typeface="Arial" pitchFamily="34" charset="0"/>
              </a:rPr>
              <a:t>, a </a:t>
            </a:r>
            <a:r>
              <a:rPr lang="de-DE" altLang="de-DE" sz="1200" dirty="0" err="1" smtClean="0">
                <a:latin typeface="Arial" pitchFamily="34" charset="0"/>
              </a:rPr>
              <a:t>ploughshare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pressure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rollers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balance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weights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pPr defTabSz="190500"/>
            <a:r>
              <a:rPr lang="de-DE" altLang="de-DE" sz="1200" dirty="0" smtClean="0">
                <a:latin typeface="Arial" pitchFamily="34" charset="0"/>
              </a:rPr>
              <a:t>A </a:t>
            </a:r>
            <a:r>
              <a:rPr lang="de-DE" altLang="de-DE" sz="1200" dirty="0" err="1" smtClean="0">
                <a:latin typeface="Arial" pitchFamily="34" charset="0"/>
              </a:rPr>
              <a:t>seat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fitted</a:t>
            </a:r>
            <a:r>
              <a:rPr lang="de-DE" altLang="de-DE" sz="1200" dirty="0" smtClean="0">
                <a:latin typeface="Arial" pitchFamily="34" charset="0"/>
              </a:rPr>
              <a:t> in a </a:t>
            </a:r>
            <a:r>
              <a:rPr lang="de-DE" altLang="de-DE" sz="1200" dirty="0" err="1" smtClean="0">
                <a:latin typeface="Arial" pitchFamily="34" charset="0"/>
              </a:rPr>
              <a:t>fixed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position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frame</a:t>
            </a:r>
            <a:r>
              <a:rPr lang="de-DE" altLang="de-DE" sz="1200" dirty="0" smtClean="0">
                <a:latin typeface="Arial" pitchFamily="34" charset="0"/>
              </a:rPr>
              <a:t>;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feet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supported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only</a:t>
            </a:r>
            <a:r>
              <a:rPr lang="de-DE" altLang="de-DE" sz="1200" dirty="0" smtClean="0">
                <a:latin typeface="Arial" pitchFamily="34" charset="0"/>
              </a:rPr>
              <a:t> on </a:t>
            </a:r>
            <a:r>
              <a:rPr lang="de-DE" altLang="de-DE" sz="1200" dirty="0" err="1" smtClean="0">
                <a:latin typeface="Arial" pitchFamily="34" charset="0"/>
              </a:rPr>
              <a:t>fixed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rests</a:t>
            </a:r>
            <a:r>
              <a:rPr lang="de-DE" altLang="de-DE" sz="1200" dirty="0" smtClean="0">
                <a:latin typeface="Arial" pitchFamily="34" charset="0"/>
              </a:rPr>
              <a:t>;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plant box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located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beside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seat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/>
            <a:r>
              <a:rPr lang="de-DE" altLang="de-DE" sz="1200" dirty="0" err="1" smtClean="0">
                <a:latin typeface="Arial" pitchFamily="34" charset="0"/>
              </a:rPr>
              <a:t>During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planting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area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user's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task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insert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plants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soil</a:t>
            </a:r>
            <a:r>
              <a:rPr lang="de-DE" altLang="de-DE" sz="1200" dirty="0" smtClean="0">
                <a:latin typeface="Arial" pitchFamily="34" charset="0"/>
              </a:rPr>
              <a:t> at </a:t>
            </a:r>
            <a:r>
              <a:rPr lang="de-DE" altLang="de-DE" sz="1200" dirty="0" err="1" smtClean="0">
                <a:latin typeface="Arial" pitchFamily="34" charset="0"/>
              </a:rPr>
              <a:t>regular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intervals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/>
            <a:r>
              <a:rPr lang="de-DE" altLang="de-DE" sz="1200" dirty="0" smtClean="0">
                <a:latin typeface="Arial" pitchFamily="34" charset="0"/>
              </a:rPr>
              <a:t>This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performed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trunk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inclined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steeply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forwards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legs</a:t>
            </a:r>
            <a:r>
              <a:rPr lang="de-DE" altLang="de-DE" sz="1200" dirty="0" smtClean="0">
                <a:latin typeface="Arial" pitchFamily="34" charset="0"/>
              </a:rPr>
              <a:t> in an </a:t>
            </a:r>
            <a:r>
              <a:rPr lang="de-DE" altLang="de-DE" sz="1200" dirty="0" err="1" smtClean="0">
                <a:latin typeface="Arial" pitchFamily="34" charset="0"/>
              </a:rPr>
              <a:t>unfavourable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posture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/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equipment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not </a:t>
            </a:r>
            <a:r>
              <a:rPr lang="de-DE" altLang="de-DE" sz="1200" dirty="0" err="1" smtClean="0">
                <a:latin typeface="Arial" pitchFamily="34" charset="0"/>
              </a:rPr>
              <a:t>adapted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tall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short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users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/>
            <a:r>
              <a:rPr lang="de-DE" altLang="de-DE" sz="1200" dirty="0" smtClean="0">
                <a:latin typeface="Arial" pitchFamily="34" charset="0"/>
              </a:rPr>
              <a:t>Evaluation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posture</a:t>
            </a:r>
            <a:r>
              <a:rPr lang="de-DE" altLang="de-DE" sz="1200" dirty="0" smtClean="0">
                <a:latin typeface="Arial" pitchFamily="34" charset="0"/>
              </a:rPr>
              <a:t>:</a:t>
            </a: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	The </a:t>
            </a:r>
            <a:r>
              <a:rPr lang="de-DE" altLang="de-DE" sz="1200" dirty="0" err="1" smtClean="0">
                <a:latin typeface="Arial" pitchFamily="34" charset="0"/>
              </a:rPr>
              <a:t>red-green-yellow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bars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diagram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represent</a:t>
            </a:r>
            <a:r>
              <a:rPr lang="de-DE" altLang="de-DE" sz="1200" dirty="0" smtClean="0">
                <a:latin typeface="Arial" pitchFamily="34" charset="0"/>
              </a:rPr>
              <a:t> an </a:t>
            </a:r>
            <a:r>
              <a:rPr lang="de-DE" altLang="de-DE" sz="1200" dirty="0" err="1" smtClean="0">
                <a:latin typeface="Arial" pitchFamily="34" charset="0"/>
              </a:rPr>
              <a:t>evaluation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posture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according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traffic</a:t>
            </a:r>
            <a:r>
              <a:rPr lang="de-DE" altLang="de-DE" sz="1200" dirty="0" smtClean="0">
                <a:latin typeface="Arial" pitchFamily="34" charset="0"/>
              </a:rPr>
              <a:t>-light </a:t>
            </a:r>
            <a:r>
              <a:rPr lang="de-DE" altLang="de-DE" sz="1200" dirty="0" err="1" smtClean="0">
                <a:latin typeface="Arial" pitchFamily="34" charset="0"/>
              </a:rPr>
              <a:t>principle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red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should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avoided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green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preferred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range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	Evaluation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spine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example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bars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indicate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particular</a:t>
            </a:r>
            <a:r>
              <a:rPr lang="de-DE" altLang="de-DE" sz="1200" dirty="0" smtClean="0">
                <a:latin typeface="Arial" pitchFamily="34" charset="0"/>
              </a:rPr>
              <a:t> stress upon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lumbar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spine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	The </a:t>
            </a:r>
            <a:r>
              <a:rPr lang="de-DE" altLang="de-DE" sz="1200" dirty="0" err="1" smtClean="0">
                <a:latin typeface="Arial" pitchFamily="34" charset="0"/>
              </a:rPr>
              <a:t>length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bars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indicates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exploitation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joint</a:t>
            </a:r>
            <a:r>
              <a:rPr lang="de-DE" altLang="de-DE" sz="1200" dirty="0" smtClean="0">
                <a:latin typeface="Arial" pitchFamily="34" charset="0"/>
              </a:rPr>
              <a:t> angle </a:t>
            </a:r>
            <a:r>
              <a:rPr lang="de-DE" altLang="de-DE" sz="1200" dirty="0" err="1" smtClean="0">
                <a:latin typeface="Arial" pitchFamily="34" charset="0"/>
              </a:rPr>
              <a:t>range</a:t>
            </a:r>
            <a:r>
              <a:rPr lang="de-DE" altLang="de-DE" sz="1200" dirty="0" smtClean="0">
                <a:latin typeface="Arial" pitchFamily="34" charset="0"/>
              </a:rPr>
              <a:t>. </a:t>
            </a:r>
            <a:r>
              <a:rPr lang="de-DE" altLang="de-DE" sz="1200" dirty="0" err="1" smtClean="0">
                <a:latin typeface="Arial" pitchFamily="34" charset="0"/>
              </a:rPr>
              <a:t>If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example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use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made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over</a:t>
            </a:r>
            <a:r>
              <a:rPr lang="de-DE" altLang="de-DE" sz="1200" dirty="0" smtClean="0">
                <a:latin typeface="Arial" pitchFamily="34" charset="0"/>
              </a:rPr>
              <a:t> 75%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joint</a:t>
            </a:r>
            <a:r>
              <a:rPr lang="de-DE" altLang="de-DE" sz="1200" dirty="0" smtClean="0">
                <a:latin typeface="Arial" pitchFamily="34" charset="0"/>
              </a:rPr>
              <a:t> angle </a:t>
            </a:r>
            <a:r>
              <a:rPr lang="de-DE" altLang="de-DE" sz="1200" dirty="0" err="1" smtClean="0">
                <a:latin typeface="Arial" pitchFamily="34" charset="0"/>
              </a:rPr>
              <a:t>range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evaluation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affected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joint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yellow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since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comfort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range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joint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exceeded</a:t>
            </a:r>
            <a:endParaRPr lang="de-DE" altLang="de-DE" sz="1200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184AF-ED75-4CD1-8D5F-76D95B3EEF0D}" type="slidenum">
              <a:rPr lang="de-DE" altLang="de-DE" smtClean="0"/>
              <a:pPr/>
              <a:t>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22365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2" descr="Titel-Kop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44"/>
          <a:stretch>
            <a:fillRect/>
          </a:stretch>
        </p:blipFill>
        <p:spPr bwMode="auto">
          <a:xfrm>
            <a:off x="3175" y="1096963"/>
            <a:ext cx="91408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77"/>
          <a:stretch>
            <a:fillRect/>
          </a:stretch>
        </p:blipFill>
        <p:spPr bwMode="auto">
          <a:xfrm>
            <a:off x="0" y="0"/>
            <a:ext cx="9139238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813" y="333375"/>
            <a:ext cx="2941637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2679700"/>
          </a:xfrm>
        </p:spPr>
        <p:txBody>
          <a:bodyPr bIns="0"/>
          <a:lstStyle>
            <a:lvl1pPr>
              <a:lnSpc>
                <a:spcPct val="90000"/>
              </a:lnSpc>
              <a:defRPr sz="4000"/>
            </a:lvl1pPr>
          </a:lstStyle>
          <a:p>
            <a:pPr lvl="0"/>
            <a:r>
              <a:rPr lang="de-DE" altLang="de-DE" noProof="0" smtClean="0"/>
              <a:t>Hier steht ein Titel</a:t>
            </a:r>
          </a:p>
        </p:txBody>
      </p:sp>
      <p:sp>
        <p:nvSpPr>
          <p:cNvPr id="50192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5083175"/>
            <a:ext cx="6102350" cy="12985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spcBef>
                <a:spcPct val="0"/>
              </a:spcBef>
              <a:defRPr sz="2000" b="0"/>
            </a:lvl1pPr>
          </a:lstStyle>
          <a:p>
            <a:pPr lvl="0"/>
            <a:r>
              <a:rPr lang="de-DE" altLang="de-DE" noProof="0" smtClean="0"/>
              <a:t>Veranstaltung</a:t>
            </a:r>
          </a:p>
          <a:p>
            <a:pPr lvl="0"/>
            <a:r>
              <a:rPr lang="de-DE" altLang="de-DE" noProof="0" smtClean="0"/>
              <a:t>Autor	</a:t>
            </a:r>
          </a:p>
          <a:p>
            <a:pPr lvl="0"/>
            <a:r>
              <a:rPr lang="de-DE" altLang="de-DE" noProof="0" smtClean="0"/>
              <a:t>Ort, Datum</a:t>
            </a:r>
          </a:p>
        </p:txBody>
      </p:sp>
    </p:spTree>
    <p:extLst>
      <p:ext uri="{BB962C8B-B14F-4D97-AF65-F5344CB8AC3E}">
        <p14:creationId xmlns:p14="http://schemas.microsoft.com/office/powerpoint/2010/main" val="2505186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DC4FF-10A2-484D-8FB0-7F54BE559661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4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2D63F14E-9E20-46BE-8B22-BBAEC83F42FE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3379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88125" y="765175"/>
            <a:ext cx="2016125" cy="56165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765175"/>
            <a:ext cx="5895975" cy="561657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D4DD7-ECE1-4E77-9E3C-273996E2E80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4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F74A5F25-0114-4359-A896-36B43C5205EA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948750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ChangeArrowheads="1"/>
          </p:cNvSpPr>
          <p:nvPr/>
        </p:nvSpPr>
        <p:spPr bwMode="auto">
          <a:xfrm>
            <a:off x="0" y="2346325"/>
            <a:ext cx="9144000" cy="45116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e-DE"/>
          </a:p>
        </p:txBody>
      </p:sp>
      <p:sp>
        <p:nvSpPr>
          <p:cNvPr id="1976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19138" y="2643188"/>
            <a:ext cx="7885112" cy="1368425"/>
          </a:xfrm>
        </p:spPr>
        <p:txBody>
          <a:bodyPr anchor="t"/>
          <a:lstStyle>
            <a:lvl1pPr>
              <a:lnSpc>
                <a:spcPct val="114000"/>
              </a:lnSpc>
              <a:defRPr sz="2800">
                <a:solidFill>
                  <a:schemeClr val="tx1"/>
                </a:solidFill>
              </a:defRPr>
            </a:lvl1pPr>
          </a:lstStyle>
          <a:p>
            <a:r>
              <a:rPr lang="de-DE"/>
              <a:t>Titel der Präsentation</a:t>
            </a:r>
            <a:br>
              <a:rPr lang="de-DE"/>
            </a:br>
            <a:r>
              <a:rPr lang="de-DE"/>
              <a:t>bei Bedarf auch mehrzeilig</a:t>
            </a:r>
          </a:p>
        </p:txBody>
      </p:sp>
      <p:sp>
        <p:nvSpPr>
          <p:cNvPr id="19763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19138" y="4227513"/>
            <a:ext cx="7885112" cy="647700"/>
          </a:xfrm>
        </p:spPr>
        <p:txBody>
          <a:bodyPr/>
          <a:lstStyle>
            <a:lvl1pPr marL="0" indent="88900">
              <a:buFont typeface="Wingdings" pitchFamily="2" charset="2"/>
              <a:buNone/>
              <a:defRPr sz="2800"/>
            </a:lvl1pPr>
          </a:lstStyle>
          <a:p>
            <a:r>
              <a:rPr lang="de-DE"/>
              <a:t>Untertitel der Präsentation</a:t>
            </a:r>
          </a:p>
        </p:txBody>
      </p:sp>
      <p:grpSp>
        <p:nvGrpSpPr>
          <p:cNvPr id="197637" name="Group 5"/>
          <p:cNvGrpSpPr>
            <a:grpSpLocks/>
          </p:cNvGrpSpPr>
          <p:nvPr/>
        </p:nvGrpSpPr>
        <p:grpSpPr bwMode="auto">
          <a:xfrm rot="5400000">
            <a:off x="-1101725" y="1101725"/>
            <a:ext cx="2347913" cy="144463"/>
            <a:chOff x="340" y="912"/>
            <a:chExt cx="1479" cy="91"/>
          </a:xfrm>
        </p:grpSpPr>
        <p:sp>
          <p:nvSpPr>
            <p:cNvPr id="197638" name="Rectangle 6"/>
            <p:cNvSpPr>
              <a:spLocks noChangeArrowheads="1"/>
            </p:cNvSpPr>
            <p:nvPr userDrawn="1"/>
          </p:nvSpPr>
          <p:spPr bwMode="auto">
            <a:xfrm>
              <a:off x="340" y="912"/>
              <a:ext cx="476" cy="91"/>
            </a:xfrm>
            <a:prstGeom prst="rect">
              <a:avLst/>
            </a:prstGeom>
            <a:solidFill>
              <a:srgbClr val="6E6E6E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97639" name="Rectangle 7"/>
            <p:cNvSpPr>
              <a:spLocks noChangeArrowheads="1"/>
            </p:cNvSpPr>
            <p:nvPr userDrawn="1"/>
          </p:nvSpPr>
          <p:spPr bwMode="auto">
            <a:xfrm>
              <a:off x="841" y="912"/>
              <a:ext cx="476" cy="91"/>
            </a:xfrm>
            <a:prstGeom prst="rect">
              <a:avLst/>
            </a:prstGeom>
            <a:solidFill>
              <a:srgbClr val="B30B1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97640" name="Rectangle 8"/>
            <p:cNvSpPr>
              <a:spLocks noChangeArrowheads="1"/>
            </p:cNvSpPr>
            <p:nvPr userDrawn="1"/>
          </p:nvSpPr>
          <p:spPr bwMode="auto">
            <a:xfrm>
              <a:off x="1343" y="912"/>
              <a:ext cx="476" cy="91"/>
            </a:xfrm>
            <a:prstGeom prst="rect">
              <a:avLst/>
            </a:prstGeom>
            <a:solidFill>
              <a:srgbClr val="004D9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</p:grpSp>
      <p:pic>
        <p:nvPicPr>
          <p:cNvPr id="197641" name="Picture 9" descr="DGUV BGIA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0913" y="220663"/>
            <a:ext cx="2919412" cy="1371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48068031"/>
      </p:ext>
    </p:extLst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197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197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6" grpId="0" build="p" autoUpdateAnimBg="0" advAuto="0">
        <p:tmplLst>
          <p:tmpl lvl="1">
            <p:tnLst>
              <p:par>
                <p:cTn presetID="2" presetClass="entr" presetSubtype="8" fill="hold" nodeType="afterEffect">
                  <p:stCondLst>
                    <p:cond delay="0"/>
                  </p:stCondLst>
                  <p:iterate type="lt">
                    <p:tmPct val="10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76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" fill="hold"/>
                        <p:tgtEl>
                          <p:spTgt spid="1976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" fill="hold"/>
                        <p:tgtEl>
                          <p:spTgt spid="1976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4771307"/>
      </p:ext>
    </p:extLst>
  </p:cSld>
  <p:clrMapOvr>
    <a:masterClrMapping/>
  </p:clrMapOvr>
  <p:transition spd="med"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4125562984"/>
      </p:ext>
    </p:extLst>
  </p:cSld>
  <p:clrMapOvr>
    <a:masterClrMapping/>
  </p:clrMapOvr>
  <p:transition spd="med"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719138" y="2125663"/>
            <a:ext cx="3865562" cy="4032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737100" y="2125663"/>
            <a:ext cx="3867150" cy="4032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4810558"/>
      </p:ext>
    </p:extLst>
  </p:cSld>
  <p:clrMapOvr>
    <a:masterClrMapping/>
  </p:clrMapOvr>
  <p:transition spd="med"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3171808"/>
      </p:ext>
    </p:extLst>
  </p:cSld>
  <p:clrMapOvr>
    <a:masterClrMapping/>
  </p:clrMapOvr>
  <p:transition spd="med"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5121614"/>
      </p:ext>
    </p:extLst>
  </p:cSld>
  <p:clrMapOvr>
    <a:masterClrMapping/>
  </p:clrMapOvr>
  <p:transition spd="med"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6918355"/>
      </p:ext>
    </p:extLst>
  </p:cSld>
  <p:clrMapOvr>
    <a:masterClrMapping/>
  </p:clrMapOvr>
  <p:transition spd="med"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862411591"/>
      </p:ext>
    </p:extLst>
  </p:cSld>
  <p:clrMapOvr>
    <a:masterClrMapping/>
  </p:clrMapOvr>
  <p:transition spd="med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D8498-90DE-4DC6-810C-1D598172991D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4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ACDB34B9-1B6B-4CCE-810A-3F635C0A9A18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7517001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560418373"/>
      </p:ext>
    </p:extLst>
  </p:cSld>
  <p:clrMapOvr>
    <a:masterClrMapping/>
  </p:clrMapOvr>
  <p:transition spd="med"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0418847"/>
      </p:ext>
    </p:extLst>
  </p:cSld>
  <p:clrMapOvr>
    <a:masterClrMapping/>
  </p:clrMapOvr>
  <p:transition spd="med"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34163" y="1211263"/>
            <a:ext cx="1971675" cy="49466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719138" y="1211263"/>
            <a:ext cx="5762625" cy="494665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7156491"/>
      </p:ext>
    </p:extLst>
  </p:cSld>
  <p:clrMapOvr>
    <a:masterClrMapping/>
  </p:clrMapOvr>
  <p:transition spd="med"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el, Inhal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9138" y="1211263"/>
            <a:ext cx="7886700" cy="67945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719138" y="2125663"/>
            <a:ext cx="3865562" cy="403225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737100" y="2125663"/>
            <a:ext cx="3867150" cy="1939925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737100" y="4217988"/>
            <a:ext cx="3867150" cy="1939925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2663129"/>
      </p:ext>
    </p:extLst>
  </p:cSld>
  <p:clrMapOvr>
    <a:masterClrMapping/>
  </p:clrMapOvr>
  <p:transition spd="med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D1F07C-A8BD-4233-B37F-88F26289723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4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BC62A11D-7476-476E-9541-F92FF7BCF237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16997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975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ACBEF7-E8D3-4A46-A0CA-DBFBE638C77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4</a:t>
            </a:r>
            <a:endParaRPr lang="de-DE" altLang="de-DE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35459855-29C6-4E97-81FB-B55B1970D27F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61946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E77112-E266-48A4-B50E-DC336794E39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4</a:t>
            </a:r>
            <a:endParaRPr lang="de-DE" altLang="de-DE" dirty="0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B7082CCB-3359-467F-A22C-43A709CE5C8B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887986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15A72B-2517-4AE2-B9FC-1497C92D5EC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4</a:t>
            </a:r>
            <a:endParaRPr lang="de-DE" altLang="de-DE" dirty="0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3317B4EF-AC2E-4C4A-A08C-8F693E8F81CF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583060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78A5FF-6A57-493C-9E27-EF3F171FB7B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4</a:t>
            </a:r>
            <a:endParaRPr lang="de-DE" altLang="de-DE" dirty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2CAD0DA5-4A7D-49CF-BD09-BDD2EE779E00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391282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D3098-1344-49FB-B1ED-25E4DB5F5C8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4</a:t>
            </a:r>
            <a:endParaRPr lang="de-DE" altLang="de-DE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F394CF6F-8D7C-46FF-992F-85699D52C3A3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434738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919E6-A4FE-4DD9-92AD-18A61F651FBC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4</a:t>
            </a:r>
            <a:endParaRPr lang="de-DE" altLang="de-DE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D862D024-F728-40EB-8927-EF6A7DC2A9AC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572602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7" descr="Folgefolie-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1"/>
          <a:stretch>
            <a:fillRect/>
          </a:stretch>
        </p:blipFill>
        <p:spPr bwMode="auto">
          <a:xfrm>
            <a:off x="0" y="566738"/>
            <a:ext cx="9144000" cy="629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87950" y="6496050"/>
            <a:ext cx="18256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A22F160E-2C25-4466-B231-D69402920604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7213" y="6496050"/>
            <a:ext cx="437515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defTabSz="801688">
              <a:spcBef>
                <a:spcPct val="0"/>
              </a:spcBef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4</a:t>
            </a:r>
            <a:endParaRPr lang="de-DE" altLang="de-DE" dirty="0"/>
          </a:p>
        </p:txBody>
      </p:sp>
      <p:sp>
        <p:nvSpPr>
          <p:cNvPr id="1029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484313"/>
            <a:ext cx="8064500" cy="489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Zwischenüberschrift 24pt</a:t>
            </a:r>
          </a:p>
          <a:p>
            <a:pPr lvl="1"/>
            <a:r>
              <a:rPr lang="de-DE" altLang="de-DE" smtClean="0"/>
              <a:t>Fließtext optimal 24pt</a:t>
            </a:r>
          </a:p>
          <a:p>
            <a:pPr lvl="2"/>
            <a:r>
              <a:rPr lang="de-DE" altLang="de-DE" smtClean="0"/>
              <a:t>Aufzähungspunkt</a:t>
            </a:r>
          </a:p>
          <a:p>
            <a:pPr lvl="3"/>
            <a:r>
              <a:rPr lang="de-DE" altLang="de-DE" smtClean="0"/>
              <a:t>Aufzähungspunkt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765175"/>
            <a:ext cx="80645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400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Überschrift 30pt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6300" y="6496050"/>
            <a:ext cx="13557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r>
              <a:rPr lang="de-DE" altLang="de-DE" dirty="0" smtClean="0"/>
              <a:t> </a:t>
            </a:r>
            <a:fld id="{17238970-BA12-441F-A87C-30A0D2378A6A}" type="slidenum">
              <a:rPr lang="de-DE" altLang="de-DE"/>
              <a:pPr/>
              <a:t>‹Nr.›</a:t>
            </a:fld>
            <a:endParaRPr lang="de-DE" altLang="de-DE" dirty="0"/>
          </a:p>
        </p:txBody>
      </p:sp>
      <p:pic>
        <p:nvPicPr>
          <p:cNvPr id="1032" name="Picture 8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44450"/>
            <a:ext cx="15843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 b="1">
          <a:solidFill>
            <a:schemeClr val="bg2"/>
          </a:solidFill>
          <a:latin typeface="+mn-lt"/>
          <a:ea typeface="+mn-ea"/>
          <a:cs typeface="+mn-cs"/>
        </a:defRPr>
      </a:lvl1pPr>
      <a:lvl2pPr marL="1588"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>
          <a:solidFill>
            <a:schemeClr val="bg2"/>
          </a:solidFill>
          <a:latin typeface="+mn-lt"/>
        </a:defRPr>
      </a:lvl2pPr>
      <a:lvl3pPr marL="265113" indent="-261938" algn="l" rtl="0" eaLnBrk="0" fontAlgn="base" hangingPunct="0">
        <a:spcBef>
          <a:spcPct val="20000"/>
        </a:spcBef>
        <a:spcAft>
          <a:spcPct val="0"/>
        </a:spcAft>
        <a:buClr>
          <a:srgbClr val="FAB500"/>
        </a:buClr>
        <a:buFont typeface="Wingdings" panose="05000000000000000000" pitchFamily="2" charset="2"/>
        <a:buChar char="§"/>
        <a:tabLst>
          <a:tab pos="1616075" algn="l"/>
        </a:tabLst>
        <a:defRPr sz="2400">
          <a:solidFill>
            <a:schemeClr val="bg2"/>
          </a:solidFill>
          <a:latin typeface="+mn-lt"/>
        </a:defRPr>
      </a:lvl3pPr>
      <a:lvl4pPr marL="534988" indent="-268288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1616075" algn="l"/>
        </a:tabLst>
        <a:defRPr sz="2100">
          <a:solidFill>
            <a:schemeClr val="bg2"/>
          </a:solidFill>
          <a:latin typeface="+mn-lt"/>
        </a:defRPr>
      </a:lvl4pPr>
      <a:lvl5pPr marL="4964113" indent="-147638" algn="l" rtl="0" eaLnBrk="0" fontAlgn="base" hangingPunct="0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5pPr>
      <a:lvl6pPr marL="54213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6pPr>
      <a:lvl7pPr marL="58785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7pPr>
      <a:lvl8pPr marL="63357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8pPr>
      <a:lvl9pPr marL="67929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19138" y="1211263"/>
            <a:ext cx="7886700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  <a:br>
              <a:rPr lang="de-DE" smtClean="0"/>
            </a:br>
            <a:r>
              <a:rPr lang="de-DE" smtClean="0"/>
              <a:t>Zweite Zeile</a:t>
            </a:r>
          </a:p>
        </p:txBody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138" y="2125663"/>
            <a:ext cx="7885112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grpSp>
        <p:nvGrpSpPr>
          <p:cNvPr id="196612" name="Group 4"/>
          <p:cNvGrpSpPr>
            <a:grpSpLocks/>
          </p:cNvGrpSpPr>
          <p:nvPr/>
        </p:nvGrpSpPr>
        <p:grpSpPr bwMode="auto">
          <a:xfrm rot="5400000">
            <a:off x="-1101725" y="1101725"/>
            <a:ext cx="2347913" cy="144463"/>
            <a:chOff x="340" y="912"/>
            <a:chExt cx="1479" cy="91"/>
          </a:xfrm>
        </p:grpSpPr>
        <p:sp>
          <p:nvSpPr>
            <p:cNvPr id="196613" name="Rectangle 5"/>
            <p:cNvSpPr>
              <a:spLocks noChangeArrowheads="1"/>
            </p:cNvSpPr>
            <p:nvPr userDrawn="1"/>
          </p:nvSpPr>
          <p:spPr bwMode="auto">
            <a:xfrm>
              <a:off x="340" y="912"/>
              <a:ext cx="476" cy="91"/>
            </a:xfrm>
            <a:prstGeom prst="rect">
              <a:avLst/>
            </a:prstGeom>
            <a:solidFill>
              <a:srgbClr val="6E6E6E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96614" name="Rectangle 6"/>
            <p:cNvSpPr>
              <a:spLocks noChangeArrowheads="1"/>
            </p:cNvSpPr>
            <p:nvPr userDrawn="1"/>
          </p:nvSpPr>
          <p:spPr bwMode="auto">
            <a:xfrm>
              <a:off x="841" y="912"/>
              <a:ext cx="476" cy="91"/>
            </a:xfrm>
            <a:prstGeom prst="rect">
              <a:avLst/>
            </a:prstGeom>
            <a:solidFill>
              <a:srgbClr val="B30B1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96615" name="Rectangle 7"/>
            <p:cNvSpPr>
              <a:spLocks noChangeArrowheads="1"/>
            </p:cNvSpPr>
            <p:nvPr userDrawn="1"/>
          </p:nvSpPr>
          <p:spPr bwMode="auto">
            <a:xfrm>
              <a:off x="1343" y="912"/>
              <a:ext cx="476" cy="91"/>
            </a:xfrm>
            <a:prstGeom prst="rect">
              <a:avLst/>
            </a:prstGeom>
            <a:solidFill>
              <a:srgbClr val="004D9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196616" name="Text Box 8"/>
          <p:cNvSpPr txBox="1">
            <a:spLocks noChangeArrowheads="1"/>
          </p:cNvSpPr>
          <p:nvPr/>
        </p:nvSpPr>
        <p:spPr bwMode="auto">
          <a:xfrm>
            <a:off x="0" y="6581001"/>
            <a:ext cx="2723823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sz="1200" dirty="0">
                <a:solidFill>
                  <a:schemeClr val="tx2"/>
                </a:solidFill>
              </a:rPr>
              <a:t>Modul </a:t>
            </a:r>
            <a:r>
              <a:rPr lang="de-DE" sz="1200" dirty="0" smtClean="0">
                <a:solidFill>
                  <a:schemeClr val="tx2"/>
                </a:solidFill>
              </a:rPr>
              <a:t>2.4 - </a:t>
            </a:r>
            <a:r>
              <a:rPr lang="de-DE" sz="1200" dirty="0">
                <a:solidFill>
                  <a:schemeClr val="tx2"/>
                </a:solidFill>
              </a:rPr>
              <a:t>Beispiel Näharbeitsplätze</a:t>
            </a:r>
          </a:p>
        </p:txBody>
      </p:sp>
      <p:pic>
        <p:nvPicPr>
          <p:cNvPr id="12" name="Picture 13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52194" y="43542"/>
            <a:ext cx="3333750" cy="6858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66927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ransition spd="med">
    <p:zoom/>
  </p:transition>
  <p:timing>
    <p:tnLst>
      <p:par>
        <p:cTn id="1" dur="indefinite" restart="never" nodeType="tmRoot"/>
      </p:par>
    </p:tnLst>
  </p:timing>
  <p:hf hdr="0"/>
  <p:txStyles>
    <p:titleStyle>
      <a:lvl1pPr marL="889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+mj-lt"/>
          <a:ea typeface="+mj-ea"/>
          <a:cs typeface="+mj-cs"/>
        </a:defRPr>
      </a:lvl1pPr>
      <a:lvl2pPr marL="889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2pPr>
      <a:lvl3pPr marL="889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3pPr>
      <a:lvl4pPr marL="889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4pPr>
      <a:lvl5pPr marL="889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5pPr>
      <a:lvl6pPr marL="5461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6pPr>
      <a:lvl7pPr marL="10033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7pPr>
      <a:lvl8pPr marL="14605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8pPr>
      <a:lvl9pPr marL="19177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9pPr>
    </p:titleStyle>
    <p:bodyStyle>
      <a:lvl1pPr marL="534988" indent="-446088" algn="l" rtl="0" fontAlgn="base">
        <a:spcBef>
          <a:spcPct val="30000"/>
        </a:spcBef>
        <a:spcAft>
          <a:spcPct val="30000"/>
        </a:spcAft>
        <a:buClr>
          <a:srgbClr val="B30B16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1158875" indent="-355600" algn="l" rtl="0" fontAlgn="base">
        <a:spcBef>
          <a:spcPct val="30000"/>
        </a:spcBef>
        <a:spcAft>
          <a:spcPct val="30000"/>
        </a:spcAft>
        <a:buClr>
          <a:srgbClr val="004D9F"/>
        </a:buClr>
        <a:buFont typeface="Wingdings" pitchFamily="2" charset="2"/>
        <a:buChar char="F"/>
        <a:defRPr sz="2000">
          <a:solidFill>
            <a:schemeClr val="tx1"/>
          </a:solidFill>
          <a:latin typeface="+mn-lt"/>
        </a:defRPr>
      </a:lvl2pPr>
      <a:lvl3pPr marL="1603375" indent="-265113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Arial" charset="0"/>
        <a:buChar char="−"/>
        <a:defRPr sz="2000">
          <a:solidFill>
            <a:schemeClr val="tx1"/>
          </a:solidFill>
          <a:latin typeface="+mn-lt"/>
        </a:defRPr>
      </a:lvl3pPr>
      <a:lvl4pPr marL="2151063" indent="-368300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686050" indent="-355600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itchFamily="2" charset="2"/>
        <a:buChar char="ð"/>
        <a:defRPr sz="2000">
          <a:solidFill>
            <a:schemeClr val="tx1"/>
          </a:solidFill>
          <a:latin typeface="+mn-lt"/>
        </a:defRPr>
      </a:lvl5pPr>
      <a:lvl6pPr marL="3143250" indent="-355600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itchFamily="2" charset="2"/>
        <a:buChar char="ð"/>
        <a:defRPr sz="2000">
          <a:solidFill>
            <a:schemeClr val="tx1"/>
          </a:solidFill>
          <a:latin typeface="+mn-lt"/>
        </a:defRPr>
      </a:lvl6pPr>
      <a:lvl7pPr marL="3600450" indent="-355600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itchFamily="2" charset="2"/>
        <a:buChar char="ð"/>
        <a:defRPr sz="2000">
          <a:solidFill>
            <a:schemeClr val="tx1"/>
          </a:solidFill>
          <a:latin typeface="+mn-lt"/>
        </a:defRPr>
      </a:lvl7pPr>
      <a:lvl8pPr marL="4057650" indent="-355600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itchFamily="2" charset="2"/>
        <a:buChar char="ð"/>
        <a:defRPr sz="2000">
          <a:solidFill>
            <a:schemeClr val="tx1"/>
          </a:solidFill>
          <a:latin typeface="+mn-lt"/>
        </a:defRPr>
      </a:lvl8pPr>
      <a:lvl9pPr marL="4514850" indent="-355600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itchFamily="2" charset="2"/>
        <a:buChar char="ð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3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32.wmf"/><Relationship Id="rId5" Type="http://schemas.openxmlformats.org/officeDocument/2006/relationships/image" Target="../media/image29.wmf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31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rgo-online.de/ergonomie-und-gesundheit/arbeitsplatzgestaltung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hyperlink" Target="Beispiel%202_Gussputzer_Filme_neu.ppt" TargetMode="Externa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35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hyperlink" Target="Modul2-4-Naeharbeitsplatz-Film1.avi" TargetMode="External"/><Relationship Id="rId5" Type="http://schemas.openxmlformats.org/officeDocument/2006/relationships/image" Target="../media/image34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3.png"/><Relationship Id="rId4" Type="http://schemas.openxmlformats.org/officeDocument/2006/relationships/hyperlink" Target="https://osha.europa.eu/fop/germany/de/topics/archiv_gpa/2007/beitraege_2007/bgi-ergonomie.pdf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nora.kan-praxis.de/en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Christiane.Kamusella@tu-dresden.de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ergonomie.kan-praxis.de/" TargetMode="External"/><Relationship Id="rId4" Type="http://schemas.openxmlformats.org/officeDocument/2006/relationships/hyperlink" Target="http://www.kan.de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rgotyping.net/index.php?title=Anthropometrie:_Arbeitsplatzgrundtypen_Buero_und_Produktion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rgotyping.net/index.php?title=Anthropometrie:_Arbeitsplatzgrundtypen_Buero_und_Produktion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26.w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2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2"/>
          <p:cNvSpPr>
            <a:spLocks noGrp="1" noChangeArrowheads="1"/>
          </p:cNvSpPr>
          <p:nvPr>
            <p:ph type="ctrTitle"/>
          </p:nvPr>
        </p:nvSpPr>
        <p:spPr>
          <a:xfrm>
            <a:off x="971600" y="2189163"/>
            <a:ext cx="7776864" cy="2679700"/>
          </a:xfrm>
        </p:spPr>
        <p:txBody>
          <a:bodyPr/>
          <a:lstStyle/>
          <a:p>
            <a:pPr eaLnBrk="1" hangingPunct="1"/>
            <a:r>
              <a:rPr lang="en-US" dirty="0"/>
              <a:t>Anthropometric and biomechanical aspects of ergonomic design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/>
              <a:t/>
            </a:r>
            <a:br>
              <a:rPr lang="de-DE" dirty="0"/>
            </a:br>
            <a:r>
              <a:rPr lang="de-DE" sz="2800" dirty="0" smtClean="0"/>
              <a:t>Part 4: </a:t>
            </a:r>
            <a:r>
              <a:rPr lang="de-DE" altLang="de-DE" sz="2800" dirty="0" err="1"/>
              <a:t>Anthropometric</a:t>
            </a:r>
            <a:r>
              <a:rPr lang="de-DE" altLang="de-DE" sz="2800" dirty="0"/>
              <a:t> </a:t>
            </a:r>
            <a:r>
              <a:rPr lang="de-DE" altLang="de-DE" sz="2800" dirty="0" err="1"/>
              <a:t>requirements</a:t>
            </a:r>
            <a:r>
              <a:rPr lang="de-DE" altLang="de-DE" sz="2800" dirty="0"/>
              <a:t> </a:t>
            </a:r>
            <a:r>
              <a:rPr lang="de-DE" altLang="de-DE" sz="2800" dirty="0" err="1"/>
              <a:t>concerning</a:t>
            </a:r>
            <a:r>
              <a:rPr lang="de-DE" altLang="de-DE" sz="2800" dirty="0"/>
              <a:t> </a:t>
            </a:r>
            <a:r>
              <a:rPr lang="de-DE" altLang="de-DE" sz="2800" dirty="0" err="1"/>
              <a:t>workplace</a:t>
            </a:r>
            <a:r>
              <a:rPr lang="de-DE" altLang="de-DE" sz="2800" dirty="0"/>
              <a:t> design/ </a:t>
            </a:r>
            <a:br>
              <a:rPr lang="de-DE" altLang="de-DE" sz="2800" dirty="0"/>
            </a:br>
            <a:r>
              <a:rPr lang="de-DE" altLang="de-DE" sz="2800" dirty="0" err="1"/>
              <a:t>functional</a:t>
            </a:r>
            <a:r>
              <a:rPr lang="de-DE" altLang="de-DE" sz="2800" dirty="0"/>
              <a:t> dimensions </a:t>
            </a:r>
            <a:endParaRPr lang="de-DE" altLang="de-DE" sz="2800" dirty="0" smtClean="0"/>
          </a:p>
        </p:txBody>
      </p:sp>
      <p:sp>
        <p:nvSpPr>
          <p:cNvPr id="3075" name="Rectangle 43"/>
          <p:cNvSpPr>
            <a:spLocks noGrp="1" noChangeArrowheads="1"/>
          </p:cNvSpPr>
          <p:nvPr>
            <p:ph type="subTitle" idx="1"/>
          </p:nvPr>
        </p:nvSpPr>
        <p:spPr>
          <a:xfrm>
            <a:off x="971600" y="5661248"/>
            <a:ext cx="6102350" cy="794519"/>
          </a:xfrm>
        </p:spPr>
        <p:txBody>
          <a:bodyPr/>
          <a:lstStyle/>
          <a:p>
            <a:pPr eaLnBrk="1" hangingPunct="1"/>
            <a:r>
              <a:rPr lang="en-US" altLang="de-DE" dirty="0"/>
              <a:t>Module 2 – Learning </a:t>
            </a:r>
            <a:r>
              <a:rPr lang="en-US" altLang="de-DE" dirty="0" smtClean="0"/>
              <a:t>ergonomics.</a:t>
            </a:r>
            <a:endParaRPr lang="de-DE" alt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eaLnBrk="1" hangingPunct="1"/>
            <a:r>
              <a:rPr lang="de-DE" altLang="de-DE" dirty="0" err="1"/>
              <a:t>Example</a:t>
            </a:r>
            <a:r>
              <a:rPr lang="de-DE" altLang="de-DE" dirty="0"/>
              <a:t> </a:t>
            </a:r>
            <a:r>
              <a:rPr lang="de-DE" altLang="de-DE" dirty="0" err="1"/>
              <a:t>forestry</a:t>
            </a:r>
            <a:r>
              <a:rPr lang="de-DE" altLang="de-DE" dirty="0"/>
              <a:t> </a:t>
            </a:r>
            <a:r>
              <a:rPr lang="de-DE" altLang="de-DE" dirty="0" err="1"/>
              <a:t>planting</a:t>
            </a:r>
            <a:r>
              <a:rPr lang="de-DE" altLang="de-DE" dirty="0"/>
              <a:t> </a:t>
            </a:r>
            <a:r>
              <a:rPr lang="de-DE" altLang="de-DE" dirty="0" err="1"/>
              <a:t>plough</a:t>
            </a:r>
            <a:r>
              <a:rPr lang="de-DE" altLang="de-DE" sz="2000" b="0" kern="1200" dirty="0">
                <a:solidFill>
                  <a:srgbClr val="0B2A51"/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de-DE" altLang="de-DE" sz="2000" b="0" kern="1200" dirty="0">
                <a:solidFill>
                  <a:srgbClr val="0B2A51"/>
                </a:solidFill>
                <a:latin typeface="Arial" pitchFamily="34" charset="0"/>
                <a:ea typeface="+mn-ea"/>
                <a:cs typeface="Arial" pitchFamily="34" charset="0"/>
              </a:rPr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7525" y="1615662"/>
            <a:ext cx="8064500" cy="4897437"/>
          </a:xfrm>
        </p:spPr>
        <p:txBody>
          <a:bodyPr/>
          <a:lstStyle/>
          <a:p>
            <a:r>
              <a:rPr lang="de-DE" u="sng" dirty="0"/>
              <a:t>Design</a:t>
            </a:r>
            <a:endParaRPr lang="de-DE" u="sng" dirty="0" smtClean="0"/>
          </a:p>
          <a:p>
            <a:r>
              <a:rPr lang="de-DE" dirty="0" err="1"/>
              <a:t>Planter</a:t>
            </a:r>
            <a:r>
              <a:rPr lang="de-DE" dirty="0"/>
              <a:t> </a:t>
            </a:r>
            <a:r>
              <a:rPr lang="de-DE" dirty="0" err="1"/>
              <a:t>distance</a:t>
            </a:r>
            <a:r>
              <a:rPr lang="de-DE" dirty="0"/>
              <a:t> </a:t>
            </a:r>
            <a:r>
              <a:rPr lang="de-DE" dirty="0" err="1" smtClean="0"/>
              <a:t>piece</a:t>
            </a:r>
            <a:endParaRPr lang="de-DE" dirty="0"/>
          </a:p>
          <a:p>
            <a:pPr marL="457200" indent="-4572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b="0" dirty="0" err="1" smtClean="0"/>
              <a:t>Moveable</a:t>
            </a:r>
            <a:endParaRPr lang="de-DE" b="0" dirty="0" smtClean="0"/>
          </a:p>
          <a:p>
            <a:pPr marL="457200" indent="-4572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b="0" dirty="0" err="1" smtClean="0"/>
              <a:t>various</a:t>
            </a:r>
            <a:r>
              <a:rPr lang="de-DE" b="0" dirty="0" smtClean="0"/>
              <a:t> </a:t>
            </a:r>
            <a:r>
              <a:rPr lang="de-DE" b="0" dirty="0" err="1"/>
              <a:t>lengths</a:t>
            </a:r>
            <a:endParaRPr lang="de-DE" b="0" dirty="0"/>
          </a:p>
          <a:p>
            <a:pPr>
              <a:buClr>
                <a:schemeClr val="accent2"/>
              </a:buClr>
            </a:pPr>
            <a:r>
              <a:rPr lang="de-DE" dirty="0"/>
              <a:t>Plant </a:t>
            </a:r>
            <a:r>
              <a:rPr lang="de-DE" dirty="0" smtClean="0"/>
              <a:t>box</a:t>
            </a:r>
            <a:endParaRPr lang="de-DE" dirty="0"/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b="0" dirty="0"/>
              <a:t>easy </a:t>
            </a:r>
            <a:r>
              <a:rPr lang="de-DE" b="0" dirty="0" err="1" smtClean="0"/>
              <a:t>reach</a:t>
            </a:r>
            <a:endParaRPr lang="de-DE" b="0" dirty="0" smtClean="0"/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b="0" dirty="0" err="1" smtClean="0"/>
              <a:t>inclined</a:t>
            </a:r>
            <a:endParaRPr lang="de-DE" b="0" dirty="0" smtClean="0"/>
          </a:p>
          <a:p>
            <a:pPr>
              <a:buClr>
                <a:schemeClr val="accent2"/>
              </a:buClr>
            </a:pPr>
            <a:r>
              <a:rPr lang="de-DE" dirty="0"/>
              <a:t>Seat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footrests</a:t>
            </a:r>
            <a:r>
              <a:rPr lang="de-DE" dirty="0"/>
              <a:t>: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/>
              <a:t>adjustable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/>
              <a:t>Reduction of the seat height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/>
              <a:t>Seat with left-hand armrest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7BC8F7-47B9-4B54-B218-59926F3010CA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ACDB34B9-1B6B-4CCE-810A-3F635C0A9A18}" type="slidenum">
              <a:rPr lang="de-DE" altLang="de-DE" smtClean="0"/>
              <a:pPr/>
              <a:t>10</a:t>
            </a:fld>
            <a:endParaRPr lang="de-DE" altLang="de-DE" dirty="0"/>
          </a:p>
        </p:txBody>
      </p:sp>
      <p:grpSp>
        <p:nvGrpSpPr>
          <p:cNvPr id="7" name="Group 30"/>
          <p:cNvGrpSpPr>
            <a:grpSpLocks/>
          </p:cNvGrpSpPr>
          <p:nvPr/>
        </p:nvGrpSpPr>
        <p:grpSpPr bwMode="auto">
          <a:xfrm>
            <a:off x="4733925" y="1223963"/>
            <a:ext cx="3905250" cy="2571750"/>
            <a:chOff x="2982" y="771"/>
            <a:chExt cx="2460" cy="1620"/>
          </a:xfrm>
        </p:grpSpPr>
        <p:graphicFrame>
          <p:nvGraphicFramePr>
            <p:cNvPr id="8" name="Object 9"/>
            <p:cNvGraphicFramePr>
              <a:graphicFrameLocks noChangeAspect="1"/>
            </p:cNvGraphicFramePr>
            <p:nvPr/>
          </p:nvGraphicFramePr>
          <p:xfrm>
            <a:off x="3526" y="771"/>
            <a:ext cx="1916" cy="14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812" name="iGrafx Image Objekt" r:id="rId4" imgW="5362575" imgH="4152900" progId="">
                    <p:embed/>
                  </p:oleObj>
                </mc:Choice>
                <mc:Fallback>
                  <p:oleObj name="iGrafx Image Objekt" r:id="rId4" imgW="5362575" imgH="4152900" progId="">
                    <p:embed/>
                    <p:pic>
                      <p:nvPicPr>
                        <p:cNvPr id="10252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26" y="771"/>
                          <a:ext cx="1916" cy="14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21"/>
            <p:cNvGraphicFramePr>
              <a:graphicFrameLocks noChangeAspect="1"/>
            </p:cNvGraphicFramePr>
            <p:nvPr/>
          </p:nvGraphicFramePr>
          <p:xfrm>
            <a:off x="2982" y="1255"/>
            <a:ext cx="807" cy="11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813" name="iGrafx Image Objekt" r:id="rId6" imgW="1543050" imgH="2171700" progId="">
                    <p:embed/>
                  </p:oleObj>
                </mc:Choice>
                <mc:Fallback>
                  <p:oleObj name="iGrafx Image Objekt" r:id="rId6" imgW="1543050" imgH="2171700" progId="">
                    <p:embed/>
                    <p:pic>
                      <p:nvPicPr>
                        <p:cNvPr id="10253" name="Object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82" y="1255"/>
                          <a:ext cx="807" cy="1136"/>
                        </a:xfrm>
                        <a:prstGeom prst="rect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B2A51"/>
                              </a:solidFill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" name="Text Box 23"/>
          <p:cNvSpPr txBox="1">
            <a:spLocks noChangeArrowheads="1"/>
          </p:cNvSpPr>
          <p:nvPr/>
        </p:nvSpPr>
        <p:spPr bwMode="auto">
          <a:xfrm>
            <a:off x="4859338" y="2600325"/>
            <a:ext cx="1079500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400" b="1" dirty="0"/>
              <a:t>Area </a:t>
            </a:r>
            <a:r>
              <a:rPr lang="de-DE" altLang="de-DE" sz="1400" b="1" dirty="0" err="1"/>
              <a:t>of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reach</a:t>
            </a:r>
            <a:endParaRPr lang="de-DE" altLang="de-DE" sz="1400" b="1" dirty="0"/>
          </a:p>
        </p:txBody>
      </p:sp>
      <p:grpSp>
        <p:nvGrpSpPr>
          <p:cNvPr id="11" name="Group 31"/>
          <p:cNvGrpSpPr>
            <a:grpSpLocks/>
          </p:cNvGrpSpPr>
          <p:nvPr/>
        </p:nvGrpSpPr>
        <p:grpSpPr bwMode="auto">
          <a:xfrm>
            <a:off x="4733925" y="4403725"/>
            <a:ext cx="4374579" cy="1473547"/>
            <a:chOff x="2362" y="2568"/>
            <a:chExt cx="3083" cy="1106"/>
          </a:xfrm>
        </p:grpSpPr>
        <p:graphicFrame>
          <p:nvGraphicFramePr>
            <p:cNvPr id="12" name="Object 17"/>
            <p:cNvGraphicFramePr>
              <a:graphicFrameLocks noChangeAspect="1"/>
            </p:cNvGraphicFramePr>
            <p:nvPr/>
          </p:nvGraphicFramePr>
          <p:xfrm>
            <a:off x="3723" y="2568"/>
            <a:ext cx="1722" cy="10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814" name="iGrafx Image Objekt" r:id="rId8" imgW="2962275" imgH="1876425" progId="">
                    <p:embed/>
                  </p:oleObj>
                </mc:Choice>
                <mc:Fallback>
                  <p:oleObj name="iGrafx Image Objekt" r:id="rId8" imgW="2962275" imgH="1876425" progId="">
                    <p:embed/>
                    <p:pic>
                      <p:nvPicPr>
                        <p:cNvPr id="10254" name="Object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23" y="2568"/>
                          <a:ext cx="1722" cy="10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14"/>
            <p:cNvGraphicFramePr>
              <a:graphicFrameLocks noChangeAspect="1"/>
            </p:cNvGraphicFramePr>
            <p:nvPr/>
          </p:nvGraphicFramePr>
          <p:xfrm>
            <a:off x="2362" y="2677"/>
            <a:ext cx="1172" cy="9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815" name="iGrafx Image Objekt" r:id="rId10" imgW="2686050" imgH="2286000" progId="">
                    <p:embed/>
                  </p:oleObj>
                </mc:Choice>
                <mc:Fallback>
                  <p:oleObj name="iGrafx Image Objekt" r:id="rId10" imgW="2686050" imgH="2286000" progId="">
                    <p:embed/>
                    <p:pic>
                      <p:nvPicPr>
                        <p:cNvPr id="10255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62" y="2677"/>
                          <a:ext cx="1172" cy="99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" name="Textfeld 13"/>
          <p:cNvSpPr txBox="1"/>
          <p:nvPr/>
        </p:nvSpPr>
        <p:spPr>
          <a:xfrm>
            <a:off x="4644008" y="5899338"/>
            <a:ext cx="47525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Source: Kamusella, Christiane: Ergonomie und Arbeitsgestaltung – ein Überblick. Fachtagung Ergonomie des Sitzens. 2. Deutscher Stuhlbauertag 11.06.2010 </a:t>
            </a:r>
            <a:r>
              <a:rPr lang="de-DE" sz="1000" dirty="0" err="1" smtClean="0"/>
              <a:t>Rabenau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165042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Example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1B4867-992C-4D0F-A8BF-7C2BB6B7655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ACDB34B9-1B6B-4CCE-810A-3F635C0A9A18}" type="slidenum">
              <a:rPr lang="de-DE" altLang="de-DE" smtClean="0"/>
              <a:pPr/>
              <a:t>11</a:t>
            </a:fld>
            <a:endParaRPr lang="de-DE" altLang="de-DE" dirty="0"/>
          </a:p>
        </p:txBody>
      </p:sp>
      <p:sp>
        <p:nvSpPr>
          <p:cNvPr id="7" name="Inhaltsplatzhalter 6"/>
          <p:cNvSpPr txBox="1">
            <a:spLocks noGrp="1"/>
          </p:cNvSpPr>
          <p:nvPr>
            <p:ph idx="1"/>
          </p:nvPr>
        </p:nvSpPr>
        <p:spPr>
          <a:xfrm>
            <a:off x="539750" y="1484313"/>
            <a:ext cx="8064500" cy="222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altLang="de-DE" sz="2000" dirty="0" err="1"/>
              <a:t>W</a:t>
            </a:r>
            <a:r>
              <a:rPr lang="de-DE" altLang="de-DE" sz="2000" dirty="0" err="1" smtClean="0"/>
              <a:t>orkplace</a:t>
            </a:r>
            <a:r>
              <a:rPr lang="de-DE" altLang="de-DE" sz="2000" dirty="0" smtClean="0"/>
              <a:t> </a:t>
            </a:r>
            <a:r>
              <a:rPr lang="de-DE" altLang="de-DE" sz="2000" dirty="0" err="1"/>
              <a:t>office</a:t>
            </a:r>
            <a:r>
              <a:rPr lang="de-DE" altLang="de-DE" sz="2000" dirty="0"/>
              <a:t>:</a:t>
            </a:r>
          </a:p>
          <a:p>
            <a:r>
              <a:rPr lang="de-DE" altLang="de-DE" sz="1800" dirty="0" err="1"/>
              <a:t>publisher</a:t>
            </a:r>
            <a:r>
              <a:rPr lang="de-DE" altLang="de-DE" sz="1800" dirty="0"/>
              <a:t>: Gesellschaft Arbeit und Ergonomie - online e.V</a:t>
            </a:r>
            <a:r>
              <a:rPr lang="de-DE" altLang="de-DE" sz="2000" dirty="0" smtClean="0"/>
              <a:t>.: </a:t>
            </a:r>
            <a:r>
              <a:rPr lang="de-DE" sz="1800" dirty="0" smtClean="0">
                <a:hlinkClick r:id="rId3"/>
              </a:rPr>
              <a:t>https</a:t>
            </a:r>
            <a:r>
              <a:rPr lang="de-DE" sz="1800" dirty="0">
                <a:hlinkClick r:id="rId3"/>
              </a:rPr>
              <a:t>://www.ergo-online.de/ergonomie-und-gesundheit/arbeitsplatzgestaltung</a:t>
            </a:r>
            <a:r>
              <a:rPr lang="de-DE" sz="1800" dirty="0" smtClean="0">
                <a:hlinkClick r:id="rId3"/>
              </a:rPr>
              <a:t>/</a:t>
            </a:r>
            <a:r>
              <a:rPr lang="de-DE" sz="1800" dirty="0" smtClean="0"/>
              <a:t> (in </a:t>
            </a:r>
            <a:r>
              <a:rPr lang="de-DE" sz="1800" dirty="0" err="1" smtClean="0"/>
              <a:t>german</a:t>
            </a:r>
            <a:r>
              <a:rPr lang="de-DE" sz="1800" dirty="0" smtClean="0"/>
              <a:t>)</a:t>
            </a:r>
            <a:endParaRPr lang="de-DE" sz="1800" dirty="0"/>
          </a:p>
          <a:p>
            <a:endParaRPr lang="de-DE" sz="1800" dirty="0" smtClean="0"/>
          </a:p>
          <a:p>
            <a:r>
              <a:rPr lang="de-DE" sz="1800" dirty="0" err="1" smtClean="0"/>
              <a:t>Sewing</a:t>
            </a:r>
            <a:r>
              <a:rPr lang="de-DE" sz="1800" dirty="0" smtClean="0"/>
              <a:t> </a:t>
            </a:r>
            <a:r>
              <a:rPr lang="de-DE" sz="1800" dirty="0" err="1" smtClean="0"/>
              <a:t>workplace</a:t>
            </a:r>
            <a:r>
              <a:rPr lang="de-DE" sz="1800" dirty="0" smtClean="0"/>
              <a:t>:</a:t>
            </a:r>
            <a:endParaRPr lang="de-DE" sz="1800" dirty="0"/>
          </a:p>
          <a:p>
            <a:endParaRPr lang="de-DE" sz="1800" dirty="0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8" t="13147" r="64417" b="57695"/>
          <a:stretch>
            <a:fillRect/>
          </a:stretch>
        </p:blipFill>
        <p:spPr bwMode="auto">
          <a:xfrm>
            <a:off x="539750" y="3429000"/>
            <a:ext cx="2339975" cy="198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">
            <a:hlinkClick r:id="rId5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539750" y="5643810"/>
            <a:ext cx="3276457" cy="59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de-DE" altLang="de-DE" sz="900" b="0" dirty="0">
                <a:solidFill>
                  <a:schemeClr val="bg2"/>
                </a:solidFill>
              </a:rPr>
              <a:t>Source: </a:t>
            </a:r>
            <a:r>
              <a:rPr lang="de-DE" altLang="de-DE" sz="900" b="0" dirty="0" err="1" smtClean="0">
                <a:solidFill>
                  <a:schemeClr val="bg2"/>
                </a:solidFill>
              </a:rPr>
              <a:t>Ellegast</a:t>
            </a:r>
            <a:r>
              <a:rPr lang="de-DE" altLang="de-DE" sz="900" b="0" dirty="0" smtClean="0">
                <a:solidFill>
                  <a:schemeClr val="bg2"/>
                </a:solidFill>
              </a:rPr>
              <a:t>, R. IFA Institut für </a:t>
            </a:r>
            <a:r>
              <a:rPr lang="de-DE" altLang="de-DE" sz="900" b="0" dirty="0">
                <a:solidFill>
                  <a:schemeClr val="bg2"/>
                </a:solidFill>
              </a:rPr>
              <a:t>A</a:t>
            </a:r>
            <a:r>
              <a:rPr lang="de-DE" altLang="de-DE" sz="900" b="0" dirty="0" smtClean="0">
                <a:solidFill>
                  <a:schemeClr val="bg2"/>
                </a:solidFill>
              </a:rPr>
              <a:t>rbeitsschutz der Deutschen Gesetzlichen Unfallversicherung, Sachgebiet Ergonomie</a:t>
            </a:r>
            <a:endParaRPr lang="de-DE" altLang="de-DE" sz="900" b="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143" y="1193507"/>
            <a:ext cx="7886700" cy="679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dirty="0"/>
              <a:t>Ergonomic design of sewing workplaces</a:t>
            </a:r>
            <a:endParaRPr lang="en-GB" dirty="0"/>
          </a:p>
        </p:txBody>
      </p:sp>
      <p:sp>
        <p:nvSpPr>
          <p:cNvPr id="183301" name="Text Box 5"/>
          <p:cNvSpPr txBox="1">
            <a:spLocks noChangeArrowheads="1"/>
          </p:cNvSpPr>
          <p:nvPr/>
        </p:nvSpPr>
        <p:spPr bwMode="auto">
          <a:xfrm>
            <a:off x="5317723" y="2006600"/>
            <a:ext cx="3708801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61938" marR="0" lvl="0" indent="-261938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Problem: </a:t>
            </a:r>
          </a:p>
          <a:p>
            <a:pPr marL="261938" lvl="0" indent="-261938" eaLnBrk="0" hangingPunct="0">
              <a:spcBef>
                <a:spcPct val="50000"/>
              </a:spcBef>
              <a:buClr>
                <a:srgbClr val="CC0000"/>
              </a:buClr>
              <a:buFont typeface="Wingdings" pitchFamily="2" charset="2"/>
              <a:buChar char="n"/>
              <a:defRPr/>
            </a:pPr>
            <a:r>
              <a:rPr lang="en-US" sz="1800" dirty="0">
                <a:solidFill>
                  <a:srgbClr val="000000"/>
                </a:solidFill>
                <a:latin typeface="Arial" charset="0"/>
              </a:rPr>
              <a:t>High proportion of musculoskeletal complaints in the sewing industry</a:t>
            </a:r>
          </a:p>
          <a:p>
            <a:pPr marL="261938" lvl="0" indent="-261938" eaLnBrk="0" hangingPunct="0">
              <a:spcBef>
                <a:spcPct val="50000"/>
              </a:spcBef>
              <a:buClr>
                <a:srgbClr val="CC0000"/>
              </a:buClr>
              <a:buFont typeface="Wingdings" pitchFamily="2" charset="2"/>
              <a:buChar char="n"/>
              <a:defRPr/>
            </a:pPr>
            <a:r>
              <a:rPr lang="en-US" sz="1800" dirty="0">
                <a:solidFill>
                  <a:srgbClr val="000000"/>
                </a:solidFill>
                <a:latin typeface="Arial" charset="0"/>
              </a:rPr>
              <a:t> Lack of prevention concepts, particularly for ergonomic design</a:t>
            </a:r>
          </a:p>
          <a:p>
            <a:pPr marL="261938" lvl="0" indent="-261938" eaLnBrk="0" hangingPunct="0">
              <a:spcBef>
                <a:spcPct val="50000"/>
              </a:spcBef>
              <a:buClr>
                <a:srgbClr val="CC0000"/>
              </a:buClr>
              <a:buFont typeface="Wingdings" pitchFamily="2" charset="2"/>
              <a:buChar char="n"/>
              <a:defRPr/>
            </a:pPr>
            <a:r>
              <a:rPr lang="en-US" sz="1800" dirty="0">
                <a:solidFill>
                  <a:srgbClr val="000000"/>
                </a:solidFill>
                <a:latin typeface="Arial" charset="0"/>
              </a:rPr>
              <a:t> Systematic analysis of stresses at sewing workplaces, and development of ergonomic sewing workplaces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0000"/>
              </a:buClr>
              <a:buSzTx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utura Hv BT" pitchFamily="34" charset="0"/>
              <a:ea typeface="+mn-ea"/>
              <a:cs typeface="+mn-cs"/>
            </a:endParaRPr>
          </a:p>
        </p:txBody>
      </p:sp>
      <p:pic>
        <p:nvPicPr>
          <p:cNvPr id="3" name="Naeharbeitsplatz_Film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2709" y="2006600"/>
            <a:ext cx="4515325" cy="3386494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4351427" y="3228945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de-DE" altLang="de-DE" dirty="0">
                <a:solidFill>
                  <a:srgbClr val="3366FF"/>
                </a:solidFill>
                <a:cs typeface="Arial" panose="020B0604020202020204" pitchFamily="34" charset="0"/>
                <a:sym typeface="Webdings" panose="05030102010509060703" pitchFamily="18" charset="2"/>
                <a:hlinkClick r:id="rId6" action="ppaction://hlinkfile"/>
              </a:rPr>
              <a:t></a:t>
            </a:r>
            <a:endParaRPr lang="de-DE" altLang="de-DE" dirty="0">
              <a:solidFill>
                <a:srgbClr val="3366FF"/>
              </a:solidFill>
              <a:cs typeface="Arial" panose="020B0604020202020204" pitchFamily="34" charset="0"/>
              <a:sym typeface="Webdings" panose="05030102010509060703" pitchFamily="18" charset="2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107504" y="6457890"/>
            <a:ext cx="2520280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4351427" y="3228945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de-DE" altLang="de-DE" dirty="0">
                <a:solidFill>
                  <a:srgbClr val="3366FF"/>
                </a:solidFill>
                <a:cs typeface="Arial" panose="020B0604020202020204" pitchFamily="34" charset="0"/>
                <a:sym typeface="Webdings" panose="05030102010509060703" pitchFamily="18" charset="2"/>
                <a:hlinkClick r:id="rId6" action="ppaction://hlinkfile"/>
              </a:rPr>
              <a:t></a:t>
            </a:r>
            <a:endParaRPr lang="de-DE" altLang="de-DE" dirty="0">
              <a:solidFill>
                <a:srgbClr val="3366FF"/>
              </a:solidFill>
              <a:cs typeface="Arial" panose="020B0604020202020204" pitchFamily="34" charset="0"/>
              <a:sym typeface="Webdings" panose="05030102010509060703" pitchFamily="18" charset="2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256069" y="6542529"/>
            <a:ext cx="453650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smtClean="0"/>
              <a:t>Module 2 Part 4 </a:t>
            </a:r>
            <a:r>
              <a:rPr lang="de-DE" sz="1050" dirty="0" err="1" smtClean="0"/>
              <a:t>Example</a:t>
            </a:r>
            <a:r>
              <a:rPr lang="de-DE" sz="1050" dirty="0" smtClean="0"/>
              <a:t>: </a:t>
            </a:r>
            <a:r>
              <a:rPr lang="de-DE" sz="1050" dirty="0" err="1" smtClean="0"/>
              <a:t>sewing</a:t>
            </a:r>
            <a:r>
              <a:rPr lang="de-DE" sz="1050" dirty="0" smtClean="0"/>
              <a:t> </a:t>
            </a:r>
            <a:r>
              <a:rPr lang="de-DE" sz="1050" dirty="0" err="1" smtClean="0"/>
              <a:t>workplace</a:t>
            </a:r>
            <a:endParaRPr lang="de-DE" sz="1050" dirty="0"/>
          </a:p>
        </p:txBody>
      </p:sp>
      <p:sp>
        <p:nvSpPr>
          <p:cNvPr id="7" name="Textfeld 6"/>
          <p:cNvSpPr txBox="1"/>
          <p:nvPr/>
        </p:nvSpPr>
        <p:spPr>
          <a:xfrm>
            <a:off x="7951157" y="6342474"/>
            <a:ext cx="119284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 smtClean="0"/>
              <a:t>12</a:t>
            </a:r>
            <a:endParaRPr lang="de-DE" sz="900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6836" y="5608829"/>
            <a:ext cx="4188315" cy="27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287361"/>
      </p:ext>
    </p:extLst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>
          <a:xfrm>
            <a:off x="719138" y="1277938"/>
            <a:ext cx="7886700" cy="598487"/>
          </a:xfrm>
          <a:noFill/>
        </p:spPr>
        <p:txBody>
          <a:bodyPr/>
          <a:lstStyle/>
          <a:p>
            <a:pPr marL="0"/>
            <a:r>
              <a:rPr lang="de-DE" altLang="de-DE" sz="2000" dirty="0"/>
              <a:t>Development </a:t>
            </a:r>
            <a:r>
              <a:rPr lang="de-DE" altLang="de-DE" sz="2000" dirty="0" err="1"/>
              <a:t>of</a:t>
            </a:r>
            <a:r>
              <a:rPr lang="de-DE" altLang="de-DE" sz="2000" dirty="0"/>
              <a:t> an </a:t>
            </a:r>
            <a:r>
              <a:rPr lang="de-DE" altLang="de-DE" sz="2000" dirty="0" err="1"/>
              <a:t>ergonomic</a:t>
            </a:r>
            <a:r>
              <a:rPr lang="de-DE" altLang="de-DE" sz="2000" dirty="0"/>
              <a:t> </a:t>
            </a:r>
            <a:r>
              <a:rPr lang="de-DE" altLang="de-DE" sz="2000" dirty="0" err="1"/>
              <a:t>sewing</a:t>
            </a:r>
            <a:r>
              <a:rPr lang="de-DE" altLang="de-DE" sz="2000" dirty="0"/>
              <a:t> </a:t>
            </a:r>
            <a:r>
              <a:rPr lang="de-DE" altLang="de-DE" sz="2000" dirty="0" err="1"/>
              <a:t>workplace</a:t>
            </a:r>
            <a:endParaRPr lang="de-DE" sz="2000" dirty="0"/>
          </a:p>
        </p:txBody>
      </p:sp>
      <p:pic>
        <p:nvPicPr>
          <p:cNvPr id="203779" name="Picture 3" descr="Bild_Steharbeitsplatz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 l="10161"/>
          <a:stretch>
            <a:fillRect/>
          </a:stretch>
        </p:blipFill>
        <p:spPr>
          <a:xfrm>
            <a:off x="695325" y="1957388"/>
            <a:ext cx="2909888" cy="4208462"/>
          </a:xfrm>
          <a:noFill/>
          <a:ln/>
        </p:spPr>
      </p:pic>
      <p:sp>
        <p:nvSpPr>
          <p:cNvPr id="203780" name="Rectangle 4"/>
          <p:cNvSpPr>
            <a:spLocks noChangeArrowheads="1"/>
          </p:cNvSpPr>
          <p:nvPr/>
        </p:nvSpPr>
        <p:spPr bwMode="auto">
          <a:xfrm>
            <a:off x="3843338" y="1990725"/>
            <a:ext cx="48069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lvl="0" indent="-34290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defRPr/>
            </a:pPr>
            <a:r>
              <a:rPr lang="de-DE" altLang="de-DE" sz="1800" u="sng" dirty="0">
                <a:solidFill>
                  <a:srgbClr val="6E6E6E"/>
                </a:solidFill>
                <a:cs typeface="Arial" panose="020B0604020202020204" pitchFamily="34" charset="0"/>
              </a:rPr>
              <a:t>Properties:</a:t>
            </a:r>
          </a:p>
        </p:txBody>
      </p:sp>
      <p:sp>
        <p:nvSpPr>
          <p:cNvPr id="203781" name="Rectangle 5"/>
          <p:cNvSpPr>
            <a:spLocks noChangeArrowheads="1"/>
          </p:cNvSpPr>
          <p:nvPr/>
        </p:nvSpPr>
        <p:spPr bwMode="auto">
          <a:xfrm>
            <a:off x="3870325" y="2495550"/>
            <a:ext cx="465931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lvl="0" indent="-34290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itchFamily="2" charset="2"/>
              <a:buChar char="n"/>
              <a:defRPr/>
            </a:pP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Quick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changes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possible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between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seated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and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standing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activity</a:t>
            </a:r>
            <a:endParaRPr lang="de-DE" altLang="de-DE" sz="1800" dirty="0">
              <a:solidFill>
                <a:srgbClr val="6E6E6E"/>
              </a:solidFill>
              <a:cs typeface="Arial" panose="020B0604020202020204" pitchFamily="34" charset="0"/>
            </a:endParaRPr>
          </a:p>
          <a:p>
            <a:pPr marL="342900" lvl="0" indent="-34290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itchFamily="2" charset="2"/>
              <a:buChar char="n"/>
              <a:defRPr/>
            </a:pP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Wide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range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of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adjustments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to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the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work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level</a:t>
            </a:r>
            <a:endParaRPr lang="de-DE" altLang="de-DE" sz="1800" dirty="0">
              <a:solidFill>
                <a:srgbClr val="6E6E6E"/>
              </a:solidFill>
              <a:cs typeface="Arial" panose="020B0604020202020204" pitchFamily="34" charset="0"/>
            </a:endParaRPr>
          </a:p>
          <a:p>
            <a:pPr marL="342900" lvl="0" indent="-34290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itchFamily="2" charset="2"/>
              <a:buChar char="n"/>
              <a:defRPr/>
            </a:pP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Facilities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for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individual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adjustment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of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arm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rests</a:t>
            </a:r>
            <a:endParaRPr lang="de-DE" altLang="de-DE" sz="1800" dirty="0">
              <a:solidFill>
                <a:srgbClr val="6E6E6E"/>
              </a:solidFill>
              <a:cs typeface="Arial" panose="020B0604020202020204" pitchFamily="34" charset="0"/>
            </a:endParaRPr>
          </a:p>
          <a:p>
            <a:pPr marL="342900" lvl="0" indent="-34290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itchFamily="2" charset="2"/>
              <a:buChar char="n"/>
              <a:defRPr/>
            </a:pP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Extension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of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the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footroom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and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legroom</a:t>
            </a:r>
            <a:endParaRPr lang="de-DE" altLang="de-DE" sz="1800" dirty="0">
              <a:solidFill>
                <a:srgbClr val="6E6E6E"/>
              </a:solidFill>
              <a:cs typeface="Arial" panose="020B0604020202020204" pitchFamily="34" charset="0"/>
            </a:endParaRPr>
          </a:p>
          <a:p>
            <a:pPr marL="342900" lvl="0" indent="-34290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itchFamily="2" charset="2"/>
              <a:buChar char="n"/>
              <a:defRPr/>
            </a:pP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Freely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configurable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pedal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position</a:t>
            </a:r>
            <a:endParaRPr lang="de-DE" altLang="de-DE" sz="1800" dirty="0">
              <a:solidFill>
                <a:srgbClr val="6E6E6E"/>
              </a:solidFill>
              <a:cs typeface="Arial" panose="020B0604020202020204" pitchFamily="34" charset="0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SzTx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SzTx/>
              <a:buFont typeface="Wingdings" pitchFamily="2" charset="2"/>
              <a:buChar char="n"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24026" y="6539870"/>
            <a:ext cx="4536504" cy="2616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050" dirty="0" smtClean="0"/>
              <a:t>Module 2 Part 4 </a:t>
            </a:r>
            <a:r>
              <a:rPr lang="de-DE" sz="1050" dirty="0" err="1" smtClean="0"/>
              <a:t>Example</a:t>
            </a:r>
            <a:r>
              <a:rPr lang="de-DE" sz="1050" dirty="0" smtClean="0"/>
              <a:t>: </a:t>
            </a:r>
            <a:r>
              <a:rPr lang="de-DE" sz="1050" dirty="0" err="1" smtClean="0"/>
              <a:t>sewing</a:t>
            </a:r>
            <a:r>
              <a:rPr lang="de-DE" sz="1050" dirty="0" smtClean="0"/>
              <a:t> </a:t>
            </a:r>
            <a:r>
              <a:rPr lang="de-DE" sz="1050" dirty="0" err="1" smtClean="0"/>
              <a:t>workplace</a:t>
            </a:r>
            <a:endParaRPr lang="de-DE" sz="1050" dirty="0"/>
          </a:p>
        </p:txBody>
      </p:sp>
      <p:sp>
        <p:nvSpPr>
          <p:cNvPr id="5" name="Textfeld 4"/>
          <p:cNvSpPr txBox="1"/>
          <p:nvPr/>
        </p:nvSpPr>
        <p:spPr>
          <a:xfrm>
            <a:off x="7884368" y="6285954"/>
            <a:ext cx="33534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/>
              <a:t>13</a:t>
            </a:r>
            <a:endParaRPr lang="de-DE" sz="1050" dirty="0"/>
          </a:p>
        </p:txBody>
      </p:sp>
    </p:spTree>
    <p:extLst>
      <p:ext uri="{BB962C8B-B14F-4D97-AF65-F5344CB8AC3E}">
        <p14:creationId xmlns:p14="http://schemas.microsoft.com/office/powerpoint/2010/main" val="3777211233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title"/>
          </p:nvPr>
        </p:nvSpPr>
        <p:spPr>
          <a:xfrm>
            <a:off x="523829" y="1193507"/>
            <a:ext cx="7886700" cy="679450"/>
          </a:xfrm>
          <a:noFill/>
        </p:spPr>
        <p:txBody>
          <a:bodyPr/>
          <a:lstStyle/>
          <a:p>
            <a:pPr marL="0"/>
            <a:r>
              <a:rPr lang="de-DE" altLang="de-DE" sz="2000" dirty="0"/>
              <a:t>Development </a:t>
            </a:r>
            <a:r>
              <a:rPr lang="de-DE" altLang="de-DE" sz="2000" dirty="0" err="1"/>
              <a:t>of</a:t>
            </a:r>
            <a:r>
              <a:rPr lang="de-DE" altLang="de-DE" sz="2000" dirty="0"/>
              <a:t> an </a:t>
            </a:r>
            <a:r>
              <a:rPr lang="de-DE" altLang="de-DE" sz="2000" dirty="0" err="1"/>
              <a:t>ergonomic</a:t>
            </a:r>
            <a:r>
              <a:rPr lang="de-DE" altLang="de-DE" sz="2000" dirty="0"/>
              <a:t> </a:t>
            </a:r>
            <a:r>
              <a:rPr lang="de-DE" altLang="de-DE" sz="2000" dirty="0" err="1"/>
              <a:t>sewing</a:t>
            </a:r>
            <a:r>
              <a:rPr lang="de-DE" altLang="de-DE" sz="2000" dirty="0"/>
              <a:t> </a:t>
            </a:r>
            <a:r>
              <a:rPr lang="de-DE" altLang="de-DE" sz="2000" dirty="0" err="1"/>
              <a:t>workplace</a:t>
            </a:r>
            <a:endParaRPr lang="de-DE" sz="2000" dirty="0"/>
          </a:p>
        </p:txBody>
      </p:sp>
      <p:sp>
        <p:nvSpPr>
          <p:cNvPr id="207877" name="Rectangle 5"/>
          <p:cNvSpPr>
            <a:spLocks noChangeArrowheads="1"/>
          </p:cNvSpPr>
          <p:nvPr/>
        </p:nvSpPr>
        <p:spPr bwMode="auto">
          <a:xfrm>
            <a:off x="5595938" y="1981200"/>
            <a:ext cx="3343876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lvl="0" indent="-34290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defRPr/>
            </a:pP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Consideration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for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:</a:t>
            </a:r>
          </a:p>
          <a:p>
            <a:pPr marL="342900" lvl="0" indent="-34290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itchFamily="2" charset="2"/>
              <a:buChar char="n"/>
              <a:defRPr/>
            </a:pP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Variance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in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body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dimensions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within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the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user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population</a:t>
            </a:r>
            <a:endParaRPr lang="de-DE" altLang="de-DE" sz="1800" dirty="0">
              <a:solidFill>
                <a:srgbClr val="6E6E6E"/>
              </a:solidFill>
              <a:cs typeface="Arial" panose="020B0604020202020204" pitchFamily="34" charset="0"/>
            </a:endParaRPr>
          </a:p>
          <a:p>
            <a:pPr marL="342900" lvl="0" indent="-34290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itchFamily="2" charset="2"/>
              <a:buChar char="n"/>
              <a:defRPr/>
            </a:pP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Ideal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field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of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view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and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ergonomic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areas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of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reach</a:t>
            </a:r>
            <a:endParaRPr lang="de-DE" altLang="de-DE" sz="1800" dirty="0">
              <a:solidFill>
                <a:srgbClr val="6E6E6E"/>
              </a:solidFill>
              <a:cs typeface="Arial" panose="020B0604020202020204" pitchFamily="34" charset="0"/>
            </a:endParaRPr>
          </a:p>
          <a:p>
            <a:pPr marL="342900" lvl="0" indent="-34290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itchFamily="2" charset="2"/>
              <a:buChar char="n"/>
              <a:defRPr/>
            </a:pP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Facility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for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adjustment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to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different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sizes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of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sewing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products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and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different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types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of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sewing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machine</a:t>
            </a:r>
            <a:endParaRPr lang="de-DE" altLang="de-DE" sz="1800" dirty="0">
              <a:solidFill>
                <a:srgbClr val="6E6E6E"/>
              </a:solidFill>
              <a:cs typeface="Arial" panose="020B0604020202020204" pitchFamily="34" charset="0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SzTx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2" name="Modul2-4-Naeharbeitsplatz-Film2_V1.2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12509" r="12751"/>
          <a:stretch/>
        </p:blipFill>
        <p:spPr>
          <a:xfrm>
            <a:off x="523829" y="1872957"/>
            <a:ext cx="4161453" cy="4175907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526126"/>
            <a:ext cx="4560203" cy="298730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8075181" y="6259604"/>
            <a:ext cx="33534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/>
              <a:t>14</a:t>
            </a:r>
            <a:endParaRPr lang="de-DE" sz="1050" dirty="0"/>
          </a:p>
        </p:txBody>
      </p:sp>
    </p:spTree>
    <p:extLst>
      <p:ext uri="{BB962C8B-B14F-4D97-AF65-F5344CB8AC3E}">
        <p14:creationId xmlns:p14="http://schemas.microsoft.com/office/powerpoint/2010/main" val="3792466563"/>
      </p:ext>
    </p:extLst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ChangeArrowheads="1"/>
          </p:cNvSpPr>
          <p:nvPr/>
        </p:nvSpPr>
        <p:spPr bwMode="auto">
          <a:xfrm>
            <a:off x="373063" y="1508125"/>
            <a:ext cx="8524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76263" lvl="0" indent="-576263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defRPr/>
            </a:pP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Comparative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measurement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(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old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vs.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new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sewing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800" dirty="0" err="1">
                <a:solidFill>
                  <a:srgbClr val="6E6E6E"/>
                </a:solidFill>
                <a:cs typeface="Arial" panose="020B0604020202020204" pitchFamily="34" charset="0"/>
              </a:rPr>
              <a:t>workplace</a:t>
            </a:r>
            <a:r>
              <a:rPr lang="de-DE" altLang="de-DE" sz="1800" dirty="0">
                <a:solidFill>
                  <a:srgbClr val="6E6E6E"/>
                </a:solidFill>
                <a:cs typeface="Arial" panose="020B0604020202020204" pitchFamily="34" charset="0"/>
              </a:rPr>
              <a:t>)</a:t>
            </a:r>
          </a:p>
          <a:p>
            <a:pPr marL="576263" lvl="0" indent="-576263">
              <a:spcBef>
                <a:spcPct val="0"/>
              </a:spcBef>
              <a:buClr>
                <a:srgbClr val="B30B16"/>
              </a:buClr>
              <a:defRPr/>
            </a:pPr>
            <a:r>
              <a:rPr lang="de-DE" altLang="de-DE" sz="1600" u="sng" dirty="0" err="1">
                <a:solidFill>
                  <a:srgbClr val="6E6E6E"/>
                </a:solidFill>
                <a:cs typeface="Arial" panose="020B0604020202020204" pitchFamily="34" charset="0"/>
              </a:rPr>
              <a:t>Example</a:t>
            </a:r>
            <a:r>
              <a:rPr lang="de-DE" altLang="de-DE" sz="1600" u="sng" dirty="0">
                <a:solidFill>
                  <a:srgbClr val="6E6E6E"/>
                </a:solidFill>
                <a:cs typeface="Arial" panose="020B0604020202020204" pitchFamily="34" charset="0"/>
              </a:rPr>
              <a:t>:</a:t>
            </a:r>
            <a:r>
              <a:rPr lang="de-DE" altLang="de-DE" sz="16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600" dirty="0" err="1">
                <a:solidFill>
                  <a:srgbClr val="6E6E6E"/>
                </a:solidFill>
                <a:cs typeface="Arial" panose="020B0604020202020204" pitchFamily="34" charset="0"/>
              </a:rPr>
              <a:t>Frequency</a:t>
            </a:r>
            <a:r>
              <a:rPr lang="de-DE" altLang="de-DE" sz="16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600" dirty="0" err="1">
                <a:solidFill>
                  <a:srgbClr val="6E6E6E"/>
                </a:solidFill>
                <a:cs typeface="Arial" panose="020B0604020202020204" pitchFamily="34" charset="0"/>
              </a:rPr>
              <a:t>distributions</a:t>
            </a:r>
            <a:r>
              <a:rPr lang="de-DE" altLang="de-DE" sz="1600" dirty="0">
                <a:solidFill>
                  <a:srgbClr val="6E6E6E"/>
                </a:solidFill>
                <a:cs typeface="Arial" panose="020B0604020202020204" pitchFamily="34" charset="0"/>
              </a:rPr>
              <a:t> (box </a:t>
            </a:r>
            <a:r>
              <a:rPr lang="de-DE" altLang="de-DE" sz="1600" dirty="0" err="1">
                <a:solidFill>
                  <a:srgbClr val="6E6E6E"/>
                </a:solidFill>
                <a:cs typeface="Arial" panose="020B0604020202020204" pitchFamily="34" charset="0"/>
              </a:rPr>
              <a:t>plot</a:t>
            </a:r>
            <a:r>
              <a:rPr lang="de-DE" altLang="de-DE" sz="16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600" dirty="0" err="1">
                <a:solidFill>
                  <a:srgbClr val="6E6E6E"/>
                </a:solidFill>
                <a:cs typeface="Arial" panose="020B0604020202020204" pitchFamily="34" charset="0"/>
              </a:rPr>
              <a:t>over</a:t>
            </a:r>
            <a:r>
              <a:rPr lang="de-DE" altLang="de-DE" sz="16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600" dirty="0" err="1">
                <a:solidFill>
                  <a:srgbClr val="6E6E6E"/>
                </a:solidFill>
                <a:cs typeface="Arial" panose="020B0604020202020204" pitchFamily="34" charset="0"/>
              </a:rPr>
              <a:t>the</a:t>
            </a:r>
            <a:r>
              <a:rPr lang="de-DE" altLang="de-DE" sz="16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600" dirty="0" err="1">
                <a:solidFill>
                  <a:srgbClr val="6E6E6E"/>
                </a:solidFill>
                <a:cs typeface="Arial" panose="020B0604020202020204" pitchFamily="34" charset="0"/>
              </a:rPr>
              <a:t>working</a:t>
            </a:r>
            <a:r>
              <a:rPr lang="de-DE" altLang="de-DE" sz="16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600" dirty="0" err="1">
                <a:solidFill>
                  <a:srgbClr val="6E6E6E"/>
                </a:solidFill>
                <a:cs typeface="Arial" panose="020B0604020202020204" pitchFamily="34" charset="0"/>
              </a:rPr>
              <a:t>shift</a:t>
            </a:r>
            <a:r>
              <a:rPr lang="de-DE" altLang="de-DE" sz="1600" dirty="0">
                <a:solidFill>
                  <a:srgbClr val="6E6E6E"/>
                </a:solidFill>
                <a:cs typeface="Arial" panose="020B0604020202020204" pitchFamily="34" charset="0"/>
              </a:rPr>
              <a:t>) </a:t>
            </a:r>
            <a:r>
              <a:rPr lang="de-DE" altLang="de-DE" sz="1600" dirty="0" err="1">
                <a:solidFill>
                  <a:srgbClr val="6E6E6E"/>
                </a:solidFill>
                <a:cs typeface="Arial" panose="020B0604020202020204" pitchFamily="34" charset="0"/>
              </a:rPr>
              <a:t>of</a:t>
            </a:r>
            <a:r>
              <a:rPr lang="de-DE" altLang="de-DE" sz="16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600" dirty="0" err="1">
                <a:solidFill>
                  <a:srgbClr val="6E6E6E"/>
                </a:solidFill>
                <a:cs typeface="Arial" panose="020B0604020202020204" pitchFamily="34" charset="0"/>
              </a:rPr>
              <a:t>postures</a:t>
            </a:r>
            <a:r>
              <a:rPr lang="de-DE" altLang="de-DE" sz="16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600" dirty="0" err="1">
                <a:solidFill>
                  <a:srgbClr val="6E6E6E"/>
                </a:solidFill>
                <a:cs typeface="Arial" panose="020B0604020202020204" pitchFamily="34" charset="0"/>
              </a:rPr>
              <a:t>with</a:t>
            </a:r>
            <a:r>
              <a:rPr lang="de-DE" altLang="de-DE" sz="1600" dirty="0">
                <a:solidFill>
                  <a:srgbClr val="6E6E6E"/>
                </a:solidFill>
                <a:cs typeface="Arial" panose="020B0604020202020204" pitchFamily="34" charset="0"/>
              </a:rPr>
              <a:t> a </a:t>
            </a:r>
            <a:r>
              <a:rPr lang="de-DE" altLang="de-DE" sz="1600" dirty="0" err="1">
                <a:solidFill>
                  <a:srgbClr val="6E6E6E"/>
                </a:solidFill>
                <a:cs typeface="Arial" panose="020B0604020202020204" pitchFamily="34" charset="0"/>
              </a:rPr>
              <a:t>bent</a:t>
            </a:r>
            <a:r>
              <a:rPr lang="de-DE" altLang="de-DE" sz="1600" dirty="0">
                <a:solidFill>
                  <a:srgbClr val="6E6E6E"/>
                </a:solidFill>
                <a:cs typeface="Arial" panose="020B0604020202020204" pitchFamily="34" charset="0"/>
              </a:rPr>
              <a:t> back in </a:t>
            </a:r>
            <a:r>
              <a:rPr lang="de-DE" altLang="de-DE" sz="1600" dirty="0" err="1">
                <a:solidFill>
                  <a:srgbClr val="6E6E6E"/>
                </a:solidFill>
                <a:cs typeface="Arial" panose="020B0604020202020204" pitchFamily="34" charset="0"/>
              </a:rPr>
              <a:t>the</a:t>
            </a:r>
            <a:r>
              <a:rPr lang="de-DE" altLang="de-DE" sz="16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600" dirty="0" err="1">
                <a:solidFill>
                  <a:srgbClr val="6E6E6E"/>
                </a:solidFill>
                <a:cs typeface="Arial" panose="020B0604020202020204" pitchFamily="34" charset="0"/>
              </a:rPr>
              <a:t>toy</a:t>
            </a:r>
            <a:r>
              <a:rPr lang="de-DE" altLang="de-DE" sz="16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600" dirty="0" err="1">
                <a:solidFill>
                  <a:srgbClr val="6E6E6E"/>
                </a:solidFill>
                <a:cs typeface="Arial" panose="020B0604020202020204" pitchFamily="34" charset="0"/>
              </a:rPr>
              <a:t>industry</a:t>
            </a:r>
            <a:endParaRPr lang="de-DE" altLang="de-DE" sz="1600" dirty="0">
              <a:solidFill>
                <a:srgbClr val="6E6E6E"/>
              </a:solidFill>
              <a:latin typeface="Futura Bk BT" pitchFamily="32" charset="0"/>
              <a:cs typeface="Arial" panose="020B0604020202020204" pitchFamily="34" charset="0"/>
            </a:endParaRPr>
          </a:p>
        </p:txBody>
      </p:sp>
      <p:sp>
        <p:nvSpPr>
          <p:cNvPr id="204813" name="Rectangle 13"/>
          <p:cNvSpPr>
            <a:spLocks noGrp="1" noChangeArrowheads="1"/>
          </p:cNvSpPr>
          <p:nvPr>
            <p:ph type="title"/>
          </p:nvPr>
        </p:nvSpPr>
        <p:spPr bwMode="gray">
          <a:xfrm>
            <a:off x="357188" y="1125538"/>
            <a:ext cx="7886700" cy="396875"/>
          </a:xfrm>
          <a:noFill/>
          <a:ln/>
        </p:spPr>
        <p:txBody>
          <a:bodyPr lIns="91440" tIns="45720" rIns="91440" bIns="45720" anchor="t">
            <a:spAutoFit/>
          </a:bodyPr>
          <a:lstStyle/>
          <a:p>
            <a:pPr marL="0"/>
            <a:r>
              <a:rPr lang="de-DE" altLang="de-DE" sz="2000" dirty="0"/>
              <a:t>Evaluation </a:t>
            </a:r>
            <a:r>
              <a:rPr lang="de-DE" altLang="de-DE" sz="2000" dirty="0" err="1"/>
              <a:t>of</a:t>
            </a:r>
            <a:r>
              <a:rPr lang="de-DE" altLang="de-DE" sz="2000" dirty="0"/>
              <a:t> </a:t>
            </a:r>
            <a:r>
              <a:rPr lang="de-DE" altLang="de-DE" sz="2000" dirty="0" err="1"/>
              <a:t>the</a:t>
            </a:r>
            <a:r>
              <a:rPr lang="de-DE" altLang="de-DE" sz="2000" dirty="0"/>
              <a:t> </a:t>
            </a:r>
            <a:r>
              <a:rPr lang="de-DE" altLang="de-DE" sz="2000" dirty="0" err="1"/>
              <a:t>new</a:t>
            </a:r>
            <a:r>
              <a:rPr lang="de-DE" altLang="de-DE" sz="2000" dirty="0"/>
              <a:t> </a:t>
            </a:r>
            <a:r>
              <a:rPr lang="de-DE" altLang="de-DE" sz="2000" dirty="0" err="1"/>
              <a:t>workplace</a:t>
            </a:r>
            <a:r>
              <a:rPr lang="de-DE" altLang="de-DE" sz="2000" dirty="0"/>
              <a:t> in </a:t>
            </a:r>
            <a:r>
              <a:rPr lang="de-DE" altLang="de-DE" sz="2000" dirty="0" err="1"/>
              <a:t>the</a:t>
            </a:r>
            <a:r>
              <a:rPr lang="de-DE" altLang="de-DE" sz="2000" dirty="0"/>
              <a:t> </a:t>
            </a:r>
            <a:r>
              <a:rPr lang="de-DE" altLang="de-DE" sz="2000" dirty="0" err="1"/>
              <a:t>field</a:t>
            </a:r>
            <a:endParaRPr lang="de-DE" sz="2000" dirty="0"/>
          </a:p>
        </p:txBody>
      </p:sp>
      <p:pic>
        <p:nvPicPr>
          <p:cNvPr id="15" name="Picture 3" descr="WS_krumm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72338" y="2474913"/>
            <a:ext cx="1419225" cy="3392487"/>
          </a:xfrm>
        </p:spPr>
      </p:pic>
      <p:grpSp>
        <p:nvGrpSpPr>
          <p:cNvPr id="16" name="Group 4"/>
          <p:cNvGrpSpPr>
            <a:grpSpLocks/>
          </p:cNvGrpSpPr>
          <p:nvPr/>
        </p:nvGrpSpPr>
        <p:grpSpPr bwMode="auto">
          <a:xfrm>
            <a:off x="881063" y="2373313"/>
            <a:ext cx="6199187" cy="3843337"/>
            <a:chOff x="476" y="1071"/>
            <a:chExt cx="4067" cy="2844"/>
          </a:xfrm>
        </p:grpSpPr>
        <p:pic>
          <p:nvPicPr>
            <p:cNvPr id="17" name="Picture 5" descr="ruken_krum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1071"/>
              <a:ext cx="3855" cy="2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 Box 6"/>
            <p:cNvSpPr txBox="1">
              <a:spLocks noChangeArrowheads="1"/>
            </p:cNvSpPr>
            <p:nvPr/>
          </p:nvSpPr>
          <p:spPr bwMode="auto">
            <a:xfrm>
              <a:off x="756" y="3666"/>
              <a:ext cx="3548" cy="2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30000"/>
                </a:spcBef>
                <a:spcAft>
                  <a:spcPct val="30000"/>
                </a:spcAft>
                <a:buClr>
                  <a:srgbClr val="B30B16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30000"/>
                </a:spcBef>
                <a:spcAft>
                  <a:spcPct val="30000"/>
                </a:spcAft>
                <a:buClr>
                  <a:srgbClr val="004D9F"/>
                </a:buClr>
                <a:buFont typeface="Wingdings" panose="05000000000000000000" pitchFamily="2" charset="2"/>
                <a:buChar char="F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Arial" panose="020B0604020202020204" pitchFamily="34" charset="0"/>
                <a:buChar char="−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600" b="0" i="0" u="none" strike="noStrike" kern="1200" cap="none" spc="0" normalizeH="0" baseline="0" noProof="0">
                  <a:ln>
                    <a:noFill/>
                  </a:ln>
                  <a:solidFill>
                    <a:srgbClr val="6E6E6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Measurement number</a:t>
              </a:r>
            </a:p>
          </p:txBody>
        </p:sp>
        <p:sp>
          <p:nvSpPr>
            <p:cNvPr id="19" name="Text Box 7"/>
            <p:cNvSpPr txBox="1">
              <a:spLocks noChangeArrowheads="1"/>
            </p:cNvSpPr>
            <p:nvPr/>
          </p:nvSpPr>
          <p:spPr bwMode="auto">
            <a:xfrm>
              <a:off x="793" y="2931"/>
              <a:ext cx="1437" cy="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30000"/>
                </a:spcBef>
                <a:spcAft>
                  <a:spcPct val="30000"/>
                </a:spcAft>
                <a:buClr>
                  <a:srgbClr val="B30B16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30000"/>
                </a:spcBef>
                <a:spcAft>
                  <a:spcPct val="30000"/>
                </a:spcAft>
                <a:buClr>
                  <a:srgbClr val="004D9F"/>
                </a:buClr>
                <a:buFont typeface="Wingdings" panose="05000000000000000000" pitchFamily="2" charset="2"/>
                <a:buChar char="F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Arial" panose="020B0604020202020204" pitchFamily="34" charset="0"/>
                <a:buChar char="−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600" b="0" i="0" u="none" strike="noStrike" kern="1200" cap="none" spc="0" normalizeH="0" baseline="0" noProof="0">
                  <a:ln>
                    <a:noFill/>
                  </a:ln>
                  <a:solidFill>
                    <a:srgbClr val="6E6E6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Seated </a:t>
              </a:r>
              <a:br>
                <a:rPr kumimoji="0" lang="de-DE" altLang="de-DE" sz="1600" b="0" i="0" u="none" strike="noStrike" kern="1200" cap="none" spc="0" normalizeH="0" baseline="0" noProof="0">
                  <a:ln>
                    <a:noFill/>
                  </a:ln>
                  <a:solidFill>
                    <a:srgbClr val="6E6E6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de-DE" altLang="de-DE" sz="1600" b="0" i="0" u="none" strike="noStrike" kern="1200" cap="none" spc="0" normalizeH="0" baseline="0" noProof="0">
                  <a:ln>
                    <a:noFill/>
                  </a:ln>
                  <a:solidFill>
                    <a:srgbClr val="6E6E6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workplaces (old)</a:t>
              </a:r>
            </a:p>
          </p:txBody>
        </p:sp>
        <p:sp>
          <p:nvSpPr>
            <p:cNvPr id="20" name="Text Box 8"/>
            <p:cNvSpPr txBox="1">
              <a:spLocks noChangeArrowheads="1"/>
            </p:cNvSpPr>
            <p:nvPr/>
          </p:nvSpPr>
          <p:spPr bwMode="auto">
            <a:xfrm>
              <a:off x="2064" y="1298"/>
              <a:ext cx="1436" cy="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30000"/>
                </a:spcBef>
                <a:spcAft>
                  <a:spcPct val="30000"/>
                </a:spcAft>
                <a:buClr>
                  <a:srgbClr val="B30B16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30000"/>
                </a:spcBef>
                <a:spcAft>
                  <a:spcPct val="30000"/>
                </a:spcAft>
                <a:buClr>
                  <a:srgbClr val="004D9F"/>
                </a:buClr>
                <a:buFont typeface="Wingdings" panose="05000000000000000000" pitchFamily="2" charset="2"/>
                <a:buChar char="F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Arial" panose="020B0604020202020204" pitchFamily="34" charset="0"/>
                <a:buChar char="−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600" b="0" i="0" u="none" strike="noStrike" kern="1200" cap="none" spc="0" normalizeH="0" baseline="0" noProof="0">
                  <a:ln>
                    <a:noFill/>
                  </a:ln>
                  <a:solidFill>
                    <a:srgbClr val="6E6E6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Seated </a:t>
              </a:r>
              <a:br>
                <a:rPr kumimoji="0" lang="de-DE" altLang="de-DE" sz="1600" b="0" i="0" u="none" strike="noStrike" kern="1200" cap="none" spc="0" normalizeH="0" baseline="0" noProof="0">
                  <a:ln>
                    <a:noFill/>
                  </a:ln>
                  <a:solidFill>
                    <a:srgbClr val="6E6E6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de-DE" altLang="de-DE" sz="1600" b="0" i="0" u="none" strike="noStrike" kern="1200" cap="none" spc="0" normalizeH="0" baseline="0" noProof="0">
                  <a:ln>
                    <a:noFill/>
                  </a:ln>
                  <a:solidFill>
                    <a:srgbClr val="6E6E6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workplaces </a:t>
              </a:r>
              <a:br>
                <a:rPr kumimoji="0" lang="de-DE" altLang="de-DE" sz="1600" b="0" i="0" u="none" strike="noStrike" kern="1200" cap="none" spc="0" normalizeH="0" baseline="0" noProof="0">
                  <a:ln>
                    <a:noFill/>
                  </a:ln>
                  <a:solidFill>
                    <a:srgbClr val="6E6E6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de-DE" altLang="de-DE" sz="1600" b="0" i="0" u="none" strike="noStrike" kern="1200" cap="none" spc="0" normalizeH="0" baseline="0" noProof="0">
                  <a:ln>
                    <a:noFill/>
                  </a:ln>
                  <a:solidFill>
                    <a:srgbClr val="6E6E6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(new)</a:t>
              </a:r>
            </a:p>
          </p:txBody>
        </p:sp>
        <p:sp>
          <p:nvSpPr>
            <p:cNvPr id="21" name="Text Box 9"/>
            <p:cNvSpPr txBox="1">
              <a:spLocks noChangeArrowheads="1"/>
            </p:cNvSpPr>
            <p:nvPr/>
          </p:nvSpPr>
          <p:spPr bwMode="auto">
            <a:xfrm>
              <a:off x="3107" y="1298"/>
              <a:ext cx="1436" cy="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30000"/>
                </a:spcBef>
                <a:spcAft>
                  <a:spcPct val="30000"/>
                </a:spcAft>
                <a:buClr>
                  <a:srgbClr val="B30B16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30000"/>
                </a:spcBef>
                <a:spcAft>
                  <a:spcPct val="30000"/>
                </a:spcAft>
                <a:buClr>
                  <a:srgbClr val="004D9F"/>
                </a:buClr>
                <a:buFont typeface="Wingdings" panose="05000000000000000000" pitchFamily="2" charset="2"/>
                <a:buChar char="F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Arial" panose="020B0604020202020204" pitchFamily="34" charset="0"/>
                <a:buChar char="−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600" b="0" i="0" u="none" strike="noStrike" kern="1200" cap="none" spc="0" normalizeH="0" baseline="0" noProof="0">
                  <a:ln>
                    <a:noFill/>
                  </a:ln>
                  <a:solidFill>
                    <a:srgbClr val="6E6E6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Standing </a:t>
              </a:r>
              <a:br>
                <a:rPr kumimoji="0" lang="de-DE" altLang="de-DE" sz="1600" b="0" i="0" u="none" strike="noStrike" kern="1200" cap="none" spc="0" normalizeH="0" baseline="0" noProof="0">
                  <a:ln>
                    <a:noFill/>
                  </a:ln>
                  <a:solidFill>
                    <a:srgbClr val="6E6E6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de-DE" altLang="de-DE" sz="1600" b="0" i="0" u="none" strike="noStrike" kern="1200" cap="none" spc="0" normalizeH="0" baseline="0" noProof="0">
                  <a:ln>
                    <a:noFill/>
                  </a:ln>
                  <a:solidFill>
                    <a:srgbClr val="6E6E6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workplaces </a:t>
              </a:r>
              <a:br>
                <a:rPr kumimoji="0" lang="de-DE" altLang="de-DE" sz="1600" b="0" i="0" u="none" strike="noStrike" kern="1200" cap="none" spc="0" normalizeH="0" baseline="0" noProof="0">
                  <a:ln>
                    <a:noFill/>
                  </a:ln>
                  <a:solidFill>
                    <a:srgbClr val="6E6E6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de-DE" altLang="de-DE" sz="1600" b="0" i="0" u="none" strike="noStrike" kern="1200" cap="none" spc="0" normalizeH="0" baseline="0" noProof="0">
                  <a:ln>
                    <a:noFill/>
                  </a:ln>
                  <a:solidFill>
                    <a:srgbClr val="6E6E6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(new)</a:t>
              </a:r>
            </a:p>
          </p:txBody>
        </p:sp>
        <p:sp>
          <p:nvSpPr>
            <p:cNvPr id="22" name="Line 10"/>
            <p:cNvSpPr>
              <a:spLocks noChangeShapeType="1"/>
            </p:cNvSpPr>
            <p:nvPr/>
          </p:nvSpPr>
          <p:spPr bwMode="auto">
            <a:xfrm>
              <a:off x="2154" y="1162"/>
              <a:ext cx="0" cy="235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1200" cap="none" spc="0" normalizeH="0" baseline="0" noProof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3" name="Line 11"/>
            <p:cNvSpPr>
              <a:spLocks noChangeShapeType="1"/>
            </p:cNvSpPr>
            <p:nvPr/>
          </p:nvSpPr>
          <p:spPr bwMode="auto">
            <a:xfrm flipV="1">
              <a:off x="3334" y="1162"/>
              <a:ext cx="0" cy="23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1200" cap="none" spc="0" normalizeH="0" baseline="0" noProof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24" name="Text Box 12"/>
          <p:cNvSpPr txBox="1">
            <a:spLocks noChangeArrowheads="1"/>
          </p:cNvSpPr>
          <p:nvPr/>
        </p:nvSpPr>
        <p:spPr bwMode="auto">
          <a:xfrm rot="-5400000">
            <a:off x="-600075" y="3836988"/>
            <a:ext cx="29591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1200" cap="none" spc="0" normalizeH="0" baseline="0" noProof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Back flexion angle [°]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297" y="6533573"/>
            <a:ext cx="4560203" cy="298730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908540" y="6300788"/>
            <a:ext cx="33534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/>
              <a:t>15</a:t>
            </a:r>
            <a:endParaRPr lang="de-DE" sz="1050" dirty="0"/>
          </a:p>
        </p:txBody>
      </p:sp>
    </p:spTree>
    <p:extLst>
      <p:ext uri="{BB962C8B-B14F-4D97-AF65-F5344CB8AC3E}">
        <p14:creationId xmlns:p14="http://schemas.microsoft.com/office/powerpoint/2010/main" val="697425670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>
          <a:xfrm>
            <a:off x="585788" y="1077913"/>
            <a:ext cx="7886700" cy="598487"/>
          </a:xfrm>
        </p:spPr>
        <p:txBody>
          <a:bodyPr/>
          <a:lstStyle/>
          <a:p>
            <a:pPr marL="0"/>
            <a:r>
              <a:rPr lang="en-GB" altLang="de-DE" sz="2000" dirty="0"/>
              <a:t>Guidance document for use in the field: BGI 804-2</a:t>
            </a:r>
            <a:endParaRPr lang="de-DE" sz="2000" dirty="0"/>
          </a:p>
        </p:txBody>
      </p:sp>
      <p:pic>
        <p:nvPicPr>
          <p:cNvPr id="2058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b="4141"/>
          <a:stretch>
            <a:fillRect/>
          </a:stretch>
        </p:blipFill>
        <p:spPr>
          <a:xfrm>
            <a:off x="604838" y="1711325"/>
            <a:ext cx="2947987" cy="4005263"/>
          </a:xfrm>
          <a:noFill/>
          <a:ln/>
        </p:spPr>
      </p:pic>
      <p:sp>
        <p:nvSpPr>
          <p:cNvPr id="205830" name="Text Box 6"/>
          <p:cNvSpPr txBox="1">
            <a:spLocks noChangeArrowheads="1"/>
          </p:cNvSpPr>
          <p:nvPr/>
        </p:nvSpPr>
        <p:spPr bwMode="auto">
          <a:xfrm>
            <a:off x="3698875" y="1924050"/>
            <a:ext cx="5445125" cy="2870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85750" lvl="0" indent="-285750" eaLnBrk="0" hangingPunct="0">
              <a:spcBef>
                <a:spcPct val="50000"/>
              </a:spcBef>
              <a:buClr>
                <a:srgbClr val="FF0000"/>
              </a:buClr>
              <a:buSzPct val="80000"/>
              <a:defRPr/>
            </a:pPr>
            <a:r>
              <a:rPr lang="de-DE" altLang="de-DE" sz="1900" dirty="0">
                <a:solidFill>
                  <a:srgbClr val="6E6E6E"/>
                </a:solidFill>
                <a:cs typeface="Arial" panose="020B0604020202020204" pitchFamily="34" charset="0"/>
              </a:rPr>
              <a:t>Explicit </a:t>
            </a:r>
            <a:r>
              <a:rPr lang="de-DE" altLang="de-DE" sz="1900" dirty="0" err="1">
                <a:solidFill>
                  <a:srgbClr val="6E6E6E"/>
                </a:solidFill>
                <a:cs typeface="Arial" panose="020B0604020202020204" pitchFamily="34" charset="0"/>
              </a:rPr>
              <a:t>information</a:t>
            </a:r>
            <a:r>
              <a:rPr lang="de-DE" altLang="de-DE" sz="1900" dirty="0">
                <a:solidFill>
                  <a:srgbClr val="6E6E6E"/>
                </a:solidFill>
                <a:cs typeface="Arial" panose="020B0604020202020204" pitchFamily="34" charset="0"/>
              </a:rPr>
              <a:t> on </a:t>
            </a:r>
            <a:r>
              <a:rPr lang="de-DE" altLang="de-DE" sz="1900" dirty="0" err="1">
                <a:solidFill>
                  <a:srgbClr val="6E6E6E"/>
                </a:solidFill>
                <a:cs typeface="Arial" panose="020B0604020202020204" pitchFamily="34" charset="0"/>
              </a:rPr>
              <a:t>the</a:t>
            </a:r>
            <a:r>
              <a:rPr lang="de-DE" altLang="de-DE" sz="1900" dirty="0">
                <a:solidFill>
                  <a:srgbClr val="6E6E6E"/>
                </a:solidFill>
                <a:cs typeface="Arial" panose="020B0604020202020204" pitchFamily="34" charset="0"/>
              </a:rPr>
              <a:t> design </a:t>
            </a:r>
            <a:r>
              <a:rPr lang="de-DE" altLang="de-DE" sz="1900" dirty="0" err="1">
                <a:solidFill>
                  <a:srgbClr val="6E6E6E"/>
                </a:solidFill>
                <a:cs typeface="Arial" panose="020B0604020202020204" pitchFamily="34" charset="0"/>
              </a:rPr>
              <a:t>of</a:t>
            </a:r>
            <a:r>
              <a:rPr lang="de-DE" altLang="de-DE" sz="1900" dirty="0">
                <a:solidFill>
                  <a:srgbClr val="6E6E6E"/>
                </a:solidFill>
                <a:cs typeface="Arial" panose="020B0604020202020204" pitchFamily="34" charset="0"/>
              </a:rPr>
              <a:t>:</a:t>
            </a:r>
          </a:p>
          <a:p>
            <a:pPr marL="285750" lvl="0" indent="-285750" eaLnBrk="0" hangingPunct="0">
              <a:spcBef>
                <a:spcPct val="50000"/>
              </a:spcBef>
              <a:buClr>
                <a:srgbClr val="CC0000"/>
              </a:buClr>
              <a:buFont typeface="Zapf Dingbats"/>
              <a:buChar char="n"/>
              <a:defRPr/>
            </a:pPr>
            <a:r>
              <a:rPr lang="de-DE" altLang="de-DE" sz="1900" dirty="0" err="1">
                <a:solidFill>
                  <a:srgbClr val="6E6E6E"/>
                </a:solidFill>
                <a:cs typeface="Arial" panose="020B0604020202020204" pitchFamily="34" charset="0"/>
              </a:rPr>
              <a:t>Workplace</a:t>
            </a:r>
            <a:r>
              <a:rPr lang="de-DE" altLang="de-DE" sz="19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900" dirty="0" err="1">
                <a:solidFill>
                  <a:srgbClr val="6E6E6E"/>
                </a:solidFill>
                <a:cs typeface="Arial" panose="020B0604020202020204" pitchFamily="34" charset="0"/>
              </a:rPr>
              <a:t>dimensions</a:t>
            </a:r>
            <a:r>
              <a:rPr lang="de-DE" altLang="de-DE" sz="19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</a:p>
          <a:p>
            <a:pPr marL="285750" lvl="0" indent="-285750" eaLnBrk="0" hangingPunct="0">
              <a:spcBef>
                <a:spcPct val="50000"/>
              </a:spcBef>
              <a:buClr>
                <a:srgbClr val="CC0000"/>
              </a:buClr>
              <a:buFont typeface="Zapf Dingbats"/>
              <a:buChar char="n"/>
              <a:defRPr/>
            </a:pPr>
            <a:r>
              <a:rPr lang="de-DE" altLang="de-DE" sz="1900" dirty="0" err="1">
                <a:solidFill>
                  <a:srgbClr val="6E6E6E"/>
                </a:solidFill>
                <a:cs typeface="Arial" panose="020B0604020202020204" pitchFamily="34" charset="0"/>
              </a:rPr>
              <a:t>Workplace</a:t>
            </a:r>
            <a:r>
              <a:rPr lang="de-DE" altLang="de-DE" sz="1900" dirty="0">
                <a:solidFill>
                  <a:srgbClr val="6E6E6E"/>
                </a:solidFill>
                <a:cs typeface="Arial" panose="020B0604020202020204" pitchFamily="34" charset="0"/>
              </a:rPr>
              <a:t> environmental </a:t>
            </a:r>
            <a:r>
              <a:rPr lang="de-DE" altLang="de-DE" sz="1900" dirty="0" err="1">
                <a:solidFill>
                  <a:srgbClr val="6E6E6E"/>
                </a:solidFill>
                <a:cs typeface="Arial" panose="020B0604020202020204" pitchFamily="34" charset="0"/>
              </a:rPr>
              <a:t>factors</a:t>
            </a:r>
            <a:endParaRPr lang="de-DE" altLang="de-DE" sz="1900" dirty="0">
              <a:solidFill>
                <a:srgbClr val="6E6E6E"/>
              </a:solidFill>
              <a:cs typeface="Arial" panose="020B0604020202020204" pitchFamily="34" charset="0"/>
            </a:endParaRPr>
          </a:p>
          <a:p>
            <a:pPr marL="285750" lvl="0" indent="-285750" eaLnBrk="0" hangingPunct="0">
              <a:spcBef>
                <a:spcPct val="50000"/>
              </a:spcBef>
              <a:buClr>
                <a:srgbClr val="CC0000"/>
              </a:buClr>
              <a:buFont typeface="Zapf Dingbats"/>
              <a:buChar char="n"/>
              <a:defRPr/>
            </a:pPr>
            <a:r>
              <a:rPr lang="de-DE" altLang="de-DE" sz="1900" dirty="0" err="1">
                <a:solidFill>
                  <a:srgbClr val="6E6E6E"/>
                </a:solidFill>
                <a:cs typeface="Arial" panose="020B0604020202020204" pitchFamily="34" charset="0"/>
              </a:rPr>
              <a:t>Aspects</a:t>
            </a:r>
            <a:r>
              <a:rPr lang="de-DE" altLang="de-DE" sz="19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900" dirty="0" err="1">
                <a:solidFill>
                  <a:srgbClr val="6E6E6E"/>
                </a:solidFill>
                <a:cs typeface="Arial" panose="020B0604020202020204" pitchFamily="34" charset="0"/>
              </a:rPr>
              <a:t>of</a:t>
            </a:r>
            <a:r>
              <a:rPr lang="de-DE" altLang="de-DE" sz="19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900" dirty="0" err="1">
                <a:solidFill>
                  <a:srgbClr val="6E6E6E"/>
                </a:solidFill>
                <a:cs typeface="Arial" panose="020B0604020202020204" pitchFamily="34" charset="0"/>
              </a:rPr>
              <a:t>work</a:t>
            </a:r>
            <a:r>
              <a:rPr lang="de-DE" altLang="de-DE" sz="19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900" dirty="0" err="1">
                <a:solidFill>
                  <a:srgbClr val="6E6E6E"/>
                </a:solidFill>
                <a:cs typeface="Arial" panose="020B0604020202020204" pitchFamily="34" charset="0"/>
              </a:rPr>
              <a:t>organization</a:t>
            </a:r>
            <a:endParaRPr lang="de-DE" altLang="de-DE" sz="1900" dirty="0">
              <a:solidFill>
                <a:srgbClr val="6E6E6E"/>
              </a:solidFill>
              <a:cs typeface="Arial" panose="020B0604020202020204" pitchFamily="34" charset="0"/>
            </a:endParaRPr>
          </a:p>
          <a:p>
            <a:pPr marL="285750" lvl="0" indent="-285750" eaLnBrk="0" hangingPunct="0">
              <a:spcBef>
                <a:spcPct val="50000"/>
              </a:spcBef>
              <a:buClr>
                <a:srgbClr val="CC0000"/>
              </a:buClr>
              <a:buFont typeface="Zapf Dingbats"/>
              <a:buChar char="n"/>
              <a:defRPr/>
            </a:pPr>
            <a:r>
              <a:rPr lang="de-DE" altLang="de-DE" sz="1900" dirty="0">
                <a:solidFill>
                  <a:srgbClr val="6E6E6E"/>
                </a:solidFill>
                <a:cs typeface="Arial" panose="020B0604020202020204" pitchFamily="34" charset="0"/>
              </a:rPr>
              <a:t>Also: illustrative </a:t>
            </a:r>
            <a:r>
              <a:rPr lang="de-DE" altLang="de-DE" sz="1900" dirty="0" err="1">
                <a:solidFill>
                  <a:srgbClr val="6E6E6E"/>
                </a:solidFill>
                <a:cs typeface="Arial" panose="020B0604020202020204" pitchFamily="34" charset="0"/>
              </a:rPr>
              <a:t>approved</a:t>
            </a:r>
            <a:r>
              <a:rPr lang="de-DE" altLang="de-DE" sz="19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900" dirty="0" err="1">
                <a:solidFill>
                  <a:srgbClr val="6E6E6E"/>
                </a:solidFill>
                <a:cs typeface="Arial" panose="020B0604020202020204" pitchFamily="34" charset="0"/>
              </a:rPr>
              <a:t>examples</a:t>
            </a:r>
            <a:r>
              <a:rPr lang="de-DE" altLang="de-DE" sz="19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900" dirty="0" err="1">
                <a:solidFill>
                  <a:srgbClr val="6E6E6E"/>
                </a:solidFill>
                <a:cs typeface="Arial" panose="020B0604020202020204" pitchFamily="34" charset="0"/>
              </a:rPr>
              <a:t>of</a:t>
            </a:r>
            <a:r>
              <a:rPr lang="de-DE" altLang="de-DE" sz="19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900" dirty="0" err="1">
                <a:solidFill>
                  <a:srgbClr val="6E6E6E"/>
                </a:solidFill>
                <a:cs typeface="Arial" panose="020B0604020202020204" pitchFamily="34" charset="0"/>
              </a:rPr>
              <a:t>ergonomic</a:t>
            </a:r>
            <a:r>
              <a:rPr lang="de-DE" altLang="de-DE" sz="1900" dirty="0">
                <a:solidFill>
                  <a:srgbClr val="6E6E6E"/>
                </a:solidFill>
                <a:cs typeface="Arial" panose="020B0604020202020204" pitchFamily="34" charset="0"/>
              </a:rPr>
              <a:t> </a:t>
            </a:r>
            <a:r>
              <a:rPr lang="de-DE" altLang="de-DE" sz="1900" dirty="0" err="1">
                <a:solidFill>
                  <a:srgbClr val="6E6E6E"/>
                </a:solidFill>
                <a:cs typeface="Arial" panose="020B0604020202020204" pitchFamily="34" charset="0"/>
              </a:rPr>
              <a:t>work</a:t>
            </a:r>
            <a:r>
              <a:rPr lang="de-DE" altLang="de-DE" sz="1900" dirty="0">
                <a:solidFill>
                  <a:srgbClr val="6E6E6E"/>
                </a:solidFill>
                <a:cs typeface="Arial" panose="020B0604020202020204" pitchFamily="34" charset="0"/>
              </a:rPr>
              <a:t> design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Zapf Dingbats" charset="2"/>
              <a:buNone/>
              <a:tabLst/>
              <a:defRPr/>
            </a:pPr>
            <a:endParaRPr kumimoji="0" lang="de-DE" sz="1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698875" y="5239534"/>
            <a:ext cx="496093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de-DE" altLang="de-DE" sz="1600" dirty="0">
                <a:solidFill>
                  <a:srgbClr val="000000"/>
                </a:solidFill>
                <a:hlinkClick r:id="rId4"/>
              </a:rPr>
              <a:t>https://</a:t>
            </a:r>
            <a:r>
              <a:rPr lang="de-DE" altLang="de-DE" sz="1600" dirty="0" smtClean="0">
                <a:solidFill>
                  <a:srgbClr val="000000"/>
                </a:solidFill>
                <a:hlinkClick r:id="rId4"/>
              </a:rPr>
              <a:t>osha.europa.eu/fop/germany/de/topics/archiv_gpa/2007/beitraege_2007/bgi-ergonomie.pdf</a:t>
            </a:r>
            <a:endParaRPr lang="de-DE" altLang="de-DE" sz="1600" dirty="0" smtClean="0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  <a:defRPr/>
            </a:pPr>
            <a:r>
              <a:rPr kumimoji="0" lang="de-DE" alt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(in German)</a:t>
            </a:r>
            <a:endParaRPr kumimoji="0" lang="de-DE" altLang="de-DE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98" y="6559270"/>
            <a:ext cx="4560203" cy="298730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812360" y="6249497"/>
            <a:ext cx="33534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/>
              <a:t>16</a:t>
            </a:r>
            <a:endParaRPr lang="de-DE" sz="1050" dirty="0"/>
          </a:p>
        </p:txBody>
      </p:sp>
    </p:spTree>
    <p:extLst>
      <p:ext uri="{BB962C8B-B14F-4D97-AF65-F5344CB8AC3E}">
        <p14:creationId xmlns:p14="http://schemas.microsoft.com/office/powerpoint/2010/main" val="3209401414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Important</a:t>
            </a:r>
            <a:r>
              <a:rPr lang="de-DE" altLang="de-DE" sz="3200" dirty="0"/>
              <a:t> </a:t>
            </a:r>
            <a:r>
              <a:rPr lang="de-DE" altLang="de-DE" sz="3200" dirty="0" err="1"/>
              <a:t>literature</a:t>
            </a:r>
            <a:r>
              <a:rPr lang="de-DE" altLang="de-DE" sz="3200" dirty="0"/>
              <a:t> </a:t>
            </a:r>
            <a:r>
              <a:rPr lang="de-DE" altLang="de-DE" sz="3200" dirty="0" err="1"/>
              <a:t>for</a:t>
            </a:r>
            <a:r>
              <a:rPr lang="de-DE" altLang="de-DE" sz="3200" dirty="0"/>
              <a:t> Module 2-4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hangingPunct="1">
              <a:lnSpc>
                <a:spcPct val="110000"/>
              </a:lnSpc>
              <a:spcBef>
                <a:spcPct val="40000"/>
              </a:spcBef>
              <a:tabLst/>
            </a:pPr>
            <a:r>
              <a:rPr lang="de-DE" altLang="de-DE" sz="160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DIN Taschenbuch 390 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Körpermaße und Körperkräfte</a:t>
            </a:r>
          </a:p>
          <a:p>
            <a:pPr lvl="0" eaLnBrk="1" hangingPunct="1">
              <a:lnSpc>
                <a:spcPct val="110000"/>
              </a:lnSpc>
              <a:spcBef>
                <a:spcPct val="40000"/>
              </a:spcBef>
              <a:tabLst/>
            </a:pPr>
            <a:r>
              <a:rPr lang="de-DE" altLang="de-DE" sz="160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EN ISO 14738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Safety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machinery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Anthropometric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requirements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design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workstations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at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machinery</a:t>
            </a:r>
            <a:endParaRPr lang="de-DE" altLang="de-DE" sz="1600" b="0" kern="1200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1" hangingPunct="1">
              <a:lnSpc>
                <a:spcPct val="110000"/>
              </a:lnSpc>
              <a:spcBef>
                <a:spcPct val="40000"/>
              </a:spcBef>
              <a:tabLst/>
            </a:pPr>
            <a:r>
              <a:rPr lang="de-DE" altLang="de-DE" sz="160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EN 547-2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Safety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machinery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Human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body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measurements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Part 2: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Principles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determining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dimensions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required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access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openings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lvl="0" eaLnBrk="1" hangingPunct="1">
              <a:lnSpc>
                <a:spcPct val="110000"/>
              </a:lnSpc>
              <a:spcBef>
                <a:spcPct val="40000"/>
              </a:spcBef>
              <a:tabLst/>
            </a:pPr>
            <a:r>
              <a:rPr lang="de-DE" altLang="de-DE" sz="160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EN ISO 3411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Earth-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moving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machinery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Physical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dimensions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operators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minimum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operator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space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envelope</a:t>
            </a:r>
            <a:endParaRPr lang="de-DE" altLang="de-DE" sz="1600" b="0" kern="1200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1" hangingPunct="1">
              <a:lnSpc>
                <a:spcPct val="110000"/>
              </a:lnSpc>
              <a:spcBef>
                <a:spcPct val="40000"/>
              </a:spcBef>
              <a:tabLst/>
            </a:pPr>
            <a:r>
              <a:rPr lang="de-DE" altLang="de-DE" sz="160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EN ISO 6682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Earth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moving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machinery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Zones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comfort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reach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6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controls</a:t>
            </a:r>
            <a:endParaRPr lang="de-DE" altLang="de-DE" sz="1600" b="0" kern="1200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1" hangingPunct="1">
              <a:lnSpc>
                <a:spcPct val="110000"/>
              </a:lnSpc>
              <a:spcBef>
                <a:spcPct val="40000"/>
              </a:spcBef>
              <a:tabLst/>
            </a:pPr>
            <a:r>
              <a:rPr lang="de-DE" altLang="de-DE" sz="160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DIN 5566-1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Schienenfahrzeuge – Führerräume – Teil 1: Allgemeine Anforderungen</a:t>
            </a:r>
          </a:p>
          <a:p>
            <a:pPr lvl="0" eaLnBrk="1" hangingPunct="1">
              <a:lnSpc>
                <a:spcPct val="110000"/>
              </a:lnSpc>
              <a:spcBef>
                <a:spcPct val="40000"/>
              </a:spcBef>
              <a:tabLst/>
            </a:pPr>
            <a:r>
              <a:rPr lang="de-DE" altLang="de-DE" sz="160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DIN 5566-2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Schienenfahrzeuge - Führerräume – Teil 2: Zusatzanforderungen an Eisenbahnfahrzeuge</a:t>
            </a:r>
          </a:p>
          <a:p>
            <a:pPr lvl="0" eaLnBrk="1" hangingPunct="1">
              <a:lnSpc>
                <a:spcPct val="110000"/>
              </a:lnSpc>
              <a:spcBef>
                <a:spcPct val="40000"/>
              </a:spcBef>
              <a:tabLst/>
            </a:pPr>
            <a:r>
              <a:rPr lang="de-DE" altLang="de-DE" sz="160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DIN 15996</a:t>
            </a:r>
            <a:r>
              <a:rPr lang="de-DE" altLang="de-DE" sz="16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Bild- und Tonbearbeitung in Film-, Video- und Rundfunkbetrieben - Grundsätze und Festlegungen für den Arbeitsplatz</a:t>
            </a:r>
          </a:p>
          <a:p>
            <a:endParaRPr lang="de-DE" sz="1400" b="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84C3FD-273D-46C9-894A-8776AD160FB4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ACDB34B9-1B6B-4CCE-810A-3F635C0A9A18}" type="slidenum">
              <a:rPr lang="de-DE" altLang="de-DE" smtClean="0"/>
              <a:pPr/>
              <a:t>17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1451010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2800" dirty="0" err="1"/>
              <a:t>Important</a:t>
            </a:r>
            <a:r>
              <a:rPr lang="de-DE" altLang="de-DE" sz="2800" dirty="0"/>
              <a:t> </a:t>
            </a:r>
            <a:r>
              <a:rPr lang="de-DE" altLang="de-DE" sz="2800" dirty="0" err="1"/>
              <a:t>literature</a:t>
            </a:r>
            <a:r>
              <a:rPr lang="de-DE" altLang="de-DE" sz="2800" dirty="0"/>
              <a:t> </a:t>
            </a:r>
            <a:r>
              <a:rPr lang="de-DE" altLang="de-DE" sz="2800" dirty="0" err="1"/>
              <a:t>for</a:t>
            </a:r>
            <a:r>
              <a:rPr lang="de-DE" altLang="de-DE" sz="2800" dirty="0"/>
              <a:t> Module 2-4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460363"/>
            <a:ext cx="8064500" cy="4897437"/>
          </a:xfrm>
        </p:spPr>
        <p:txBody>
          <a:bodyPr/>
          <a:lstStyle/>
          <a:p>
            <a:pPr lvl="0" eaLnBrk="1" hangingPunct="1">
              <a:lnSpc>
                <a:spcPct val="120000"/>
              </a:lnSpc>
              <a:spcBef>
                <a:spcPct val="40000"/>
              </a:spcBef>
              <a:spcAft>
                <a:spcPct val="20000"/>
              </a:spcAft>
              <a:tabLst/>
            </a:pPr>
            <a:r>
              <a:rPr lang="de-DE" altLang="de-DE" sz="150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DIN 33402-3 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Körpermaße des Menschen - Bewegungsraum bei verschiedenen Grundstellungen und Bewegungen</a:t>
            </a:r>
          </a:p>
          <a:p>
            <a:pPr lvl="0" eaLnBrk="1" hangingPunct="1">
              <a:lnSpc>
                <a:spcPct val="120000"/>
              </a:lnSpc>
              <a:spcBef>
                <a:spcPct val="40000"/>
              </a:spcBef>
              <a:spcAft>
                <a:spcPct val="20000"/>
              </a:spcAft>
              <a:tabLst/>
            </a:pPr>
            <a:r>
              <a:rPr lang="de-DE" altLang="de-DE" sz="150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DIN 33406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Arbeitsplatzmaße im Produktionsbereich - Begriffe, Arbeitsplatztypen, Arbeitsplatzmaße </a:t>
            </a:r>
          </a:p>
          <a:p>
            <a:pPr lvl="0" eaLnBrk="1" hangingPunct="1">
              <a:lnSpc>
                <a:spcPct val="120000"/>
              </a:lnSpc>
              <a:spcBef>
                <a:spcPct val="40000"/>
              </a:spcBef>
              <a:spcAft>
                <a:spcPct val="20000"/>
              </a:spcAft>
              <a:tabLst/>
            </a:pPr>
            <a:r>
              <a:rPr lang="de-DE" altLang="de-DE" sz="150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DIN 33408-1: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Körperumrissschablonen – Teil 1: Für Sitzplätze </a:t>
            </a:r>
          </a:p>
          <a:p>
            <a:pPr lvl="0" eaLnBrk="1" hangingPunct="1">
              <a:lnSpc>
                <a:spcPct val="120000"/>
              </a:lnSpc>
              <a:spcBef>
                <a:spcPct val="40000"/>
              </a:spcBef>
              <a:spcAft>
                <a:spcPct val="20000"/>
              </a:spcAft>
              <a:tabLst/>
            </a:pPr>
            <a:r>
              <a:rPr lang="de-DE" altLang="de-DE" sz="150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EN ISO 13857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Safety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machinery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Safety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distances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prevent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hazard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zones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being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reached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by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upper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lower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limbs</a:t>
            </a:r>
            <a:endParaRPr lang="de-DE" altLang="de-DE" sz="1500" b="0" kern="1200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1" hangingPunct="1">
              <a:lnSpc>
                <a:spcPct val="120000"/>
              </a:lnSpc>
              <a:spcAft>
                <a:spcPct val="20000"/>
              </a:spcAft>
              <a:tabLst/>
            </a:pPr>
            <a:r>
              <a:rPr lang="de-DE" altLang="de-DE" sz="150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EN 349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Safety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machinery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Minimum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gaps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avoid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crushing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parts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human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body</a:t>
            </a:r>
            <a:endParaRPr lang="de-DE" altLang="de-DE" sz="1500" b="0" kern="1200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1" hangingPunct="1">
              <a:lnSpc>
                <a:spcPct val="120000"/>
              </a:lnSpc>
              <a:spcAft>
                <a:spcPct val="20000"/>
              </a:spcAft>
              <a:tabLst/>
            </a:pPr>
            <a:r>
              <a:rPr lang="de-DE" altLang="de-DE" sz="150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EN ISO 13850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Safety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machinery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Emergency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stop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Principles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design </a:t>
            </a:r>
          </a:p>
          <a:p>
            <a:pPr lvl="0" eaLnBrk="1" hangingPunct="1">
              <a:lnSpc>
                <a:spcPct val="120000"/>
              </a:lnSpc>
              <a:spcAft>
                <a:spcPct val="20000"/>
              </a:spcAft>
              <a:tabLst/>
            </a:pPr>
            <a:r>
              <a:rPr lang="de-DE" altLang="de-DE" sz="150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VDI/VDE 3546 Blatt 1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Konstruktive Gestaltung von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Prozeßleitwarten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; Allgemeiner Teil</a:t>
            </a:r>
          </a:p>
          <a:p>
            <a:pPr lvl="0" eaLnBrk="1" hangingPunct="1">
              <a:lnSpc>
                <a:spcPct val="120000"/>
              </a:lnSpc>
              <a:spcAft>
                <a:spcPct val="20000"/>
              </a:spcAft>
              <a:tabLst/>
            </a:pPr>
            <a:r>
              <a:rPr lang="de-DE" altLang="de-DE" sz="150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VDI/VDE 3850 Blatt 1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Gebrauchstaugliche Gestaltung von Benutzungsschnittstellen für technische Anlagen - Konzepte, Prinzipien und grundsätzliche Empfehlungen </a:t>
            </a:r>
          </a:p>
          <a:p>
            <a:pPr lvl="0" eaLnBrk="1" hangingPunct="1">
              <a:lnSpc>
                <a:spcPct val="120000"/>
              </a:lnSpc>
              <a:spcAft>
                <a:spcPct val="20000"/>
              </a:spcAft>
              <a:tabLst/>
            </a:pP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For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further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standards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see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KAN-Praxis – </a:t>
            </a:r>
            <a:r>
              <a:rPr lang="de-DE" altLang="de-DE" sz="1600" b="0" dirty="0" smtClean="0">
                <a:hlinkClick r:id="rId2"/>
              </a:rPr>
              <a:t>https://</a:t>
            </a:r>
            <a:r>
              <a:rPr lang="de-DE" altLang="de-DE" sz="1600" b="0" dirty="0" smtClean="0">
                <a:hlinkClick r:id="rId2"/>
              </a:rPr>
              <a:t>nora.kan-praxis.de</a:t>
            </a:r>
            <a:r>
              <a:rPr lang="de-DE" altLang="de-DE" sz="1600" b="0" dirty="0" smtClean="0">
                <a:hlinkClick r:id="rId2"/>
              </a:rPr>
              <a:t>/en</a:t>
            </a:r>
            <a:r>
              <a:rPr lang="de-DE" altLang="de-DE" sz="1600" b="0" dirty="0" smtClean="0"/>
              <a:t> </a:t>
            </a:r>
            <a:r>
              <a:rPr lang="de-DE" altLang="de-DE" sz="1600" b="0" dirty="0" smtClean="0"/>
              <a:t> </a:t>
            </a:r>
            <a:endParaRPr lang="de-DE" sz="1500" b="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3B506E-8D1B-4994-9EFE-42E4B06AEFB6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ACDB34B9-1B6B-4CCE-810A-3F635C0A9A18}" type="slidenum">
              <a:rPr lang="de-DE" altLang="de-DE" smtClean="0"/>
              <a:pPr/>
              <a:t>18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4875550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Important</a:t>
            </a:r>
            <a:r>
              <a:rPr lang="de-DE" altLang="de-DE" sz="3200" dirty="0"/>
              <a:t> </a:t>
            </a:r>
            <a:r>
              <a:rPr lang="de-DE" altLang="de-DE" sz="3200" dirty="0" err="1"/>
              <a:t>literature</a:t>
            </a:r>
            <a:r>
              <a:rPr lang="de-DE" altLang="de-DE" sz="3200" dirty="0"/>
              <a:t> </a:t>
            </a:r>
            <a:r>
              <a:rPr lang="de-DE" altLang="de-DE" sz="3200" dirty="0" err="1"/>
              <a:t>for</a:t>
            </a:r>
            <a:r>
              <a:rPr lang="de-DE" altLang="de-DE" sz="3200" dirty="0"/>
              <a:t> Module 2-4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64685" y="1430338"/>
            <a:ext cx="8064500" cy="4897437"/>
          </a:xfrm>
        </p:spPr>
        <p:txBody>
          <a:bodyPr/>
          <a:lstStyle/>
          <a:p>
            <a:pPr lvl="0" eaLnBrk="1" hangingPunct="1">
              <a:lnSpc>
                <a:spcPct val="110000"/>
              </a:lnSpc>
              <a:tabLst/>
            </a:pPr>
            <a:r>
              <a:rPr lang="de-DE" altLang="de-DE" sz="150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BULLINGER, H.-J. (1994):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Ergonomie: Produkt- und Arbeitsplatzgestaltung. Stuttgart: Teubner.</a:t>
            </a:r>
          </a:p>
          <a:p>
            <a:pPr lvl="0" eaLnBrk="1" hangingPunct="1">
              <a:lnSpc>
                <a:spcPct val="110000"/>
              </a:lnSpc>
              <a:tabLst/>
            </a:pPr>
            <a:r>
              <a:rPr lang="de-DE" altLang="de-DE" sz="150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GRANDJEAN, E. (1991):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Physiologische Arbeitsgestaltung: Leitfaden der Ergonomie. 4th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edition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Landsberg: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Ecomed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lvl="0" eaLnBrk="1" hangingPunct="1">
              <a:lnSpc>
                <a:spcPct val="110000"/>
              </a:lnSpc>
              <a:tabLst/>
            </a:pPr>
            <a:r>
              <a:rPr lang="de-DE" altLang="de-DE" sz="150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HETTINGER, T.; WOBBE, G. (EDS.) (1993):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Kompendium der Arbeitswissenschaft: Optimierungsmöglichkeiten zur Arbeitsgestaltung und Arbeitsorganisation. Ludwigshafen (Rhein): Kiehl.</a:t>
            </a:r>
          </a:p>
          <a:p>
            <a:pPr lvl="0" eaLnBrk="1" hangingPunct="1">
              <a:lnSpc>
                <a:spcPct val="110000"/>
              </a:lnSpc>
              <a:tabLst/>
            </a:pPr>
            <a:r>
              <a:rPr lang="de-DE" altLang="de-DE" sz="150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INSTITUT FÜR ANGEWANDTE ARBEITSWISSENSCHAFT E.V. (Eds.) (1989):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Arbeitsgestaltung in Produktion und Verwaltung. Taschenbuch für den Praktiker. Cologne: Wirtschaftsverlag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Bachem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lvl="0" eaLnBrk="1" hangingPunct="1">
              <a:lnSpc>
                <a:spcPct val="110000"/>
              </a:lnSpc>
              <a:tabLst/>
            </a:pPr>
            <a:r>
              <a:rPr lang="de-DE" altLang="de-DE" sz="150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KIRCHNER, J.-H.; BAUM E. (1990):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Ergonomie für Konstrukteure und Arbeitsgestalter.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Munich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 Carl Hanser.</a:t>
            </a:r>
          </a:p>
          <a:p>
            <a:pPr lvl="0" eaLnBrk="1" hangingPunct="1">
              <a:lnSpc>
                <a:spcPct val="110000"/>
              </a:lnSpc>
              <a:tabLst/>
            </a:pPr>
            <a:r>
              <a:rPr lang="de-DE" altLang="de-DE" sz="150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KIRCHNER, A.; KIRCHNER, J.-H.; KLIEM, M.; MÜLLER, J. M. (1990):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Räumlichergonomische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Gestaltung: Handbuch. 1st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edition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Bremerhaven: Wirtschaftsverlag NW Verlag für neue Wissenschaft. (Publications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Bundesanstalt für Arbeitsmedizin und Arbeitsschutz, </a:t>
            </a:r>
            <a:r>
              <a:rPr lang="de-DE" altLang="de-DE" sz="1500" b="0" kern="12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Article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632).</a:t>
            </a:r>
          </a:p>
          <a:p>
            <a:pPr lvl="0" eaLnBrk="1" hangingPunct="1">
              <a:lnSpc>
                <a:spcPct val="110000"/>
              </a:lnSpc>
              <a:tabLst/>
            </a:pPr>
            <a:r>
              <a:rPr lang="de-DE" altLang="de-DE" sz="150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LANGE, W.; WINDEL, A. (2008):</a:t>
            </a:r>
            <a:r>
              <a:rPr lang="de-DE" altLang="de-DE" sz="1500" b="0" kern="1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Kleine ergonomische Datensammlung. Dortmund: Bundesanstalt für Arbeitsschutz und Arbeitsmedizin. </a:t>
            </a:r>
          </a:p>
          <a:p>
            <a:endParaRPr lang="de-DE" sz="1500" b="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06D6896-0A62-4603-9892-9C88C0D35DBA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ACDB34B9-1B6B-4CCE-810A-3F635C0A9A18}" type="slidenum">
              <a:rPr lang="de-DE" altLang="de-DE" smtClean="0"/>
              <a:pPr/>
              <a:t>19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692103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defTabSz="801688" eaLnBrk="0" hangingPunct="0">
              <a:defRPr sz="2400" b="1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 defTabSz="801688" eaLnBrk="0" hangingPunct="0"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 defTabSz="801688" eaLnBrk="0" hangingPunct="0">
              <a:buClr>
                <a:srgbClr val="FAB500"/>
              </a:buClr>
              <a:buFont typeface="Wingdings" panose="05000000000000000000" pitchFamily="2" charset="2"/>
              <a:buChar char="§"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 defTabSz="801688" eaLnBrk="0" hangingPunct="0">
              <a:buFont typeface="Wingdings" panose="05000000000000000000" pitchFamily="2" charset="2"/>
              <a:buChar char="§"/>
              <a:defRPr sz="21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 defTabSz="801688" eaLnBrk="0" hangingPunct="0"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B68D7E9-6A1C-49FC-8BAA-B7FBD02FD148}" type="datetime1">
              <a:rPr lang="de-DE" altLang="de-DE" sz="1200" b="0" smtClean="0">
                <a:solidFill>
                  <a:schemeClr val="bg1"/>
                </a:solidFill>
              </a:rPr>
              <a:t>12.11.2019</a:t>
            </a:fld>
            <a:endParaRPr lang="de-DE" altLang="de-DE" sz="1200" b="0" smtClean="0">
              <a:solidFill>
                <a:schemeClr val="bg1"/>
              </a:solidFill>
            </a:endParaRPr>
          </a:p>
        </p:txBody>
      </p:sp>
      <p:sp>
        <p:nvSpPr>
          <p:cNvPr id="409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defTabSz="801688" eaLnBrk="0" hangingPunct="0">
              <a:defRPr sz="2400" b="1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 defTabSz="801688" eaLnBrk="0" hangingPunct="0"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 defTabSz="801688" eaLnBrk="0" hangingPunct="0">
              <a:buClr>
                <a:srgbClr val="FAB500"/>
              </a:buClr>
              <a:buFont typeface="Wingdings" panose="05000000000000000000" pitchFamily="2" charset="2"/>
              <a:buChar char="§"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 defTabSz="801688" eaLnBrk="0" hangingPunct="0">
              <a:buFont typeface="Wingdings" panose="05000000000000000000" pitchFamily="2" charset="2"/>
              <a:buChar char="§"/>
              <a:defRPr sz="21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 defTabSz="801688" eaLnBrk="0" hangingPunct="0"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de-DE" sz="1200" b="0" dirty="0" smtClean="0">
                <a:solidFill>
                  <a:schemeClr val="bg1"/>
                </a:solidFill>
              </a:rPr>
              <a:t>Module 2 – Learning ergonomics - Part 4</a:t>
            </a:r>
            <a:endParaRPr lang="de-DE" altLang="de-DE" sz="1200" b="0" dirty="0" smtClean="0">
              <a:solidFill>
                <a:schemeClr val="bg1"/>
              </a:solidFill>
            </a:endParaRPr>
          </a:p>
        </p:txBody>
      </p:sp>
      <p:sp>
        <p:nvSpPr>
          <p:cNvPr id="4100" name="Foliennummernplatzhalt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defTabSz="801688" eaLnBrk="0" hangingPunct="0">
              <a:defRPr sz="2400" b="1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 defTabSz="801688" eaLnBrk="0" hangingPunct="0"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 defTabSz="801688" eaLnBrk="0" hangingPunct="0">
              <a:buClr>
                <a:srgbClr val="FAB500"/>
              </a:buClr>
              <a:buFont typeface="Wingdings" panose="05000000000000000000" pitchFamily="2" charset="2"/>
              <a:buChar char="§"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 defTabSz="801688" eaLnBrk="0" hangingPunct="0">
              <a:buFont typeface="Wingdings" panose="05000000000000000000" pitchFamily="2" charset="2"/>
              <a:buChar char="§"/>
              <a:defRPr sz="21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 defTabSz="801688" eaLnBrk="0" hangingPunct="0"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1200" b="0" dirty="0" smtClean="0">
                <a:solidFill>
                  <a:schemeClr val="bg1"/>
                </a:solidFill>
              </a:rPr>
              <a:t> </a:t>
            </a:r>
            <a:fld id="{7DA9678E-8188-4F40-8293-AA29B13C7974}" type="slidenum">
              <a:rPr lang="de-DE" altLang="de-DE" sz="1200" b="0">
                <a:solidFill>
                  <a:schemeClr val="bg1"/>
                </a:solidFill>
              </a:rPr>
              <a:pPr eaLnBrk="1" hangingPunct="1"/>
              <a:t>2</a:t>
            </a:fld>
            <a:endParaRPr lang="de-DE" altLang="de-DE" sz="1200" b="0" dirty="0">
              <a:solidFill>
                <a:schemeClr val="bg1"/>
              </a:solidFill>
            </a:endParaRPr>
          </a:p>
        </p:txBody>
      </p:sp>
      <p:sp>
        <p:nvSpPr>
          <p:cNvPr id="4101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/>
              <a:t>The </a:t>
            </a:r>
            <a:r>
              <a:rPr lang="de-DE" altLang="de-DE" dirty="0" err="1"/>
              <a:t>point</a:t>
            </a:r>
            <a:r>
              <a:rPr lang="de-DE" altLang="de-DE" dirty="0"/>
              <a:t> </a:t>
            </a:r>
            <a:r>
              <a:rPr lang="de-DE" altLang="de-DE" dirty="0" err="1"/>
              <a:t>is</a:t>
            </a:r>
            <a:r>
              <a:rPr lang="de-DE" altLang="de-DE" dirty="0"/>
              <a:t>…</a:t>
            </a:r>
            <a:endParaRPr lang="de-DE" altLang="de-DE" dirty="0" smtClean="0"/>
          </a:p>
        </p:txBody>
      </p:sp>
      <p:sp>
        <p:nvSpPr>
          <p:cNvPr id="10" name="Text Box 110"/>
          <p:cNvSpPr txBox="1">
            <a:spLocks noChangeArrowheads="1"/>
          </p:cNvSpPr>
          <p:nvPr/>
        </p:nvSpPr>
        <p:spPr bwMode="auto">
          <a:xfrm>
            <a:off x="2915816" y="6032340"/>
            <a:ext cx="25908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200" b="1" dirty="0" err="1">
                <a:solidFill>
                  <a:schemeClr val="bg2"/>
                </a:solidFill>
              </a:rPr>
              <a:t>Workplace</a:t>
            </a:r>
            <a:r>
              <a:rPr lang="de-DE" altLang="de-DE" sz="1200" b="1" dirty="0">
                <a:solidFill>
                  <a:schemeClr val="bg2"/>
                </a:solidFill>
              </a:rPr>
              <a:t> type: </a:t>
            </a:r>
            <a:r>
              <a:rPr lang="de-DE" altLang="de-DE" sz="1200" b="1" dirty="0" err="1">
                <a:solidFill>
                  <a:schemeClr val="bg2"/>
                </a:solidFill>
              </a:rPr>
              <a:t>seated</a:t>
            </a:r>
            <a:endParaRPr lang="de-DE" altLang="de-DE" sz="1200" b="1" dirty="0">
              <a:solidFill>
                <a:schemeClr val="bg2"/>
              </a:solidFill>
            </a:endParaRPr>
          </a:p>
        </p:txBody>
      </p:sp>
      <p:sp>
        <p:nvSpPr>
          <p:cNvPr id="11" name="Rectangle 96"/>
          <p:cNvSpPr>
            <a:spLocks noChangeArrowheads="1"/>
          </p:cNvSpPr>
          <p:nvPr/>
        </p:nvSpPr>
        <p:spPr bwMode="auto">
          <a:xfrm>
            <a:off x="6450760" y="3814411"/>
            <a:ext cx="2522142" cy="1522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600" b="1" dirty="0" err="1">
                <a:solidFill>
                  <a:schemeClr val="bg2"/>
                </a:solidFill>
              </a:rPr>
              <a:t>Safety</a:t>
            </a:r>
            <a:r>
              <a:rPr lang="de-DE" altLang="de-DE" sz="1600" b="1" dirty="0">
                <a:solidFill>
                  <a:schemeClr val="bg2"/>
                </a:solidFill>
              </a:rPr>
              <a:t> </a:t>
            </a:r>
            <a:r>
              <a:rPr lang="de-DE" altLang="de-DE" sz="1600" b="1" dirty="0" err="1">
                <a:solidFill>
                  <a:schemeClr val="bg2"/>
                </a:solidFill>
              </a:rPr>
              <a:t>distances</a:t>
            </a:r>
            <a:endParaRPr lang="de-DE" altLang="de-DE" sz="1600" b="1" dirty="0">
              <a:solidFill>
                <a:schemeClr val="bg2"/>
              </a:solidFill>
            </a:endParaRPr>
          </a:p>
          <a:p>
            <a:pPr eaLnBrk="1" hangingPunct="1"/>
            <a:endParaRPr lang="de-DE" altLang="de-DE" sz="1600" b="1" dirty="0">
              <a:solidFill>
                <a:schemeClr val="bg2"/>
              </a:solidFill>
            </a:endParaRPr>
          </a:p>
          <a:p>
            <a:pPr eaLnBrk="1" hangingPunct="1"/>
            <a:endParaRPr lang="de-DE" altLang="de-DE" sz="1600" b="1" dirty="0">
              <a:solidFill>
                <a:schemeClr val="bg2"/>
              </a:solidFill>
            </a:endParaRPr>
          </a:p>
          <a:p>
            <a:pPr eaLnBrk="1" hangingPunct="1"/>
            <a:r>
              <a:rPr lang="de-DE" altLang="de-DE" sz="1600" b="1" dirty="0">
                <a:solidFill>
                  <a:schemeClr val="bg2"/>
                </a:solidFill>
              </a:rPr>
              <a:t>Maximum </a:t>
            </a:r>
            <a:r>
              <a:rPr lang="de-DE" altLang="de-DE" sz="1600" b="1" dirty="0" err="1">
                <a:solidFill>
                  <a:schemeClr val="bg2"/>
                </a:solidFill>
              </a:rPr>
              <a:t>and</a:t>
            </a:r>
            <a:r>
              <a:rPr lang="de-DE" altLang="de-DE" sz="1600" b="1" dirty="0">
                <a:solidFill>
                  <a:schemeClr val="bg2"/>
                </a:solidFill>
              </a:rPr>
              <a:t> </a:t>
            </a:r>
            <a:r>
              <a:rPr lang="de-DE" altLang="de-DE" sz="1600" b="1" dirty="0" err="1" smtClean="0">
                <a:solidFill>
                  <a:schemeClr val="bg2"/>
                </a:solidFill>
              </a:rPr>
              <a:t>minimum</a:t>
            </a:r>
            <a:endParaRPr lang="de-DE" altLang="de-DE" sz="1600" b="1" dirty="0" smtClean="0">
              <a:solidFill>
                <a:schemeClr val="bg2"/>
              </a:solidFill>
            </a:endParaRPr>
          </a:p>
          <a:p>
            <a:pPr eaLnBrk="1" hangingPunct="1"/>
            <a:r>
              <a:rPr lang="de-DE" altLang="de-DE" sz="1600" b="1" dirty="0" err="1" smtClean="0">
                <a:solidFill>
                  <a:schemeClr val="bg2"/>
                </a:solidFill>
              </a:rPr>
              <a:t>gaps</a:t>
            </a:r>
            <a:endParaRPr lang="de-DE" altLang="de-DE" sz="1600" b="1" dirty="0">
              <a:solidFill>
                <a:schemeClr val="bg2"/>
              </a:solidFill>
            </a:endParaRPr>
          </a:p>
        </p:txBody>
      </p:sp>
      <p:sp>
        <p:nvSpPr>
          <p:cNvPr id="12" name="Rectangle 93"/>
          <p:cNvSpPr>
            <a:spLocks noChangeArrowheads="1"/>
          </p:cNvSpPr>
          <p:nvPr/>
        </p:nvSpPr>
        <p:spPr bwMode="auto">
          <a:xfrm>
            <a:off x="6450760" y="2287637"/>
            <a:ext cx="1276609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600" b="1" dirty="0" err="1">
                <a:solidFill>
                  <a:schemeClr val="bg2"/>
                </a:solidFill>
              </a:rPr>
              <a:t>Active</a:t>
            </a:r>
            <a:r>
              <a:rPr lang="de-DE" altLang="de-DE" sz="1600" b="1" dirty="0">
                <a:solidFill>
                  <a:schemeClr val="bg2"/>
                </a:solidFill>
              </a:rPr>
              <a:t> </a:t>
            </a:r>
            <a:r>
              <a:rPr lang="de-DE" altLang="de-DE" sz="1600" b="1" dirty="0" err="1">
                <a:solidFill>
                  <a:schemeClr val="bg2"/>
                </a:solidFill>
              </a:rPr>
              <a:t>area</a:t>
            </a:r>
            <a:endParaRPr lang="de-DE" altLang="de-DE" sz="1600" b="1" dirty="0">
              <a:solidFill>
                <a:schemeClr val="bg2"/>
              </a:solidFill>
            </a:endParaRPr>
          </a:p>
        </p:txBody>
      </p:sp>
      <p:sp>
        <p:nvSpPr>
          <p:cNvPr id="13" name="Rectangle 94"/>
          <p:cNvSpPr>
            <a:spLocks noChangeArrowheads="1"/>
          </p:cNvSpPr>
          <p:nvPr/>
        </p:nvSpPr>
        <p:spPr bwMode="auto">
          <a:xfrm>
            <a:off x="6450760" y="1613213"/>
            <a:ext cx="1493014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600" b="1" dirty="0">
                <a:solidFill>
                  <a:schemeClr val="bg2"/>
                </a:solidFill>
              </a:rPr>
              <a:t>Area </a:t>
            </a:r>
            <a:r>
              <a:rPr lang="de-DE" altLang="de-DE" sz="1600" b="1" dirty="0" err="1">
                <a:solidFill>
                  <a:schemeClr val="bg2"/>
                </a:solidFill>
              </a:rPr>
              <a:t>of</a:t>
            </a:r>
            <a:r>
              <a:rPr lang="de-DE" altLang="de-DE" sz="1600" b="1" dirty="0">
                <a:solidFill>
                  <a:schemeClr val="bg2"/>
                </a:solidFill>
              </a:rPr>
              <a:t> </a:t>
            </a:r>
            <a:r>
              <a:rPr lang="de-DE" altLang="de-DE" sz="1600" b="1" dirty="0" err="1">
                <a:solidFill>
                  <a:schemeClr val="bg2"/>
                </a:solidFill>
              </a:rPr>
              <a:t>reach</a:t>
            </a:r>
            <a:endParaRPr lang="de-DE" altLang="de-DE" sz="1600" b="1" dirty="0">
              <a:solidFill>
                <a:schemeClr val="bg2"/>
              </a:solidFill>
            </a:endParaRPr>
          </a:p>
        </p:txBody>
      </p:sp>
      <p:sp>
        <p:nvSpPr>
          <p:cNvPr id="14" name="Rectangle 95"/>
          <p:cNvSpPr>
            <a:spLocks noChangeArrowheads="1"/>
          </p:cNvSpPr>
          <p:nvPr/>
        </p:nvSpPr>
        <p:spPr bwMode="auto">
          <a:xfrm>
            <a:off x="6450760" y="3063106"/>
            <a:ext cx="2276883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600" b="1" dirty="0">
                <a:solidFill>
                  <a:schemeClr val="bg2"/>
                </a:solidFill>
              </a:rPr>
              <a:t>Body </a:t>
            </a:r>
            <a:r>
              <a:rPr lang="de-DE" altLang="de-DE" sz="1600" b="1" dirty="0" err="1">
                <a:solidFill>
                  <a:schemeClr val="bg2"/>
                </a:solidFill>
              </a:rPr>
              <a:t>space</a:t>
            </a:r>
            <a:r>
              <a:rPr lang="de-DE" altLang="de-DE" sz="1600" b="1" dirty="0">
                <a:solidFill>
                  <a:schemeClr val="bg2"/>
                </a:solidFill>
              </a:rPr>
              <a:t> </a:t>
            </a:r>
            <a:r>
              <a:rPr lang="de-DE" altLang="de-DE" sz="1600" b="1" dirty="0" err="1">
                <a:solidFill>
                  <a:schemeClr val="bg2"/>
                </a:solidFill>
              </a:rPr>
              <a:t>envelope</a:t>
            </a:r>
            <a:endParaRPr lang="de-DE" altLang="de-DE" sz="1600" b="1" dirty="0">
              <a:solidFill>
                <a:schemeClr val="bg2"/>
              </a:solidFill>
            </a:endParaRPr>
          </a:p>
        </p:txBody>
      </p:sp>
      <p:sp>
        <p:nvSpPr>
          <p:cNvPr id="15" name="Rectangle 97"/>
          <p:cNvSpPr>
            <a:spLocks noChangeArrowheads="1"/>
          </p:cNvSpPr>
          <p:nvPr/>
        </p:nvSpPr>
        <p:spPr bwMode="auto">
          <a:xfrm>
            <a:off x="6450760" y="5633797"/>
            <a:ext cx="1808293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600" b="1" dirty="0" err="1">
                <a:solidFill>
                  <a:schemeClr val="bg2"/>
                </a:solidFill>
              </a:rPr>
              <a:t>Workplace</a:t>
            </a:r>
            <a:r>
              <a:rPr lang="de-DE" altLang="de-DE" sz="1600" b="1" dirty="0">
                <a:solidFill>
                  <a:schemeClr val="bg2"/>
                </a:solidFill>
              </a:rPr>
              <a:t> </a:t>
            </a:r>
            <a:r>
              <a:rPr lang="de-DE" altLang="de-DE" sz="1600" b="1" dirty="0" err="1">
                <a:solidFill>
                  <a:schemeClr val="bg2"/>
                </a:solidFill>
              </a:rPr>
              <a:t>types</a:t>
            </a:r>
            <a:endParaRPr lang="de-DE" altLang="de-DE" sz="1600" b="1" dirty="0">
              <a:solidFill>
                <a:schemeClr val="bg2"/>
              </a:solidFill>
            </a:endParaRPr>
          </a:p>
        </p:txBody>
      </p:sp>
      <p:sp>
        <p:nvSpPr>
          <p:cNvPr id="16" name="Inhaltsplatzhalter 7"/>
          <p:cNvSpPr txBox="1">
            <a:spLocks noGrp="1"/>
          </p:cNvSpPr>
          <p:nvPr/>
        </p:nvSpPr>
        <p:spPr bwMode="auto">
          <a:xfrm>
            <a:off x="1043608" y="6044549"/>
            <a:ext cx="1003300" cy="12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616075" algn="l"/>
              </a:tabLst>
              <a:defRPr sz="24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1588" algn="l" rtl="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616075" algn="l"/>
              </a:tabLst>
              <a:defRPr sz="2400">
                <a:solidFill>
                  <a:schemeClr val="bg2"/>
                </a:solidFill>
                <a:latin typeface="+mn-lt"/>
              </a:defRPr>
            </a:lvl2pPr>
            <a:lvl3pPr marL="265113" indent="-2619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AB500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  <a:defRPr sz="2400">
                <a:solidFill>
                  <a:schemeClr val="bg2"/>
                </a:solidFill>
                <a:latin typeface="+mn-lt"/>
              </a:defRPr>
            </a:lvl3pPr>
            <a:lvl4pPr marL="534988" indent="-268288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tabLst>
                <a:tab pos="1616075" algn="l"/>
              </a:tabLst>
              <a:defRPr sz="2100">
                <a:solidFill>
                  <a:schemeClr val="bg2"/>
                </a:solidFill>
                <a:latin typeface="+mn-lt"/>
              </a:defRPr>
            </a:lvl4pPr>
            <a:lvl5pPr marL="4964113" indent="-147638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5pPr>
            <a:lvl6pPr marL="54213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6pPr>
            <a:lvl7pPr marL="58785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7pPr>
            <a:lvl8pPr marL="63357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8pPr>
            <a:lvl9pPr marL="67929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9pPr>
          </a:lstStyle>
          <a:p>
            <a:r>
              <a:rPr lang="de-DE" sz="800" b="0" dirty="0" smtClean="0"/>
              <a:t>© Michael Hüter</a:t>
            </a:r>
            <a:endParaRPr lang="de-DE" b="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313" y="663089"/>
            <a:ext cx="2648551" cy="2694314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22"/>
          <a:stretch/>
        </p:blipFill>
        <p:spPr>
          <a:xfrm>
            <a:off x="380126" y="1262063"/>
            <a:ext cx="3333563" cy="2240468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55491" r="41339"/>
          <a:stretch/>
        </p:blipFill>
        <p:spPr>
          <a:xfrm>
            <a:off x="1153766" y="4140810"/>
            <a:ext cx="2787999" cy="1915291"/>
          </a:xfrm>
          <a:prstGeom prst="rect">
            <a:avLst/>
          </a:prstGeom>
        </p:spPr>
      </p:pic>
      <p:sp>
        <p:nvSpPr>
          <p:cNvPr id="9" name="Text Box 109"/>
          <p:cNvSpPr txBox="1">
            <a:spLocks noChangeArrowheads="1"/>
          </p:cNvSpPr>
          <p:nvPr/>
        </p:nvSpPr>
        <p:spPr bwMode="auto">
          <a:xfrm>
            <a:off x="2744788" y="3409157"/>
            <a:ext cx="2590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200" b="1" dirty="0" err="1">
                <a:solidFill>
                  <a:schemeClr val="bg2"/>
                </a:solidFill>
              </a:rPr>
              <a:t>Workplace</a:t>
            </a:r>
            <a:r>
              <a:rPr lang="de-DE" altLang="de-DE" sz="1200" b="1" dirty="0">
                <a:solidFill>
                  <a:schemeClr val="bg2"/>
                </a:solidFill>
              </a:rPr>
              <a:t> type: </a:t>
            </a:r>
            <a:r>
              <a:rPr lang="de-DE" altLang="de-DE" sz="1200" b="1" dirty="0" err="1">
                <a:solidFill>
                  <a:schemeClr val="bg2"/>
                </a:solidFill>
              </a:rPr>
              <a:t>standing</a:t>
            </a:r>
            <a:endParaRPr lang="de-DE" altLang="de-DE" sz="12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592137"/>
          </a:xfrm>
        </p:spPr>
        <p:txBody>
          <a:bodyPr/>
          <a:lstStyle/>
          <a:p>
            <a:pPr eaLnBrk="1" hangingPunct="1"/>
            <a:r>
              <a:rPr lang="de-DE" altLang="de-DE" sz="3600" dirty="0" smtClean="0"/>
              <a:t>Impressum</a:t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614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2708275"/>
            <a:ext cx="6102350" cy="3387725"/>
          </a:xfrm>
        </p:spPr>
        <p:txBody>
          <a:bodyPr/>
          <a:lstStyle/>
          <a:p>
            <a:pPr eaLnBrk="1" hangingPunct="1">
              <a:tabLst>
                <a:tab pos="665163" algn="l"/>
              </a:tabLst>
            </a:pPr>
            <a:r>
              <a:rPr lang="de-DE" altLang="de-DE" dirty="0" err="1"/>
              <a:t>Author</a:t>
            </a:r>
            <a:r>
              <a:rPr lang="de-DE" altLang="de-DE" dirty="0"/>
              <a:t> </a:t>
            </a:r>
            <a:r>
              <a:rPr lang="de-DE" altLang="de-DE" dirty="0" smtClean="0"/>
              <a:t>: </a:t>
            </a:r>
            <a:r>
              <a:rPr lang="de-DE" b="1" dirty="0"/>
              <a:t>Dr.-Ing. Christiane </a:t>
            </a:r>
            <a:r>
              <a:rPr lang="de-DE" b="1" dirty="0" err="1"/>
              <a:t>Kamusella</a:t>
            </a:r>
            <a:endParaRPr lang="de-DE" b="1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/>
              <a:t>TU Dresden – Fakultät Maschinenwesen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/>
              <a:t>Institut für Technische Logistik und Arbeitssysteme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/>
              <a:t>Professur  für Arbeitswissenschaft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>
                <a:hlinkClick r:id="rId3"/>
              </a:rPr>
              <a:t>Christiane.Kamusella@tu-dresden.de</a:t>
            </a:r>
            <a:r>
              <a:rPr lang="de-DE" altLang="de-DE" dirty="0"/>
              <a:t> </a:t>
            </a:r>
          </a:p>
          <a:p>
            <a:pPr eaLnBrk="1" hangingPunct="1">
              <a:tabLst>
                <a:tab pos="665163" algn="l"/>
              </a:tabLst>
            </a:pP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 err="1"/>
              <a:t>Initiated</a:t>
            </a:r>
            <a:r>
              <a:rPr lang="de-DE" altLang="de-DE" dirty="0"/>
              <a:t>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err="1"/>
              <a:t>funded</a:t>
            </a:r>
            <a:r>
              <a:rPr lang="de-DE" altLang="de-DE" dirty="0"/>
              <a:t> </a:t>
            </a:r>
            <a:r>
              <a:rPr lang="de-DE" altLang="de-DE" dirty="0" err="1"/>
              <a:t>by</a:t>
            </a:r>
            <a:r>
              <a:rPr lang="de-DE" altLang="de-DE" dirty="0"/>
              <a:t>: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b="1" dirty="0" smtClean="0"/>
              <a:t>Kommission </a:t>
            </a:r>
            <a:r>
              <a:rPr lang="de-DE" altLang="de-DE" b="1" dirty="0"/>
              <a:t>Arbeitsschutz und Normung (KAN)</a:t>
            </a:r>
            <a:br>
              <a:rPr lang="de-DE" altLang="de-DE" b="1" dirty="0"/>
            </a:br>
            <a:r>
              <a:rPr lang="de-DE" altLang="de-DE" dirty="0"/>
              <a:t>Alte Heerstraße 111</a:t>
            </a:r>
            <a:br>
              <a:rPr lang="de-DE" altLang="de-DE" dirty="0"/>
            </a:br>
            <a:r>
              <a:rPr lang="de-DE" altLang="de-DE" dirty="0"/>
              <a:t>53757 Sankt Augustin</a:t>
            </a:r>
            <a:br>
              <a:rPr lang="de-DE" altLang="de-DE" dirty="0"/>
            </a:br>
            <a:r>
              <a:rPr lang="de-DE" altLang="de-DE" dirty="0">
                <a:hlinkClick r:id="rId4"/>
              </a:rPr>
              <a:t>www.kan.de</a:t>
            </a:r>
            <a:r>
              <a:rPr lang="de-DE" altLang="de-DE" dirty="0"/>
              <a:t> </a:t>
            </a:r>
            <a:br>
              <a:rPr lang="de-DE" altLang="de-DE" dirty="0"/>
            </a:br>
            <a:r>
              <a:rPr lang="de-DE" altLang="de-DE" dirty="0" smtClean="0">
                <a:hlinkClick r:id="rId5"/>
              </a:rPr>
              <a:t>https://</a:t>
            </a:r>
            <a:r>
              <a:rPr lang="de-DE" altLang="de-DE" dirty="0">
                <a:hlinkClick r:id="rId5"/>
              </a:rPr>
              <a:t>ergonomie.kan-praxis.de</a:t>
            </a:r>
            <a:r>
              <a:rPr lang="de-DE" alt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1733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Area of reach and active area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D5C32C-4455-4567-A307-F53043018D80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ACDB34B9-1B6B-4CCE-810A-3F635C0A9A18}" type="slidenum">
              <a:rPr lang="de-DE" altLang="de-DE" smtClean="0"/>
              <a:pPr/>
              <a:t>3</a:t>
            </a:fld>
            <a:endParaRPr lang="de-DE" altLang="de-DE" dirty="0"/>
          </a:p>
        </p:txBody>
      </p:sp>
      <p:grpSp>
        <p:nvGrpSpPr>
          <p:cNvPr id="7" name="Group 76"/>
          <p:cNvGrpSpPr>
            <a:grpSpLocks/>
          </p:cNvGrpSpPr>
          <p:nvPr/>
        </p:nvGrpSpPr>
        <p:grpSpPr bwMode="auto">
          <a:xfrm>
            <a:off x="971600" y="1322677"/>
            <a:ext cx="6551783" cy="5482423"/>
            <a:chOff x="612" y="334"/>
            <a:chExt cx="4140" cy="3858"/>
          </a:xfrm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3768" y="1872"/>
              <a:ext cx="57" cy="595"/>
            </a:xfrm>
            <a:custGeom>
              <a:avLst/>
              <a:gdLst/>
              <a:ahLst/>
              <a:cxnLst>
                <a:cxn ang="0">
                  <a:pos x="39" y="52"/>
                </a:cxn>
                <a:cxn ang="0">
                  <a:pos x="39" y="543"/>
                </a:cxn>
                <a:cxn ang="0">
                  <a:pos x="23" y="543"/>
                </a:cxn>
                <a:cxn ang="0">
                  <a:pos x="23" y="52"/>
                </a:cxn>
                <a:cxn ang="0">
                  <a:pos x="39" y="52"/>
                </a:cxn>
                <a:cxn ang="0">
                  <a:pos x="0" y="63"/>
                </a:cxn>
                <a:cxn ang="0">
                  <a:pos x="31" y="0"/>
                </a:cxn>
                <a:cxn ang="0">
                  <a:pos x="61" y="63"/>
                </a:cxn>
                <a:cxn ang="0">
                  <a:pos x="0" y="63"/>
                </a:cxn>
                <a:cxn ang="0">
                  <a:pos x="61" y="532"/>
                </a:cxn>
                <a:cxn ang="0">
                  <a:pos x="31" y="595"/>
                </a:cxn>
                <a:cxn ang="0">
                  <a:pos x="0" y="532"/>
                </a:cxn>
                <a:cxn ang="0">
                  <a:pos x="61" y="532"/>
                </a:cxn>
              </a:cxnLst>
              <a:rect l="0" t="0" r="r" b="b"/>
              <a:pathLst>
                <a:path w="61" h="595">
                  <a:moveTo>
                    <a:pt x="39" y="52"/>
                  </a:moveTo>
                  <a:lnTo>
                    <a:pt x="39" y="543"/>
                  </a:lnTo>
                  <a:lnTo>
                    <a:pt x="23" y="543"/>
                  </a:lnTo>
                  <a:lnTo>
                    <a:pt x="23" y="52"/>
                  </a:lnTo>
                  <a:lnTo>
                    <a:pt x="39" y="52"/>
                  </a:lnTo>
                  <a:close/>
                  <a:moveTo>
                    <a:pt x="0" y="63"/>
                  </a:moveTo>
                  <a:lnTo>
                    <a:pt x="31" y="0"/>
                  </a:lnTo>
                  <a:lnTo>
                    <a:pt x="61" y="63"/>
                  </a:lnTo>
                  <a:lnTo>
                    <a:pt x="0" y="63"/>
                  </a:lnTo>
                  <a:close/>
                  <a:moveTo>
                    <a:pt x="61" y="532"/>
                  </a:moveTo>
                  <a:lnTo>
                    <a:pt x="31" y="595"/>
                  </a:lnTo>
                  <a:lnTo>
                    <a:pt x="0" y="532"/>
                  </a:lnTo>
                  <a:lnTo>
                    <a:pt x="61" y="532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pic>
          <p:nvPicPr>
            <p:cNvPr id="9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12" y="334"/>
              <a:ext cx="3977" cy="3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941" y="862"/>
              <a:ext cx="36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DE" altLang="de-DE" sz="1600" dirty="0" smtClean="0">
                  <a:solidFill>
                    <a:srgbClr val="000000"/>
                  </a:solidFill>
                </a:rPr>
                <a:t> </a:t>
              </a:r>
              <a:endParaRPr lang="de-DE" altLang="de-DE" dirty="0"/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3014" y="982"/>
              <a:ext cx="1233" cy="22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3084" y="1030"/>
              <a:ext cx="0" cy="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de-DE" altLang="de-DE" dirty="0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3931" y="1248"/>
              <a:ext cx="375" cy="50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4033" y="1694"/>
              <a:ext cx="106" cy="17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3978" y="2042"/>
              <a:ext cx="95" cy="41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3712" y="1895"/>
              <a:ext cx="161" cy="53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3674" y="2004"/>
              <a:ext cx="32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DE" altLang="de-DE" sz="1600">
                  <a:solidFill>
                    <a:srgbClr val="000000"/>
                  </a:solidFill>
                </a:rPr>
                <a:t>M 25 </a:t>
              </a:r>
              <a:endParaRPr lang="de-DE" altLang="de-DE"/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3674" y="2155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DE" altLang="de-DE" sz="1600">
                  <a:solidFill>
                    <a:srgbClr val="000000"/>
                  </a:solidFill>
                </a:rPr>
                <a:t>F 20</a:t>
              </a:r>
              <a:endParaRPr lang="de-DE" altLang="de-DE"/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3768" y="2289"/>
              <a:ext cx="57" cy="178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39" y="126"/>
                </a:cxn>
                <a:cxn ang="0">
                  <a:pos x="23" y="126"/>
                </a:cxn>
                <a:cxn ang="0">
                  <a:pos x="23" y="0"/>
                </a:cxn>
                <a:cxn ang="0">
                  <a:pos x="39" y="0"/>
                </a:cxn>
                <a:cxn ang="0">
                  <a:pos x="61" y="115"/>
                </a:cxn>
                <a:cxn ang="0">
                  <a:pos x="31" y="178"/>
                </a:cxn>
                <a:cxn ang="0">
                  <a:pos x="0" y="115"/>
                </a:cxn>
                <a:cxn ang="0">
                  <a:pos x="61" y="115"/>
                </a:cxn>
              </a:cxnLst>
              <a:rect l="0" t="0" r="r" b="b"/>
              <a:pathLst>
                <a:path w="61" h="178">
                  <a:moveTo>
                    <a:pt x="39" y="0"/>
                  </a:moveTo>
                  <a:lnTo>
                    <a:pt x="39" y="126"/>
                  </a:lnTo>
                  <a:lnTo>
                    <a:pt x="23" y="126"/>
                  </a:lnTo>
                  <a:lnTo>
                    <a:pt x="23" y="0"/>
                  </a:lnTo>
                  <a:lnTo>
                    <a:pt x="39" y="0"/>
                  </a:lnTo>
                  <a:close/>
                  <a:moveTo>
                    <a:pt x="61" y="115"/>
                  </a:moveTo>
                  <a:lnTo>
                    <a:pt x="31" y="178"/>
                  </a:lnTo>
                  <a:lnTo>
                    <a:pt x="0" y="115"/>
                  </a:lnTo>
                  <a:lnTo>
                    <a:pt x="61" y="115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3783" y="1872"/>
              <a:ext cx="57" cy="119"/>
            </a:xfrm>
            <a:custGeom>
              <a:avLst/>
              <a:gdLst/>
              <a:ahLst/>
              <a:cxnLst>
                <a:cxn ang="0">
                  <a:pos x="23" y="119"/>
                </a:cxn>
                <a:cxn ang="0">
                  <a:pos x="23" y="52"/>
                </a:cxn>
                <a:cxn ang="0">
                  <a:pos x="37" y="52"/>
                </a:cxn>
                <a:cxn ang="0">
                  <a:pos x="37" y="119"/>
                </a:cxn>
                <a:cxn ang="0">
                  <a:pos x="23" y="119"/>
                </a:cxn>
                <a:cxn ang="0">
                  <a:pos x="0" y="63"/>
                </a:cxn>
                <a:cxn ang="0">
                  <a:pos x="31" y="0"/>
                </a:cxn>
                <a:cxn ang="0">
                  <a:pos x="62" y="63"/>
                </a:cxn>
                <a:cxn ang="0">
                  <a:pos x="0" y="63"/>
                </a:cxn>
              </a:cxnLst>
              <a:rect l="0" t="0" r="r" b="b"/>
              <a:pathLst>
                <a:path w="62" h="119">
                  <a:moveTo>
                    <a:pt x="23" y="119"/>
                  </a:moveTo>
                  <a:lnTo>
                    <a:pt x="23" y="52"/>
                  </a:lnTo>
                  <a:lnTo>
                    <a:pt x="37" y="52"/>
                  </a:lnTo>
                  <a:lnTo>
                    <a:pt x="37" y="119"/>
                  </a:lnTo>
                  <a:lnTo>
                    <a:pt x="23" y="119"/>
                  </a:lnTo>
                  <a:close/>
                  <a:moveTo>
                    <a:pt x="0" y="63"/>
                  </a:moveTo>
                  <a:lnTo>
                    <a:pt x="31" y="0"/>
                  </a:lnTo>
                  <a:lnTo>
                    <a:pt x="62" y="63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1426" y="3118"/>
              <a:ext cx="2197" cy="2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2387" y="3089"/>
              <a:ext cx="3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DE" altLang="de-DE" sz="1600">
                  <a:solidFill>
                    <a:srgbClr val="000000"/>
                  </a:solidFill>
                </a:rPr>
                <a:t>M 80  </a:t>
              </a:r>
              <a:endParaRPr lang="de-DE" altLang="de-DE"/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2387" y="3240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DE" altLang="de-DE" sz="1600">
                  <a:solidFill>
                    <a:srgbClr val="000000"/>
                  </a:solidFill>
                </a:rPr>
                <a:t>F 72</a:t>
              </a:r>
              <a:endParaRPr lang="de-DE" altLang="de-DE"/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1407" y="3206"/>
              <a:ext cx="965" cy="63"/>
            </a:xfrm>
            <a:custGeom>
              <a:avLst/>
              <a:gdLst/>
              <a:ahLst/>
              <a:cxnLst>
                <a:cxn ang="0">
                  <a:pos x="1045" y="38"/>
                </a:cxn>
                <a:cxn ang="0">
                  <a:pos x="52" y="38"/>
                </a:cxn>
                <a:cxn ang="0">
                  <a:pos x="52" y="23"/>
                </a:cxn>
                <a:cxn ang="0">
                  <a:pos x="1045" y="23"/>
                </a:cxn>
                <a:cxn ang="0">
                  <a:pos x="1045" y="38"/>
                </a:cxn>
                <a:cxn ang="0">
                  <a:pos x="62" y="63"/>
                </a:cxn>
                <a:cxn ang="0">
                  <a:pos x="0" y="32"/>
                </a:cxn>
                <a:cxn ang="0">
                  <a:pos x="62" y="0"/>
                </a:cxn>
                <a:cxn ang="0">
                  <a:pos x="62" y="63"/>
                </a:cxn>
              </a:cxnLst>
              <a:rect l="0" t="0" r="r" b="b"/>
              <a:pathLst>
                <a:path w="1045" h="63">
                  <a:moveTo>
                    <a:pt x="1045" y="38"/>
                  </a:moveTo>
                  <a:lnTo>
                    <a:pt x="52" y="38"/>
                  </a:lnTo>
                  <a:lnTo>
                    <a:pt x="52" y="23"/>
                  </a:lnTo>
                  <a:lnTo>
                    <a:pt x="1045" y="23"/>
                  </a:lnTo>
                  <a:lnTo>
                    <a:pt x="1045" y="38"/>
                  </a:lnTo>
                  <a:close/>
                  <a:moveTo>
                    <a:pt x="62" y="63"/>
                  </a:moveTo>
                  <a:lnTo>
                    <a:pt x="0" y="32"/>
                  </a:lnTo>
                  <a:lnTo>
                    <a:pt x="62" y="0"/>
                  </a:lnTo>
                  <a:lnTo>
                    <a:pt x="62" y="63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2639" y="3206"/>
              <a:ext cx="1018" cy="6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51" y="23"/>
                </a:cxn>
                <a:cxn ang="0">
                  <a:pos x="1051" y="38"/>
                </a:cxn>
                <a:cxn ang="0">
                  <a:pos x="0" y="38"/>
                </a:cxn>
                <a:cxn ang="0">
                  <a:pos x="0" y="23"/>
                </a:cxn>
                <a:cxn ang="0">
                  <a:pos x="1041" y="0"/>
                </a:cxn>
                <a:cxn ang="0">
                  <a:pos x="1102" y="32"/>
                </a:cxn>
                <a:cxn ang="0">
                  <a:pos x="1041" y="63"/>
                </a:cxn>
                <a:cxn ang="0">
                  <a:pos x="1041" y="0"/>
                </a:cxn>
              </a:cxnLst>
              <a:rect l="0" t="0" r="r" b="b"/>
              <a:pathLst>
                <a:path w="1102" h="63">
                  <a:moveTo>
                    <a:pt x="0" y="23"/>
                  </a:moveTo>
                  <a:lnTo>
                    <a:pt x="1051" y="23"/>
                  </a:lnTo>
                  <a:lnTo>
                    <a:pt x="1051" y="38"/>
                  </a:lnTo>
                  <a:lnTo>
                    <a:pt x="0" y="38"/>
                  </a:lnTo>
                  <a:lnTo>
                    <a:pt x="0" y="23"/>
                  </a:lnTo>
                  <a:close/>
                  <a:moveTo>
                    <a:pt x="1041" y="0"/>
                  </a:moveTo>
                  <a:lnTo>
                    <a:pt x="1102" y="32"/>
                  </a:lnTo>
                  <a:lnTo>
                    <a:pt x="1041" y="63"/>
                  </a:lnTo>
                  <a:lnTo>
                    <a:pt x="1041" y="0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867" y="3416"/>
              <a:ext cx="3323" cy="29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2387" y="3504"/>
              <a:ext cx="42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DE" altLang="de-DE" sz="1600">
                  <a:solidFill>
                    <a:srgbClr val="000000"/>
                  </a:solidFill>
                </a:rPr>
                <a:t>M 154  </a:t>
              </a:r>
              <a:endParaRPr lang="de-DE" altLang="de-DE"/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2387" y="3655"/>
              <a:ext cx="32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DE" altLang="de-DE" sz="1600">
                  <a:solidFill>
                    <a:srgbClr val="000000"/>
                  </a:solidFill>
                </a:rPr>
                <a:t>F 138</a:t>
              </a:r>
              <a:endParaRPr lang="de-DE" altLang="de-DE"/>
            </a:p>
          </p:txBody>
        </p:sp>
        <p:sp>
          <p:nvSpPr>
            <p:cNvPr id="33" name="Rectangle 31"/>
            <p:cNvSpPr>
              <a:spLocks noChangeArrowheads="1"/>
            </p:cNvSpPr>
            <p:nvPr/>
          </p:nvSpPr>
          <p:spPr bwMode="auto">
            <a:xfrm>
              <a:off x="3458" y="3655"/>
              <a:ext cx="1294" cy="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DE" altLang="de-DE" sz="1600" b="1" dirty="0" err="1" smtClean="0">
                  <a:solidFill>
                    <a:schemeClr val="bg2"/>
                  </a:solidFill>
                </a:rPr>
                <a:t>Dimensions</a:t>
              </a:r>
              <a:r>
                <a:rPr lang="de-DE" altLang="de-DE" sz="1600" b="1" dirty="0" smtClean="0">
                  <a:solidFill>
                    <a:schemeClr val="bg2"/>
                  </a:solidFill>
                </a:rPr>
                <a:t> in </a:t>
              </a:r>
              <a:r>
                <a:rPr lang="de-DE" altLang="de-DE" sz="1600" b="1" dirty="0">
                  <a:solidFill>
                    <a:schemeClr val="bg2"/>
                  </a:solidFill>
                </a:rPr>
                <a:t>cm</a:t>
              </a:r>
            </a:p>
            <a:p>
              <a:pPr eaLnBrk="1" hangingPunct="1"/>
              <a:endParaRPr lang="de-DE" altLang="de-DE" dirty="0"/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871" y="3443"/>
              <a:ext cx="3323" cy="63"/>
            </a:xfrm>
            <a:custGeom>
              <a:avLst/>
              <a:gdLst/>
              <a:ahLst/>
              <a:cxnLst>
                <a:cxn ang="0">
                  <a:pos x="51" y="25"/>
                </a:cxn>
                <a:cxn ang="0">
                  <a:pos x="3549" y="25"/>
                </a:cxn>
                <a:cxn ang="0">
                  <a:pos x="3549" y="40"/>
                </a:cxn>
                <a:cxn ang="0">
                  <a:pos x="51" y="40"/>
                </a:cxn>
                <a:cxn ang="0">
                  <a:pos x="51" y="25"/>
                </a:cxn>
                <a:cxn ang="0">
                  <a:pos x="61" y="63"/>
                </a:cxn>
                <a:cxn ang="0">
                  <a:pos x="0" y="32"/>
                </a:cxn>
                <a:cxn ang="0">
                  <a:pos x="61" y="0"/>
                </a:cxn>
                <a:cxn ang="0">
                  <a:pos x="61" y="63"/>
                </a:cxn>
                <a:cxn ang="0">
                  <a:pos x="3538" y="0"/>
                </a:cxn>
                <a:cxn ang="0">
                  <a:pos x="3600" y="32"/>
                </a:cxn>
                <a:cxn ang="0">
                  <a:pos x="3538" y="63"/>
                </a:cxn>
                <a:cxn ang="0">
                  <a:pos x="3538" y="0"/>
                </a:cxn>
              </a:cxnLst>
              <a:rect l="0" t="0" r="r" b="b"/>
              <a:pathLst>
                <a:path w="3600" h="63">
                  <a:moveTo>
                    <a:pt x="51" y="25"/>
                  </a:moveTo>
                  <a:lnTo>
                    <a:pt x="3549" y="25"/>
                  </a:lnTo>
                  <a:lnTo>
                    <a:pt x="3549" y="40"/>
                  </a:lnTo>
                  <a:lnTo>
                    <a:pt x="51" y="40"/>
                  </a:lnTo>
                  <a:lnTo>
                    <a:pt x="51" y="25"/>
                  </a:lnTo>
                  <a:close/>
                  <a:moveTo>
                    <a:pt x="61" y="63"/>
                  </a:moveTo>
                  <a:lnTo>
                    <a:pt x="0" y="32"/>
                  </a:lnTo>
                  <a:lnTo>
                    <a:pt x="61" y="0"/>
                  </a:lnTo>
                  <a:lnTo>
                    <a:pt x="61" y="63"/>
                  </a:lnTo>
                  <a:close/>
                  <a:moveTo>
                    <a:pt x="3538" y="0"/>
                  </a:moveTo>
                  <a:lnTo>
                    <a:pt x="3600" y="32"/>
                  </a:lnTo>
                  <a:lnTo>
                    <a:pt x="3538" y="63"/>
                  </a:lnTo>
                  <a:lnTo>
                    <a:pt x="3538" y="0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4026" y="1218"/>
              <a:ext cx="56" cy="239"/>
            </a:xfrm>
            <a:custGeom>
              <a:avLst/>
              <a:gdLst/>
              <a:ahLst/>
              <a:cxnLst>
                <a:cxn ang="0">
                  <a:pos x="24" y="239"/>
                </a:cxn>
                <a:cxn ang="0">
                  <a:pos x="24" y="53"/>
                </a:cxn>
                <a:cxn ang="0">
                  <a:pos x="38" y="53"/>
                </a:cxn>
                <a:cxn ang="0">
                  <a:pos x="38" y="239"/>
                </a:cxn>
                <a:cxn ang="0">
                  <a:pos x="24" y="239"/>
                </a:cxn>
                <a:cxn ang="0">
                  <a:pos x="0" y="63"/>
                </a:cxn>
                <a:cxn ang="0">
                  <a:pos x="30" y="0"/>
                </a:cxn>
                <a:cxn ang="0">
                  <a:pos x="61" y="63"/>
                </a:cxn>
                <a:cxn ang="0">
                  <a:pos x="0" y="63"/>
                </a:cxn>
              </a:cxnLst>
              <a:rect l="0" t="0" r="r" b="b"/>
              <a:pathLst>
                <a:path w="61" h="239">
                  <a:moveTo>
                    <a:pt x="24" y="239"/>
                  </a:moveTo>
                  <a:lnTo>
                    <a:pt x="24" y="53"/>
                  </a:lnTo>
                  <a:lnTo>
                    <a:pt x="38" y="53"/>
                  </a:lnTo>
                  <a:lnTo>
                    <a:pt x="38" y="239"/>
                  </a:lnTo>
                  <a:lnTo>
                    <a:pt x="24" y="239"/>
                  </a:lnTo>
                  <a:close/>
                  <a:moveTo>
                    <a:pt x="0" y="63"/>
                  </a:moveTo>
                  <a:lnTo>
                    <a:pt x="30" y="0"/>
                  </a:lnTo>
                  <a:lnTo>
                    <a:pt x="61" y="63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4023" y="1813"/>
              <a:ext cx="57" cy="654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37" y="602"/>
                </a:cxn>
                <a:cxn ang="0">
                  <a:pos x="23" y="602"/>
                </a:cxn>
                <a:cxn ang="0">
                  <a:pos x="23" y="0"/>
                </a:cxn>
                <a:cxn ang="0">
                  <a:pos x="37" y="0"/>
                </a:cxn>
                <a:cxn ang="0">
                  <a:pos x="62" y="591"/>
                </a:cxn>
                <a:cxn ang="0">
                  <a:pos x="31" y="654"/>
                </a:cxn>
                <a:cxn ang="0">
                  <a:pos x="0" y="591"/>
                </a:cxn>
                <a:cxn ang="0">
                  <a:pos x="62" y="591"/>
                </a:cxn>
              </a:cxnLst>
              <a:rect l="0" t="0" r="r" b="b"/>
              <a:pathLst>
                <a:path w="62" h="654">
                  <a:moveTo>
                    <a:pt x="37" y="0"/>
                  </a:moveTo>
                  <a:lnTo>
                    <a:pt x="37" y="602"/>
                  </a:lnTo>
                  <a:lnTo>
                    <a:pt x="23" y="602"/>
                  </a:lnTo>
                  <a:lnTo>
                    <a:pt x="23" y="0"/>
                  </a:lnTo>
                  <a:lnTo>
                    <a:pt x="37" y="0"/>
                  </a:lnTo>
                  <a:close/>
                  <a:moveTo>
                    <a:pt x="62" y="591"/>
                  </a:moveTo>
                  <a:lnTo>
                    <a:pt x="31" y="654"/>
                  </a:lnTo>
                  <a:lnTo>
                    <a:pt x="0" y="591"/>
                  </a:lnTo>
                  <a:lnTo>
                    <a:pt x="62" y="591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3768" y="1872"/>
              <a:ext cx="57" cy="595"/>
            </a:xfrm>
            <a:custGeom>
              <a:avLst/>
              <a:gdLst/>
              <a:ahLst/>
              <a:cxnLst>
                <a:cxn ang="0">
                  <a:pos x="39" y="52"/>
                </a:cxn>
                <a:cxn ang="0">
                  <a:pos x="39" y="543"/>
                </a:cxn>
                <a:cxn ang="0">
                  <a:pos x="23" y="543"/>
                </a:cxn>
                <a:cxn ang="0">
                  <a:pos x="23" y="52"/>
                </a:cxn>
                <a:cxn ang="0">
                  <a:pos x="39" y="52"/>
                </a:cxn>
                <a:cxn ang="0">
                  <a:pos x="0" y="63"/>
                </a:cxn>
                <a:cxn ang="0">
                  <a:pos x="31" y="0"/>
                </a:cxn>
                <a:cxn ang="0">
                  <a:pos x="61" y="63"/>
                </a:cxn>
                <a:cxn ang="0">
                  <a:pos x="0" y="63"/>
                </a:cxn>
                <a:cxn ang="0">
                  <a:pos x="61" y="532"/>
                </a:cxn>
                <a:cxn ang="0">
                  <a:pos x="31" y="595"/>
                </a:cxn>
                <a:cxn ang="0">
                  <a:pos x="0" y="532"/>
                </a:cxn>
                <a:cxn ang="0">
                  <a:pos x="61" y="532"/>
                </a:cxn>
              </a:cxnLst>
              <a:rect l="0" t="0" r="r" b="b"/>
              <a:pathLst>
                <a:path w="61" h="595">
                  <a:moveTo>
                    <a:pt x="39" y="52"/>
                  </a:moveTo>
                  <a:lnTo>
                    <a:pt x="39" y="543"/>
                  </a:lnTo>
                  <a:lnTo>
                    <a:pt x="23" y="543"/>
                  </a:lnTo>
                  <a:lnTo>
                    <a:pt x="23" y="52"/>
                  </a:lnTo>
                  <a:lnTo>
                    <a:pt x="39" y="52"/>
                  </a:lnTo>
                  <a:close/>
                  <a:moveTo>
                    <a:pt x="0" y="63"/>
                  </a:moveTo>
                  <a:lnTo>
                    <a:pt x="31" y="0"/>
                  </a:lnTo>
                  <a:lnTo>
                    <a:pt x="61" y="63"/>
                  </a:lnTo>
                  <a:lnTo>
                    <a:pt x="0" y="63"/>
                  </a:lnTo>
                  <a:close/>
                  <a:moveTo>
                    <a:pt x="61" y="532"/>
                  </a:moveTo>
                  <a:lnTo>
                    <a:pt x="31" y="595"/>
                  </a:lnTo>
                  <a:lnTo>
                    <a:pt x="0" y="532"/>
                  </a:lnTo>
                  <a:lnTo>
                    <a:pt x="61" y="532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3931" y="1248"/>
              <a:ext cx="375" cy="50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48" name="Rectangle 47"/>
            <p:cNvSpPr>
              <a:spLocks noChangeArrowheads="1"/>
            </p:cNvSpPr>
            <p:nvPr/>
          </p:nvSpPr>
          <p:spPr bwMode="auto">
            <a:xfrm>
              <a:off x="3978" y="2042"/>
              <a:ext cx="95" cy="41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3712" y="1895"/>
              <a:ext cx="161" cy="53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52" name="Rectangle 51"/>
            <p:cNvSpPr>
              <a:spLocks noChangeArrowheads="1"/>
            </p:cNvSpPr>
            <p:nvPr/>
          </p:nvSpPr>
          <p:spPr bwMode="auto">
            <a:xfrm>
              <a:off x="3674" y="2004"/>
              <a:ext cx="32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DE" altLang="de-DE" sz="1600">
                  <a:solidFill>
                    <a:srgbClr val="000000"/>
                  </a:solidFill>
                </a:rPr>
                <a:t>M 25 </a:t>
              </a:r>
              <a:endParaRPr lang="de-DE" altLang="de-DE"/>
            </a:p>
          </p:txBody>
        </p:sp>
        <p:sp>
          <p:nvSpPr>
            <p:cNvPr id="53" name="Rectangle 52"/>
            <p:cNvSpPr>
              <a:spLocks noChangeArrowheads="1"/>
            </p:cNvSpPr>
            <p:nvPr/>
          </p:nvSpPr>
          <p:spPr bwMode="auto">
            <a:xfrm>
              <a:off x="3674" y="2155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DE" altLang="de-DE" sz="1600">
                  <a:solidFill>
                    <a:srgbClr val="000000"/>
                  </a:solidFill>
                </a:rPr>
                <a:t>F 20</a:t>
              </a:r>
              <a:endParaRPr lang="de-DE" altLang="de-DE"/>
            </a:p>
          </p:txBody>
        </p:sp>
        <p:sp>
          <p:nvSpPr>
            <p:cNvPr id="54" name="Freeform 53"/>
            <p:cNvSpPr>
              <a:spLocks noEditPoints="1"/>
            </p:cNvSpPr>
            <p:nvPr/>
          </p:nvSpPr>
          <p:spPr bwMode="auto">
            <a:xfrm>
              <a:off x="3768" y="2289"/>
              <a:ext cx="57" cy="178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39" y="126"/>
                </a:cxn>
                <a:cxn ang="0">
                  <a:pos x="23" y="126"/>
                </a:cxn>
                <a:cxn ang="0">
                  <a:pos x="23" y="0"/>
                </a:cxn>
                <a:cxn ang="0">
                  <a:pos x="39" y="0"/>
                </a:cxn>
                <a:cxn ang="0">
                  <a:pos x="61" y="115"/>
                </a:cxn>
                <a:cxn ang="0">
                  <a:pos x="31" y="178"/>
                </a:cxn>
                <a:cxn ang="0">
                  <a:pos x="0" y="115"/>
                </a:cxn>
                <a:cxn ang="0">
                  <a:pos x="61" y="115"/>
                </a:cxn>
              </a:cxnLst>
              <a:rect l="0" t="0" r="r" b="b"/>
              <a:pathLst>
                <a:path w="61" h="178">
                  <a:moveTo>
                    <a:pt x="39" y="0"/>
                  </a:moveTo>
                  <a:lnTo>
                    <a:pt x="39" y="126"/>
                  </a:lnTo>
                  <a:lnTo>
                    <a:pt x="23" y="126"/>
                  </a:lnTo>
                  <a:lnTo>
                    <a:pt x="23" y="0"/>
                  </a:lnTo>
                  <a:lnTo>
                    <a:pt x="39" y="0"/>
                  </a:lnTo>
                  <a:close/>
                  <a:moveTo>
                    <a:pt x="61" y="115"/>
                  </a:moveTo>
                  <a:lnTo>
                    <a:pt x="31" y="178"/>
                  </a:lnTo>
                  <a:lnTo>
                    <a:pt x="0" y="115"/>
                  </a:lnTo>
                  <a:lnTo>
                    <a:pt x="61" y="115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55" name="Freeform 54"/>
            <p:cNvSpPr>
              <a:spLocks noEditPoints="1"/>
            </p:cNvSpPr>
            <p:nvPr/>
          </p:nvSpPr>
          <p:spPr bwMode="auto">
            <a:xfrm>
              <a:off x="3783" y="1872"/>
              <a:ext cx="57" cy="119"/>
            </a:xfrm>
            <a:custGeom>
              <a:avLst/>
              <a:gdLst/>
              <a:ahLst/>
              <a:cxnLst>
                <a:cxn ang="0">
                  <a:pos x="23" y="119"/>
                </a:cxn>
                <a:cxn ang="0">
                  <a:pos x="23" y="52"/>
                </a:cxn>
                <a:cxn ang="0">
                  <a:pos x="37" y="52"/>
                </a:cxn>
                <a:cxn ang="0">
                  <a:pos x="37" y="119"/>
                </a:cxn>
                <a:cxn ang="0">
                  <a:pos x="23" y="119"/>
                </a:cxn>
                <a:cxn ang="0">
                  <a:pos x="0" y="63"/>
                </a:cxn>
                <a:cxn ang="0">
                  <a:pos x="31" y="0"/>
                </a:cxn>
                <a:cxn ang="0">
                  <a:pos x="62" y="63"/>
                </a:cxn>
                <a:cxn ang="0">
                  <a:pos x="0" y="63"/>
                </a:cxn>
              </a:cxnLst>
              <a:rect l="0" t="0" r="r" b="b"/>
              <a:pathLst>
                <a:path w="62" h="119">
                  <a:moveTo>
                    <a:pt x="23" y="119"/>
                  </a:moveTo>
                  <a:lnTo>
                    <a:pt x="23" y="52"/>
                  </a:lnTo>
                  <a:lnTo>
                    <a:pt x="37" y="52"/>
                  </a:lnTo>
                  <a:lnTo>
                    <a:pt x="37" y="119"/>
                  </a:lnTo>
                  <a:lnTo>
                    <a:pt x="23" y="119"/>
                  </a:lnTo>
                  <a:close/>
                  <a:moveTo>
                    <a:pt x="0" y="63"/>
                  </a:moveTo>
                  <a:lnTo>
                    <a:pt x="31" y="0"/>
                  </a:lnTo>
                  <a:lnTo>
                    <a:pt x="62" y="63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56" name="Rectangle 55"/>
            <p:cNvSpPr>
              <a:spLocks noChangeArrowheads="1"/>
            </p:cNvSpPr>
            <p:nvPr/>
          </p:nvSpPr>
          <p:spPr bwMode="auto">
            <a:xfrm>
              <a:off x="1426" y="3118"/>
              <a:ext cx="2197" cy="35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57" name="Rectangle 56"/>
            <p:cNvSpPr>
              <a:spLocks noChangeArrowheads="1"/>
            </p:cNvSpPr>
            <p:nvPr/>
          </p:nvSpPr>
          <p:spPr bwMode="auto">
            <a:xfrm>
              <a:off x="2387" y="3089"/>
              <a:ext cx="3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DE" altLang="de-DE" sz="1600">
                  <a:solidFill>
                    <a:srgbClr val="000000"/>
                  </a:solidFill>
                </a:rPr>
                <a:t>M 80  </a:t>
              </a:r>
              <a:endParaRPr lang="de-DE" altLang="de-DE"/>
            </a:p>
          </p:txBody>
        </p:sp>
        <p:sp>
          <p:nvSpPr>
            <p:cNvPr id="58" name="Rectangle 57"/>
            <p:cNvSpPr>
              <a:spLocks noChangeArrowheads="1"/>
            </p:cNvSpPr>
            <p:nvPr/>
          </p:nvSpPr>
          <p:spPr bwMode="auto">
            <a:xfrm>
              <a:off x="2387" y="3240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DE" altLang="de-DE" sz="1600">
                  <a:solidFill>
                    <a:srgbClr val="000000"/>
                  </a:solidFill>
                </a:rPr>
                <a:t>F 72</a:t>
              </a:r>
              <a:endParaRPr lang="de-DE" altLang="de-DE"/>
            </a:p>
          </p:txBody>
        </p:sp>
        <p:sp>
          <p:nvSpPr>
            <p:cNvPr id="59" name="Freeform 58"/>
            <p:cNvSpPr>
              <a:spLocks noEditPoints="1"/>
            </p:cNvSpPr>
            <p:nvPr/>
          </p:nvSpPr>
          <p:spPr bwMode="auto">
            <a:xfrm>
              <a:off x="1394" y="3213"/>
              <a:ext cx="965" cy="63"/>
            </a:xfrm>
            <a:custGeom>
              <a:avLst/>
              <a:gdLst/>
              <a:ahLst/>
              <a:cxnLst>
                <a:cxn ang="0">
                  <a:pos x="1045" y="38"/>
                </a:cxn>
                <a:cxn ang="0">
                  <a:pos x="52" y="38"/>
                </a:cxn>
                <a:cxn ang="0">
                  <a:pos x="52" y="23"/>
                </a:cxn>
                <a:cxn ang="0">
                  <a:pos x="1045" y="23"/>
                </a:cxn>
                <a:cxn ang="0">
                  <a:pos x="1045" y="38"/>
                </a:cxn>
                <a:cxn ang="0">
                  <a:pos x="62" y="63"/>
                </a:cxn>
                <a:cxn ang="0">
                  <a:pos x="0" y="32"/>
                </a:cxn>
                <a:cxn ang="0">
                  <a:pos x="62" y="0"/>
                </a:cxn>
                <a:cxn ang="0">
                  <a:pos x="62" y="63"/>
                </a:cxn>
              </a:cxnLst>
              <a:rect l="0" t="0" r="r" b="b"/>
              <a:pathLst>
                <a:path w="1045" h="63">
                  <a:moveTo>
                    <a:pt x="1045" y="38"/>
                  </a:moveTo>
                  <a:lnTo>
                    <a:pt x="52" y="38"/>
                  </a:lnTo>
                  <a:lnTo>
                    <a:pt x="52" y="23"/>
                  </a:lnTo>
                  <a:lnTo>
                    <a:pt x="1045" y="23"/>
                  </a:lnTo>
                  <a:lnTo>
                    <a:pt x="1045" y="38"/>
                  </a:lnTo>
                  <a:close/>
                  <a:moveTo>
                    <a:pt x="62" y="63"/>
                  </a:moveTo>
                  <a:lnTo>
                    <a:pt x="0" y="32"/>
                  </a:lnTo>
                  <a:lnTo>
                    <a:pt x="62" y="0"/>
                  </a:lnTo>
                  <a:lnTo>
                    <a:pt x="62" y="63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2639" y="3206"/>
              <a:ext cx="1018" cy="6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51" y="23"/>
                </a:cxn>
                <a:cxn ang="0">
                  <a:pos x="1051" y="38"/>
                </a:cxn>
                <a:cxn ang="0">
                  <a:pos x="0" y="38"/>
                </a:cxn>
                <a:cxn ang="0">
                  <a:pos x="0" y="23"/>
                </a:cxn>
                <a:cxn ang="0">
                  <a:pos x="1041" y="0"/>
                </a:cxn>
                <a:cxn ang="0">
                  <a:pos x="1102" y="32"/>
                </a:cxn>
                <a:cxn ang="0">
                  <a:pos x="1041" y="63"/>
                </a:cxn>
                <a:cxn ang="0">
                  <a:pos x="1041" y="0"/>
                </a:cxn>
              </a:cxnLst>
              <a:rect l="0" t="0" r="r" b="b"/>
              <a:pathLst>
                <a:path w="1102" h="63">
                  <a:moveTo>
                    <a:pt x="0" y="23"/>
                  </a:moveTo>
                  <a:lnTo>
                    <a:pt x="1051" y="23"/>
                  </a:lnTo>
                  <a:lnTo>
                    <a:pt x="1051" y="38"/>
                  </a:lnTo>
                  <a:lnTo>
                    <a:pt x="0" y="38"/>
                  </a:lnTo>
                  <a:lnTo>
                    <a:pt x="0" y="23"/>
                  </a:lnTo>
                  <a:close/>
                  <a:moveTo>
                    <a:pt x="1041" y="0"/>
                  </a:moveTo>
                  <a:lnTo>
                    <a:pt x="1102" y="32"/>
                  </a:lnTo>
                  <a:lnTo>
                    <a:pt x="1041" y="63"/>
                  </a:lnTo>
                  <a:lnTo>
                    <a:pt x="1041" y="0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805" y="3397"/>
              <a:ext cx="3323" cy="29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62" name="Rectangle 61"/>
            <p:cNvSpPr>
              <a:spLocks noChangeArrowheads="1"/>
            </p:cNvSpPr>
            <p:nvPr/>
          </p:nvSpPr>
          <p:spPr bwMode="auto">
            <a:xfrm>
              <a:off x="2387" y="3504"/>
              <a:ext cx="42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DE" altLang="de-DE" sz="1600">
                  <a:solidFill>
                    <a:srgbClr val="000000"/>
                  </a:solidFill>
                </a:rPr>
                <a:t>M 154  </a:t>
              </a:r>
              <a:endParaRPr lang="de-DE" altLang="de-DE"/>
            </a:p>
          </p:txBody>
        </p:sp>
        <p:sp>
          <p:nvSpPr>
            <p:cNvPr id="63" name="Rectangle 62"/>
            <p:cNvSpPr>
              <a:spLocks noChangeArrowheads="1"/>
            </p:cNvSpPr>
            <p:nvPr/>
          </p:nvSpPr>
          <p:spPr bwMode="auto">
            <a:xfrm>
              <a:off x="2387" y="3655"/>
              <a:ext cx="32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DE" altLang="de-DE" sz="1600">
                  <a:solidFill>
                    <a:srgbClr val="000000"/>
                  </a:solidFill>
                </a:rPr>
                <a:t>F 138</a:t>
              </a:r>
              <a:endParaRPr lang="de-DE" altLang="de-DE"/>
            </a:p>
          </p:txBody>
        </p:sp>
        <p:sp>
          <p:nvSpPr>
            <p:cNvPr id="64" name="Freeform 64"/>
            <p:cNvSpPr>
              <a:spLocks noEditPoints="1"/>
            </p:cNvSpPr>
            <p:nvPr/>
          </p:nvSpPr>
          <p:spPr bwMode="auto">
            <a:xfrm>
              <a:off x="871" y="3443"/>
              <a:ext cx="3323" cy="63"/>
            </a:xfrm>
            <a:custGeom>
              <a:avLst/>
              <a:gdLst/>
              <a:ahLst/>
              <a:cxnLst>
                <a:cxn ang="0">
                  <a:pos x="51" y="25"/>
                </a:cxn>
                <a:cxn ang="0">
                  <a:pos x="3549" y="25"/>
                </a:cxn>
                <a:cxn ang="0">
                  <a:pos x="3549" y="40"/>
                </a:cxn>
                <a:cxn ang="0">
                  <a:pos x="51" y="40"/>
                </a:cxn>
                <a:cxn ang="0">
                  <a:pos x="51" y="25"/>
                </a:cxn>
                <a:cxn ang="0">
                  <a:pos x="61" y="63"/>
                </a:cxn>
                <a:cxn ang="0">
                  <a:pos x="0" y="32"/>
                </a:cxn>
                <a:cxn ang="0">
                  <a:pos x="61" y="0"/>
                </a:cxn>
                <a:cxn ang="0">
                  <a:pos x="61" y="63"/>
                </a:cxn>
                <a:cxn ang="0">
                  <a:pos x="3538" y="0"/>
                </a:cxn>
                <a:cxn ang="0">
                  <a:pos x="3600" y="32"/>
                </a:cxn>
                <a:cxn ang="0">
                  <a:pos x="3538" y="63"/>
                </a:cxn>
                <a:cxn ang="0">
                  <a:pos x="3538" y="0"/>
                </a:cxn>
              </a:cxnLst>
              <a:rect l="0" t="0" r="r" b="b"/>
              <a:pathLst>
                <a:path w="3600" h="63">
                  <a:moveTo>
                    <a:pt x="51" y="25"/>
                  </a:moveTo>
                  <a:lnTo>
                    <a:pt x="3549" y="25"/>
                  </a:lnTo>
                  <a:lnTo>
                    <a:pt x="3549" y="40"/>
                  </a:lnTo>
                  <a:lnTo>
                    <a:pt x="51" y="40"/>
                  </a:lnTo>
                  <a:lnTo>
                    <a:pt x="51" y="25"/>
                  </a:lnTo>
                  <a:close/>
                  <a:moveTo>
                    <a:pt x="61" y="63"/>
                  </a:moveTo>
                  <a:lnTo>
                    <a:pt x="0" y="32"/>
                  </a:lnTo>
                  <a:lnTo>
                    <a:pt x="61" y="0"/>
                  </a:lnTo>
                  <a:lnTo>
                    <a:pt x="61" y="63"/>
                  </a:lnTo>
                  <a:close/>
                  <a:moveTo>
                    <a:pt x="3538" y="0"/>
                  </a:moveTo>
                  <a:lnTo>
                    <a:pt x="3600" y="32"/>
                  </a:lnTo>
                  <a:lnTo>
                    <a:pt x="3538" y="63"/>
                  </a:lnTo>
                  <a:lnTo>
                    <a:pt x="3538" y="0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65" name="Rectangle 65"/>
            <p:cNvSpPr>
              <a:spLocks noChangeArrowheads="1"/>
            </p:cNvSpPr>
            <p:nvPr/>
          </p:nvSpPr>
          <p:spPr bwMode="auto">
            <a:xfrm>
              <a:off x="3942" y="1501"/>
              <a:ext cx="0" cy="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de-DE" altLang="de-DE" dirty="0"/>
            </a:p>
          </p:txBody>
        </p:sp>
        <p:sp>
          <p:nvSpPr>
            <p:cNvPr id="67" name="Freeform 67"/>
            <p:cNvSpPr>
              <a:spLocks noEditPoints="1"/>
            </p:cNvSpPr>
            <p:nvPr/>
          </p:nvSpPr>
          <p:spPr bwMode="auto">
            <a:xfrm>
              <a:off x="4026" y="1218"/>
              <a:ext cx="56" cy="239"/>
            </a:xfrm>
            <a:custGeom>
              <a:avLst/>
              <a:gdLst/>
              <a:ahLst/>
              <a:cxnLst>
                <a:cxn ang="0">
                  <a:pos x="24" y="239"/>
                </a:cxn>
                <a:cxn ang="0">
                  <a:pos x="24" y="53"/>
                </a:cxn>
                <a:cxn ang="0">
                  <a:pos x="38" y="53"/>
                </a:cxn>
                <a:cxn ang="0">
                  <a:pos x="38" y="239"/>
                </a:cxn>
                <a:cxn ang="0">
                  <a:pos x="24" y="239"/>
                </a:cxn>
                <a:cxn ang="0">
                  <a:pos x="0" y="63"/>
                </a:cxn>
                <a:cxn ang="0">
                  <a:pos x="30" y="0"/>
                </a:cxn>
                <a:cxn ang="0">
                  <a:pos x="61" y="63"/>
                </a:cxn>
                <a:cxn ang="0">
                  <a:pos x="0" y="63"/>
                </a:cxn>
              </a:cxnLst>
              <a:rect l="0" t="0" r="r" b="b"/>
              <a:pathLst>
                <a:path w="61" h="239">
                  <a:moveTo>
                    <a:pt x="24" y="239"/>
                  </a:moveTo>
                  <a:lnTo>
                    <a:pt x="24" y="53"/>
                  </a:lnTo>
                  <a:lnTo>
                    <a:pt x="38" y="53"/>
                  </a:lnTo>
                  <a:lnTo>
                    <a:pt x="38" y="239"/>
                  </a:lnTo>
                  <a:lnTo>
                    <a:pt x="24" y="239"/>
                  </a:lnTo>
                  <a:close/>
                  <a:moveTo>
                    <a:pt x="0" y="63"/>
                  </a:moveTo>
                  <a:lnTo>
                    <a:pt x="30" y="0"/>
                  </a:lnTo>
                  <a:lnTo>
                    <a:pt x="61" y="63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4023" y="1813"/>
              <a:ext cx="57" cy="654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37" y="602"/>
                </a:cxn>
                <a:cxn ang="0">
                  <a:pos x="23" y="602"/>
                </a:cxn>
                <a:cxn ang="0">
                  <a:pos x="23" y="0"/>
                </a:cxn>
                <a:cxn ang="0">
                  <a:pos x="37" y="0"/>
                </a:cxn>
                <a:cxn ang="0">
                  <a:pos x="62" y="591"/>
                </a:cxn>
                <a:cxn ang="0">
                  <a:pos x="31" y="654"/>
                </a:cxn>
                <a:cxn ang="0">
                  <a:pos x="0" y="591"/>
                </a:cxn>
                <a:cxn ang="0">
                  <a:pos x="62" y="591"/>
                </a:cxn>
              </a:cxnLst>
              <a:rect l="0" t="0" r="r" b="b"/>
              <a:pathLst>
                <a:path w="62" h="654">
                  <a:moveTo>
                    <a:pt x="37" y="0"/>
                  </a:moveTo>
                  <a:lnTo>
                    <a:pt x="37" y="602"/>
                  </a:lnTo>
                  <a:lnTo>
                    <a:pt x="23" y="602"/>
                  </a:lnTo>
                  <a:lnTo>
                    <a:pt x="23" y="0"/>
                  </a:lnTo>
                  <a:lnTo>
                    <a:pt x="37" y="0"/>
                  </a:lnTo>
                  <a:close/>
                  <a:moveTo>
                    <a:pt x="62" y="591"/>
                  </a:moveTo>
                  <a:lnTo>
                    <a:pt x="31" y="654"/>
                  </a:lnTo>
                  <a:lnTo>
                    <a:pt x="0" y="591"/>
                  </a:lnTo>
                  <a:lnTo>
                    <a:pt x="62" y="591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69" name="Rectangle 63"/>
            <p:cNvSpPr>
              <a:spLocks noChangeArrowheads="1"/>
            </p:cNvSpPr>
            <p:nvPr/>
          </p:nvSpPr>
          <p:spPr bwMode="auto">
            <a:xfrm>
              <a:off x="4752" y="3792"/>
              <a:ext cx="0" cy="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de-DE" altLang="de-DE" dirty="0"/>
            </a:p>
          </p:txBody>
        </p:sp>
      </p:grpSp>
      <p:sp>
        <p:nvSpPr>
          <p:cNvPr id="70" name="Inhaltsplatzhalter 7"/>
          <p:cNvSpPr txBox="1">
            <a:spLocks noGrp="1"/>
          </p:cNvSpPr>
          <p:nvPr/>
        </p:nvSpPr>
        <p:spPr bwMode="auto">
          <a:xfrm>
            <a:off x="7356398" y="5781131"/>
            <a:ext cx="1003300" cy="12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616075" algn="l"/>
              </a:tabLst>
              <a:defRPr sz="24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1588" algn="l" rtl="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616075" algn="l"/>
              </a:tabLst>
              <a:defRPr sz="2400">
                <a:solidFill>
                  <a:schemeClr val="bg2"/>
                </a:solidFill>
                <a:latin typeface="+mn-lt"/>
              </a:defRPr>
            </a:lvl2pPr>
            <a:lvl3pPr marL="265113" indent="-2619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AB500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  <a:defRPr sz="2400">
                <a:solidFill>
                  <a:schemeClr val="bg2"/>
                </a:solidFill>
                <a:latin typeface="+mn-lt"/>
              </a:defRPr>
            </a:lvl3pPr>
            <a:lvl4pPr marL="534988" indent="-268288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tabLst>
                <a:tab pos="1616075" algn="l"/>
              </a:tabLst>
              <a:defRPr sz="2100">
                <a:solidFill>
                  <a:schemeClr val="bg2"/>
                </a:solidFill>
                <a:latin typeface="+mn-lt"/>
              </a:defRPr>
            </a:lvl4pPr>
            <a:lvl5pPr marL="4964113" indent="-147638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5pPr>
            <a:lvl6pPr marL="54213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6pPr>
            <a:lvl7pPr marL="58785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7pPr>
            <a:lvl8pPr marL="63357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8pPr>
            <a:lvl9pPr marL="67929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9pPr>
          </a:lstStyle>
          <a:p>
            <a:r>
              <a:rPr lang="de-DE" sz="800" b="0" dirty="0" smtClean="0"/>
              <a:t>© Michael Hüter</a:t>
            </a:r>
            <a:endParaRPr lang="de-DE" b="0" dirty="0"/>
          </a:p>
        </p:txBody>
      </p:sp>
      <p:sp>
        <p:nvSpPr>
          <p:cNvPr id="71" name="Rectangle 94"/>
          <p:cNvSpPr>
            <a:spLocks noChangeArrowheads="1"/>
          </p:cNvSpPr>
          <p:nvPr/>
        </p:nvSpPr>
        <p:spPr bwMode="auto">
          <a:xfrm>
            <a:off x="3159943" y="3385813"/>
            <a:ext cx="1493014" cy="340735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  <p:txBody>
          <a:bodyPr wrap="none"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600" b="1" dirty="0">
                <a:solidFill>
                  <a:schemeClr val="bg2"/>
                </a:solidFill>
              </a:rPr>
              <a:t>Area </a:t>
            </a:r>
            <a:r>
              <a:rPr lang="de-DE" altLang="de-DE" sz="1600" b="1" dirty="0" err="1">
                <a:solidFill>
                  <a:schemeClr val="bg2"/>
                </a:solidFill>
              </a:rPr>
              <a:t>of</a:t>
            </a:r>
            <a:r>
              <a:rPr lang="de-DE" altLang="de-DE" sz="1600" b="1" dirty="0">
                <a:solidFill>
                  <a:schemeClr val="bg2"/>
                </a:solidFill>
              </a:rPr>
              <a:t> </a:t>
            </a:r>
            <a:r>
              <a:rPr lang="de-DE" altLang="de-DE" sz="1600" b="1" dirty="0" err="1">
                <a:solidFill>
                  <a:schemeClr val="bg2"/>
                </a:solidFill>
              </a:rPr>
              <a:t>reach</a:t>
            </a:r>
            <a:endParaRPr lang="de-DE" altLang="de-DE" sz="1600" b="1" dirty="0">
              <a:solidFill>
                <a:schemeClr val="bg2"/>
              </a:solidFill>
            </a:endParaRPr>
          </a:p>
        </p:txBody>
      </p:sp>
      <p:sp>
        <p:nvSpPr>
          <p:cNvPr id="72" name="Rectangle 94"/>
          <p:cNvSpPr>
            <a:spLocks noChangeArrowheads="1"/>
          </p:cNvSpPr>
          <p:nvPr/>
        </p:nvSpPr>
        <p:spPr bwMode="auto">
          <a:xfrm>
            <a:off x="3245507" y="2738849"/>
            <a:ext cx="1276609" cy="340735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  <p:txBody>
          <a:bodyPr wrap="none"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600" b="1" dirty="0" err="1">
                <a:solidFill>
                  <a:schemeClr val="bg2"/>
                </a:solidFill>
              </a:rPr>
              <a:t>Active</a:t>
            </a:r>
            <a:r>
              <a:rPr lang="de-DE" altLang="de-DE" sz="1600" b="1" dirty="0">
                <a:solidFill>
                  <a:schemeClr val="bg2"/>
                </a:solidFill>
              </a:rPr>
              <a:t> </a:t>
            </a:r>
            <a:r>
              <a:rPr lang="de-DE" altLang="de-DE" sz="1600" b="1" dirty="0" err="1">
                <a:solidFill>
                  <a:schemeClr val="bg2"/>
                </a:solidFill>
              </a:rPr>
              <a:t>area</a:t>
            </a:r>
            <a:endParaRPr lang="de-DE" altLang="de-DE" sz="1600" b="1" dirty="0">
              <a:solidFill>
                <a:schemeClr val="bg2"/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6112983" y="2873292"/>
            <a:ext cx="11560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1600" dirty="0">
                <a:solidFill>
                  <a:schemeClr val="bg2"/>
                </a:solidFill>
                <a:latin typeface="Arial" charset="0"/>
              </a:rPr>
              <a:t>Males 50  </a:t>
            </a:r>
          </a:p>
        </p:txBody>
      </p:sp>
      <p:sp>
        <p:nvSpPr>
          <p:cNvPr id="40" name="Rechteck 39"/>
          <p:cNvSpPr/>
          <p:nvPr/>
        </p:nvSpPr>
        <p:spPr>
          <a:xfrm>
            <a:off x="5966148" y="3128154"/>
            <a:ext cx="1463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1600" dirty="0" err="1">
                <a:solidFill>
                  <a:schemeClr val="bg2"/>
                </a:solidFill>
                <a:latin typeface="Arial" charset="0"/>
              </a:rPr>
              <a:t>Females</a:t>
            </a:r>
            <a:r>
              <a:rPr lang="de-DE" altLang="de-DE" sz="1600" dirty="0">
                <a:solidFill>
                  <a:schemeClr val="bg2"/>
                </a:solidFill>
                <a:latin typeface="Arial" charset="0"/>
              </a:rPr>
              <a:t> 44   </a:t>
            </a:r>
          </a:p>
        </p:txBody>
      </p:sp>
    </p:spTree>
    <p:extLst>
      <p:ext uri="{BB962C8B-B14F-4D97-AF65-F5344CB8AC3E}">
        <p14:creationId xmlns:p14="http://schemas.microsoft.com/office/powerpoint/2010/main" val="87800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Determining the area of reach on a switch panel</a:t>
            </a:r>
            <a:endParaRPr lang="de-DE" sz="2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340346"/>
            <a:ext cx="8064500" cy="5040982"/>
          </a:xfrm>
        </p:spPr>
        <p:txBody>
          <a:bodyPr/>
          <a:lstStyle/>
          <a:p>
            <a:r>
              <a:rPr lang="en-US" sz="2000" dirty="0"/>
              <a:t>Determining the upper and lower actuation limit</a:t>
            </a:r>
          </a:p>
          <a:p>
            <a:r>
              <a:rPr lang="en-US" sz="2000" b="0" u="sng" dirty="0" smtClean="0"/>
              <a:t>Posture:</a:t>
            </a:r>
            <a:r>
              <a:rPr lang="en-US" sz="2000" b="0" dirty="0" smtClean="0"/>
              <a:t> Standing </a:t>
            </a:r>
            <a:r>
              <a:rPr lang="en-US" sz="2000" b="0" dirty="0"/>
              <a:t>upright directly in front of the panel</a:t>
            </a:r>
          </a:p>
          <a:p>
            <a:r>
              <a:rPr lang="en-US" sz="2000" b="0" u="sng" dirty="0"/>
              <a:t>Operator </a:t>
            </a:r>
            <a:r>
              <a:rPr lang="en-US" sz="2000" b="0" u="sng" dirty="0" smtClean="0"/>
              <a:t>population:</a:t>
            </a:r>
            <a:r>
              <a:rPr lang="en-US" sz="2000" b="0" dirty="0" smtClean="0"/>
              <a:t> F </a:t>
            </a:r>
            <a:r>
              <a:rPr lang="en-US" sz="2000" b="0" dirty="0"/>
              <a:t>5 to M 95 (aged 18-59)</a:t>
            </a:r>
          </a:p>
          <a:p>
            <a:endParaRPr lang="de-DE" sz="2000" b="0" dirty="0"/>
          </a:p>
          <a:p>
            <a:r>
              <a:rPr lang="en-US" sz="2000" b="0" dirty="0"/>
              <a:t>Based upon anthropometric dimensions:</a:t>
            </a:r>
          </a:p>
          <a:p>
            <a:r>
              <a:rPr lang="en-US" sz="2000" b="0" dirty="0"/>
              <a:t>(to DIN 33402-2)</a:t>
            </a:r>
          </a:p>
          <a:p>
            <a:endParaRPr lang="de-DE" sz="2000" b="0" dirty="0" smtClean="0"/>
          </a:p>
          <a:p>
            <a:endParaRPr lang="de-DE" sz="2000" b="0" dirty="0"/>
          </a:p>
          <a:p>
            <a:endParaRPr lang="de-DE" sz="2000" b="0" dirty="0" smtClean="0"/>
          </a:p>
          <a:p>
            <a:endParaRPr lang="de-DE" sz="2000" b="0" dirty="0"/>
          </a:p>
          <a:p>
            <a:endParaRPr lang="de-DE" sz="1400" b="0" dirty="0" smtClean="0"/>
          </a:p>
          <a:p>
            <a:r>
              <a:rPr lang="en-US" sz="1400" b="0" dirty="0"/>
              <a:t>Dimensions in mm (including 30 mm footwear)</a:t>
            </a:r>
          </a:p>
          <a:p>
            <a:endParaRPr lang="de-DE" sz="1400" b="0" dirty="0" smtClean="0"/>
          </a:p>
          <a:p>
            <a:r>
              <a:rPr lang="en-US" sz="2000" dirty="0"/>
              <a:t>Limit downwards: M 95</a:t>
            </a:r>
          </a:p>
          <a:p>
            <a:r>
              <a:rPr lang="en-US" sz="2000" dirty="0"/>
              <a:t>Limit upwards: </a:t>
            </a:r>
            <a:r>
              <a:rPr lang="en-US" sz="2000" dirty="0" smtClean="0"/>
              <a:t>F5</a:t>
            </a:r>
            <a:endParaRPr lang="en-US" sz="20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85767-110B-4E5A-A5C7-6195916844A4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ACDB34B9-1B6B-4CCE-810A-3F635C0A9A18}" type="slidenum">
              <a:rPr lang="de-DE" altLang="de-DE" smtClean="0"/>
              <a:pPr/>
              <a:t>4</a:t>
            </a:fld>
            <a:endParaRPr lang="de-DE" altLang="de-DE" dirty="0"/>
          </a:p>
        </p:txBody>
      </p:sp>
      <p:grpSp>
        <p:nvGrpSpPr>
          <p:cNvPr id="7" name="Group 80"/>
          <p:cNvGrpSpPr>
            <a:grpSpLocks/>
          </p:cNvGrpSpPr>
          <p:nvPr/>
        </p:nvGrpSpPr>
        <p:grpSpPr bwMode="auto">
          <a:xfrm>
            <a:off x="5292080" y="2515195"/>
            <a:ext cx="3851275" cy="3794125"/>
            <a:chOff x="3062" y="1373"/>
            <a:chExt cx="2426" cy="2390"/>
          </a:xfrm>
        </p:grpSpPr>
        <p:graphicFrame>
          <p:nvGraphicFramePr>
            <p:cNvPr id="8" name="Object 27"/>
            <p:cNvGraphicFramePr>
              <a:graphicFrameLocks noChangeAspect="1"/>
            </p:cNvGraphicFramePr>
            <p:nvPr/>
          </p:nvGraphicFramePr>
          <p:xfrm>
            <a:off x="3484" y="1373"/>
            <a:ext cx="896" cy="23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66" name="iGrafx Image Objekt" r:id="rId4" imgW="1666875" imgH="4324350" progId="">
                    <p:embed/>
                  </p:oleObj>
                </mc:Choice>
                <mc:Fallback>
                  <p:oleObj name="iGrafx Image Objekt" r:id="rId4" imgW="1666875" imgH="4324350" progId="">
                    <p:embed/>
                    <p:pic>
                      <p:nvPicPr>
                        <p:cNvPr id="4133" name="Object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84" y="1373"/>
                          <a:ext cx="896" cy="23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Line 33"/>
            <p:cNvSpPr>
              <a:spLocks noChangeShapeType="1"/>
            </p:cNvSpPr>
            <p:nvPr/>
          </p:nvSpPr>
          <p:spPr bwMode="auto">
            <a:xfrm>
              <a:off x="3470" y="1469"/>
              <a:ext cx="56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" name="Line 34"/>
            <p:cNvSpPr>
              <a:spLocks noChangeShapeType="1"/>
            </p:cNvSpPr>
            <p:nvPr/>
          </p:nvSpPr>
          <p:spPr bwMode="auto">
            <a:xfrm>
              <a:off x="3447" y="1943"/>
              <a:ext cx="567" cy="0"/>
            </a:xfrm>
            <a:prstGeom prst="line">
              <a:avLst/>
            </a:prstGeom>
            <a:noFill/>
            <a:ln w="19050">
              <a:solidFill>
                <a:srgbClr val="0B2A5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1" name="Line 35"/>
            <p:cNvSpPr>
              <a:spLocks noChangeShapeType="1"/>
            </p:cNvSpPr>
            <p:nvPr/>
          </p:nvSpPr>
          <p:spPr bwMode="auto">
            <a:xfrm>
              <a:off x="3447" y="2944"/>
              <a:ext cx="975" cy="0"/>
            </a:xfrm>
            <a:prstGeom prst="line">
              <a:avLst/>
            </a:prstGeom>
            <a:noFill/>
            <a:ln w="19050">
              <a:solidFill>
                <a:srgbClr val="0B2A5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2" name="Line 36"/>
            <p:cNvSpPr>
              <a:spLocks noChangeShapeType="1"/>
            </p:cNvSpPr>
            <p:nvPr/>
          </p:nvSpPr>
          <p:spPr bwMode="auto">
            <a:xfrm>
              <a:off x="3447" y="3092"/>
              <a:ext cx="97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grpSp>
          <p:nvGrpSpPr>
            <p:cNvPr id="13" name="Group 40"/>
            <p:cNvGrpSpPr>
              <a:grpSpLocks/>
            </p:cNvGrpSpPr>
            <p:nvPr/>
          </p:nvGrpSpPr>
          <p:grpSpPr bwMode="auto">
            <a:xfrm>
              <a:off x="3561" y="1943"/>
              <a:ext cx="45" cy="997"/>
              <a:chOff x="3653" y="2835"/>
              <a:chExt cx="42" cy="475"/>
            </a:xfrm>
          </p:grpSpPr>
          <p:sp>
            <p:nvSpPr>
              <p:cNvPr id="28" name="Line 37"/>
              <p:cNvSpPr>
                <a:spLocks noChangeShapeType="1"/>
              </p:cNvSpPr>
              <p:nvPr/>
            </p:nvSpPr>
            <p:spPr bwMode="auto">
              <a:xfrm>
                <a:off x="3674" y="2877"/>
                <a:ext cx="1" cy="391"/>
              </a:xfrm>
              <a:prstGeom prst="line">
                <a:avLst/>
              </a:prstGeom>
              <a:noFill/>
              <a:ln w="19050">
                <a:solidFill>
                  <a:srgbClr val="0B2A5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endParaRPr>
              </a:p>
            </p:txBody>
          </p:sp>
          <p:sp>
            <p:nvSpPr>
              <p:cNvPr id="29" name="Freeform 38"/>
              <p:cNvSpPr>
                <a:spLocks/>
              </p:cNvSpPr>
              <p:nvPr/>
            </p:nvSpPr>
            <p:spPr bwMode="auto">
              <a:xfrm>
                <a:off x="3653" y="2835"/>
                <a:ext cx="42" cy="46"/>
              </a:xfrm>
              <a:custGeom>
                <a:avLst/>
                <a:gdLst/>
                <a:ahLst/>
                <a:cxnLst>
                  <a:cxn ang="0">
                    <a:pos x="83" y="46"/>
                  </a:cxn>
                  <a:cxn ang="0">
                    <a:pos x="40" y="0"/>
                  </a:cxn>
                  <a:cxn ang="0">
                    <a:pos x="0" y="46"/>
                  </a:cxn>
                  <a:cxn ang="0">
                    <a:pos x="83" y="46"/>
                  </a:cxn>
                </a:cxnLst>
                <a:rect l="0" t="0" r="r" b="b"/>
                <a:pathLst>
                  <a:path w="83" h="46">
                    <a:moveTo>
                      <a:pt x="83" y="46"/>
                    </a:moveTo>
                    <a:lnTo>
                      <a:pt x="40" y="0"/>
                    </a:lnTo>
                    <a:lnTo>
                      <a:pt x="0" y="46"/>
                    </a:lnTo>
                    <a:lnTo>
                      <a:pt x="83" y="46"/>
                    </a:lnTo>
                    <a:close/>
                  </a:path>
                </a:pathLst>
              </a:custGeom>
              <a:solidFill>
                <a:srgbClr val="000000"/>
              </a:solidFill>
              <a:ln w="19050" cmpd="sng">
                <a:solidFill>
                  <a:srgbClr val="0B2A5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endParaRPr>
              </a:p>
            </p:txBody>
          </p:sp>
          <p:sp>
            <p:nvSpPr>
              <p:cNvPr id="30" name="Freeform 39"/>
              <p:cNvSpPr>
                <a:spLocks/>
              </p:cNvSpPr>
              <p:nvPr/>
            </p:nvSpPr>
            <p:spPr bwMode="auto">
              <a:xfrm>
                <a:off x="3653" y="3266"/>
                <a:ext cx="42" cy="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0" y="44"/>
                  </a:cxn>
                  <a:cxn ang="0">
                    <a:pos x="83" y="0"/>
                  </a:cxn>
                  <a:cxn ang="0">
                    <a:pos x="0" y="0"/>
                  </a:cxn>
                </a:cxnLst>
                <a:rect l="0" t="0" r="r" b="b"/>
                <a:pathLst>
                  <a:path w="83" h="44">
                    <a:moveTo>
                      <a:pt x="0" y="0"/>
                    </a:moveTo>
                    <a:lnTo>
                      <a:pt x="40" y="44"/>
                    </a:lnTo>
                    <a:lnTo>
                      <a:pt x="8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 cmpd="sng">
                <a:solidFill>
                  <a:srgbClr val="0B2A5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endParaRPr>
              </a:p>
            </p:txBody>
          </p:sp>
        </p:grpSp>
        <p:grpSp>
          <p:nvGrpSpPr>
            <p:cNvPr id="14" name="Group 44"/>
            <p:cNvGrpSpPr>
              <a:grpSpLocks/>
            </p:cNvGrpSpPr>
            <p:nvPr/>
          </p:nvGrpSpPr>
          <p:grpSpPr bwMode="auto">
            <a:xfrm>
              <a:off x="3674" y="2944"/>
              <a:ext cx="42" cy="150"/>
              <a:chOff x="3607" y="3336"/>
              <a:chExt cx="42" cy="149"/>
            </a:xfrm>
          </p:grpSpPr>
          <p:sp>
            <p:nvSpPr>
              <p:cNvPr id="25" name="Line 41"/>
              <p:cNvSpPr>
                <a:spLocks noChangeShapeType="1"/>
              </p:cNvSpPr>
              <p:nvPr/>
            </p:nvSpPr>
            <p:spPr bwMode="auto">
              <a:xfrm>
                <a:off x="3627" y="3377"/>
                <a:ext cx="1" cy="6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endParaRPr>
              </a:p>
            </p:txBody>
          </p:sp>
          <p:sp>
            <p:nvSpPr>
              <p:cNvPr id="26" name="Freeform 42"/>
              <p:cNvSpPr>
                <a:spLocks/>
              </p:cNvSpPr>
              <p:nvPr/>
            </p:nvSpPr>
            <p:spPr bwMode="auto">
              <a:xfrm>
                <a:off x="3607" y="3336"/>
                <a:ext cx="42" cy="44"/>
              </a:xfrm>
              <a:custGeom>
                <a:avLst/>
                <a:gdLst/>
                <a:ahLst/>
                <a:cxnLst>
                  <a:cxn ang="0">
                    <a:pos x="83" y="44"/>
                  </a:cxn>
                  <a:cxn ang="0">
                    <a:pos x="41" y="0"/>
                  </a:cxn>
                  <a:cxn ang="0">
                    <a:pos x="0" y="44"/>
                  </a:cxn>
                  <a:cxn ang="0">
                    <a:pos x="83" y="44"/>
                  </a:cxn>
                </a:cxnLst>
                <a:rect l="0" t="0" r="r" b="b"/>
                <a:pathLst>
                  <a:path w="83" h="44">
                    <a:moveTo>
                      <a:pt x="83" y="44"/>
                    </a:moveTo>
                    <a:lnTo>
                      <a:pt x="41" y="0"/>
                    </a:lnTo>
                    <a:lnTo>
                      <a:pt x="0" y="44"/>
                    </a:lnTo>
                    <a:lnTo>
                      <a:pt x="83" y="4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endParaRPr>
              </a:p>
            </p:txBody>
          </p:sp>
          <p:sp>
            <p:nvSpPr>
              <p:cNvPr id="27" name="Freeform 43"/>
              <p:cNvSpPr>
                <a:spLocks/>
              </p:cNvSpPr>
              <p:nvPr/>
            </p:nvSpPr>
            <p:spPr bwMode="auto">
              <a:xfrm>
                <a:off x="3607" y="3441"/>
                <a:ext cx="42" cy="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1" y="44"/>
                  </a:cxn>
                  <a:cxn ang="0">
                    <a:pos x="83" y="0"/>
                  </a:cxn>
                  <a:cxn ang="0">
                    <a:pos x="0" y="0"/>
                  </a:cxn>
                </a:cxnLst>
                <a:rect l="0" t="0" r="r" b="b"/>
                <a:pathLst>
                  <a:path w="83" h="44">
                    <a:moveTo>
                      <a:pt x="0" y="0"/>
                    </a:moveTo>
                    <a:lnTo>
                      <a:pt x="41" y="44"/>
                    </a:lnTo>
                    <a:lnTo>
                      <a:pt x="8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endParaRPr>
              </a:p>
            </p:txBody>
          </p:sp>
        </p:grpSp>
        <p:sp>
          <p:nvSpPr>
            <p:cNvPr id="15" name="Rectangle 46"/>
            <p:cNvSpPr>
              <a:spLocks noChangeArrowheads="1"/>
            </p:cNvSpPr>
            <p:nvPr/>
          </p:nvSpPr>
          <p:spPr bwMode="auto">
            <a:xfrm>
              <a:off x="4422" y="1907"/>
              <a:ext cx="106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de-DE" sz="1400" dirty="0">
                  <a:solidFill>
                    <a:srgbClr val="000000"/>
                  </a:solidFill>
                </a:rPr>
                <a:t>Location of actuating elements requiring frequent use (adjusters, writing implements, switches, buttons) </a:t>
              </a:r>
            </a:p>
          </p:txBody>
        </p:sp>
        <p:sp>
          <p:nvSpPr>
            <p:cNvPr id="16" name="Rectangle 48"/>
            <p:cNvSpPr>
              <a:spLocks noChangeArrowheads="1"/>
            </p:cNvSpPr>
            <p:nvPr/>
          </p:nvSpPr>
          <p:spPr bwMode="auto">
            <a:xfrm>
              <a:off x="4075" y="3015"/>
              <a:ext cx="3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DE" altLang="de-DE" sz="1500">
                  <a:solidFill>
                    <a:srgbClr val="000000"/>
                  </a:solidFill>
                </a:rPr>
                <a:t> </a:t>
              </a:r>
              <a:endParaRPr lang="de-DE" altLang="de-DE"/>
            </a:p>
          </p:txBody>
        </p:sp>
        <p:sp>
          <p:nvSpPr>
            <p:cNvPr id="17" name="Rectangle 51"/>
            <p:cNvSpPr>
              <a:spLocks noChangeArrowheads="1"/>
            </p:cNvSpPr>
            <p:nvPr/>
          </p:nvSpPr>
          <p:spPr bwMode="auto">
            <a:xfrm>
              <a:off x="3334" y="3385"/>
              <a:ext cx="1804" cy="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8" name="Rectangle 52"/>
            <p:cNvSpPr>
              <a:spLocks noChangeArrowheads="1"/>
            </p:cNvSpPr>
            <p:nvPr/>
          </p:nvSpPr>
          <p:spPr bwMode="auto">
            <a:xfrm>
              <a:off x="4466" y="2867"/>
              <a:ext cx="922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de-DE" sz="1400" dirty="0">
                  <a:solidFill>
                    <a:srgbClr val="000000"/>
                  </a:solidFill>
                </a:rPr>
                <a:t>Borderline permissible location of manual controls requiring infrequent actuation</a:t>
              </a:r>
            </a:p>
          </p:txBody>
        </p:sp>
        <p:sp>
          <p:nvSpPr>
            <p:cNvPr id="19" name="Rectangle 54"/>
            <p:cNvSpPr>
              <a:spLocks noChangeArrowheads="1"/>
            </p:cNvSpPr>
            <p:nvPr/>
          </p:nvSpPr>
          <p:spPr bwMode="auto">
            <a:xfrm>
              <a:off x="4486" y="3540"/>
              <a:ext cx="30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DE" altLang="de-DE" sz="15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de-DE" altLang="de-DE"/>
            </a:p>
          </p:txBody>
        </p:sp>
        <p:sp>
          <p:nvSpPr>
            <p:cNvPr id="20" name="Rectangle 56"/>
            <p:cNvSpPr>
              <a:spLocks noChangeArrowheads="1"/>
            </p:cNvSpPr>
            <p:nvPr/>
          </p:nvSpPr>
          <p:spPr bwMode="auto">
            <a:xfrm>
              <a:off x="3175" y="2880"/>
              <a:ext cx="24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DE" altLang="de-DE" sz="1400" b="1">
                  <a:solidFill>
                    <a:srgbClr val="FF0000"/>
                  </a:solidFill>
                </a:rPr>
                <a:t>M 95</a:t>
              </a:r>
              <a:endParaRPr lang="de-DE" altLang="de-DE" sz="1400"/>
            </a:p>
          </p:txBody>
        </p:sp>
        <p:sp>
          <p:nvSpPr>
            <p:cNvPr id="21" name="Rectangle 59"/>
            <p:cNvSpPr>
              <a:spLocks noChangeArrowheads="1"/>
            </p:cNvSpPr>
            <p:nvPr/>
          </p:nvSpPr>
          <p:spPr bwMode="auto">
            <a:xfrm>
              <a:off x="3266" y="3024"/>
              <a:ext cx="16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DE" altLang="de-DE" sz="1400" b="1">
                  <a:solidFill>
                    <a:srgbClr val="000000"/>
                  </a:solidFill>
                </a:rPr>
                <a:t>F 5</a:t>
              </a:r>
              <a:endParaRPr lang="de-DE" altLang="de-DE" sz="1400"/>
            </a:p>
          </p:txBody>
        </p:sp>
        <p:sp>
          <p:nvSpPr>
            <p:cNvPr id="22" name="Rectangle 62"/>
            <p:cNvSpPr>
              <a:spLocks noChangeArrowheads="1"/>
            </p:cNvSpPr>
            <p:nvPr/>
          </p:nvSpPr>
          <p:spPr bwMode="auto">
            <a:xfrm>
              <a:off x="3175" y="1401"/>
              <a:ext cx="24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DE" altLang="de-DE" sz="1400" b="1">
                  <a:solidFill>
                    <a:srgbClr val="000000"/>
                  </a:solidFill>
                </a:rPr>
                <a:t>M 95</a:t>
              </a:r>
              <a:endParaRPr lang="de-DE" altLang="de-DE" sz="1400"/>
            </a:p>
          </p:txBody>
        </p:sp>
        <p:sp>
          <p:nvSpPr>
            <p:cNvPr id="23" name="Rectangle 65"/>
            <p:cNvSpPr>
              <a:spLocks noChangeArrowheads="1"/>
            </p:cNvSpPr>
            <p:nvPr/>
          </p:nvSpPr>
          <p:spPr bwMode="auto">
            <a:xfrm>
              <a:off x="3266" y="1874"/>
              <a:ext cx="16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DE" altLang="de-DE" sz="1400" b="1">
                  <a:solidFill>
                    <a:srgbClr val="FF0000"/>
                  </a:solidFill>
                </a:rPr>
                <a:t>F 5</a:t>
              </a:r>
              <a:endParaRPr lang="de-DE" altLang="de-DE" sz="1400"/>
            </a:p>
          </p:txBody>
        </p:sp>
        <p:sp>
          <p:nvSpPr>
            <p:cNvPr id="24" name="Rectangle 67"/>
            <p:cNvSpPr>
              <a:spLocks noChangeArrowheads="1"/>
            </p:cNvSpPr>
            <p:nvPr/>
          </p:nvSpPr>
          <p:spPr bwMode="auto">
            <a:xfrm>
              <a:off x="3062" y="3696"/>
              <a:ext cx="1743" cy="52"/>
            </a:xfrm>
            <a:prstGeom prst="rect">
              <a:avLst/>
            </a:prstGeom>
            <a:solidFill>
              <a:srgbClr val="F2F2F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graphicFrame>
        <p:nvGraphicFramePr>
          <p:cNvPr id="31" name="Tabel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274749"/>
              </p:ext>
            </p:extLst>
          </p:nvPr>
        </p:nvGraphicFramePr>
        <p:xfrm>
          <a:off x="569561" y="3627398"/>
          <a:ext cx="4498158" cy="1381760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1901070">
                  <a:extLst>
                    <a:ext uri="{9D8B030D-6E8A-4147-A177-3AD203B41FA5}">
                      <a16:colId xmlns:a16="http://schemas.microsoft.com/office/drawing/2014/main" val="2614354503"/>
                    </a:ext>
                  </a:extLst>
                </a:gridCol>
                <a:gridCol w="1311137">
                  <a:extLst>
                    <a:ext uri="{9D8B030D-6E8A-4147-A177-3AD203B41FA5}">
                      <a16:colId xmlns:a16="http://schemas.microsoft.com/office/drawing/2014/main" val="4031990750"/>
                    </a:ext>
                  </a:extLst>
                </a:gridCol>
                <a:gridCol w="1285951">
                  <a:extLst>
                    <a:ext uri="{9D8B030D-6E8A-4147-A177-3AD203B41FA5}">
                      <a16:colId xmlns:a16="http://schemas.microsoft.com/office/drawing/2014/main" val="33918423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F 5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M 95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06941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err="1" smtClean="0">
                          <a:solidFill>
                            <a:schemeClr val="tx1"/>
                          </a:solidFill>
                        </a:rPr>
                        <a:t>Downward</a:t>
                      </a:r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dirty="0" err="1" smtClean="0">
                          <a:solidFill>
                            <a:schemeClr val="tx1"/>
                          </a:solidFill>
                        </a:rPr>
                        <a:t>reach</a:t>
                      </a:r>
                      <a:endParaRPr lang="de-DE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700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855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144538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err="1" smtClean="0">
                          <a:solidFill>
                            <a:schemeClr val="tx1"/>
                          </a:solidFill>
                        </a:rPr>
                        <a:t>Upward</a:t>
                      </a:r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dirty="0" err="1" smtClean="0">
                          <a:solidFill>
                            <a:schemeClr val="tx1"/>
                          </a:solidFill>
                        </a:rPr>
                        <a:t>reach</a:t>
                      </a:r>
                      <a:endParaRPr lang="de-DE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1870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2235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25582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677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760181"/>
            <a:ext cx="8604250" cy="506876"/>
          </a:xfrm>
        </p:spPr>
        <p:txBody>
          <a:bodyPr/>
          <a:lstStyle/>
          <a:p>
            <a:r>
              <a:rPr lang="de-DE" sz="2800" dirty="0"/>
              <a:t>Space </a:t>
            </a:r>
            <a:r>
              <a:rPr lang="de-DE" sz="2800" dirty="0" err="1"/>
              <a:t>envelope</a:t>
            </a:r>
            <a:r>
              <a:rPr lang="de-DE" sz="2800" dirty="0"/>
              <a:t> (</a:t>
            </a:r>
            <a:r>
              <a:rPr lang="de-DE" sz="2800" dirty="0" err="1"/>
              <a:t>space</a:t>
            </a:r>
            <a:r>
              <a:rPr lang="de-DE" sz="2800" dirty="0"/>
              <a:t> </a:t>
            </a:r>
            <a:r>
              <a:rPr lang="de-DE" sz="2800" dirty="0" err="1"/>
              <a:t>requirement</a:t>
            </a:r>
            <a:r>
              <a:rPr lang="de-DE" sz="2800" dirty="0"/>
              <a:t>, </a:t>
            </a:r>
            <a:r>
              <a:rPr lang="de-DE" sz="2800" dirty="0" err="1"/>
              <a:t>compensatory</a:t>
            </a:r>
            <a:r>
              <a:rPr lang="de-DE" sz="2800" dirty="0"/>
              <a:t> </a:t>
            </a:r>
            <a:r>
              <a:rPr lang="de-DE" sz="2800" dirty="0" err="1"/>
              <a:t>movements</a:t>
            </a:r>
            <a:r>
              <a:rPr lang="de-DE" sz="2800" dirty="0"/>
              <a:t>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598613"/>
            <a:ext cx="8064500" cy="4897437"/>
          </a:xfrm>
        </p:spPr>
        <p:txBody>
          <a:bodyPr/>
          <a:lstStyle/>
          <a:p>
            <a:r>
              <a:rPr lang="en-US" dirty="0"/>
              <a:t>Body space envelope for the postures of lying and squatting </a:t>
            </a:r>
            <a:r>
              <a:rPr lang="en-US" dirty="0" smtClean="0"/>
              <a:t>to </a:t>
            </a:r>
            <a:r>
              <a:rPr lang="en-US" dirty="0"/>
              <a:t>DIN 33402-3</a:t>
            </a:r>
            <a:br>
              <a:rPr lang="en-US" dirty="0"/>
            </a:br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r>
              <a:rPr lang="en-US" dirty="0"/>
              <a:t>Access openings for trunk </a:t>
            </a:r>
            <a:r>
              <a:rPr lang="en-US" dirty="0" smtClean="0"/>
              <a:t>and</a:t>
            </a:r>
          </a:p>
          <a:p>
            <a:r>
              <a:rPr lang="en-US" dirty="0" smtClean="0"/>
              <a:t>head to </a:t>
            </a:r>
            <a:r>
              <a:rPr lang="en-US" dirty="0"/>
              <a:t>EN 547-3</a:t>
            </a:r>
            <a:br>
              <a:rPr lang="en-US" dirty="0"/>
            </a:b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4343FA-9A91-4A0F-A20E-64CB15F967A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ACDB34B9-1B6B-4CCE-810A-3F635C0A9A18}" type="slidenum">
              <a:rPr lang="de-DE" altLang="de-DE" smtClean="0"/>
              <a:pPr/>
              <a:t>5</a:t>
            </a:fld>
            <a:endParaRPr lang="de-DE" altLang="de-DE" dirty="0"/>
          </a:p>
        </p:txBody>
      </p:sp>
      <p:graphicFrame>
        <p:nvGraphicFramePr>
          <p:cNvPr id="9" name="Object 10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1714760"/>
              </p:ext>
            </p:extLst>
          </p:nvPr>
        </p:nvGraphicFramePr>
        <p:xfrm>
          <a:off x="6926263" y="3501603"/>
          <a:ext cx="1666875" cy="2676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46" name="iGrafx Image Objekt" r:id="rId4" imgW="1666875" imgH="2676525" progId="">
                  <p:embed/>
                </p:oleObj>
              </mc:Choice>
              <mc:Fallback>
                <p:oleObj name="iGrafx Image Objekt" r:id="rId4" imgW="1666875" imgH="2676525" progId="">
                  <p:embed/>
                  <p:pic>
                    <p:nvPicPr>
                      <p:cNvPr id="5138" name="Object 10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6263" y="3501603"/>
                        <a:ext cx="1666875" cy="2676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Line 1057"/>
          <p:cNvSpPr>
            <a:spLocks noChangeShapeType="1"/>
          </p:cNvSpPr>
          <p:nvPr/>
        </p:nvSpPr>
        <p:spPr bwMode="auto">
          <a:xfrm>
            <a:off x="7213601" y="4725566"/>
            <a:ext cx="0" cy="17287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>
              <a:defRPr/>
            </a:pPr>
            <a:endParaRPr lang="de-DE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1" name="Line 1058"/>
          <p:cNvSpPr>
            <a:spLocks noChangeShapeType="1"/>
          </p:cNvSpPr>
          <p:nvPr/>
        </p:nvSpPr>
        <p:spPr bwMode="auto">
          <a:xfrm>
            <a:off x="8294688" y="4725566"/>
            <a:ext cx="0" cy="17287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>
              <a:defRPr/>
            </a:pPr>
            <a:endParaRPr lang="de-DE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2" name="Line 1059"/>
          <p:cNvSpPr>
            <a:spLocks noChangeShapeType="1"/>
          </p:cNvSpPr>
          <p:nvPr/>
        </p:nvSpPr>
        <p:spPr bwMode="auto">
          <a:xfrm>
            <a:off x="7213601" y="6381328"/>
            <a:ext cx="10810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lIns="90000" tIns="46800" rIns="90000" bIns="46800"/>
          <a:lstStyle/>
          <a:p>
            <a:pPr>
              <a:defRPr/>
            </a:pPr>
            <a:endParaRPr lang="de-DE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graphicFrame>
        <p:nvGraphicFramePr>
          <p:cNvPr id="13" name="Object 10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8258164"/>
              </p:ext>
            </p:extLst>
          </p:nvPr>
        </p:nvGraphicFramePr>
        <p:xfrm>
          <a:off x="5594350" y="4581128"/>
          <a:ext cx="1123950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47" name="iGrafx Image Objekt" r:id="rId6" imgW="1123810" imgH="1019048" progId="">
                  <p:embed/>
                </p:oleObj>
              </mc:Choice>
              <mc:Fallback>
                <p:oleObj name="iGrafx Image Objekt" r:id="rId6" imgW="1123810" imgH="1019048" progId="">
                  <p:embed/>
                  <p:pic>
                    <p:nvPicPr>
                      <p:cNvPr id="5133" name="Object 10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4350" y="4581128"/>
                        <a:ext cx="1123950" cy="1019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Line 1064"/>
          <p:cNvSpPr>
            <a:spLocks noChangeShapeType="1"/>
          </p:cNvSpPr>
          <p:nvPr/>
        </p:nvSpPr>
        <p:spPr bwMode="auto">
          <a:xfrm>
            <a:off x="5846763" y="5193903"/>
            <a:ext cx="0" cy="1079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>
              <a:defRPr/>
            </a:pPr>
            <a:endParaRPr lang="de-DE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5" name="Line 1065"/>
          <p:cNvSpPr>
            <a:spLocks noChangeShapeType="1"/>
          </p:cNvSpPr>
          <p:nvPr/>
        </p:nvSpPr>
        <p:spPr bwMode="auto">
          <a:xfrm>
            <a:off x="6494463" y="5230416"/>
            <a:ext cx="0" cy="10429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>
              <a:defRPr/>
            </a:pPr>
            <a:endParaRPr lang="de-DE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6" name="Text Box 1067"/>
          <p:cNvSpPr txBox="1">
            <a:spLocks noChangeArrowheads="1"/>
          </p:cNvSpPr>
          <p:nvPr/>
        </p:nvSpPr>
        <p:spPr bwMode="auto">
          <a:xfrm>
            <a:off x="5991225" y="5878116"/>
            <a:ext cx="3587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altLang="de-DE" sz="1600"/>
              <a:t>A</a:t>
            </a:r>
          </a:p>
        </p:txBody>
      </p:sp>
      <p:sp>
        <p:nvSpPr>
          <p:cNvPr id="17" name="Line 1066"/>
          <p:cNvSpPr>
            <a:spLocks noChangeShapeType="1"/>
          </p:cNvSpPr>
          <p:nvPr/>
        </p:nvSpPr>
        <p:spPr bwMode="auto">
          <a:xfrm>
            <a:off x="5846763" y="6237312"/>
            <a:ext cx="6477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lIns="90000" tIns="46800" rIns="90000" bIns="46800"/>
          <a:lstStyle/>
          <a:p>
            <a:pPr>
              <a:defRPr/>
            </a:pPr>
            <a:endParaRPr lang="de-DE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8" name="Text Box 1060"/>
          <p:cNvSpPr txBox="1">
            <a:spLocks noChangeArrowheads="1"/>
          </p:cNvSpPr>
          <p:nvPr/>
        </p:nvSpPr>
        <p:spPr bwMode="auto">
          <a:xfrm>
            <a:off x="7610476" y="6093296"/>
            <a:ext cx="3587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altLang="de-DE" sz="1600" dirty="0"/>
              <a:t>A</a:t>
            </a:r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8" r="4014"/>
          <a:stretch/>
        </p:blipFill>
        <p:spPr>
          <a:xfrm>
            <a:off x="236522" y="2409900"/>
            <a:ext cx="4105287" cy="2013714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0"/>
          <a:stretch/>
        </p:blipFill>
        <p:spPr>
          <a:xfrm>
            <a:off x="4295911" y="2276871"/>
            <a:ext cx="2449793" cy="2167621"/>
          </a:xfrm>
          <a:prstGeom prst="rect">
            <a:avLst/>
          </a:prstGeom>
        </p:spPr>
      </p:pic>
      <p:sp>
        <p:nvSpPr>
          <p:cNvPr id="22" name="Inhaltsplatzhalter 7"/>
          <p:cNvSpPr txBox="1">
            <a:spLocks noGrp="1"/>
          </p:cNvSpPr>
          <p:nvPr/>
        </p:nvSpPr>
        <p:spPr bwMode="auto">
          <a:xfrm>
            <a:off x="4038581" y="4355684"/>
            <a:ext cx="1003300" cy="12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616075" algn="l"/>
              </a:tabLst>
              <a:defRPr sz="24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1588" algn="l" rtl="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616075" algn="l"/>
              </a:tabLst>
              <a:defRPr sz="2400">
                <a:solidFill>
                  <a:schemeClr val="bg2"/>
                </a:solidFill>
                <a:latin typeface="+mn-lt"/>
              </a:defRPr>
            </a:lvl2pPr>
            <a:lvl3pPr marL="265113" indent="-2619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AB500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  <a:defRPr sz="2400">
                <a:solidFill>
                  <a:schemeClr val="bg2"/>
                </a:solidFill>
                <a:latin typeface="+mn-lt"/>
              </a:defRPr>
            </a:lvl3pPr>
            <a:lvl4pPr marL="534988" indent="-268288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tabLst>
                <a:tab pos="1616075" algn="l"/>
              </a:tabLst>
              <a:defRPr sz="2100">
                <a:solidFill>
                  <a:schemeClr val="bg2"/>
                </a:solidFill>
                <a:latin typeface="+mn-lt"/>
              </a:defRPr>
            </a:lvl4pPr>
            <a:lvl5pPr marL="4964113" indent="-147638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5pPr>
            <a:lvl6pPr marL="54213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6pPr>
            <a:lvl7pPr marL="58785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7pPr>
            <a:lvl8pPr marL="63357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8pPr>
            <a:lvl9pPr marL="67929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9pPr>
          </a:lstStyle>
          <a:p>
            <a:r>
              <a:rPr lang="de-DE" sz="800" b="0" dirty="0" smtClean="0"/>
              <a:t>© Michael Hüter</a:t>
            </a:r>
            <a:endParaRPr lang="de-DE" b="0" dirty="0"/>
          </a:p>
        </p:txBody>
      </p:sp>
    </p:spTree>
    <p:extLst>
      <p:ext uri="{BB962C8B-B14F-4D97-AF65-F5344CB8AC3E}">
        <p14:creationId xmlns:p14="http://schemas.microsoft.com/office/powerpoint/2010/main" val="3788983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692696"/>
            <a:ext cx="8064500" cy="496888"/>
          </a:xfrm>
        </p:spPr>
        <p:txBody>
          <a:bodyPr/>
          <a:lstStyle/>
          <a:p>
            <a:r>
              <a:rPr lang="en-US" sz="2800" dirty="0"/>
              <a:t>Reach (safety distances) – minimum and maximum distances</a:t>
            </a:r>
            <a:endParaRPr lang="de-DE" sz="28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15166" y="1473796"/>
            <a:ext cx="8064500" cy="5119265"/>
          </a:xfrm>
        </p:spPr>
        <p:txBody>
          <a:bodyPr/>
          <a:lstStyle/>
          <a:p>
            <a:r>
              <a:rPr lang="de-DE" sz="2000" dirty="0"/>
              <a:t>Maximum </a:t>
            </a:r>
            <a:r>
              <a:rPr lang="de-DE" sz="2000" dirty="0" err="1" smtClean="0"/>
              <a:t>distances</a:t>
            </a:r>
            <a:r>
              <a:rPr lang="de-DE" sz="2000" dirty="0" smtClean="0"/>
              <a:t>:	</a:t>
            </a:r>
            <a:r>
              <a:rPr lang="en-US" sz="2000" b="0" dirty="0" smtClean="0"/>
              <a:t>Inability </a:t>
            </a:r>
            <a:r>
              <a:rPr lang="en-US" sz="2000" b="0" dirty="0"/>
              <a:t>of limbs to pass at clear </a:t>
            </a:r>
            <a:r>
              <a:rPr lang="en-US" sz="2000" b="0" dirty="0" smtClean="0"/>
              <a:t>widths</a:t>
            </a:r>
            <a:br>
              <a:rPr lang="en-US" sz="2000" b="0" dirty="0" smtClean="0"/>
            </a:br>
            <a:r>
              <a:rPr lang="en-US" sz="2000" b="0" dirty="0" smtClean="0"/>
              <a:t>		           	of </a:t>
            </a:r>
            <a:r>
              <a:rPr lang="en-US" sz="2000" b="0" dirty="0"/>
              <a:t>profile openings</a:t>
            </a:r>
          </a:p>
          <a:p>
            <a:r>
              <a:rPr lang="de-DE" sz="2000" dirty="0" smtClean="0"/>
              <a:t>Minimum </a:t>
            </a:r>
            <a:r>
              <a:rPr lang="de-DE" sz="2000" dirty="0" err="1" smtClean="0"/>
              <a:t>distances</a:t>
            </a:r>
            <a:r>
              <a:rPr lang="de-DE" sz="2000" dirty="0" smtClean="0"/>
              <a:t>: 	</a:t>
            </a:r>
            <a:r>
              <a:rPr lang="en-US" sz="2000" b="0" dirty="0" smtClean="0"/>
              <a:t>Safe </a:t>
            </a:r>
            <a:r>
              <a:rPr lang="en-US" sz="2000" b="0" dirty="0"/>
              <a:t>passage of body parts of a 	defined </a:t>
            </a:r>
            <a:r>
              <a:rPr lang="en-US" sz="2000" b="0" dirty="0" smtClean="0"/>
              <a:t>user			group </a:t>
            </a:r>
            <a:r>
              <a:rPr lang="en-US" sz="2000" b="0" dirty="0"/>
              <a:t>through </a:t>
            </a:r>
            <a:r>
              <a:rPr lang="en-US" sz="2000" b="0" dirty="0" smtClean="0"/>
              <a:t>existing danger </a:t>
            </a:r>
            <a:r>
              <a:rPr lang="en-US" sz="2000" b="0" dirty="0"/>
              <a:t>zones</a:t>
            </a:r>
            <a:r>
              <a:rPr lang="de-DE" sz="2000" b="0" dirty="0" smtClean="0"/>
              <a:t/>
            </a:r>
            <a:br>
              <a:rPr lang="de-DE" sz="2000" b="0" dirty="0" smtClean="0"/>
            </a:br>
            <a:endParaRPr lang="de-DE" b="0" dirty="0"/>
          </a:p>
          <a:p>
            <a:r>
              <a:rPr lang="de-DE" sz="2000" dirty="0"/>
              <a:t>Maximum </a:t>
            </a:r>
            <a:r>
              <a:rPr lang="de-DE" sz="2000" dirty="0" err="1"/>
              <a:t>anatomical</a:t>
            </a:r>
            <a:r>
              <a:rPr lang="de-DE" sz="2000" dirty="0"/>
              <a:t> </a:t>
            </a:r>
            <a:r>
              <a:rPr lang="de-DE" sz="2000" dirty="0" err="1"/>
              <a:t>reach</a:t>
            </a:r>
            <a:endParaRPr lang="de-DE" sz="2000" dirty="0"/>
          </a:p>
          <a:p>
            <a:endParaRPr lang="de-DE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770BECC-3FDD-4483-A76A-6A9706B38884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ACDB34B9-1B6B-4CCE-810A-3F635C0A9A18}" type="slidenum">
              <a:rPr lang="de-DE" altLang="de-DE" smtClean="0"/>
              <a:pPr/>
              <a:t>6</a:t>
            </a:fld>
            <a:endParaRPr lang="de-DE" altLang="de-DE" dirty="0"/>
          </a:p>
        </p:txBody>
      </p:sp>
      <p:graphicFrame>
        <p:nvGraphicFramePr>
          <p:cNvPr id="8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1467417"/>
              </p:ext>
            </p:extLst>
          </p:nvPr>
        </p:nvGraphicFramePr>
        <p:xfrm>
          <a:off x="540072" y="4007966"/>
          <a:ext cx="2224088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94" name="iGrafx Image Objekt" r:id="rId4" imgW="4391025" imgH="990600" progId="">
                  <p:embed/>
                </p:oleObj>
              </mc:Choice>
              <mc:Fallback>
                <p:oleObj name="iGrafx Image Objekt" r:id="rId4" imgW="4391025" imgH="990600" progId="">
                  <p:embed/>
                  <p:pic>
                    <p:nvPicPr>
                      <p:cNvPr id="6154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072" y="4007966"/>
                        <a:ext cx="2224088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28"/>
          <p:cNvGrpSpPr>
            <a:grpSpLocks/>
          </p:cNvGrpSpPr>
          <p:nvPr/>
        </p:nvGrpSpPr>
        <p:grpSpPr bwMode="auto">
          <a:xfrm>
            <a:off x="622622" y="3552825"/>
            <a:ext cx="4187825" cy="1763712"/>
            <a:chOff x="290" y="877"/>
            <a:chExt cx="2638" cy="1111"/>
          </a:xfrm>
        </p:grpSpPr>
        <p:grpSp>
          <p:nvGrpSpPr>
            <p:cNvPr id="10" name="Group 29"/>
            <p:cNvGrpSpPr>
              <a:grpSpLocks/>
            </p:cNvGrpSpPr>
            <p:nvPr/>
          </p:nvGrpSpPr>
          <p:grpSpPr bwMode="auto">
            <a:xfrm>
              <a:off x="290" y="877"/>
              <a:ext cx="1277" cy="1044"/>
              <a:chOff x="290" y="877"/>
              <a:chExt cx="1277" cy="1044"/>
            </a:xfrm>
          </p:grpSpPr>
          <p:grpSp>
            <p:nvGrpSpPr>
              <p:cNvPr id="21" name="Group 30"/>
              <p:cNvGrpSpPr>
                <a:grpSpLocks/>
              </p:cNvGrpSpPr>
              <p:nvPr/>
            </p:nvGrpSpPr>
            <p:grpSpPr bwMode="auto">
              <a:xfrm>
                <a:off x="290" y="1467"/>
                <a:ext cx="1277" cy="454"/>
                <a:chOff x="290" y="1467"/>
                <a:chExt cx="1277" cy="454"/>
              </a:xfrm>
            </p:grpSpPr>
            <p:sp>
              <p:nvSpPr>
                <p:cNvPr id="23" name="Rectangle 31"/>
                <p:cNvSpPr>
                  <a:spLocks noChangeArrowheads="1"/>
                </p:cNvSpPr>
                <p:nvPr/>
              </p:nvSpPr>
              <p:spPr bwMode="auto">
                <a:xfrm>
                  <a:off x="290" y="1581"/>
                  <a:ext cx="1277" cy="136"/>
                </a:xfrm>
                <a:prstGeom prst="rect">
                  <a:avLst/>
                </a:prstGeom>
                <a:noFill/>
                <a:ln w="28575">
                  <a:solidFill>
                    <a:srgbClr val="0B2A5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de-DE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cs"/>
                  </a:endParaRPr>
                </a:p>
              </p:txBody>
            </p:sp>
            <p:sp>
              <p:nvSpPr>
                <p:cNvPr id="24" name="Rectangle 32"/>
                <p:cNvSpPr>
                  <a:spLocks noChangeArrowheads="1"/>
                </p:cNvSpPr>
                <p:nvPr/>
              </p:nvSpPr>
              <p:spPr bwMode="auto">
                <a:xfrm>
                  <a:off x="353" y="1467"/>
                  <a:ext cx="104" cy="114"/>
                </a:xfrm>
                <a:prstGeom prst="rect">
                  <a:avLst/>
                </a:prstGeom>
                <a:solidFill>
                  <a:srgbClr val="0B2A5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de-DE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cs"/>
                  </a:endParaRPr>
                </a:p>
              </p:txBody>
            </p:sp>
            <p:sp>
              <p:nvSpPr>
                <p:cNvPr id="25" name="Rectangle 33"/>
                <p:cNvSpPr>
                  <a:spLocks noChangeArrowheads="1"/>
                </p:cNvSpPr>
                <p:nvPr/>
              </p:nvSpPr>
              <p:spPr bwMode="auto">
                <a:xfrm>
                  <a:off x="1441" y="1467"/>
                  <a:ext cx="105" cy="114"/>
                </a:xfrm>
                <a:prstGeom prst="rect">
                  <a:avLst/>
                </a:prstGeom>
                <a:solidFill>
                  <a:srgbClr val="0B2A5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de-DE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cs"/>
                  </a:endParaRPr>
                </a:p>
              </p:txBody>
            </p:sp>
            <p:sp>
              <p:nvSpPr>
                <p:cNvPr id="26" name="Line 34"/>
                <p:cNvSpPr>
                  <a:spLocks noChangeShapeType="1"/>
                </p:cNvSpPr>
                <p:nvPr/>
              </p:nvSpPr>
              <p:spPr bwMode="auto">
                <a:xfrm>
                  <a:off x="394" y="1581"/>
                  <a:ext cx="0" cy="34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"/>
                  <a:round/>
                  <a:headEnd/>
                  <a:tailEnd/>
                </a:ln>
                <a:effectLst/>
              </p:spPr>
              <p:txBody>
                <a:bodyPr lIns="90000" tIns="46800" rIns="90000" bIns="46800"/>
                <a:lstStyle/>
                <a:p>
                  <a:pPr>
                    <a:defRPr/>
                  </a:pPr>
                  <a:endParaRPr lang="de-DE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cs"/>
                  </a:endParaRPr>
                </a:p>
              </p:txBody>
            </p:sp>
            <p:sp>
              <p:nvSpPr>
                <p:cNvPr id="27" name="Line 35"/>
                <p:cNvSpPr>
                  <a:spLocks noChangeShapeType="1"/>
                </p:cNvSpPr>
                <p:nvPr/>
              </p:nvSpPr>
              <p:spPr bwMode="auto">
                <a:xfrm>
                  <a:off x="1483" y="1581"/>
                  <a:ext cx="0" cy="34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"/>
                  <a:round/>
                  <a:headEnd/>
                  <a:tailEnd/>
                </a:ln>
                <a:effectLst/>
              </p:spPr>
              <p:txBody>
                <a:bodyPr lIns="90000" tIns="46800" rIns="90000" bIns="46800"/>
                <a:lstStyle/>
                <a:p>
                  <a:pPr>
                    <a:defRPr/>
                  </a:pPr>
                  <a:endParaRPr lang="de-DE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cs"/>
                  </a:endParaRPr>
                </a:p>
              </p:txBody>
            </p:sp>
            <p:sp>
              <p:nvSpPr>
                <p:cNvPr id="28" name="Line 36"/>
                <p:cNvSpPr>
                  <a:spLocks noChangeShapeType="1"/>
                </p:cNvSpPr>
                <p:nvPr/>
              </p:nvSpPr>
              <p:spPr bwMode="auto">
                <a:xfrm>
                  <a:off x="394" y="1898"/>
                  <a:ext cx="1089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lIns="90000" tIns="46800" rIns="90000" bIns="46800"/>
                <a:lstStyle/>
                <a:p>
                  <a:pPr>
                    <a:defRPr/>
                  </a:pPr>
                  <a:endParaRPr lang="de-DE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cs"/>
                  </a:endParaRPr>
                </a:p>
              </p:txBody>
            </p:sp>
            <p:sp>
              <p:nvSpPr>
                <p:cNvPr id="29" name="Text Box 37"/>
                <p:cNvSpPr txBox="1">
                  <a:spLocks noChangeArrowheads="1"/>
                </p:cNvSpPr>
                <p:nvPr/>
              </p:nvSpPr>
              <p:spPr bwMode="auto">
                <a:xfrm>
                  <a:off x="667" y="1728"/>
                  <a:ext cx="581" cy="1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000" tIns="46800" rIns="90000" bIns="46800">
                  <a:spAutoFit/>
                </a:bodyPr>
                <a:lstStyle>
                  <a:lvl1pPr eaLnBrk="0" hangingPunct="0"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de-DE" altLang="de-DE" sz="1400"/>
                    <a:t>&lt;750mm</a:t>
                  </a:r>
                </a:p>
              </p:txBody>
            </p:sp>
          </p:grpSp>
          <p:sp>
            <p:nvSpPr>
              <p:cNvPr id="22" name="Text Box 38"/>
              <p:cNvSpPr txBox="1">
                <a:spLocks noChangeArrowheads="1"/>
              </p:cNvSpPr>
              <p:nvPr/>
            </p:nvSpPr>
            <p:spPr bwMode="auto">
              <a:xfrm>
                <a:off x="353" y="877"/>
                <a:ext cx="1172" cy="4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de-DE" altLang="de-DE" sz="1600" b="1" dirty="0" err="1"/>
                  <a:t>Unfavourable</a:t>
                </a:r>
                <a:endParaRPr lang="de-DE" altLang="de-DE" sz="1600" b="1" dirty="0"/>
              </a:p>
              <a:p>
                <a:pPr algn="ctr" eaLnBrk="1" hangingPunct="1">
                  <a:spcBef>
                    <a:spcPct val="50000"/>
                  </a:spcBef>
                </a:pPr>
                <a:endParaRPr lang="de-DE" altLang="de-DE" sz="1600" b="1" dirty="0"/>
              </a:p>
            </p:txBody>
          </p:sp>
        </p:grpSp>
        <p:grpSp>
          <p:nvGrpSpPr>
            <p:cNvPr id="11" name="Group 39"/>
            <p:cNvGrpSpPr>
              <a:grpSpLocks/>
            </p:cNvGrpSpPr>
            <p:nvPr/>
          </p:nvGrpSpPr>
          <p:grpSpPr bwMode="auto">
            <a:xfrm>
              <a:off x="1651" y="929"/>
              <a:ext cx="1277" cy="1059"/>
              <a:chOff x="1782" y="2212"/>
              <a:chExt cx="1383" cy="1059"/>
            </a:xfrm>
          </p:grpSpPr>
          <p:sp>
            <p:nvSpPr>
              <p:cNvPr id="12" name="Rectangle 40"/>
              <p:cNvSpPr>
                <a:spLocks noChangeArrowheads="1"/>
              </p:cNvSpPr>
              <p:nvPr/>
            </p:nvSpPr>
            <p:spPr bwMode="auto">
              <a:xfrm>
                <a:off x="1782" y="2455"/>
                <a:ext cx="91" cy="385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rgbClr val="0B2A51"/>
                </a:solidFill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de-DE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endParaRPr>
              </a:p>
            </p:txBody>
          </p:sp>
          <p:sp>
            <p:nvSpPr>
              <p:cNvPr id="13" name="Rectangle 41"/>
              <p:cNvSpPr>
                <a:spLocks noChangeArrowheads="1"/>
              </p:cNvSpPr>
              <p:nvPr/>
            </p:nvSpPr>
            <p:spPr bwMode="auto">
              <a:xfrm flipH="1">
                <a:off x="1782" y="2840"/>
                <a:ext cx="1383" cy="90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rgbClr val="0B2A51"/>
                </a:solidFill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de-DE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endParaRPr>
              </a:p>
            </p:txBody>
          </p:sp>
          <p:sp>
            <p:nvSpPr>
              <p:cNvPr id="14" name="Rectangle 42"/>
              <p:cNvSpPr>
                <a:spLocks noChangeArrowheads="1"/>
              </p:cNvSpPr>
              <p:nvPr/>
            </p:nvSpPr>
            <p:spPr bwMode="auto">
              <a:xfrm>
                <a:off x="1873" y="2523"/>
                <a:ext cx="45" cy="114"/>
              </a:xfrm>
              <a:prstGeom prst="rect">
                <a:avLst/>
              </a:prstGeom>
              <a:solidFill>
                <a:srgbClr val="0B2A5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de-DE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endParaRPr>
              </a:p>
            </p:txBody>
          </p:sp>
          <p:sp>
            <p:nvSpPr>
              <p:cNvPr id="15" name="Rectangle 43"/>
              <p:cNvSpPr>
                <a:spLocks noChangeArrowheads="1"/>
              </p:cNvSpPr>
              <p:nvPr/>
            </p:nvSpPr>
            <p:spPr bwMode="auto">
              <a:xfrm>
                <a:off x="3007" y="2772"/>
                <a:ext cx="114" cy="68"/>
              </a:xfrm>
              <a:prstGeom prst="rect">
                <a:avLst/>
              </a:prstGeom>
              <a:solidFill>
                <a:srgbClr val="0B2A5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de-DE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endParaRPr>
              </a:p>
            </p:txBody>
          </p:sp>
          <p:sp>
            <p:nvSpPr>
              <p:cNvPr id="16" name="Line 44"/>
              <p:cNvSpPr>
                <a:spLocks noChangeShapeType="1"/>
              </p:cNvSpPr>
              <p:nvPr/>
            </p:nvSpPr>
            <p:spPr bwMode="auto">
              <a:xfrm>
                <a:off x="1895" y="2568"/>
                <a:ext cx="0" cy="70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>
                  <a:defRPr/>
                </a:pPr>
                <a:endParaRPr lang="de-DE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endParaRPr>
              </a:p>
            </p:txBody>
          </p:sp>
          <p:sp>
            <p:nvSpPr>
              <p:cNvPr id="17" name="Line 45"/>
              <p:cNvSpPr>
                <a:spLocks noChangeShapeType="1"/>
              </p:cNvSpPr>
              <p:nvPr/>
            </p:nvSpPr>
            <p:spPr bwMode="auto">
              <a:xfrm>
                <a:off x="3075" y="2795"/>
                <a:ext cx="0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>
                  <a:defRPr/>
                </a:pPr>
                <a:endParaRPr lang="de-DE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endParaRPr>
              </a:p>
            </p:txBody>
          </p:sp>
          <p:sp>
            <p:nvSpPr>
              <p:cNvPr id="18" name="Line 46"/>
              <p:cNvSpPr>
                <a:spLocks noChangeShapeType="1"/>
              </p:cNvSpPr>
              <p:nvPr/>
            </p:nvSpPr>
            <p:spPr bwMode="auto">
              <a:xfrm>
                <a:off x="1895" y="3180"/>
                <a:ext cx="1180" cy="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lIns="90000" tIns="46800" rIns="90000" bIns="46800"/>
              <a:lstStyle/>
              <a:p>
                <a:pPr>
                  <a:defRPr/>
                </a:pPr>
                <a:endParaRPr lang="de-DE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endParaRPr>
              </a:p>
            </p:txBody>
          </p:sp>
          <p:sp>
            <p:nvSpPr>
              <p:cNvPr id="19" name="Text Box 47"/>
              <p:cNvSpPr txBox="1">
                <a:spLocks noChangeArrowheads="1"/>
              </p:cNvSpPr>
              <p:nvPr/>
            </p:nvSpPr>
            <p:spPr bwMode="auto">
              <a:xfrm>
                <a:off x="2235" y="2976"/>
                <a:ext cx="612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de-DE" altLang="de-DE" sz="1400"/>
                  <a:t>&gt;750mm</a:t>
                </a:r>
              </a:p>
            </p:txBody>
          </p:sp>
          <p:sp>
            <p:nvSpPr>
              <p:cNvPr id="20" name="Text Box 48"/>
              <p:cNvSpPr txBox="1">
                <a:spLocks noChangeArrowheads="1"/>
              </p:cNvSpPr>
              <p:nvPr/>
            </p:nvSpPr>
            <p:spPr bwMode="auto">
              <a:xfrm>
                <a:off x="2049" y="2212"/>
                <a:ext cx="1026" cy="2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>
                <a:spAutoFit/>
              </a:bodyPr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de-DE" altLang="de-DE" sz="1600" b="1" dirty="0" err="1"/>
                  <a:t>Favourable</a:t>
                </a:r>
                <a:endParaRPr lang="de-DE" altLang="de-DE" sz="1600" b="1" dirty="0"/>
              </a:p>
            </p:txBody>
          </p:sp>
        </p:grpSp>
      </p:grpSp>
      <p:graphicFrame>
        <p:nvGraphicFramePr>
          <p:cNvPr id="4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3731126"/>
              </p:ext>
            </p:extLst>
          </p:nvPr>
        </p:nvGraphicFramePr>
        <p:xfrm>
          <a:off x="5976416" y="5521826"/>
          <a:ext cx="1066433" cy="449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95" name="iGrafx Image Objekt" r:id="rId6" imgW="1219370" imgH="514422" progId="">
                  <p:embed/>
                </p:oleObj>
              </mc:Choice>
              <mc:Fallback>
                <p:oleObj name="iGrafx Image Objekt" r:id="rId6" imgW="1219370" imgH="514422" progId="">
                  <p:embed/>
                  <p:pic>
                    <p:nvPicPr>
                      <p:cNvPr id="615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6416" y="5521826"/>
                        <a:ext cx="1066433" cy="4499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6" name="Group 7"/>
          <p:cNvGrpSpPr>
            <a:grpSpLocks/>
          </p:cNvGrpSpPr>
          <p:nvPr/>
        </p:nvGrpSpPr>
        <p:grpSpPr bwMode="auto">
          <a:xfrm>
            <a:off x="5508104" y="5373216"/>
            <a:ext cx="3024336" cy="886543"/>
            <a:chOff x="3131" y="2251"/>
            <a:chExt cx="2178" cy="703"/>
          </a:xfrm>
        </p:grpSpPr>
        <p:grpSp>
          <p:nvGrpSpPr>
            <p:cNvPr id="47" name="Group 8"/>
            <p:cNvGrpSpPr>
              <a:grpSpLocks/>
            </p:cNvGrpSpPr>
            <p:nvPr/>
          </p:nvGrpSpPr>
          <p:grpSpPr bwMode="auto">
            <a:xfrm>
              <a:off x="3131" y="2251"/>
              <a:ext cx="314" cy="703"/>
              <a:chOff x="3131" y="2251"/>
              <a:chExt cx="314" cy="703"/>
            </a:xfrm>
          </p:grpSpPr>
          <p:sp>
            <p:nvSpPr>
              <p:cNvPr id="56" name="Rectangle 9"/>
              <p:cNvSpPr>
                <a:spLocks noChangeArrowheads="1"/>
              </p:cNvSpPr>
              <p:nvPr/>
            </p:nvSpPr>
            <p:spPr bwMode="auto">
              <a:xfrm>
                <a:off x="3173" y="2251"/>
                <a:ext cx="272" cy="295"/>
              </a:xfrm>
              <a:prstGeom prst="rect">
                <a:avLst/>
              </a:prstGeom>
              <a:solidFill>
                <a:srgbClr val="BBE0E3"/>
              </a:solidFill>
              <a:ln w="9525">
                <a:solidFill>
                  <a:srgbClr val="0B2A51"/>
                </a:solidFill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de-DE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endParaRPr>
              </a:p>
            </p:txBody>
          </p:sp>
          <p:sp>
            <p:nvSpPr>
              <p:cNvPr id="57" name="Rectangle 10"/>
              <p:cNvSpPr>
                <a:spLocks noChangeArrowheads="1"/>
              </p:cNvSpPr>
              <p:nvPr/>
            </p:nvSpPr>
            <p:spPr bwMode="auto">
              <a:xfrm>
                <a:off x="3173" y="2659"/>
                <a:ext cx="272" cy="295"/>
              </a:xfrm>
              <a:prstGeom prst="rect">
                <a:avLst/>
              </a:prstGeom>
              <a:solidFill>
                <a:srgbClr val="BBE0E3"/>
              </a:solidFill>
              <a:ln w="9525">
                <a:solidFill>
                  <a:srgbClr val="0B2A51"/>
                </a:solidFill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de-DE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endParaRPr>
              </a:p>
            </p:txBody>
          </p:sp>
          <p:sp>
            <p:nvSpPr>
              <p:cNvPr id="58" name="Line 11"/>
              <p:cNvSpPr>
                <a:spLocks noChangeShapeType="1"/>
              </p:cNvSpPr>
              <p:nvPr/>
            </p:nvSpPr>
            <p:spPr bwMode="auto">
              <a:xfrm>
                <a:off x="3341" y="2319"/>
                <a:ext cx="0" cy="226"/>
              </a:xfrm>
              <a:prstGeom prst="line">
                <a:avLst/>
              </a:prstGeom>
              <a:noFill/>
              <a:ln w="28575">
                <a:solidFill>
                  <a:srgbClr val="0B2A51"/>
                </a:solidFill>
                <a:round/>
                <a:headEnd/>
                <a:tailEnd type="triangle" w="med" len="med"/>
              </a:ln>
              <a:effectLst/>
            </p:spPr>
            <p:txBody>
              <a:bodyPr lIns="90000" tIns="46800" rIns="90000" bIns="46800"/>
              <a:lstStyle/>
              <a:p>
                <a:pPr>
                  <a:defRPr/>
                </a:pPr>
                <a:endParaRPr lang="de-DE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endParaRPr>
              </a:p>
            </p:txBody>
          </p:sp>
          <p:sp>
            <p:nvSpPr>
              <p:cNvPr id="59" name="Line 12"/>
              <p:cNvSpPr>
                <a:spLocks noChangeShapeType="1"/>
              </p:cNvSpPr>
              <p:nvPr/>
            </p:nvSpPr>
            <p:spPr bwMode="auto">
              <a:xfrm flipV="1">
                <a:off x="3341" y="2659"/>
                <a:ext cx="0" cy="204"/>
              </a:xfrm>
              <a:prstGeom prst="line">
                <a:avLst/>
              </a:prstGeom>
              <a:noFill/>
              <a:ln w="28575">
                <a:solidFill>
                  <a:srgbClr val="0B2A51"/>
                </a:solidFill>
                <a:round/>
                <a:headEnd/>
                <a:tailEnd type="triangle" w="med" len="med"/>
              </a:ln>
              <a:effectLst/>
            </p:spPr>
            <p:txBody>
              <a:bodyPr lIns="90000" tIns="46800" rIns="90000" bIns="46800"/>
              <a:lstStyle/>
              <a:p>
                <a:pPr>
                  <a:defRPr/>
                </a:pPr>
                <a:endParaRPr lang="de-DE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endParaRPr>
              </a:p>
            </p:txBody>
          </p:sp>
          <p:sp>
            <p:nvSpPr>
              <p:cNvPr id="60" name="Text Box 13"/>
              <p:cNvSpPr txBox="1">
                <a:spLocks noChangeArrowheads="1"/>
              </p:cNvSpPr>
              <p:nvPr/>
            </p:nvSpPr>
            <p:spPr bwMode="auto">
              <a:xfrm>
                <a:off x="3131" y="2251"/>
                <a:ext cx="293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de-DE" altLang="de-DE" sz="2000"/>
                  <a:t>a</a:t>
                </a:r>
              </a:p>
            </p:txBody>
          </p:sp>
        </p:grpSp>
        <p:grpSp>
          <p:nvGrpSpPr>
            <p:cNvPr id="48" name="Group 14"/>
            <p:cNvGrpSpPr>
              <a:grpSpLocks/>
            </p:cNvGrpSpPr>
            <p:nvPr/>
          </p:nvGrpSpPr>
          <p:grpSpPr bwMode="auto">
            <a:xfrm>
              <a:off x="4178" y="2364"/>
              <a:ext cx="1131" cy="552"/>
              <a:chOff x="4178" y="2364"/>
              <a:chExt cx="1131" cy="552"/>
            </a:xfrm>
          </p:grpSpPr>
          <p:sp>
            <p:nvSpPr>
              <p:cNvPr id="49" name="Rectangle 15"/>
              <p:cNvSpPr>
                <a:spLocks noChangeArrowheads="1"/>
              </p:cNvSpPr>
              <p:nvPr/>
            </p:nvSpPr>
            <p:spPr bwMode="auto">
              <a:xfrm>
                <a:off x="4178" y="2387"/>
                <a:ext cx="188" cy="295"/>
              </a:xfrm>
              <a:prstGeom prst="rect">
                <a:avLst/>
              </a:prstGeom>
              <a:solidFill>
                <a:srgbClr val="0B2A51"/>
              </a:solidFill>
              <a:ln w="9525">
                <a:solidFill>
                  <a:srgbClr val="0B2A51"/>
                </a:solidFill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de-DE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endParaRPr>
              </a:p>
            </p:txBody>
          </p:sp>
          <p:sp>
            <p:nvSpPr>
              <p:cNvPr id="50" name="Rectangle 16"/>
              <p:cNvSpPr>
                <a:spLocks noChangeArrowheads="1"/>
              </p:cNvSpPr>
              <p:nvPr/>
            </p:nvSpPr>
            <p:spPr bwMode="auto">
              <a:xfrm>
                <a:off x="4366" y="2387"/>
                <a:ext cx="922" cy="295"/>
              </a:xfrm>
              <a:prstGeom prst="rect">
                <a:avLst/>
              </a:prstGeom>
              <a:solidFill>
                <a:srgbClr val="BBE0E3"/>
              </a:solidFill>
              <a:ln w="9525">
                <a:solidFill>
                  <a:srgbClr val="0B2A51"/>
                </a:solidFill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de-DE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endParaRPr>
              </a:p>
            </p:txBody>
          </p:sp>
          <p:sp>
            <p:nvSpPr>
              <p:cNvPr id="51" name="Text Box 17"/>
              <p:cNvSpPr txBox="1">
                <a:spLocks noChangeArrowheads="1"/>
              </p:cNvSpPr>
              <p:nvPr/>
            </p:nvSpPr>
            <p:spPr bwMode="auto">
              <a:xfrm>
                <a:off x="5121" y="2409"/>
                <a:ext cx="188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de-DE" altLang="de-DE" sz="2000"/>
                  <a:t>a</a:t>
                </a:r>
              </a:p>
            </p:txBody>
          </p:sp>
          <p:sp>
            <p:nvSpPr>
              <p:cNvPr id="52" name="Line 18"/>
              <p:cNvSpPr>
                <a:spLocks noChangeShapeType="1"/>
              </p:cNvSpPr>
              <p:nvPr/>
            </p:nvSpPr>
            <p:spPr bwMode="auto">
              <a:xfrm>
                <a:off x="4848" y="2387"/>
                <a:ext cx="0" cy="295"/>
              </a:xfrm>
              <a:prstGeom prst="line">
                <a:avLst/>
              </a:prstGeom>
              <a:noFill/>
              <a:ln w="9525">
                <a:solidFill>
                  <a:srgbClr val="0B2A51"/>
                </a:solidFill>
                <a:round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>
                  <a:defRPr/>
                </a:pPr>
                <a:endParaRPr lang="de-DE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endParaRPr>
              </a:p>
            </p:txBody>
          </p:sp>
          <p:sp>
            <p:nvSpPr>
              <p:cNvPr id="53" name="Text Box 19"/>
              <p:cNvSpPr txBox="1">
                <a:spLocks noChangeArrowheads="1"/>
              </p:cNvSpPr>
              <p:nvPr/>
            </p:nvSpPr>
            <p:spPr bwMode="auto">
              <a:xfrm>
                <a:off x="4178" y="2704"/>
                <a:ext cx="1089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de-DE" altLang="de-DE" sz="1600"/>
                  <a:t>1    10    100mm</a:t>
                </a:r>
              </a:p>
            </p:txBody>
          </p:sp>
          <p:sp>
            <p:nvSpPr>
              <p:cNvPr id="54" name="Line 20"/>
              <p:cNvSpPr>
                <a:spLocks noChangeShapeType="1"/>
              </p:cNvSpPr>
              <p:nvPr/>
            </p:nvSpPr>
            <p:spPr bwMode="auto">
              <a:xfrm>
                <a:off x="4492" y="2387"/>
                <a:ext cx="0" cy="295"/>
              </a:xfrm>
              <a:prstGeom prst="line">
                <a:avLst/>
              </a:prstGeom>
              <a:noFill/>
              <a:ln w="9525">
                <a:solidFill>
                  <a:srgbClr val="0B2A51"/>
                </a:solidFill>
                <a:round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>
                  <a:defRPr/>
                </a:pPr>
                <a:endParaRPr lang="de-DE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endParaRPr>
              </a:p>
            </p:txBody>
          </p:sp>
          <p:sp>
            <p:nvSpPr>
              <p:cNvPr id="55" name="Text Box 21"/>
              <p:cNvSpPr txBox="1">
                <a:spLocks noChangeArrowheads="1"/>
              </p:cNvSpPr>
              <p:nvPr/>
            </p:nvSpPr>
            <p:spPr bwMode="auto">
              <a:xfrm>
                <a:off x="4325" y="2364"/>
                <a:ext cx="188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de-DE" altLang="de-DE" sz="2000"/>
                  <a:t>6</a:t>
                </a:r>
              </a:p>
            </p:txBody>
          </p:sp>
        </p:grpSp>
      </p:grpSp>
      <p:sp>
        <p:nvSpPr>
          <p:cNvPr id="61" name="Text Box 5"/>
          <p:cNvSpPr txBox="1">
            <a:spLocks noChangeArrowheads="1"/>
          </p:cNvSpPr>
          <p:nvPr/>
        </p:nvSpPr>
        <p:spPr bwMode="auto">
          <a:xfrm>
            <a:off x="3779912" y="6250706"/>
            <a:ext cx="3216275" cy="233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en-US" altLang="de-DE" sz="900" dirty="0"/>
              <a:t>Based on </a:t>
            </a:r>
            <a:r>
              <a:rPr lang="en-US" altLang="de-DE" sz="900" dirty="0" err="1"/>
              <a:t>Neudörfer</a:t>
            </a:r>
            <a:r>
              <a:rPr lang="en-US" altLang="de-DE" sz="900" dirty="0"/>
              <a:t>, A. (2002)</a:t>
            </a:r>
          </a:p>
        </p:txBody>
      </p:sp>
      <p:sp>
        <p:nvSpPr>
          <p:cNvPr id="62" name="Text Box 50"/>
          <p:cNvSpPr txBox="1">
            <a:spLocks noChangeArrowheads="1"/>
          </p:cNvSpPr>
          <p:nvPr/>
        </p:nvSpPr>
        <p:spPr bwMode="auto">
          <a:xfrm>
            <a:off x="971600" y="5424066"/>
            <a:ext cx="3743325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de-DE" sz="1400" dirty="0"/>
              <a:t>Minimum distance for the </a:t>
            </a:r>
            <a:r>
              <a:rPr lang="en-US" altLang="de-DE" sz="1400" b="1" dirty="0"/>
              <a:t>foot</a:t>
            </a:r>
            <a:r>
              <a:rPr lang="en-US" altLang="de-DE" sz="1400" dirty="0"/>
              <a:t>: 	</a:t>
            </a:r>
            <a:r>
              <a:rPr lang="en-US" altLang="de-DE" sz="1400" b="1" dirty="0"/>
              <a:t>120 mm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de-DE" sz="1400" dirty="0"/>
              <a:t>Minimum distance for the </a:t>
            </a:r>
            <a:r>
              <a:rPr lang="en-US" altLang="de-DE" sz="1400" b="1" dirty="0"/>
              <a:t>finger</a:t>
            </a:r>
            <a:r>
              <a:rPr lang="en-US" altLang="de-DE" sz="1400" dirty="0"/>
              <a:t>: 	  </a:t>
            </a:r>
            <a:r>
              <a:rPr lang="en-US" altLang="de-DE" sz="1400" b="1" dirty="0"/>
              <a:t>25 mm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de-DE" sz="1400" dirty="0"/>
              <a:t>see EN 349</a:t>
            </a:r>
          </a:p>
        </p:txBody>
      </p:sp>
      <p:pic>
        <p:nvPicPr>
          <p:cNvPr id="30" name="Grafik 29"/>
          <p:cNvPicPr>
            <a:picLocks noChangeAspect="1"/>
          </p:cNvPicPr>
          <p:nvPr/>
        </p:nvPicPr>
        <p:blipFill rotWithShape="1">
          <a:blip r:embed="rId8"/>
          <a:srcRect l="6030" r="1972"/>
          <a:stretch/>
        </p:blipFill>
        <p:spPr>
          <a:xfrm>
            <a:off x="4888125" y="3113183"/>
            <a:ext cx="3888432" cy="193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412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workplace types: standing workplace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0DF0C7-D841-4D80-8A63-6106DA8ACB86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ACDB34B9-1B6B-4CCE-810A-3F635C0A9A18}" type="slidenum">
              <a:rPr lang="de-DE" altLang="de-DE" smtClean="0"/>
              <a:pPr/>
              <a:t>7</a:t>
            </a:fld>
            <a:endParaRPr lang="de-DE" altLang="de-DE" dirty="0"/>
          </a:p>
        </p:txBody>
      </p:sp>
      <p:grpSp>
        <p:nvGrpSpPr>
          <p:cNvPr id="7" name="Gruppieren 6"/>
          <p:cNvGrpSpPr/>
          <p:nvPr/>
        </p:nvGrpSpPr>
        <p:grpSpPr>
          <a:xfrm>
            <a:off x="3007652" y="1300294"/>
            <a:ext cx="2232458" cy="3321844"/>
            <a:chOff x="3095626" y="1214438"/>
            <a:chExt cx="2232458" cy="3321844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5626" y="1214438"/>
              <a:ext cx="2214563" cy="3321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feld 8"/>
            <p:cNvSpPr txBox="1"/>
            <p:nvPr/>
          </p:nvSpPr>
          <p:spPr>
            <a:xfrm>
              <a:off x="4715805" y="1268760"/>
              <a:ext cx="61227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M95</a:t>
              </a:r>
            </a:p>
            <a:p>
              <a:r>
                <a:rPr lang="de-DE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F5</a:t>
              </a:r>
              <a:endParaRPr lang="de-DE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" name="Gruppieren 9"/>
          <p:cNvGrpSpPr/>
          <p:nvPr/>
        </p:nvGrpSpPr>
        <p:grpSpPr>
          <a:xfrm>
            <a:off x="499330" y="1500319"/>
            <a:ext cx="2121694" cy="3121819"/>
            <a:chOff x="3157534" y="1347787"/>
            <a:chExt cx="1899423" cy="2964238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7534" y="1347787"/>
              <a:ext cx="1899423" cy="296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feld 11"/>
            <p:cNvSpPr txBox="1"/>
            <p:nvPr/>
          </p:nvSpPr>
          <p:spPr>
            <a:xfrm>
              <a:off x="4446824" y="1395697"/>
              <a:ext cx="602105" cy="555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M95</a:t>
              </a:r>
            </a:p>
            <a:p>
              <a:r>
                <a:rPr lang="de-DE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F5</a:t>
              </a:r>
              <a:endParaRPr lang="de-DE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" name="Gruppieren 12"/>
          <p:cNvGrpSpPr/>
          <p:nvPr/>
        </p:nvGrpSpPr>
        <p:grpSpPr>
          <a:xfrm>
            <a:off x="5501419" y="1287205"/>
            <a:ext cx="3312368" cy="3336987"/>
            <a:chOff x="1581795" y="1991814"/>
            <a:chExt cx="3415196" cy="3527122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795" y="2105980"/>
              <a:ext cx="3189268" cy="3412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feld 14"/>
            <p:cNvSpPr txBox="1"/>
            <p:nvPr/>
          </p:nvSpPr>
          <p:spPr>
            <a:xfrm>
              <a:off x="2375071" y="1991814"/>
              <a:ext cx="2621920" cy="618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M95         Unisexmodell</a:t>
              </a:r>
            </a:p>
            <a:p>
              <a:r>
                <a:rPr lang="de-DE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F5            M50/F50</a:t>
              </a:r>
              <a:endParaRPr lang="de-DE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18" name="Tabel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466572"/>
              </p:ext>
            </p:extLst>
          </p:nvPr>
        </p:nvGraphicFramePr>
        <p:xfrm>
          <a:off x="265507" y="4806669"/>
          <a:ext cx="8122816" cy="13106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50404">
                  <a:extLst>
                    <a:ext uri="{9D8B030D-6E8A-4147-A177-3AD203B41FA5}">
                      <a16:colId xmlns:a16="http://schemas.microsoft.com/office/drawing/2014/main" val="4210425980"/>
                    </a:ext>
                  </a:extLst>
                </a:gridCol>
                <a:gridCol w="2239150">
                  <a:extLst>
                    <a:ext uri="{9D8B030D-6E8A-4147-A177-3AD203B41FA5}">
                      <a16:colId xmlns:a16="http://schemas.microsoft.com/office/drawing/2014/main" val="640528564"/>
                    </a:ext>
                  </a:extLst>
                </a:gridCol>
                <a:gridCol w="3233262">
                  <a:extLst>
                    <a:ext uri="{9D8B030D-6E8A-4147-A177-3AD203B41FA5}">
                      <a16:colId xmlns:a16="http://schemas.microsoft.com/office/drawing/2014/main" val="19566234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>
                        <a:buClr>
                          <a:schemeClr val="accent2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de-DE" sz="1600" dirty="0" err="1" smtClean="0">
                          <a:solidFill>
                            <a:schemeClr val="bg2"/>
                          </a:solidFill>
                        </a:rPr>
                        <a:t>With</a:t>
                      </a:r>
                      <a:r>
                        <a:rPr lang="de-DE" sz="1600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1600" dirty="0" err="1" smtClean="0">
                          <a:solidFill>
                            <a:schemeClr val="bg2"/>
                          </a:solidFill>
                        </a:rPr>
                        <a:t>adjustment</a:t>
                      </a:r>
                      <a:r>
                        <a:rPr lang="de-DE" sz="1600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1600" dirty="0" err="1" smtClean="0">
                          <a:solidFill>
                            <a:schemeClr val="bg2"/>
                          </a:solidFill>
                        </a:rPr>
                        <a:t>assistance</a:t>
                      </a:r>
                      <a:endParaRPr lang="de-DE" sz="1600" dirty="0" smtClean="0">
                        <a:solidFill>
                          <a:schemeClr val="bg2"/>
                        </a:solidFill>
                      </a:endParaRPr>
                    </a:p>
                    <a:p>
                      <a:pPr marL="285750" indent="-285750" algn="l" defTabSz="914400" rtl="0" eaLnBrk="1" latinLnBrk="0" hangingPunct="1"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de-DE" sz="1600" b="0" kern="1200" baseline="0" dirty="0" smtClean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rPr>
                        <a:t>Fixed </a:t>
                      </a:r>
                      <a:r>
                        <a:rPr lang="de-DE" sz="1600" b="0" kern="1200" baseline="0" dirty="0" err="1" smtClean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rPr>
                        <a:t>workbench</a:t>
                      </a:r>
                      <a:r>
                        <a:rPr lang="de-DE" sz="1600" b="0" kern="1200" baseline="0" dirty="0" smtClean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b="0" kern="1200" baseline="0" dirty="0" err="1" smtClean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rPr>
                        <a:t>height</a:t>
                      </a:r>
                      <a:endParaRPr lang="de-DE" sz="1600" b="0" kern="1200" baseline="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de-DE" sz="1600" b="0" kern="1200" baseline="0" dirty="0" smtClean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rPr>
                        <a:t>variable </a:t>
                      </a:r>
                      <a:r>
                        <a:rPr lang="de-DE" sz="1600" b="0" kern="1200" baseline="0" dirty="0" err="1" smtClean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rPr>
                        <a:t>standing</a:t>
                      </a:r>
                      <a:r>
                        <a:rPr lang="de-DE" sz="1600" b="0" kern="1200" baseline="0" dirty="0" smtClean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b="0" kern="1200" baseline="0" dirty="0" err="1" smtClean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rPr>
                        <a:t>height</a:t>
                      </a:r>
                      <a:r>
                        <a:rPr lang="de-DE" sz="1600" b="0" kern="1200" baseline="0" dirty="0" smtClean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de-DE" sz="1600" b="0" kern="1200" baseline="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baseline="0" dirty="0" smtClean="0">
                          <a:solidFill>
                            <a:schemeClr val="bg2"/>
                          </a:solidFill>
                        </a:rPr>
                        <a:t>Standing </a:t>
                      </a:r>
                      <a:r>
                        <a:rPr lang="de-DE" sz="1600" baseline="0" dirty="0" err="1" smtClean="0">
                          <a:solidFill>
                            <a:schemeClr val="bg2"/>
                          </a:solidFill>
                        </a:rPr>
                        <a:t>workplace</a:t>
                      </a:r>
                      <a:endParaRPr lang="de-DE" sz="1600" baseline="0" dirty="0" smtClean="0">
                        <a:solidFill>
                          <a:schemeClr val="bg2"/>
                        </a:solidFill>
                      </a:endParaRPr>
                    </a:p>
                    <a:p>
                      <a:r>
                        <a:rPr lang="de-DE" sz="1600" baseline="0" dirty="0" smtClean="0">
                          <a:solidFill>
                            <a:schemeClr val="bg2"/>
                          </a:solidFill>
                        </a:rPr>
                        <a:t>Ideal</a:t>
                      </a:r>
                    </a:p>
                    <a:p>
                      <a:pPr marL="285750" indent="-285750"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de-DE" sz="1600" b="0" baseline="0" dirty="0" smtClean="0">
                          <a:solidFill>
                            <a:schemeClr val="bg2"/>
                          </a:solidFill>
                        </a:rPr>
                        <a:t>Variable </a:t>
                      </a:r>
                      <a:r>
                        <a:rPr lang="de-DE" sz="1600" b="0" baseline="0" dirty="0" err="1" smtClean="0">
                          <a:solidFill>
                            <a:schemeClr val="bg2"/>
                          </a:solidFill>
                        </a:rPr>
                        <a:t>workbench</a:t>
                      </a:r>
                      <a:r>
                        <a:rPr lang="de-DE" sz="1600" b="0" baseline="0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1600" b="0" baseline="0" dirty="0" err="1" smtClean="0">
                          <a:solidFill>
                            <a:schemeClr val="bg2"/>
                          </a:solidFill>
                        </a:rPr>
                        <a:t>height</a:t>
                      </a:r>
                      <a:endParaRPr lang="de-DE" sz="1600" b="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 err="1" smtClean="0">
                          <a:solidFill>
                            <a:schemeClr val="bg2"/>
                          </a:solidFill>
                        </a:rPr>
                        <a:t>Compromise</a:t>
                      </a:r>
                      <a:endParaRPr lang="de-DE" sz="1600" dirty="0" smtClean="0">
                        <a:solidFill>
                          <a:schemeClr val="bg2"/>
                        </a:solidFill>
                      </a:endParaRPr>
                    </a:p>
                    <a:p>
                      <a:pPr marL="285750" indent="-285750"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de-DE" sz="1600" b="0" dirty="0" err="1" smtClean="0">
                          <a:solidFill>
                            <a:schemeClr val="bg2"/>
                          </a:solidFill>
                        </a:rPr>
                        <a:t>Averaged</a:t>
                      </a:r>
                      <a:r>
                        <a:rPr lang="de-DE" sz="1600" b="0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1600" b="0" dirty="0" err="1" smtClean="0">
                          <a:solidFill>
                            <a:schemeClr val="bg2"/>
                          </a:solidFill>
                        </a:rPr>
                        <a:t>fixed</a:t>
                      </a:r>
                      <a:r>
                        <a:rPr lang="de-DE" sz="1600" b="0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1600" b="0" dirty="0" err="1" smtClean="0">
                          <a:solidFill>
                            <a:schemeClr val="bg2"/>
                          </a:solidFill>
                        </a:rPr>
                        <a:t>workbench</a:t>
                      </a:r>
                      <a:r>
                        <a:rPr lang="de-DE" sz="1600" b="0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1600" b="0" dirty="0" err="1" smtClean="0">
                          <a:solidFill>
                            <a:schemeClr val="bg2"/>
                          </a:solidFill>
                        </a:rPr>
                        <a:t>height</a:t>
                      </a:r>
                      <a:endParaRPr lang="de-DE" sz="1600" b="0" dirty="0" smtClean="0">
                        <a:solidFill>
                          <a:schemeClr val="bg2"/>
                        </a:solidFill>
                      </a:endParaRPr>
                    </a:p>
                    <a:p>
                      <a:pPr marL="285750" indent="-285750"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de-DE" sz="1600" b="0" dirty="0" smtClean="0">
                          <a:solidFill>
                            <a:schemeClr val="bg2"/>
                          </a:solidFill>
                        </a:rPr>
                        <a:t>Bases upon M</a:t>
                      </a:r>
                      <a:r>
                        <a:rPr lang="de-DE" sz="1600" b="0" baseline="0" dirty="0" smtClean="0">
                          <a:solidFill>
                            <a:schemeClr val="bg2"/>
                          </a:solidFill>
                        </a:rPr>
                        <a:t> 50/F 50</a:t>
                      </a:r>
                      <a:endParaRPr lang="de-DE" sz="1600" b="0" dirty="0" smtClean="0">
                        <a:solidFill>
                          <a:schemeClr val="bg2"/>
                        </a:solidFill>
                      </a:endParaRPr>
                    </a:p>
                    <a:p>
                      <a:endParaRPr lang="de-DE" sz="16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6159890"/>
                  </a:ext>
                </a:extLst>
              </a:tr>
            </a:tbl>
          </a:graphicData>
        </a:graphic>
      </p:graphicFrame>
      <p:sp>
        <p:nvSpPr>
          <p:cNvPr id="19" name="Rechteck 18"/>
          <p:cNvSpPr/>
          <p:nvPr/>
        </p:nvSpPr>
        <p:spPr>
          <a:xfrm>
            <a:off x="254067" y="6165304"/>
            <a:ext cx="8892480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900" dirty="0"/>
              <a:t>Source: </a:t>
            </a:r>
            <a:r>
              <a:rPr lang="de-DE" sz="900" dirty="0" smtClean="0"/>
              <a:t>Kamusella: </a:t>
            </a:r>
            <a:r>
              <a:rPr lang="de-DE" sz="900" dirty="0" smtClean="0">
                <a:hlinkClick r:id="rId6"/>
              </a:rPr>
              <a:t>http</a:t>
            </a:r>
            <a:r>
              <a:rPr lang="de-DE" sz="900" dirty="0">
                <a:hlinkClick r:id="rId6"/>
              </a:rPr>
              <a:t>://ergotyping.net/index.php?title=Anthropometrie:_</a:t>
            </a:r>
            <a:r>
              <a:rPr lang="de-DE" sz="900" dirty="0" smtClean="0">
                <a:hlinkClick r:id="rId6"/>
              </a:rPr>
              <a:t>Arbeitsplatzgrundtypen_Buero_und_Produktion</a:t>
            </a:r>
            <a:endParaRPr lang="de-DE" sz="900" dirty="0" smtClean="0"/>
          </a:p>
          <a:p>
            <a:endParaRPr lang="de-DE" sz="900" dirty="0"/>
          </a:p>
        </p:txBody>
      </p:sp>
      <p:pic>
        <p:nvPicPr>
          <p:cNvPr id="16" name="Grafik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46598" y="3182090"/>
            <a:ext cx="2450804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181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765175"/>
            <a:ext cx="8136706" cy="496888"/>
          </a:xfrm>
        </p:spPr>
        <p:txBody>
          <a:bodyPr/>
          <a:lstStyle/>
          <a:p>
            <a:r>
              <a:rPr lang="en-US" sz="2400" dirty="0"/>
              <a:t>Basic workplace types: seated workplace – standing/seated workplace</a:t>
            </a:r>
            <a:endParaRPr lang="de-DE" sz="24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DFFCAD-6CE5-49DF-BC06-E100769BBE4C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ACDB34B9-1B6B-4CCE-810A-3F635C0A9A18}" type="slidenum">
              <a:rPr lang="de-DE" altLang="de-DE" smtClean="0"/>
              <a:pPr/>
              <a:t>8</a:t>
            </a:fld>
            <a:endParaRPr lang="de-DE" altLang="de-DE" dirty="0"/>
          </a:p>
        </p:txBody>
      </p:sp>
      <p:grpSp>
        <p:nvGrpSpPr>
          <p:cNvPr id="7" name="Gruppieren 6"/>
          <p:cNvGrpSpPr/>
          <p:nvPr/>
        </p:nvGrpSpPr>
        <p:grpSpPr>
          <a:xfrm>
            <a:off x="2998925" y="1679428"/>
            <a:ext cx="2408396" cy="2730341"/>
            <a:chOff x="2719386" y="1328732"/>
            <a:chExt cx="2408396" cy="2730341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9386" y="1328732"/>
              <a:ext cx="2408396" cy="2730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feld 8"/>
            <p:cNvSpPr txBox="1"/>
            <p:nvPr/>
          </p:nvSpPr>
          <p:spPr>
            <a:xfrm>
              <a:off x="4447578" y="1328732"/>
              <a:ext cx="6480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M95</a:t>
              </a:r>
            </a:p>
            <a:p>
              <a:r>
                <a:rPr lang="de-DE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F5</a:t>
              </a:r>
              <a:endParaRPr lang="de-DE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" name="Gruppieren 9"/>
          <p:cNvGrpSpPr/>
          <p:nvPr/>
        </p:nvGrpSpPr>
        <p:grpSpPr>
          <a:xfrm>
            <a:off x="395536" y="1750840"/>
            <a:ext cx="2451735" cy="2658929"/>
            <a:chOff x="2686050" y="1377290"/>
            <a:chExt cx="2451735" cy="2658929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6050" y="1404938"/>
              <a:ext cx="2451735" cy="2631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feld 11"/>
            <p:cNvSpPr txBox="1"/>
            <p:nvPr/>
          </p:nvSpPr>
          <p:spPr>
            <a:xfrm>
              <a:off x="4450246" y="1377290"/>
              <a:ext cx="6480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M95</a:t>
              </a:r>
            </a:p>
            <a:p>
              <a:r>
                <a:rPr lang="de-DE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F5</a:t>
              </a:r>
              <a:endParaRPr lang="de-DE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" name="Gruppieren 12"/>
          <p:cNvGrpSpPr/>
          <p:nvPr/>
        </p:nvGrpSpPr>
        <p:grpSpPr>
          <a:xfrm>
            <a:off x="5616116" y="1354796"/>
            <a:ext cx="3312368" cy="3370348"/>
            <a:chOff x="6351404" y="1880828"/>
            <a:chExt cx="3312368" cy="3370348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1404" y="2150788"/>
              <a:ext cx="3214688" cy="3100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feld 14"/>
            <p:cNvSpPr txBox="1"/>
            <p:nvPr/>
          </p:nvSpPr>
          <p:spPr>
            <a:xfrm>
              <a:off x="7071484" y="1880828"/>
              <a:ext cx="25922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M95           Unisexmodell</a:t>
              </a:r>
            </a:p>
            <a:p>
              <a:r>
                <a:rPr lang="de-DE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F5              M50/F50</a:t>
              </a:r>
              <a:endParaRPr lang="de-DE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16" name="Tabel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0421223"/>
              </p:ext>
            </p:extLst>
          </p:nvPr>
        </p:nvGraphicFramePr>
        <p:xfrm>
          <a:off x="323529" y="4725144"/>
          <a:ext cx="8507275" cy="1681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27">
                  <a:extLst>
                    <a:ext uri="{9D8B030D-6E8A-4147-A177-3AD203B41FA5}">
                      <a16:colId xmlns:a16="http://schemas.microsoft.com/office/drawing/2014/main" val="923427083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2974954893"/>
                    </a:ext>
                  </a:extLst>
                </a:gridCol>
                <a:gridCol w="3034668">
                  <a:extLst>
                    <a:ext uri="{9D8B030D-6E8A-4147-A177-3AD203B41FA5}">
                      <a16:colId xmlns:a16="http://schemas.microsoft.com/office/drawing/2014/main" val="1430530298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marL="0" indent="0" algn="ctr">
                        <a:buClr>
                          <a:schemeClr val="accent2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de-DE" sz="1700" dirty="0" err="1" smtClean="0">
                          <a:solidFill>
                            <a:schemeClr val="bg2"/>
                          </a:solidFill>
                        </a:rPr>
                        <a:t>Seated</a:t>
                      </a:r>
                      <a:r>
                        <a:rPr lang="de-DE" sz="1700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1700" dirty="0" err="1" smtClean="0">
                          <a:solidFill>
                            <a:schemeClr val="bg2"/>
                          </a:solidFill>
                        </a:rPr>
                        <a:t>workplace</a:t>
                      </a:r>
                      <a:endParaRPr lang="de-DE" sz="1700" dirty="0" smtClean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Clr>
                          <a:schemeClr val="accent2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de-DE" sz="1700" dirty="0" smtClean="0">
                          <a:solidFill>
                            <a:schemeClr val="bg2"/>
                          </a:solidFill>
                        </a:rPr>
                        <a:t>Standing/</a:t>
                      </a:r>
                      <a:r>
                        <a:rPr lang="de-DE" sz="1700" dirty="0" err="1" smtClean="0">
                          <a:solidFill>
                            <a:schemeClr val="bg2"/>
                          </a:solidFill>
                        </a:rPr>
                        <a:t>seated</a:t>
                      </a:r>
                      <a:r>
                        <a:rPr lang="de-DE" sz="1700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1700" dirty="0" err="1" smtClean="0">
                          <a:solidFill>
                            <a:schemeClr val="bg2"/>
                          </a:solidFill>
                        </a:rPr>
                        <a:t>workplace</a:t>
                      </a:r>
                      <a:endParaRPr lang="de-DE" sz="1700" dirty="0" smtClean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87088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Clr>
                          <a:schemeClr val="accent2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de-DE" sz="1600" b="1" dirty="0" err="1" smtClean="0">
                          <a:solidFill>
                            <a:schemeClr val="bg2"/>
                          </a:solidFill>
                        </a:rPr>
                        <a:t>With</a:t>
                      </a:r>
                      <a:r>
                        <a:rPr lang="de-DE" sz="1600" b="1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1600" b="1" dirty="0" err="1" smtClean="0">
                          <a:solidFill>
                            <a:schemeClr val="bg2"/>
                          </a:solidFill>
                        </a:rPr>
                        <a:t>adjustment</a:t>
                      </a:r>
                      <a:r>
                        <a:rPr lang="de-DE" sz="1600" b="1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1600" b="1" dirty="0" err="1" smtClean="0">
                          <a:solidFill>
                            <a:schemeClr val="bg2"/>
                          </a:solidFill>
                        </a:rPr>
                        <a:t>assistance</a:t>
                      </a:r>
                      <a:endParaRPr lang="de-DE" sz="1600" b="1" dirty="0" smtClean="0">
                        <a:solidFill>
                          <a:schemeClr val="bg2"/>
                        </a:solidFill>
                      </a:endParaRPr>
                    </a:p>
                    <a:p>
                      <a:pPr marL="285750" indent="-285750"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en-US" sz="1600" dirty="0" smtClean="0">
                          <a:solidFill>
                            <a:schemeClr val="bg2"/>
                          </a:solidFill>
                        </a:rPr>
                        <a:t>Fixed workbench height based on M95 	</a:t>
                      </a:r>
                    </a:p>
                    <a:p>
                      <a:pPr marL="285750" indent="-285750"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en-US" sz="1600" dirty="0" smtClean="0">
                          <a:solidFill>
                            <a:schemeClr val="bg2"/>
                          </a:solidFill>
                        </a:rPr>
                        <a:t>Variable seat height and footrest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Clr>
                          <a:schemeClr val="accent2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de-DE" sz="1600" b="1" dirty="0" smtClean="0">
                          <a:solidFill>
                            <a:schemeClr val="bg2"/>
                          </a:solidFill>
                        </a:rPr>
                        <a:t>Ideal</a:t>
                      </a:r>
                    </a:p>
                    <a:p>
                      <a:pPr marL="285750" indent="-285750"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en-US" sz="1600" dirty="0" smtClean="0">
                          <a:solidFill>
                            <a:schemeClr val="bg2"/>
                          </a:solidFill>
                        </a:rPr>
                        <a:t>Variable workbench height</a:t>
                      </a:r>
                    </a:p>
                    <a:p>
                      <a:pPr marL="285750" indent="-285750"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en-US" sz="1600" dirty="0" smtClean="0">
                          <a:solidFill>
                            <a:schemeClr val="bg2"/>
                          </a:solidFill>
                        </a:rPr>
                        <a:t>Variable seat height 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Clr>
                          <a:schemeClr val="accent2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de-DE" sz="1600" b="1" dirty="0" err="1" smtClean="0">
                          <a:solidFill>
                            <a:schemeClr val="bg2"/>
                          </a:solidFill>
                        </a:rPr>
                        <a:t>With</a:t>
                      </a:r>
                      <a:r>
                        <a:rPr lang="de-DE" sz="1600" b="1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1600" b="1" dirty="0" err="1" smtClean="0">
                          <a:solidFill>
                            <a:schemeClr val="bg2"/>
                          </a:solidFill>
                        </a:rPr>
                        <a:t>adjustment</a:t>
                      </a:r>
                      <a:r>
                        <a:rPr lang="de-DE" sz="1600" b="1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1600" b="1" dirty="0" err="1" smtClean="0">
                          <a:solidFill>
                            <a:schemeClr val="bg2"/>
                          </a:solidFill>
                        </a:rPr>
                        <a:t>assistance</a:t>
                      </a:r>
                      <a:endParaRPr lang="de-DE" sz="1600" b="1" dirty="0" smtClean="0">
                        <a:solidFill>
                          <a:schemeClr val="bg2"/>
                        </a:solidFill>
                      </a:endParaRPr>
                    </a:p>
                    <a:p>
                      <a:pPr marL="285750" indent="-285750"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en-US" sz="1600" dirty="0" smtClean="0">
                          <a:solidFill>
                            <a:schemeClr val="bg2"/>
                          </a:solidFill>
                        </a:rPr>
                        <a:t>Mean fixed workbench</a:t>
                      </a:r>
                    </a:p>
                    <a:p>
                      <a:pPr marL="285750" indent="-285750"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en-US" sz="1600" dirty="0" smtClean="0">
                          <a:solidFill>
                            <a:schemeClr val="bg2"/>
                          </a:solidFill>
                        </a:rPr>
                        <a:t>height M50/F50 variable</a:t>
                      </a:r>
                    </a:p>
                    <a:p>
                      <a:pPr marL="285750" indent="-285750"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en-US" sz="1600" dirty="0" smtClean="0">
                          <a:solidFill>
                            <a:schemeClr val="bg2"/>
                          </a:solidFill>
                        </a:rPr>
                        <a:t>seat height variable footrest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1641034"/>
                  </a:ext>
                </a:extLst>
              </a:tr>
            </a:tbl>
          </a:graphicData>
        </a:graphic>
      </p:graphicFrame>
      <p:sp>
        <p:nvSpPr>
          <p:cNvPr id="17" name="Rechteck 16"/>
          <p:cNvSpPr/>
          <p:nvPr/>
        </p:nvSpPr>
        <p:spPr>
          <a:xfrm rot="16200000">
            <a:off x="4552684" y="1842435"/>
            <a:ext cx="8892480" cy="32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700" dirty="0" smtClean="0"/>
              <a:t>Source: Kamusella: </a:t>
            </a:r>
            <a:r>
              <a:rPr lang="de-DE" sz="700" dirty="0" smtClean="0">
                <a:hlinkClick r:id="rId6"/>
              </a:rPr>
              <a:t>http</a:t>
            </a:r>
            <a:r>
              <a:rPr lang="de-DE" sz="700" dirty="0">
                <a:hlinkClick r:id="rId6"/>
              </a:rPr>
              <a:t>://ergotyping.net/index.php?title=Anthropometrie:_</a:t>
            </a:r>
            <a:r>
              <a:rPr lang="de-DE" sz="700" dirty="0" smtClean="0">
                <a:hlinkClick r:id="rId6"/>
              </a:rPr>
              <a:t>Arbeitsplatzgrundtypen_Buero_und_Produktion</a:t>
            </a:r>
            <a:endParaRPr lang="de-DE" sz="700" dirty="0" smtClean="0"/>
          </a:p>
          <a:p>
            <a:endParaRPr lang="de-DE" sz="700" dirty="0"/>
          </a:p>
        </p:txBody>
      </p:sp>
    </p:spTree>
    <p:extLst>
      <p:ext uri="{BB962C8B-B14F-4D97-AF65-F5344CB8AC3E}">
        <p14:creationId xmlns:p14="http://schemas.microsoft.com/office/powerpoint/2010/main" val="37484070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Facility for adjustment of dimensions, area of reach and active area</a:t>
            </a:r>
            <a:endParaRPr lang="de-DE" sz="28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628800"/>
            <a:ext cx="8064500" cy="4752950"/>
          </a:xfrm>
        </p:spPr>
        <p:txBody>
          <a:bodyPr/>
          <a:lstStyle/>
          <a:p>
            <a:r>
              <a:rPr lang="en-US" dirty="0"/>
              <a:t>Example of a forestry planting plough</a:t>
            </a:r>
          </a:p>
          <a:p>
            <a:r>
              <a:rPr lang="de-DE" dirty="0"/>
              <a:t>Problem </a:t>
            </a:r>
            <a:r>
              <a:rPr lang="de-DE" dirty="0" err="1" smtClean="0"/>
              <a:t>areas</a:t>
            </a:r>
            <a:r>
              <a:rPr lang="de-DE" dirty="0" smtClean="0"/>
              <a:t>: </a:t>
            </a:r>
            <a:r>
              <a:rPr lang="de-DE" dirty="0" err="1" smtClean="0"/>
              <a:t>Unfavourable</a:t>
            </a:r>
            <a:r>
              <a:rPr lang="de-DE" dirty="0" smtClean="0"/>
              <a:t> </a:t>
            </a:r>
            <a:r>
              <a:rPr lang="de-DE" dirty="0" err="1"/>
              <a:t>postures</a:t>
            </a:r>
            <a:r>
              <a:rPr lang="de-DE" dirty="0"/>
              <a:t>:</a:t>
            </a:r>
          </a:p>
          <a:p>
            <a:r>
              <a:rPr lang="de-DE" b="0" dirty="0" err="1"/>
              <a:t>Lumbar</a:t>
            </a:r>
            <a:r>
              <a:rPr lang="de-DE" b="0" dirty="0"/>
              <a:t> </a:t>
            </a:r>
            <a:r>
              <a:rPr lang="de-DE" b="0" dirty="0" err="1"/>
              <a:t>spine</a:t>
            </a:r>
            <a:endParaRPr lang="de-DE" b="0" dirty="0"/>
          </a:p>
          <a:p>
            <a:endParaRPr lang="de-DE" b="0" dirty="0"/>
          </a:p>
          <a:p>
            <a:endParaRPr lang="de-DE" b="0" dirty="0" smtClean="0"/>
          </a:p>
          <a:p>
            <a:endParaRPr lang="de-DE" b="0" dirty="0"/>
          </a:p>
          <a:p>
            <a:endParaRPr lang="de-DE" b="0" dirty="0" smtClean="0"/>
          </a:p>
          <a:p>
            <a:r>
              <a:rPr lang="de-DE" b="0" dirty="0"/>
              <a:t>Leg </a:t>
            </a:r>
            <a:r>
              <a:rPr lang="de-DE" b="0" dirty="0" err="1"/>
              <a:t>posture</a:t>
            </a:r>
            <a:endParaRPr lang="de-DE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055377-0116-4A10-BF2F-5036514CB01D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4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ACDB34B9-1B6B-4CCE-810A-3F635C0A9A18}" type="slidenum">
              <a:rPr lang="de-DE" altLang="de-DE" smtClean="0"/>
              <a:pPr/>
              <a:t>9</a:t>
            </a:fld>
            <a:endParaRPr lang="de-DE" altLang="de-DE" dirty="0"/>
          </a:p>
        </p:txBody>
      </p:sp>
      <p:graphicFrame>
        <p:nvGraphicFramePr>
          <p:cNvPr id="7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99476"/>
              </p:ext>
            </p:extLst>
          </p:nvPr>
        </p:nvGraphicFramePr>
        <p:xfrm>
          <a:off x="6260942" y="2564904"/>
          <a:ext cx="2271498" cy="20488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40" name="iGrafx Image Objekt" r:id="rId4" imgW="4076700" imgH="3676650" progId="">
                  <p:embed/>
                </p:oleObj>
              </mc:Choice>
              <mc:Fallback>
                <p:oleObj name="iGrafx Image Objekt" r:id="rId4" imgW="4076700" imgH="3676650" progId="">
                  <p:embed/>
                  <p:pic>
                    <p:nvPicPr>
                      <p:cNvPr id="9224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0942" y="2564904"/>
                        <a:ext cx="2271498" cy="20488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094176"/>
              </p:ext>
            </p:extLst>
          </p:nvPr>
        </p:nvGraphicFramePr>
        <p:xfrm>
          <a:off x="3470291" y="2564904"/>
          <a:ext cx="2173216" cy="20488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41" name="iGrafx Image Objekt" r:id="rId6" imgW="2990850" imgH="2819400" progId="">
                  <p:embed/>
                </p:oleObj>
              </mc:Choice>
              <mc:Fallback>
                <p:oleObj name="iGrafx Image Objekt" r:id="rId6" imgW="2990850" imgH="2819400" progId="">
                  <p:embed/>
                  <p:pic>
                    <p:nvPicPr>
                      <p:cNvPr id="9227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0291" y="2564904"/>
                        <a:ext cx="2173216" cy="20488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6954538"/>
              </p:ext>
            </p:extLst>
          </p:nvPr>
        </p:nvGraphicFramePr>
        <p:xfrm>
          <a:off x="3472275" y="4700415"/>
          <a:ext cx="2769889" cy="16988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42" name="iGrafx Image Objekt" r:id="rId8" imgW="4657725" imgH="2857500" progId="">
                  <p:embed/>
                </p:oleObj>
              </mc:Choice>
              <mc:Fallback>
                <p:oleObj name="iGrafx Image Objekt" r:id="rId8" imgW="4657725" imgH="2857500" progId="">
                  <p:embed/>
                  <p:pic>
                    <p:nvPicPr>
                      <p:cNvPr id="9223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2275" y="4700415"/>
                        <a:ext cx="2769889" cy="16988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6260942" y="5805264"/>
            <a:ext cx="27223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Source</a:t>
            </a:r>
            <a:r>
              <a:rPr lang="de-DE" sz="800" dirty="0" smtClean="0"/>
              <a:t>: Kamusella, Christiane: Ergonomie und Arbeitsgestaltung – ein Überblick. Fachtagung Ergonomie des Sitzens. 2. Deutscher Stuhlbauertag 11.06.2010 </a:t>
            </a:r>
            <a:r>
              <a:rPr lang="de-DE" sz="800" dirty="0" err="1" smtClean="0"/>
              <a:t>Rabenau</a:t>
            </a:r>
            <a:endParaRPr lang="de-DE" sz="800" dirty="0"/>
          </a:p>
        </p:txBody>
      </p:sp>
    </p:spTree>
    <p:extLst>
      <p:ext uri="{BB962C8B-B14F-4D97-AF65-F5344CB8AC3E}">
        <p14:creationId xmlns:p14="http://schemas.microsoft.com/office/powerpoint/2010/main" val="1271173100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3">
      <a:dk1>
        <a:srgbClr val="000000"/>
      </a:dk1>
      <a:lt1>
        <a:srgbClr val="FFFFFF"/>
      </a:lt1>
      <a:dk2>
        <a:srgbClr val="004994"/>
      </a:dk2>
      <a:lt2>
        <a:srgbClr val="6F6F6F"/>
      </a:lt2>
      <a:accent1>
        <a:srgbClr val="5775B3"/>
      </a:accent1>
      <a:accent2>
        <a:srgbClr val="FAB500"/>
      </a:accent2>
      <a:accent3>
        <a:srgbClr val="FFFFFF"/>
      </a:accent3>
      <a:accent4>
        <a:srgbClr val="000000"/>
      </a:accent4>
      <a:accent5>
        <a:srgbClr val="B4BDD6"/>
      </a:accent5>
      <a:accent6>
        <a:srgbClr val="E3A400"/>
      </a:accent6>
      <a:hlink>
        <a:srgbClr val="004994"/>
      </a:hlink>
      <a:folHlink>
        <a:srgbClr val="004994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FFDB92"/>
        </a:hlink>
        <a:folHlink>
          <a:srgbClr val="87878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94C11C"/>
        </a:hlink>
        <a:folHlink>
          <a:srgbClr val="94C11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004994"/>
        </a:hlink>
        <a:folHlink>
          <a:srgbClr val="0049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GIA_dguv">
  <a:themeElements>
    <a:clrScheme name="BGIA_dguv 3">
      <a:dk1>
        <a:srgbClr val="000000"/>
      </a:dk1>
      <a:lt1>
        <a:srgbClr val="FFFFFF"/>
      </a:lt1>
      <a:dk2>
        <a:srgbClr val="000000"/>
      </a:dk2>
      <a:lt2>
        <a:srgbClr val="333333"/>
      </a:lt2>
      <a:accent1>
        <a:srgbClr val="DDDDDD"/>
      </a:accent1>
      <a:accent2>
        <a:srgbClr val="808080"/>
      </a:accent2>
      <a:accent3>
        <a:srgbClr val="FFFFFF"/>
      </a:accent3>
      <a:accent4>
        <a:srgbClr val="000000"/>
      </a:accent4>
      <a:accent5>
        <a:srgbClr val="EBEBEB"/>
      </a:accent5>
      <a:accent6>
        <a:srgbClr val="737373"/>
      </a:accent6>
      <a:hlink>
        <a:srgbClr val="4D4D4D"/>
      </a:hlink>
      <a:folHlink>
        <a:srgbClr val="EAEAEA"/>
      </a:folHlink>
    </a:clrScheme>
    <a:fontScheme name="BGIA_dguv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GIA_dguv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GIA_dguv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8">
        <a:dk1>
          <a:srgbClr val="6E6E6E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5D5D5D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9">
        <a:dk1>
          <a:srgbClr val="6E6E6E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5D5D5D"/>
        </a:accent4>
        <a:accent5>
          <a:srgbClr val="AAE2CA"/>
        </a:accent5>
        <a:accent6>
          <a:srgbClr val="2D2DB9"/>
        </a:accent6>
        <a:hlink>
          <a:srgbClr val="0099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2141</Words>
  <Application>Microsoft Office PowerPoint</Application>
  <PresentationFormat>Bildschirmpräsentation (4:3)</PresentationFormat>
  <Paragraphs>415</Paragraphs>
  <Slides>20</Slides>
  <Notes>17</Notes>
  <HiddenSlides>0</HiddenSlides>
  <MMClips>2</MMClips>
  <ScaleCrop>false</ScaleCrop>
  <HeadingPairs>
    <vt:vector size="8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31" baseType="lpstr">
      <vt:lpstr>Arial</vt:lpstr>
      <vt:lpstr>Calibri</vt:lpstr>
      <vt:lpstr>Futura Bk BT</vt:lpstr>
      <vt:lpstr>Futura Hv BT</vt:lpstr>
      <vt:lpstr>Times New Roman</vt:lpstr>
      <vt:lpstr>Webdings</vt:lpstr>
      <vt:lpstr>Wingdings</vt:lpstr>
      <vt:lpstr>Zapf Dingbats</vt:lpstr>
      <vt:lpstr>Standarddesign</vt:lpstr>
      <vt:lpstr>BGIA_dguv</vt:lpstr>
      <vt:lpstr>iGrafx Image Objekt</vt:lpstr>
      <vt:lpstr>Anthropometric and biomechanical aspects of ergonomic design  Part 4: Anthropometric requirements concerning workplace design/  functional dimensions </vt:lpstr>
      <vt:lpstr>The point is…</vt:lpstr>
      <vt:lpstr>Area of reach and active area</vt:lpstr>
      <vt:lpstr>Determining the area of reach on a switch panel</vt:lpstr>
      <vt:lpstr>Space envelope (space requirement, compensatory movements)</vt:lpstr>
      <vt:lpstr>Reach (safety distances) – minimum and maximum distances</vt:lpstr>
      <vt:lpstr>Basic workplace types: standing workplace</vt:lpstr>
      <vt:lpstr>Basic workplace types: seated workplace – standing/seated workplace</vt:lpstr>
      <vt:lpstr>Facility for adjustment of dimensions, area of reach and active area</vt:lpstr>
      <vt:lpstr>Example forestry planting plough </vt:lpstr>
      <vt:lpstr>Example</vt:lpstr>
      <vt:lpstr>Ergonomic design of sewing workplaces</vt:lpstr>
      <vt:lpstr>Development of an ergonomic sewing workplace</vt:lpstr>
      <vt:lpstr>Development of an ergonomic sewing workplace</vt:lpstr>
      <vt:lpstr>Evaluation of the new workplace in the field</vt:lpstr>
      <vt:lpstr>Guidance document for use in the field: BGI 804-2</vt:lpstr>
      <vt:lpstr>Important literature for Module 2-4</vt:lpstr>
      <vt:lpstr>Important literature for Module 2-4</vt:lpstr>
      <vt:lpstr>Important literature for Module 2-4</vt:lpstr>
      <vt:lpstr>Impressum </vt:lpstr>
    </vt:vector>
  </TitlesOfParts>
  <Company>..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. ..</dc:creator>
  <cp:lastModifiedBy>vonRymonLipinski, Katharina</cp:lastModifiedBy>
  <cp:revision>138</cp:revision>
  <dcterms:created xsi:type="dcterms:W3CDTF">2009-09-14T12:08:23Z</dcterms:created>
  <dcterms:modified xsi:type="dcterms:W3CDTF">2019-11-12T09:02:44Z</dcterms:modified>
</cp:coreProperties>
</file>