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1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64" r:id="rId12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3" clrIdx="0">
    <p:extLst>
      <p:ext uri="{19B8F6BF-5375-455C-9EA6-DF929625EA0E}">
        <p15:presenceInfo xmlns:p15="http://schemas.microsoft.com/office/powerpoint/2012/main" userId="S-1-5-21-1644491937-1965331169-725345543-11480" providerId="AD"/>
      </p:ext>
    </p:extLst>
  </p:cmAuthor>
  <p:cmAuthor id="2" name="vonRymonLipinski, Katharina" initials="vK [2]" lastIdx="5" clrIdx="1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3" name="Born Silke" initials="BS" lastIdx="3" clrIdx="2">
    <p:extLst>
      <p:ext uri="{19B8F6BF-5375-455C-9EA6-DF929625EA0E}">
        <p15:presenceInfo xmlns:p15="http://schemas.microsoft.com/office/powerpoint/2012/main" userId="Born Silke" providerId="None"/>
      </p:ext>
    </p:extLst>
  </p:cmAuthor>
  <p:cmAuthor id="4" name="Rössel, Valentina" initials="RV" lastIdx="4" clrIdx="3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DB"/>
    <a:srgbClr val="008C8E"/>
    <a:srgbClr val="FFDB92"/>
    <a:srgbClr val="5775B3"/>
    <a:srgbClr val="577511"/>
    <a:srgbClr val="FFFFFF"/>
    <a:srgbClr val="E14D0E"/>
    <a:srgbClr val="94C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80935" autoAdjust="0"/>
  </p:normalViewPr>
  <p:slideViewPr>
    <p:cSldViewPr>
      <p:cViewPr varScale="1">
        <p:scale>
          <a:sx n="89" d="100"/>
          <a:sy n="89" d="100"/>
        </p:scale>
        <p:origin x="2166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72A459E-617E-4AA5-B726-51449E11ED4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C9CD96-155A-49F8-AB03-CAF5CE29072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F80D0E-C2D4-46C8-A582-BDB29B91BF95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Please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-file </a:t>
            </a:r>
            <a:r>
              <a:rPr lang="de-DE" baseline="0" dirty="0" err="1" smtClean="0"/>
              <a:t>as</a:t>
            </a:r>
            <a:r>
              <a:rPr lang="de-DE" baseline="0" dirty="0" smtClean="0"/>
              <a:t> a </a:t>
            </a:r>
            <a:r>
              <a:rPr lang="de-DE" baseline="0" dirty="0" err="1" smtClean="0"/>
              <a:t>student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handout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37272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Note: cos 40°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precise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3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decimal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places</a:t>
            </a:r>
            <a:r>
              <a:rPr lang="de-DE" altLang="de-DE" sz="1200" dirty="0" smtClean="0">
                <a:latin typeface="Arial" panose="020B0604020202020204" pitchFamily="34" charset="0"/>
              </a:rPr>
              <a:t> (0.766)</a:t>
            </a:r>
          </a:p>
          <a:p>
            <a:pPr eaLnBrk="1" hangingPunct="1"/>
            <a:endParaRPr lang="de-DE" altLang="de-DE" sz="1200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77187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b="1" dirty="0" smtClean="0">
                <a:latin typeface="Arial" panose="020B0604020202020204" pitchFamily="34" charset="0"/>
              </a:rPr>
              <a:t>Note:</a:t>
            </a:r>
            <a:r>
              <a:rPr lang="de-DE" altLang="de-DE" sz="1200" dirty="0" smtClean="0">
                <a:latin typeface="Arial" panose="020B0604020202020204" pitchFamily="34" charset="0"/>
              </a:rPr>
              <a:t> cos 40°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precise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3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decimal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places</a:t>
            </a:r>
            <a:r>
              <a:rPr lang="de-DE" altLang="de-DE" sz="1200" dirty="0" smtClean="0">
                <a:latin typeface="Arial" panose="020B0604020202020204" pitchFamily="34" charset="0"/>
              </a:rPr>
              <a:t> (0.766)</a:t>
            </a:r>
          </a:p>
          <a:p>
            <a:pPr eaLnBrk="1" hangingPunct="1"/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context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mid-fuselage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height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should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considered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only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between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surface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seat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squab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cockpit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ceiling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since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space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envelope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beneath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seat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determined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technical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constraints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The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allowances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are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derived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from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comfort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aspects</a:t>
            </a:r>
            <a:r>
              <a:rPr lang="de-DE" altLang="de-DE" sz="1200" dirty="0" smtClean="0">
                <a:latin typeface="Arial" panose="020B0604020202020204" pitchFamily="34" charset="0"/>
              </a:rPr>
              <a:t>;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design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regulations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gliders</a:t>
            </a:r>
            <a:r>
              <a:rPr lang="de-DE" altLang="de-DE" sz="1200" dirty="0" smtClean="0">
                <a:latin typeface="Arial" panose="020B0604020202020204" pitchFamily="34" charset="0"/>
              </a:rPr>
              <a:t> do not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specify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safety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distances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eaLnBrk="1" hangingPunct="1"/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The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greatest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dimension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operator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population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body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dimension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"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height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seated</a:t>
            </a:r>
            <a:r>
              <a:rPr lang="de-DE" altLang="de-DE" sz="1200" dirty="0" smtClean="0">
                <a:latin typeface="Arial" panose="020B0604020202020204" pitchFamily="34" charset="0"/>
              </a:rPr>
              <a:t>"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should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taken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from</a:t>
            </a:r>
            <a:r>
              <a:rPr lang="de-DE" altLang="de-DE" sz="1200" dirty="0" smtClean="0">
                <a:latin typeface="Arial" panose="020B0604020202020204" pitchFamily="34" charset="0"/>
              </a:rPr>
              <a:t> DIN 33402-2:2007-05;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age</a:t>
            </a:r>
            <a:r>
              <a:rPr lang="de-DE" altLang="de-DE" sz="1200" dirty="0" smtClean="0">
                <a:latin typeface="Arial" panose="020B0604020202020204" pitchFamily="34" charset="0"/>
              </a:rPr>
              <a:t> bracket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should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therefore</a:t>
            </a:r>
            <a:r>
              <a:rPr lang="de-DE" altLang="de-DE" sz="1200" dirty="0" smtClean="0">
                <a:latin typeface="Arial" panose="020B0604020202020204" pitchFamily="34" charset="0"/>
              </a:rPr>
              <a:t> also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referred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addition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percentile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eaLnBrk="1" hangingPunct="1"/>
            <a:r>
              <a:rPr lang="de-DE" altLang="de-DE" sz="1200" dirty="0" err="1" smtClean="0">
                <a:latin typeface="Arial" panose="020B0604020202020204" pitchFamily="34" charset="0"/>
              </a:rPr>
              <a:t>Allowance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proportion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types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can</a:t>
            </a:r>
            <a:r>
              <a:rPr lang="de-DE" altLang="de-DE" sz="1200" dirty="0" smtClean="0">
                <a:latin typeface="Arial" panose="020B0604020202020204" pitchFamily="34" charset="0"/>
              </a:rPr>
              <a:t> also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discussed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tall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males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with</a:t>
            </a:r>
            <a:r>
              <a:rPr lang="de-DE" altLang="de-DE" sz="1200" dirty="0" smtClean="0">
                <a:latin typeface="Arial" panose="020B0604020202020204" pitchFamily="34" charset="0"/>
              </a:rPr>
              <a:t> a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proportionally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long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trunk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have</a:t>
            </a:r>
            <a:r>
              <a:rPr lang="de-DE" altLang="de-DE" sz="1200" dirty="0" smtClean="0">
                <a:latin typeface="Arial" panose="020B0604020202020204" pitchFamily="34" charset="0"/>
              </a:rPr>
              <a:t> an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influence</a:t>
            </a:r>
            <a:r>
              <a:rPr lang="de-DE" altLang="de-DE" sz="1200" dirty="0" smtClean="0">
                <a:latin typeface="Arial" panose="020B0604020202020204" pitchFamily="34" charset="0"/>
              </a:rPr>
              <a:t> upon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mean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trunk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height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eaLnBrk="1" hangingPunct="1"/>
            <a:endParaRPr lang="de-DE" altLang="de-DE" sz="1200" dirty="0" smtClean="0"/>
          </a:p>
          <a:p>
            <a:pPr eaLnBrk="1" hangingPunct="1"/>
            <a:r>
              <a:rPr lang="de-DE" altLang="de-DE" sz="1200" dirty="0" smtClean="0"/>
              <a:t>Beim Körpermaß „Stammlänge“ ist das größte Maß der Nutzergruppe aus DIN 33402-2 zu suchen, daher ist neben dem Perzentil auch die Altersgruppe heranzuziehen.</a:t>
            </a:r>
          </a:p>
          <a:p>
            <a:pPr eaLnBrk="1" hangingPunct="1"/>
            <a:r>
              <a:rPr lang="de-DE" altLang="de-DE" sz="1200" dirty="0" smtClean="0"/>
              <a:t>Zusätzlich diskutiert werden kann die Berücksichtigung von Proportionstypen: Große Männer des Proportionstyps Sitzriese haben einen langen Körperstamm und beeinflussen die Mittelrumpfhöhe.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29279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0024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574532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5B7ED-42CF-413B-B521-F55E2D397F4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2E54395A-1484-4E10-B985-178761C153F0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336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59A27-E53A-4CB5-A1EA-739F2591AE3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779CAD7C-4F8B-4C14-91AD-6E98EC180279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0205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99482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6B9DF-850C-4790-8460-24B2EBD4DE3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98F3C131-9B61-4E03-B88A-881613560834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22147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7DE59-6550-49FB-871D-C29DC883CAF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1AE94860-0076-48CD-8F36-1C42C6161246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08756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BA78B-7D03-436F-88F5-4B07F6C5F57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551E24DE-729D-4E2D-9D32-E2BB13A30178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0804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CF10E-F48A-4892-967C-EAB7E1DDE61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0DD59211-16B9-4442-B231-FA763D8B16EE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30308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6A624-B405-4015-A082-C69A52ACB41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D0EFAAC6-7CBA-4447-AA1C-EB0B18942CC8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06523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88B0A-C19D-4B58-9F5F-DF8E9A76AEC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7F6D38E6-6C91-48DC-8F4F-EBD332E2A00C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71012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FFBDD-4FE7-4E0B-9E94-DB65CF3510E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2D98C8C6-B69C-4E94-BD27-33FD62F89CFC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6377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 eaLnBrk="1" hangingPunct="1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C11D18B4-E4CD-4AD9-B9AD-2487952C883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 eaLnBrk="1" hangingPunct="1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 eaLnBrk="1" hangingPunct="1">
              <a:spcBef>
                <a:spcPct val="0"/>
              </a:spcBef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80C77052-270D-4A5C-9BA0-4322131A46A6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rgonomie.kan-praxis.de/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jpeg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979612" y="2189163"/>
            <a:ext cx="6696843" cy="2679700"/>
          </a:xfrm>
        </p:spPr>
        <p:txBody>
          <a:bodyPr/>
          <a:lstStyle/>
          <a:p>
            <a:r>
              <a:rPr lang="en-US" dirty="0"/>
              <a:t>Anthropometric and biomechanical aspects of ergonomic design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altLang="de-DE" sz="3200" dirty="0"/>
              <a:t>Module 2: </a:t>
            </a:r>
            <a:r>
              <a:rPr lang="de-DE" altLang="de-DE" sz="3200" dirty="0" err="1"/>
              <a:t>Exercise</a:t>
            </a:r>
            <a:r>
              <a:rPr lang="de-DE" altLang="de-DE" sz="3200" dirty="0"/>
              <a:t> 1 </a:t>
            </a:r>
            <a:br>
              <a:rPr lang="de-DE" altLang="de-DE" sz="3200" dirty="0"/>
            </a:br>
            <a:r>
              <a:rPr lang="de-DE" altLang="de-DE" sz="3200" b="0" dirty="0"/>
              <a:t/>
            </a:r>
            <a:br>
              <a:rPr lang="de-DE" altLang="de-DE" sz="3200" b="0" dirty="0"/>
            </a:br>
            <a:r>
              <a:rPr lang="de-DE" altLang="de-DE" sz="2800" b="0" dirty="0"/>
              <a:t>Definition </a:t>
            </a:r>
            <a:r>
              <a:rPr lang="de-DE" altLang="de-DE" sz="2800" b="0" dirty="0" err="1"/>
              <a:t>of</a:t>
            </a:r>
            <a:r>
              <a:rPr lang="de-DE" altLang="de-DE" sz="2800" b="0" dirty="0"/>
              <a:t> design dimensions </a:t>
            </a:r>
            <a:r>
              <a:rPr lang="de-DE" altLang="de-DE" sz="2800" b="0" dirty="0" err="1"/>
              <a:t>with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reference</a:t>
            </a:r>
            <a:r>
              <a:rPr lang="de-DE" altLang="de-DE" sz="2800" b="0" dirty="0"/>
              <a:t> to relevant </a:t>
            </a:r>
            <a:r>
              <a:rPr lang="de-DE" altLang="de-DE" sz="2800" b="0" dirty="0" err="1"/>
              <a:t>body</a:t>
            </a:r>
            <a:r>
              <a:rPr lang="de-DE" altLang="de-DE" sz="2800" b="0" dirty="0"/>
              <a:t> dimensions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b) Design dimension of the mid-fuselage width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2880791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de-DE" altLang="de-DE" sz="2000" u="sng" dirty="0" err="1"/>
              <a:t>Strategy</a:t>
            </a:r>
            <a:r>
              <a:rPr lang="de-DE" altLang="de-DE" sz="2000" u="sng" dirty="0"/>
              <a:t> </a:t>
            </a:r>
            <a:r>
              <a:rPr lang="de-DE" altLang="de-DE" sz="2000" u="sng" dirty="0" err="1"/>
              <a:t>for</a:t>
            </a:r>
            <a:r>
              <a:rPr lang="de-DE" altLang="de-DE" sz="2000" u="sng" dirty="0"/>
              <a:t> a </a:t>
            </a:r>
            <a:r>
              <a:rPr lang="de-DE" altLang="de-DE" sz="2000" u="sng" dirty="0" err="1"/>
              <a:t>solution</a:t>
            </a:r>
            <a:r>
              <a:rPr lang="de-DE" altLang="de-DE" sz="2000" u="sng" dirty="0"/>
              <a:t>: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de-DE" altLang="de-DE" sz="7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dirty="0" smtClean="0"/>
              <a:t>Relevant </a:t>
            </a:r>
            <a:r>
              <a:rPr lang="de-DE" altLang="de-DE" sz="2000" dirty="0" err="1"/>
              <a:t>body</a:t>
            </a:r>
            <a:r>
              <a:rPr lang="de-DE" altLang="de-DE" sz="2000" dirty="0"/>
              <a:t> </a:t>
            </a:r>
            <a:r>
              <a:rPr lang="de-DE" altLang="de-DE" sz="2000" dirty="0" err="1"/>
              <a:t>dimension</a:t>
            </a:r>
            <a:r>
              <a:rPr lang="de-DE" altLang="de-DE" sz="2000" dirty="0" smtClean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b="0" dirty="0" err="1" smtClean="0"/>
              <a:t>width</a:t>
            </a:r>
            <a:r>
              <a:rPr lang="de-DE" altLang="de-DE" sz="2000" b="0" dirty="0" smtClean="0"/>
              <a:t> </a:t>
            </a:r>
            <a:r>
              <a:rPr lang="de-DE" altLang="de-DE" sz="2000" b="0" dirty="0" err="1"/>
              <a:t>across</a:t>
            </a:r>
            <a:r>
              <a:rPr lang="de-DE" altLang="de-DE" sz="2000" b="0" dirty="0"/>
              <a:t> </a:t>
            </a:r>
            <a:r>
              <a:rPr lang="de-DE" altLang="de-DE" sz="2000" b="0" dirty="0" err="1"/>
              <a:t>elbows</a:t>
            </a:r>
            <a:endParaRPr lang="de-DE" altLang="de-DE" sz="2000" b="0" dirty="0"/>
          </a:p>
          <a:p>
            <a:pPr eaLnBrk="1" hangingPunct="1"/>
            <a:r>
              <a:rPr lang="en-US" altLang="de-DE" sz="2000" dirty="0"/>
              <a:t>Reference person of the operator population</a:t>
            </a:r>
            <a:r>
              <a:rPr lang="en-US" altLang="de-DE" sz="2000" dirty="0" smtClean="0"/>
              <a:t>:</a:t>
            </a:r>
          </a:p>
          <a:p>
            <a:pPr eaLnBrk="1" hangingPunct="1"/>
            <a:r>
              <a:rPr lang="en-US" altLang="de-DE" sz="2000" b="0" dirty="0" smtClean="0"/>
              <a:t>F95 </a:t>
            </a:r>
            <a:r>
              <a:rPr lang="en-US" altLang="de-DE" sz="2000" b="0" dirty="0"/>
              <a:t>(95th percentile female)</a:t>
            </a:r>
          </a:p>
          <a:p>
            <a:pPr eaLnBrk="1" hangingPunct="1"/>
            <a:r>
              <a:rPr lang="en-US" altLang="de-DE" sz="2000" dirty="0"/>
              <a:t>Age bracket: </a:t>
            </a:r>
            <a:endParaRPr lang="en-US" altLang="de-DE" sz="2000" dirty="0" smtClean="0"/>
          </a:p>
          <a:p>
            <a:pPr eaLnBrk="1" hangingPunct="1"/>
            <a:r>
              <a:rPr lang="en-US" altLang="de-DE" sz="2000" b="0" dirty="0" smtClean="0"/>
              <a:t>61-65 </a:t>
            </a:r>
            <a:r>
              <a:rPr lang="en-US" altLang="de-DE" sz="2000" b="0" dirty="0"/>
              <a:t>(largest body dimension: </a:t>
            </a:r>
            <a:r>
              <a:rPr lang="en-US" altLang="de-DE" sz="2000" b="0" dirty="0" smtClean="0"/>
              <a:t>width across </a:t>
            </a:r>
            <a:r>
              <a:rPr lang="en-US" altLang="de-DE" sz="2000" b="0" dirty="0"/>
              <a:t>elbows)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57213" y="4077072"/>
            <a:ext cx="8067957" cy="1600438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1524000" indent="-15240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de-DE" b="0" dirty="0">
                <a:solidFill>
                  <a:schemeClr val="bg2"/>
                </a:solidFill>
              </a:rPr>
              <a:t>Minimum dimension of the mid-fuselage width </a:t>
            </a:r>
            <a:endParaRPr lang="en-US" altLang="de-DE" b="0" dirty="0" smtClean="0">
              <a:solidFill>
                <a:schemeClr val="bg2"/>
              </a:solidFill>
            </a:endParaRPr>
          </a:p>
          <a:p>
            <a:pPr eaLnBrk="1" hangingPunct="1">
              <a:spcBef>
                <a:spcPct val="30000"/>
              </a:spcBef>
            </a:pPr>
            <a:r>
              <a:rPr lang="en-US" altLang="de-DE" b="0" dirty="0" smtClean="0">
                <a:solidFill>
                  <a:schemeClr val="bg2"/>
                </a:solidFill>
              </a:rPr>
              <a:t>= </a:t>
            </a:r>
            <a:r>
              <a:rPr lang="en-US" altLang="de-DE" b="0" dirty="0">
                <a:solidFill>
                  <a:schemeClr val="bg2"/>
                </a:solidFill>
              </a:rPr>
              <a:t>width across elbows + allowance</a:t>
            </a:r>
          </a:p>
          <a:p>
            <a:pPr eaLnBrk="1" hangingPunct="1">
              <a:spcBef>
                <a:spcPct val="30000"/>
              </a:spcBef>
            </a:pPr>
            <a:r>
              <a:rPr lang="en-US" altLang="de-DE" b="0" dirty="0" smtClean="0">
                <a:solidFill>
                  <a:schemeClr val="bg2"/>
                </a:solidFill>
              </a:rPr>
              <a:t>= </a:t>
            </a:r>
            <a:r>
              <a:rPr lang="en-US" altLang="de-DE" b="0" dirty="0">
                <a:solidFill>
                  <a:schemeClr val="bg2"/>
                </a:solidFill>
              </a:rPr>
              <a:t>570 mm + 2 × 50 mm + 2 × 10 mm </a:t>
            </a:r>
          </a:p>
          <a:p>
            <a:pPr eaLnBrk="1" hangingPunct="1">
              <a:spcBef>
                <a:spcPct val="30000"/>
              </a:spcBef>
            </a:pPr>
            <a:r>
              <a:rPr lang="en-US" altLang="de-DE" b="0" dirty="0" smtClean="0">
                <a:solidFill>
                  <a:schemeClr val="bg2"/>
                </a:solidFill>
              </a:rPr>
              <a:t>= </a:t>
            </a:r>
            <a:r>
              <a:rPr lang="en-US" altLang="de-DE" b="0" dirty="0">
                <a:solidFill>
                  <a:schemeClr val="bg2"/>
                </a:solidFill>
              </a:rPr>
              <a:t>690 mm	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57213" y="5732837"/>
            <a:ext cx="8085420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dirty="0"/>
              <a:t>The minimum width for pilots inside the cockpit should be </a:t>
            </a:r>
            <a:br>
              <a:rPr lang="en-US" altLang="de-DE" dirty="0"/>
            </a:br>
            <a:r>
              <a:rPr lang="en-US" altLang="de-DE" u="sng" dirty="0"/>
              <a:t>at least 690 mm</a:t>
            </a:r>
            <a:r>
              <a:rPr lang="en-US" alt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926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1916832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921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420888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 smtClean="0"/>
              <a:t>Dr</a:t>
            </a:r>
            <a:r>
              <a:rPr lang="de-DE" b="1" dirty="0"/>
              <a:t>.-Ing. </a:t>
            </a:r>
            <a:r>
              <a:rPr lang="de-DE" b="1" dirty="0" smtClean="0"/>
              <a:t>Christiane </a:t>
            </a:r>
            <a:r>
              <a:rPr lang="de-DE" b="1" dirty="0" err="1" smtClean="0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Institut für Technische Logistik und Arbeitssysteme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</a:t>
            </a:r>
            <a:r>
              <a:rPr lang="de-DE" altLang="de-DE" dirty="0" smtClean="0"/>
              <a:t> für Arbeitswissenschaft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2"/>
              </a:rPr>
              <a:t>Christiane.Kamusella@tu-dresden.de</a:t>
            </a:r>
            <a:r>
              <a:rPr lang="de-DE" altLang="de-DE" dirty="0" smtClean="0"/>
              <a:t> 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3"/>
              </a:rPr>
              <a:t>www.kan.de/en</a:t>
            </a:r>
            <a:r>
              <a:rPr lang="de-DE" altLang="de-DE" smtClean="0"/>
              <a:t> 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https://</a:t>
            </a:r>
            <a:r>
              <a:rPr lang="de-DE" altLang="de-DE" dirty="0" smtClean="0">
                <a:hlinkClick r:id="rId4"/>
              </a:rPr>
              <a:t>ergonomie.kan-praxis.de/en</a:t>
            </a:r>
            <a:r>
              <a:rPr lang="de-DE" altLang="de-DE" dirty="0" smtClean="0"/>
              <a:t>  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Geometric design of an ultralight glider</a:t>
            </a:r>
            <a:br>
              <a:rPr lang="en-US" sz="2800" dirty="0"/>
            </a:br>
            <a:r>
              <a:rPr lang="en-US" sz="2800" dirty="0"/>
              <a:t>Minimum ergonomic requirements for the fuselage geometry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2204864"/>
            <a:ext cx="6336506" cy="4176886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de-DE" b="0" dirty="0" err="1"/>
              <a:t>For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design </a:t>
            </a:r>
            <a:r>
              <a:rPr lang="de-DE" altLang="de-DE" b="0" dirty="0" err="1"/>
              <a:t>specification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mid-fuselage</a:t>
            </a:r>
            <a:r>
              <a:rPr lang="de-DE" altLang="de-DE" b="0" dirty="0"/>
              <a:t> </a:t>
            </a:r>
            <a:r>
              <a:rPr lang="de-DE" altLang="de-DE" b="0" dirty="0" err="1"/>
              <a:t>cross-section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a single-</a:t>
            </a:r>
            <a:r>
              <a:rPr lang="de-DE" altLang="de-DE" b="0" dirty="0" err="1"/>
              <a:t>seat</a:t>
            </a:r>
            <a:r>
              <a:rPr lang="de-DE" altLang="de-DE" b="0" dirty="0"/>
              <a:t> </a:t>
            </a:r>
            <a:r>
              <a:rPr lang="de-DE" altLang="de-DE" b="0" dirty="0" err="1"/>
              <a:t>ultralight</a:t>
            </a:r>
            <a:r>
              <a:rPr lang="de-DE" altLang="de-DE" b="0" dirty="0"/>
              <a:t> </a:t>
            </a:r>
            <a:r>
              <a:rPr lang="de-DE" altLang="de-DE" b="0" dirty="0" err="1"/>
              <a:t>glider</a:t>
            </a:r>
            <a:r>
              <a:rPr lang="de-DE" altLang="de-DE" b="0" dirty="0"/>
              <a:t>,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minimum</a:t>
            </a:r>
            <a:r>
              <a:rPr lang="de-DE" altLang="de-DE" b="0" dirty="0"/>
              <a:t> </a:t>
            </a:r>
            <a:r>
              <a:rPr lang="de-DE" altLang="de-DE" b="0" dirty="0" err="1"/>
              <a:t>ergonomic</a:t>
            </a:r>
            <a:r>
              <a:rPr lang="de-DE" altLang="de-DE" b="0" dirty="0"/>
              <a:t> </a:t>
            </a:r>
            <a:r>
              <a:rPr lang="de-DE" altLang="de-DE" b="0" dirty="0" err="1"/>
              <a:t>requirements</a:t>
            </a:r>
            <a:r>
              <a:rPr lang="de-DE" altLang="de-DE" b="0" dirty="0"/>
              <a:t> </a:t>
            </a:r>
            <a:r>
              <a:rPr lang="de-DE" altLang="de-DE" b="0" dirty="0" err="1"/>
              <a:t>for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height</a:t>
            </a:r>
            <a:r>
              <a:rPr lang="de-DE" altLang="de-DE" b="0" dirty="0"/>
              <a:t> </a:t>
            </a:r>
            <a:r>
              <a:rPr lang="de-DE" altLang="de-DE" b="0" dirty="0" err="1"/>
              <a:t>and</a:t>
            </a:r>
            <a:r>
              <a:rPr lang="de-DE" altLang="de-DE" b="0" dirty="0"/>
              <a:t> </a:t>
            </a:r>
            <a:r>
              <a:rPr lang="de-DE" altLang="de-DE" b="0" dirty="0" err="1"/>
              <a:t>width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mid-fuselage</a:t>
            </a:r>
            <a:r>
              <a:rPr lang="de-DE" altLang="de-DE" b="0" dirty="0"/>
              <a:t> </a:t>
            </a:r>
            <a:r>
              <a:rPr lang="de-DE" altLang="de-DE" b="0" dirty="0" err="1"/>
              <a:t>are</a:t>
            </a:r>
            <a:r>
              <a:rPr lang="de-DE" altLang="de-DE" b="0" dirty="0"/>
              <a:t> </a:t>
            </a:r>
            <a:r>
              <a:rPr lang="de-DE" altLang="de-DE" b="0" dirty="0" err="1"/>
              <a:t>to</a:t>
            </a:r>
            <a:r>
              <a:rPr lang="de-DE" altLang="de-DE" b="0" dirty="0"/>
              <a:t> </a:t>
            </a:r>
            <a:r>
              <a:rPr lang="de-DE" altLang="de-DE" b="0" dirty="0" err="1"/>
              <a:t>be</a:t>
            </a:r>
            <a:r>
              <a:rPr lang="de-DE" altLang="de-DE" b="0" dirty="0"/>
              <a:t> </a:t>
            </a:r>
            <a:r>
              <a:rPr lang="de-DE" altLang="de-DE" b="0" dirty="0" err="1"/>
              <a:t>derived</a:t>
            </a:r>
            <a:r>
              <a:rPr lang="de-DE" altLang="de-DE" b="0" dirty="0"/>
              <a:t> </a:t>
            </a:r>
            <a:r>
              <a:rPr lang="de-DE" altLang="de-DE" b="0" dirty="0" err="1"/>
              <a:t>from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relevant </a:t>
            </a:r>
            <a:r>
              <a:rPr lang="de-DE" altLang="de-DE" b="0" dirty="0" err="1"/>
              <a:t>body</a:t>
            </a:r>
            <a:r>
              <a:rPr lang="de-DE" altLang="de-DE" b="0" dirty="0"/>
              <a:t> </a:t>
            </a:r>
            <a:r>
              <a:rPr lang="de-DE" altLang="de-DE" b="0" dirty="0" err="1"/>
              <a:t>dimensions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potential </a:t>
            </a:r>
            <a:r>
              <a:rPr lang="de-DE" altLang="de-DE" b="0" dirty="0" err="1"/>
              <a:t>operator</a:t>
            </a:r>
            <a:r>
              <a:rPr lang="de-DE" altLang="de-DE" b="0" dirty="0"/>
              <a:t> </a:t>
            </a:r>
            <a:r>
              <a:rPr lang="de-DE" altLang="de-DE" b="0" dirty="0" err="1"/>
              <a:t>population</a:t>
            </a:r>
            <a:r>
              <a:rPr lang="de-DE" altLang="de-DE" b="0" dirty="0"/>
              <a:t>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de-DE" b="0" dirty="0" err="1"/>
              <a:t>Determine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corresponding</a:t>
            </a:r>
            <a:r>
              <a:rPr lang="de-DE" altLang="de-DE" b="0" dirty="0"/>
              <a:t> </a:t>
            </a:r>
            <a:r>
              <a:rPr lang="de-DE" altLang="de-DE" b="0" dirty="0" err="1"/>
              <a:t>minimum</a:t>
            </a:r>
            <a:r>
              <a:rPr lang="de-DE" altLang="de-DE" b="0" dirty="0"/>
              <a:t> </a:t>
            </a:r>
            <a:r>
              <a:rPr lang="de-DE" altLang="de-DE" b="0" dirty="0" err="1"/>
              <a:t>height</a:t>
            </a:r>
            <a:r>
              <a:rPr lang="de-DE" altLang="de-DE" b="0" dirty="0"/>
              <a:t> H (</a:t>
            </a:r>
            <a:r>
              <a:rPr lang="de-DE" altLang="de-DE" b="0" dirty="0" err="1"/>
              <a:t>from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seat</a:t>
            </a:r>
            <a:r>
              <a:rPr lang="de-DE" altLang="de-DE" b="0" dirty="0"/>
              <a:t> </a:t>
            </a:r>
            <a:r>
              <a:rPr lang="de-DE" altLang="de-DE" b="0" dirty="0" err="1"/>
              <a:t>squab</a:t>
            </a:r>
            <a:r>
              <a:rPr lang="de-DE" altLang="de-DE" b="0" dirty="0"/>
              <a:t>) </a:t>
            </a:r>
            <a:r>
              <a:rPr lang="de-DE" altLang="de-DE" b="0" dirty="0" err="1"/>
              <a:t>and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minimum</a:t>
            </a:r>
            <a:r>
              <a:rPr lang="de-DE" altLang="de-DE" b="0" dirty="0"/>
              <a:t> </a:t>
            </a:r>
            <a:r>
              <a:rPr lang="de-DE" altLang="de-DE" b="0" dirty="0" err="1"/>
              <a:t>width</a:t>
            </a:r>
            <a:r>
              <a:rPr lang="de-DE" altLang="de-DE" b="0" dirty="0"/>
              <a:t> W in </a:t>
            </a:r>
            <a:r>
              <a:rPr lang="de-DE" altLang="de-DE" b="0" dirty="0" err="1"/>
              <a:t>consideration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criteria</a:t>
            </a:r>
            <a:r>
              <a:rPr lang="de-DE" altLang="de-DE" b="0" dirty="0"/>
              <a:t>.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244324"/>
              </p:ext>
            </p:extLst>
          </p:nvPr>
        </p:nvGraphicFramePr>
        <p:xfrm>
          <a:off x="6732240" y="2313855"/>
          <a:ext cx="1725613" cy="262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iGrafx Image Objekt" r:id="rId4" imgW="3448050" imgH="5248275" progId="">
                  <p:embed/>
                </p:oleObj>
              </mc:Choice>
              <mc:Fallback>
                <p:oleObj name="iGrafx Image Objekt" r:id="rId4" imgW="3448050" imgH="5248275" progId="">
                  <p:embed/>
                  <p:pic>
                    <p:nvPicPr>
                      <p:cNvPr id="2051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2313855"/>
                        <a:ext cx="1725613" cy="2627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7632353" y="2529755"/>
            <a:ext cx="0" cy="21240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6983065" y="3645768"/>
            <a:ext cx="13335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7667278" y="299806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H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740303" y="368228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25351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Criteria</a:t>
            </a:r>
            <a:r>
              <a:rPr lang="de-DE" dirty="0"/>
              <a:t>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Operator population: </a:t>
            </a: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b="0" dirty="0" smtClean="0"/>
              <a:t>German </a:t>
            </a:r>
            <a:r>
              <a:rPr lang="en-US" b="0" dirty="0"/>
              <a:t>pilots of both sexes aged 18 and over</a:t>
            </a:r>
          </a:p>
          <a:p>
            <a:pPr>
              <a:spcBef>
                <a:spcPts val="0"/>
              </a:spcBef>
            </a:pPr>
            <a:endParaRPr lang="en-US" b="0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Posture:</a:t>
            </a:r>
          </a:p>
          <a:p>
            <a:pPr>
              <a:spcBef>
                <a:spcPts val="0"/>
              </a:spcBef>
            </a:pPr>
            <a:r>
              <a:rPr lang="en-US" b="0" dirty="0" smtClean="0"/>
              <a:t>semi-reclining </a:t>
            </a:r>
            <a:r>
              <a:rPr lang="en-US" b="0" dirty="0"/>
              <a:t>posture, trunk inclination 40° to the vertical</a:t>
            </a:r>
          </a:p>
          <a:p>
            <a:pPr>
              <a:spcBef>
                <a:spcPts val="0"/>
              </a:spcBef>
            </a:pPr>
            <a:endParaRPr lang="en-US" b="0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Lateral </a:t>
            </a:r>
            <a:r>
              <a:rPr lang="en-US" dirty="0"/>
              <a:t>allowance</a:t>
            </a:r>
            <a:r>
              <a:rPr lang="en-US" dirty="0" smtClean="0"/>
              <a:t>:</a:t>
            </a:r>
          </a:p>
          <a:p>
            <a:pPr>
              <a:spcBef>
                <a:spcPts val="0"/>
              </a:spcBef>
            </a:pPr>
            <a:r>
              <a:rPr lang="en-US" b="0" dirty="0" smtClean="0"/>
              <a:t>allowance </a:t>
            </a:r>
            <a:r>
              <a:rPr lang="en-US" b="0" dirty="0"/>
              <a:t>for movement of 50 mm on each side of the </a:t>
            </a:r>
            <a:r>
              <a:rPr lang="en-US" b="0" dirty="0" smtClean="0"/>
              <a:t>body, allowance </a:t>
            </a:r>
            <a:r>
              <a:rPr lang="en-US" b="0" dirty="0"/>
              <a:t>for clothing: 10 mm on each side</a:t>
            </a:r>
          </a:p>
          <a:p>
            <a:pPr>
              <a:spcBef>
                <a:spcPts val="0"/>
              </a:spcBef>
            </a:pPr>
            <a:endParaRPr lang="en-US" b="0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Vertical </a:t>
            </a:r>
            <a:r>
              <a:rPr lang="en-US" dirty="0"/>
              <a:t>allowance: </a:t>
            </a:r>
            <a:r>
              <a:rPr lang="en-US" b="0" dirty="0"/>
              <a:t>	</a:t>
            </a:r>
            <a:r>
              <a:rPr lang="en-US" b="0" dirty="0" smtClean="0"/>
              <a:t>movement </a:t>
            </a:r>
            <a:r>
              <a:rPr lang="en-US" b="0" dirty="0"/>
              <a:t>allowance for the head of 50 mm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93827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/>
              <a:t>Definition </a:t>
            </a:r>
            <a:r>
              <a:rPr lang="de-DE" altLang="de-DE" sz="2800" dirty="0" err="1"/>
              <a:t>of</a:t>
            </a:r>
            <a:r>
              <a:rPr lang="de-DE" altLang="de-DE" sz="2800" dirty="0"/>
              <a:t> design </a:t>
            </a:r>
            <a:r>
              <a:rPr lang="de-DE" altLang="de-DE" sz="2800" dirty="0" err="1"/>
              <a:t>dimensions</a:t>
            </a:r>
            <a:r>
              <a:rPr lang="de-DE" altLang="de-DE" sz="2800" dirty="0"/>
              <a:t> </a:t>
            </a:r>
            <a:r>
              <a:rPr lang="de-DE" altLang="de-DE" sz="2800" dirty="0" err="1"/>
              <a:t>with</a:t>
            </a:r>
            <a:r>
              <a:rPr lang="de-DE" altLang="de-DE" sz="2800" dirty="0"/>
              <a:t> </a:t>
            </a:r>
            <a:r>
              <a:rPr lang="de-DE" altLang="de-DE" sz="2800" dirty="0" err="1"/>
              <a:t>reference</a:t>
            </a:r>
            <a:r>
              <a:rPr lang="de-DE" altLang="de-DE" sz="2800" dirty="0"/>
              <a:t> </a:t>
            </a:r>
            <a:r>
              <a:rPr lang="de-DE" altLang="de-DE" sz="2800" dirty="0" err="1"/>
              <a:t>to</a:t>
            </a:r>
            <a:r>
              <a:rPr lang="de-DE" altLang="de-DE" sz="2800" dirty="0"/>
              <a:t> relevant </a:t>
            </a:r>
            <a:r>
              <a:rPr lang="de-DE" altLang="de-DE" sz="2800" dirty="0" err="1"/>
              <a:t>body</a:t>
            </a:r>
            <a:r>
              <a:rPr lang="de-DE" altLang="de-DE" sz="2800" dirty="0"/>
              <a:t> </a:t>
            </a:r>
            <a:r>
              <a:rPr lang="de-DE" altLang="de-DE" sz="2800" dirty="0" err="1"/>
              <a:t>dimensions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657600" y="2636838"/>
            <a:ext cx="2087563" cy="63023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de-DE" sz="1400" dirty="0">
                <a:solidFill>
                  <a:schemeClr val="bg2"/>
                </a:solidFill>
              </a:rPr>
              <a:t>Source </a:t>
            </a:r>
            <a:r>
              <a:rPr lang="de-DE" altLang="de-DE" sz="1400" dirty="0" err="1">
                <a:solidFill>
                  <a:schemeClr val="bg2"/>
                </a:solidFill>
              </a:rPr>
              <a:t>of</a:t>
            </a:r>
            <a:r>
              <a:rPr lang="de-DE" altLang="de-DE" sz="1400" dirty="0">
                <a:solidFill>
                  <a:schemeClr val="bg2"/>
                </a:solidFill>
              </a:rPr>
              <a:t> </a:t>
            </a:r>
            <a:r>
              <a:rPr lang="de-DE" altLang="de-DE" sz="1400" dirty="0" err="1">
                <a:solidFill>
                  <a:schemeClr val="bg2"/>
                </a:solidFill>
              </a:rPr>
              <a:t>the</a:t>
            </a:r>
            <a:r>
              <a:rPr lang="de-DE" altLang="de-DE" sz="1400" dirty="0">
                <a:solidFill>
                  <a:schemeClr val="bg2"/>
                </a:solidFill>
              </a:rPr>
              <a:t> </a:t>
            </a:r>
            <a:r>
              <a:rPr lang="de-DE" altLang="de-DE" sz="1400" dirty="0" err="1">
                <a:solidFill>
                  <a:schemeClr val="bg2"/>
                </a:solidFill>
              </a:rPr>
              <a:t>values</a:t>
            </a:r>
            <a:r>
              <a:rPr lang="de-DE" altLang="de-DE" sz="1400" dirty="0">
                <a:solidFill>
                  <a:schemeClr val="bg2"/>
                </a:solidFill>
              </a:rPr>
              <a:t>: 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altLang="de-DE" sz="1400" dirty="0">
                <a:solidFill>
                  <a:schemeClr val="bg2"/>
                </a:solidFill>
              </a:rPr>
              <a:t>DIN 33402-2</a:t>
            </a:r>
          </a:p>
        </p:txBody>
      </p:sp>
      <p:pic>
        <p:nvPicPr>
          <p:cNvPr id="10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208" y="1740022"/>
            <a:ext cx="3147392" cy="4436782"/>
          </a:xfrm>
        </p:spPr>
      </p:pic>
      <p:pic>
        <p:nvPicPr>
          <p:cNvPr id="11" name="Inhaltsplatzhalter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45163" y="1772816"/>
            <a:ext cx="3075084" cy="437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20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smtClean="0"/>
              <a:t>a) </a:t>
            </a:r>
            <a:r>
              <a:rPr lang="en-US" sz="2800" dirty="0"/>
              <a:t>Design dimension of the mid-fuselage height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for a solution:</a:t>
            </a:r>
          </a:p>
          <a:p>
            <a:endParaRPr lang="en-US" dirty="0"/>
          </a:p>
          <a:p>
            <a:r>
              <a:rPr lang="en-US" dirty="0"/>
              <a:t>Relevant body dimension: 		</a:t>
            </a:r>
          </a:p>
          <a:p>
            <a:r>
              <a:rPr lang="en-US" dirty="0"/>
              <a:t>Reference person of the operator population: 	</a:t>
            </a:r>
          </a:p>
          <a:p>
            <a:r>
              <a:rPr lang="en-US" dirty="0"/>
              <a:t>Age bracket: 			</a:t>
            </a:r>
          </a:p>
          <a:p>
            <a:endParaRPr lang="de-DE" dirty="0"/>
          </a:p>
          <a:p>
            <a:r>
              <a:rPr lang="de-DE" dirty="0"/>
              <a:t>Minimum </a:t>
            </a:r>
            <a:r>
              <a:rPr lang="de-DE" dirty="0" err="1"/>
              <a:t>mid-fuselage</a:t>
            </a:r>
            <a:r>
              <a:rPr lang="de-DE" dirty="0"/>
              <a:t> </a:t>
            </a:r>
            <a:r>
              <a:rPr lang="de-DE" dirty="0" err="1"/>
              <a:t>height</a:t>
            </a:r>
            <a:r>
              <a:rPr lang="de-DE" dirty="0"/>
              <a:t> </a:t>
            </a:r>
            <a:r>
              <a:rPr lang="de-DE" dirty="0" smtClean="0"/>
              <a:t>  =</a:t>
            </a:r>
            <a:endParaRPr lang="de-DE" dirty="0"/>
          </a:p>
          <a:p>
            <a:r>
              <a:rPr lang="de-DE" dirty="0" smtClean="0"/>
              <a:t>					=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63786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b) Design dimension of the mid-fuselage width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for a solution:</a:t>
            </a:r>
          </a:p>
          <a:p>
            <a:endParaRPr lang="en-US" dirty="0"/>
          </a:p>
          <a:p>
            <a:r>
              <a:rPr lang="en-US" dirty="0"/>
              <a:t>Relevant body dimension: 		</a:t>
            </a:r>
          </a:p>
          <a:p>
            <a:r>
              <a:rPr lang="en-US" dirty="0"/>
              <a:t>Reference person of the operator population: 	</a:t>
            </a:r>
          </a:p>
          <a:p>
            <a:r>
              <a:rPr lang="en-US" dirty="0"/>
              <a:t>Age bracket: 			</a:t>
            </a:r>
          </a:p>
          <a:p>
            <a:endParaRPr lang="de-DE" dirty="0"/>
          </a:p>
          <a:p>
            <a:r>
              <a:rPr lang="en-US" dirty="0" smtClean="0"/>
              <a:t>Minimum </a:t>
            </a:r>
            <a:r>
              <a:rPr lang="en-US" dirty="0"/>
              <a:t>dimension of the mid-fuselage width 	=</a:t>
            </a:r>
          </a:p>
          <a:p>
            <a:r>
              <a:rPr lang="en-US" dirty="0"/>
              <a:t>					</a:t>
            </a:r>
            <a:r>
              <a:rPr lang="en-US" dirty="0" smtClean="0"/>
              <a:t>			=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64444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300" dirty="0"/>
              <a:t>Definition </a:t>
            </a:r>
            <a:r>
              <a:rPr lang="de-DE" altLang="de-DE" sz="2300" dirty="0" err="1"/>
              <a:t>of</a:t>
            </a:r>
            <a:r>
              <a:rPr lang="de-DE" altLang="de-DE" sz="2300" dirty="0"/>
              <a:t> design </a:t>
            </a:r>
            <a:r>
              <a:rPr lang="de-DE" altLang="de-DE" sz="2300" dirty="0" err="1"/>
              <a:t>dimensions</a:t>
            </a:r>
            <a:r>
              <a:rPr lang="de-DE" altLang="de-DE" sz="2300" dirty="0"/>
              <a:t> </a:t>
            </a:r>
            <a:r>
              <a:rPr lang="de-DE" altLang="de-DE" sz="2300" dirty="0" err="1"/>
              <a:t>with</a:t>
            </a:r>
            <a:r>
              <a:rPr lang="de-DE" altLang="de-DE" sz="2300" dirty="0"/>
              <a:t> </a:t>
            </a:r>
            <a:r>
              <a:rPr lang="de-DE" altLang="de-DE" sz="2300" dirty="0" err="1"/>
              <a:t>reference</a:t>
            </a:r>
            <a:r>
              <a:rPr lang="de-DE" altLang="de-DE" sz="2300" dirty="0"/>
              <a:t> </a:t>
            </a:r>
            <a:r>
              <a:rPr lang="de-DE" altLang="de-DE" sz="2300" dirty="0" err="1"/>
              <a:t>to</a:t>
            </a:r>
            <a:r>
              <a:rPr lang="de-DE" altLang="de-DE" sz="2300" dirty="0"/>
              <a:t> relevant </a:t>
            </a:r>
            <a:r>
              <a:rPr lang="de-DE" altLang="de-DE" sz="2300" dirty="0" err="1"/>
              <a:t>body</a:t>
            </a:r>
            <a:r>
              <a:rPr lang="de-DE" altLang="de-DE" sz="2300" dirty="0"/>
              <a:t> </a:t>
            </a:r>
            <a:r>
              <a:rPr lang="de-DE" altLang="de-DE" sz="2300" dirty="0" err="1"/>
              <a:t>dimensions</a:t>
            </a:r>
            <a:endParaRPr lang="de-DE" sz="23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5187950" y="2132856"/>
            <a:ext cx="3024187" cy="2232025"/>
            <a:chOff x="3233" y="1344"/>
            <a:chExt cx="1905" cy="1406"/>
          </a:xfrm>
        </p:grpSpPr>
        <p:graphicFrame>
          <p:nvGraphicFramePr>
            <p:cNvPr id="8" name="Object 13"/>
            <p:cNvGraphicFramePr>
              <a:graphicFrameLocks noChangeAspect="1"/>
            </p:cNvGraphicFramePr>
            <p:nvPr/>
          </p:nvGraphicFramePr>
          <p:xfrm>
            <a:off x="3233" y="1366"/>
            <a:ext cx="1905" cy="1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1" name="iGrafx Image Objekt" r:id="rId3" imgW="4838700" imgH="3514725" progId="">
                    <p:embed/>
                  </p:oleObj>
                </mc:Choice>
                <mc:Fallback>
                  <p:oleObj name="iGrafx Image Objekt" r:id="rId3" imgW="4838700" imgH="3514725" progId="">
                    <p:embed/>
                    <p:pic>
                      <p:nvPicPr>
                        <p:cNvPr id="6151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3" y="1366"/>
                          <a:ext cx="1905" cy="1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Line 18"/>
            <p:cNvSpPr>
              <a:spLocks noChangeShapeType="1"/>
            </p:cNvSpPr>
            <p:nvPr/>
          </p:nvSpPr>
          <p:spPr bwMode="auto">
            <a:xfrm flipH="1" flipV="1">
              <a:off x="4730" y="1344"/>
              <a:ext cx="23" cy="1383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" name="Line 19"/>
            <p:cNvSpPr>
              <a:spLocks noChangeShapeType="1"/>
            </p:cNvSpPr>
            <p:nvPr/>
          </p:nvSpPr>
          <p:spPr bwMode="auto">
            <a:xfrm>
              <a:off x="3982" y="1888"/>
              <a:ext cx="0" cy="8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" name="Line 20"/>
            <p:cNvSpPr>
              <a:spLocks noChangeShapeType="1"/>
            </p:cNvSpPr>
            <p:nvPr/>
          </p:nvSpPr>
          <p:spPr bwMode="auto">
            <a:xfrm flipV="1">
              <a:off x="3982" y="2024"/>
              <a:ext cx="635" cy="7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2" name="Arc 21"/>
            <p:cNvSpPr>
              <a:spLocks/>
            </p:cNvSpPr>
            <p:nvPr/>
          </p:nvSpPr>
          <p:spPr bwMode="auto">
            <a:xfrm>
              <a:off x="3959" y="2093"/>
              <a:ext cx="436" cy="227"/>
            </a:xfrm>
            <a:custGeom>
              <a:avLst/>
              <a:gdLst>
                <a:gd name="T0" fmla="*/ 16 w 20789"/>
                <a:gd name="T1" fmla="*/ 0 h 21587"/>
                <a:gd name="T2" fmla="*/ 436 w 20789"/>
                <a:gd name="T3" fmla="*/ 165 h 21587"/>
                <a:gd name="T4" fmla="*/ 0 w 20789"/>
                <a:gd name="T5" fmla="*/ 227 h 21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789" h="21587" fill="none" extrusionOk="0">
                  <a:moveTo>
                    <a:pt x="762" y="0"/>
                  </a:moveTo>
                  <a:cubicBezTo>
                    <a:pt x="10146" y="332"/>
                    <a:pt x="18241" y="6688"/>
                    <a:pt x="20789" y="15725"/>
                  </a:cubicBezTo>
                </a:path>
                <a:path w="20789" h="21587" stroke="0" extrusionOk="0">
                  <a:moveTo>
                    <a:pt x="762" y="0"/>
                  </a:moveTo>
                  <a:cubicBezTo>
                    <a:pt x="10146" y="332"/>
                    <a:pt x="18241" y="6688"/>
                    <a:pt x="20789" y="15725"/>
                  </a:cubicBezTo>
                  <a:lnTo>
                    <a:pt x="0" y="21587"/>
                  </a:lnTo>
                  <a:lnTo>
                    <a:pt x="762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3" name="Text Box 22"/>
            <p:cNvSpPr txBox="1">
              <a:spLocks noChangeArrowheads="1"/>
            </p:cNvSpPr>
            <p:nvPr/>
          </p:nvSpPr>
          <p:spPr bwMode="auto">
            <a:xfrm>
              <a:off x="4027" y="2205"/>
              <a:ext cx="31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de-DE" sz="1400" b="0"/>
                <a:t>40°</a:t>
              </a:r>
            </a:p>
          </p:txBody>
        </p:sp>
      </p:grp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4971372" y="5783263"/>
            <a:ext cx="35290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400" dirty="0">
                <a:solidFill>
                  <a:schemeClr val="bg2"/>
                </a:solidFill>
              </a:rPr>
              <a:t>Source of the values: DIN 33402-2</a:t>
            </a:r>
          </a:p>
        </p:txBody>
      </p:sp>
      <p:pic>
        <p:nvPicPr>
          <p:cNvPr id="20" name="Picture 1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63" y="1607345"/>
            <a:ext cx="3474174" cy="4785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483768" y="5099000"/>
            <a:ext cx="447092" cy="324867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" name="Textfeld 2"/>
          <p:cNvSpPr txBox="1"/>
          <p:nvPr/>
        </p:nvSpPr>
        <p:spPr>
          <a:xfrm>
            <a:off x="4836765" y="4690319"/>
            <a:ext cx="308289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Accelerated (younger users)</a:t>
            </a:r>
          </a:p>
          <a:p>
            <a:endParaRPr lang="de-DE" dirty="0"/>
          </a:p>
        </p:txBody>
      </p:sp>
      <p:cxnSp>
        <p:nvCxnSpPr>
          <p:cNvPr id="31" name="Gerade Verbindung mit Pfeil 30"/>
          <p:cNvCxnSpPr/>
          <p:nvPr/>
        </p:nvCxnSpPr>
        <p:spPr bwMode="auto">
          <a:xfrm flipH="1">
            <a:off x="3059832" y="4869160"/>
            <a:ext cx="1776934" cy="229840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588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a) Design dimension of the mid-fuselage height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spcBef>
                <a:spcPct val="30000"/>
              </a:spcBef>
            </a:pPr>
            <a:r>
              <a:rPr lang="de-DE" altLang="de-DE" sz="2000" u="sng" dirty="0" err="1"/>
              <a:t>Strategy</a:t>
            </a:r>
            <a:r>
              <a:rPr lang="de-DE" altLang="de-DE" sz="2000" u="sng" dirty="0"/>
              <a:t> </a:t>
            </a:r>
            <a:r>
              <a:rPr lang="de-DE" altLang="de-DE" sz="2000" u="sng" dirty="0" err="1"/>
              <a:t>for</a:t>
            </a:r>
            <a:r>
              <a:rPr lang="de-DE" altLang="de-DE" sz="2000" u="sng" dirty="0"/>
              <a:t> a </a:t>
            </a:r>
            <a:r>
              <a:rPr lang="de-DE" altLang="de-DE" sz="2000" u="sng" dirty="0" err="1"/>
              <a:t>solution</a:t>
            </a:r>
            <a:r>
              <a:rPr lang="de-DE" altLang="de-DE" sz="2000" u="sng" dirty="0"/>
              <a:t>: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sz="2000" dirty="0"/>
              <a:t>Relevant </a:t>
            </a:r>
            <a:r>
              <a:rPr lang="de-DE" altLang="de-DE" sz="2000" dirty="0" err="1"/>
              <a:t>body</a:t>
            </a:r>
            <a:r>
              <a:rPr lang="de-DE" altLang="de-DE" sz="2000" dirty="0"/>
              <a:t> </a:t>
            </a:r>
            <a:r>
              <a:rPr lang="de-DE" altLang="de-DE" sz="2000" dirty="0" err="1"/>
              <a:t>dimension</a:t>
            </a:r>
            <a:r>
              <a:rPr lang="de-DE" altLang="de-DE" sz="2000" dirty="0"/>
              <a:t>: 	</a:t>
            </a:r>
            <a:r>
              <a:rPr lang="de-DE" altLang="de-DE" sz="2000" b="0" dirty="0" smtClean="0"/>
              <a:t/>
            </a:r>
            <a:br>
              <a:rPr lang="de-DE" altLang="de-DE" sz="2000" b="0" dirty="0" smtClean="0"/>
            </a:br>
            <a:r>
              <a:rPr lang="de-DE" altLang="de-DE" sz="2000" b="0" dirty="0" err="1"/>
              <a:t>height</a:t>
            </a:r>
            <a:r>
              <a:rPr lang="de-DE" altLang="de-DE" sz="2000" b="0" dirty="0"/>
              <a:t> </a:t>
            </a:r>
            <a:r>
              <a:rPr lang="de-DE" altLang="de-DE" sz="2000" b="0" dirty="0" err="1"/>
              <a:t>seated</a:t>
            </a:r>
            <a:r>
              <a:rPr lang="de-DE" altLang="de-DE" sz="2000" b="0" dirty="0"/>
              <a:t> (</a:t>
            </a:r>
            <a:r>
              <a:rPr lang="de-DE" altLang="de-DE" sz="2000" b="0" dirty="0" err="1"/>
              <a:t>trunk</a:t>
            </a:r>
            <a:r>
              <a:rPr lang="de-DE" altLang="de-DE" sz="2000" b="0" dirty="0"/>
              <a:t> </a:t>
            </a:r>
            <a:r>
              <a:rPr lang="de-DE" altLang="de-DE" sz="2000" b="0" dirty="0" err="1"/>
              <a:t>length</a:t>
            </a:r>
            <a:r>
              <a:rPr lang="de-DE" altLang="de-DE" sz="2000" b="0" dirty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de-DE" sz="2000" dirty="0"/>
              <a:t>Reference person of the operator population: </a:t>
            </a:r>
            <a:r>
              <a:rPr lang="de-DE" altLang="de-DE" sz="2000" b="0" dirty="0" smtClean="0"/>
              <a:t/>
            </a:r>
            <a:br>
              <a:rPr lang="de-DE" altLang="de-DE" sz="2000" b="0" dirty="0" smtClean="0"/>
            </a:br>
            <a:r>
              <a:rPr lang="de-DE" altLang="de-DE" sz="2000" b="0" dirty="0"/>
              <a:t>M95 (95th </a:t>
            </a:r>
            <a:r>
              <a:rPr lang="de-DE" altLang="de-DE" sz="2000" b="0" dirty="0" err="1"/>
              <a:t>percentile</a:t>
            </a:r>
            <a:r>
              <a:rPr lang="de-DE" altLang="de-DE" sz="2000" b="0" dirty="0"/>
              <a:t> male)</a:t>
            </a:r>
          </a:p>
          <a:p>
            <a:pPr eaLnBrk="1" hangingPunct="1">
              <a:lnSpc>
                <a:spcPct val="120000"/>
              </a:lnSpc>
            </a:pPr>
            <a:r>
              <a:rPr lang="de-DE" altLang="de-DE" sz="2000" dirty="0"/>
              <a:t>Age bracket: 	</a:t>
            </a:r>
            <a:r>
              <a:rPr lang="de-DE" altLang="de-DE" sz="2000" b="0" dirty="0" smtClean="0"/>
              <a:t/>
            </a:r>
            <a:br>
              <a:rPr lang="de-DE" altLang="de-DE" sz="2000" b="0" dirty="0" smtClean="0"/>
            </a:br>
            <a:r>
              <a:rPr lang="en-US" altLang="de-DE" sz="2000" b="0" dirty="0"/>
              <a:t>18-25 (largest body dimension: </a:t>
            </a:r>
            <a:r>
              <a:rPr lang="en-US" altLang="de-DE" sz="2000" b="0" dirty="0" smtClean="0"/>
              <a:t>height seated</a:t>
            </a:r>
            <a:r>
              <a:rPr lang="en-US" altLang="de-DE" sz="2000" b="0" dirty="0"/>
              <a:t>)</a:t>
            </a:r>
          </a:p>
          <a:p>
            <a:endParaRPr lang="de-DE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7643" y="4358481"/>
            <a:ext cx="8208714" cy="1081088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1524000" indent="-15240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0" algn="l"/>
              </a:tabLs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fontAlgn="auto" hangingPunct="1">
              <a:spcBef>
                <a:spcPct val="30000"/>
              </a:spcBef>
              <a:spcAft>
                <a:spcPts val="0"/>
              </a:spcAft>
              <a:defRPr/>
            </a:pP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Minimum mid-fuselage height = cos 40° × height seated + allowance</a:t>
            </a:r>
          </a:p>
          <a:p>
            <a:pPr lvl="0" eaLnBrk="1" fontAlgn="auto" hangingPunct="1">
              <a:spcBef>
                <a:spcPct val="30000"/>
              </a:spcBef>
              <a:spcAft>
                <a:spcPts val="0"/>
              </a:spcAft>
              <a:defRPr/>
            </a:pP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		</a:t>
            </a:r>
            <a:r>
              <a:rPr lang="en-US" altLang="de-DE" sz="1800" kern="0" dirty="0" smtClean="0">
                <a:solidFill>
                  <a:schemeClr val="bg2"/>
                </a:solidFill>
                <a:cs typeface="Arial" charset="0"/>
              </a:rPr>
              <a:t>  = </a:t>
            </a: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754 mm + 50 mm </a:t>
            </a:r>
          </a:p>
          <a:p>
            <a:pPr lvl="0" eaLnBrk="1" fontAlgn="auto" hangingPunct="1">
              <a:spcBef>
                <a:spcPct val="30000"/>
              </a:spcBef>
              <a:spcAft>
                <a:spcPts val="0"/>
              </a:spcAft>
              <a:defRPr/>
            </a:pP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		</a:t>
            </a:r>
            <a:r>
              <a:rPr lang="en-US" altLang="de-DE" sz="1800" kern="0" dirty="0" smtClean="0">
                <a:solidFill>
                  <a:schemeClr val="bg2"/>
                </a:solidFill>
                <a:cs typeface="Arial" charset="0"/>
              </a:rPr>
              <a:t>  = </a:t>
            </a:r>
            <a:r>
              <a:rPr lang="en-US" altLang="de-DE" sz="1800" kern="0" dirty="0">
                <a:solidFill>
                  <a:schemeClr val="bg2"/>
                </a:solidFill>
                <a:cs typeface="Arial" charset="0"/>
              </a:rPr>
              <a:t>804 mm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67643" y="5582996"/>
            <a:ext cx="8208714" cy="646331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800" dirty="0"/>
              <a:t>In order to accommodate tall male pilots, the height from the surface of the seat squab to the cockpit ceiling should be </a:t>
            </a:r>
            <a:r>
              <a:rPr lang="en-US" altLang="de-DE" sz="1800" u="sng" dirty="0"/>
              <a:t>at least 804 mm</a:t>
            </a:r>
            <a:r>
              <a:rPr lang="en-US" altLang="de-DE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7595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19" y="772081"/>
            <a:ext cx="3446344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376738" y="5949950"/>
            <a:ext cx="35290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dirty="0">
                <a:solidFill>
                  <a:schemeClr val="bg2"/>
                </a:solidFill>
              </a:rPr>
              <a:t>Source </a:t>
            </a:r>
            <a:r>
              <a:rPr lang="de-DE" altLang="de-DE" sz="1400" dirty="0" err="1">
                <a:solidFill>
                  <a:schemeClr val="bg2"/>
                </a:solidFill>
              </a:rPr>
              <a:t>of</a:t>
            </a:r>
            <a:r>
              <a:rPr lang="de-DE" altLang="de-DE" sz="1400" dirty="0">
                <a:solidFill>
                  <a:schemeClr val="bg2"/>
                </a:solidFill>
              </a:rPr>
              <a:t> </a:t>
            </a:r>
            <a:r>
              <a:rPr lang="de-DE" altLang="de-DE" sz="1400" dirty="0" err="1">
                <a:solidFill>
                  <a:schemeClr val="bg2"/>
                </a:solidFill>
              </a:rPr>
              <a:t>the</a:t>
            </a:r>
            <a:r>
              <a:rPr lang="de-DE" altLang="de-DE" sz="1400" dirty="0">
                <a:solidFill>
                  <a:schemeClr val="bg2"/>
                </a:solidFill>
              </a:rPr>
              <a:t> </a:t>
            </a:r>
            <a:r>
              <a:rPr lang="de-DE" altLang="de-DE" sz="1400" dirty="0" err="1">
                <a:solidFill>
                  <a:schemeClr val="bg2"/>
                </a:solidFill>
              </a:rPr>
              <a:t>values</a:t>
            </a:r>
            <a:r>
              <a:rPr lang="de-DE" altLang="de-DE" sz="1400" dirty="0">
                <a:solidFill>
                  <a:schemeClr val="bg2"/>
                </a:solidFill>
              </a:rPr>
              <a:t>: DIN </a:t>
            </a:r>
            <a:r>
              <a:rPr lang="de-DE" altLang="de-DE" sz="1400" dirty="0" smtClean="0">
                <a:solidFill>
                  <a:schemeClr val="bg2"/>
                </a:solidFill>
              </a:rPr>
              <a:t>33402-2</a:t>
            </a:r>
            <a:endParaRPr lang="de-DE" altLang="de-DE" sz="1400" dirty="0">
              <a:solidFill>
                <a:schemeClr val="bg2"/>
              </a:solidFill>
            </a:endParaRPr>
          </a:p>
        </p:txBody>
      </p: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4989004" y="2168860"/>
            <a:ext cx="3492500" cy="2230437"/>
            <a:chOff x="3143" y="1743"/>
            <a:chExt cx="2200" cy="1405"/>
          </a:xfrm>
        </p:grpSpPr>
        <p:graphicFrame>
          <p:nvGraphicFramePr>
            <p:cNvPr id="9" name="Object 12"/>
            <p:cNvGraphicFramePr>
              <a:graphicFrameLocks noChangeAspect="1"/>
            </p:cNvGraphicFramePr>
            <p:nvPr/>
          </p:nvGraphicFramePr>
          <p:xfrm>
            <a:off x="3143" y="1743"/>
            <a:ext cx="2200" cy="14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4" name="iGrafx Image Objekt" r:id="rId4" imgW="4610100" imgH="2943225" progId="">
                    <p:embed/>
                  </p:oleObj>
                </mc:Choice>
                <mc:Fallback>
                  <p:oleObj name="iGrafx Image Objekt" r:id="rId4" imgW="4610100" imgH="2943225" progId="">
                    <p:embed/>
                    <p:pic>
                      <p:nvPicPr>
                        <p:cNvPr id="8199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3" y="1743"/>
                          <a:ext cx="2200" cy="14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H="1" flipV="1">
              <a:off x="4254" y="1820"/>
              <a:ext cx="23" cy="1247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34025" y="5280092"/>
            <a:ext cx="540395" cy="396875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de-DE" sz="1800"/>
          </a:p>
        </p:txBody>
      </p:sp>
      <p:sp>
        <p:nvSpPr>
          <p:cNvPr id="3" name="Textfeld 2"/>
          <p:cNvSpPr txBox="1"/>
          <p:nvPr/>
        </p:nvSpPr>
        <p:spPr>
          <a:xfrm>
            <a:off x="5552236" y="4866846"/>
            <a:ext cx="2669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/>
              <a:t>maximum</a:t>
            </a:r>
            <a:r>
              <a:rPr lang="de-DE" sz="1400" dirty="0" smtClean="0"/>
              <a:t> </a:t>
            </a:r>
            <a:r>
              <a:rPr lang="de-DE" sz="1400" dirty="0" err="1" smtClean="0"/>
              <a:t>breadth</a:t>
            </a:r>
            <a:r>
              <a:rPr lang="de-DE" sz="1400" dirty="0" smtClean="0"/>
              <a:t> (</a:t>
            </a:r>
            <a:r>
              <a:rPr lang="de-DE" sz="1400" dirty="0" err="1" smtClean="0"/>
              <a:t>older</a:t>
            </a:r>
            <a:r>
              <a:rPr lang="de-DE" sz="1400" dirty="0" smtClean="0"/>
              <a:t> </a:t>
            </a:r>
            <a:r>
              <a:rPr lang="de-DE" sz="1400" dirty="0" err="1" smtClean="0"/>
              <a:t>users</a:t>
            </a:r>
            <a:r>
              <a:rPr lang="de-DE" sz="1400" dirty="0" smtClean="0"/>
              <a:t>)</a:t>
            </a:r>
            <a:endParaRPr lang="de-DE" sz="1400" dirty="0"/>
          </a:p>
        </p:txBody>
      </p:sp>
      <p:cxnSp>
        <p:nvCxnSpPr>
          <p:cNvPr id="12" name="Gerade Verbindung mit Pfeil 11"/>
          <p:cNvCxnSpPr/>
          <p:nvPr/>
        </p:nvCxnSpPr>
        <p:spPr bwMode="auto">
          <a:xfrm flipH="1">
            <a:off x="4089953" y="5065283"/>
            <a:ext cx="1306493" cy="413246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35527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677</Words>
  <Application>Microsoft Office PowerPoint</Application>
  <PresentationFormat>Bildschirmpräsentation (4:3)</PresentationFormat>
  <Paragraphs>120</Paragraphs>
  <Slides>11</Slides>
  <Notes>5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Wingdings</vt:lpstr>
      <vt:lpstr>Standarddesign</vt:lpstr>
      <vt:lpstr>iGrafx Image Objekt</vt:lpstr>
      <vt:lpstr>Anthropometric and biomechanical aspects of ergonomic design  Module 2: Exercise 1   Definition of design dimensions with reference to relevant body dimensions</vt:lpstr>
      <vt:lpstr>Geometric design of an ultralight glider Minimum ergonomic requirements for the fuselage geometry</vt:lpstr>
      <vt:lpstr>Criteria:</vt:lpstr>
      <vt:lpstr>Definition of design dimensions with reference to relevant body dimensions</vt:lpstr>
      <vt:lpstr>a) Design dimension of the mid-fuselage height</vt:lpstr>
      <vt:lpstr>b) Design dimension of the mid-fuselage width</vt:lpstr>
      <vt:lpstr>Definition of design dimensions with reference to relevant body dimensions</vt:lpstr>
      <vt:lpstr>a) Design dimension of the mid-fuselage height</vt:lpstr>
      <vt:lpstr>PowerPoint-Präsentation</vt:lpstr>
      <vt:lpstr>b) Design dimension of the mid-fuselage width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125</cp:revision>
  <dcterms:created xsi:type="dcterms:W3CDTF">2009-09-14T12:08:23Z</dcterms:created>
  <dcterms:modified xsi:type="dcterms:W3CDTF">2019-11-12T09:06:52Z</dcterms:modified>
</cp:coreProperties>
</file>