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1" r:id="rId2"/>
    <p:sldId id="262" r:id="rId3"/>
    <p:sldId id="266" r:id="rId4"/>
    <p:sldId id="267" r:id="rId5"/>
    <p:sldId id="268" r:id="rId6"/>
    <p:sldId id="283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4" r:id="rId19"/>
    <p:sldId id="285" r:id="rId20"/>
    <p:sldId id="286" r:id="rId21"/>
    <p:sldId id="282" r:id="rId2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3" clrIdx="0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2" name="Born Silke" initials="BS" lastIdx="2" clrIdx="1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EEFEF"/>
    <a:srgbClr val="0095DB"/>
    <a:srgbClr val="008C8E"/>
    <a:srgbClr val="FFDB92"/>
    <a:srgbClr val="5775B3"/>
    <a:srgbClr val="577511"/>
    <a:srgbClr val="E14D0E"/>
    <a:srgbClr val="94C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80349" autoAdjust="0"/>
  </p:normalViewPr>
  <p:slideViewPr>
    <p:cSldViewPr>
      <p:cViewPr varScale="1">
        <p:scale>
          <a:sx n="89" d="100"/>
          <a:sy n="89" d="100"/>
        </p:scale>
        <p:origin x="2166" y="78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44105C47-E863-4E4A-ABE0-4CE44DE499E8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7451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19-09-17T08:27:37.090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  <inkml:brush xml:id="br1">
      <inkml:brushProperty name="width" value="0.05292" units="cm"/>
      <inkml:brushProperty name="height" value="0.05292" units="cm"/>
      <inkml:brushProperty name="color" value="#6F6F6F"/>
      <inkml:brushProperty name="fitToCurve" value="1"/>
    </inkml:brush>
  </inkml:definitions>
  <inkml:traceGroup>
    <inkml:annotationXML>
      <emma:emma xmlns:emma="http://www.w3.org/2003/04/emma" version="1.0">
        <emma:interpretation id="{621FB1A9-C56D-4F88-81D2-DC21E925616A}" emma:medium="tactile" emma:mode="ink">
          <msink:context xmlns:msink="http://schemas.microsoft.com/ink/2010/main" type="writingRegion" rotatedBoundingBox="7932,4724 13416,5156 13100,9167 7616,8735"/>
        </emma:interpretation>
      </emma:emma>
    </inkml:annotationXML>
    <inkml:traceGroup>
      <inkml:annotationXML>
        <emma:emma xmlns:emma="http://www.w3.org/2003/04/emma" version="1.0">
          <emma:interpretation id="{756704E8-0E2F-4AF6-B173-4DD7ECEEB8C8}" emma:medium="tactile" emma:mode="ink">
            <msink:context xmlns:msink="http://schemas.microsoft.com/ink/2010/main" type="paragraph" rotatedBoundingBox="8157,4750 10726,4905 10660,5996 8091,584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C221796-2AD3-4F1F-A65C-175B94329A64}" emma:medium="tactile" emma:mode="ink">
              <msink:context xmlns:msink="http://schemas.microsoft.com/ink/2010/main" type="line" rotatedBoundingBox="8157,4750 10726,4905 10660,5996 8091,5841"/>
            </emma:interpretation>
          </emma:emma>
        </inkml:annotationXML>
        <inkml:traceGroup>
          <inkml:annotationXML>
            <emma:emma xmlns:emma="http://www.w3.org/2003/04/emma" version="1.0">
              <emma:interpretation id="{0F1211DE-8E99-48E9-84FF-1A2EBB7252F5}" emma:medium="tactile" emma:mode="ink">
                <msink:context xmlns:msink="http://schemas.microsoft.com/ink/2010/main" type="inkWord" rotatedBoundingBox="8157,4750 10726,4905 10660,5996 8091,5841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~</emma:literal>
                </emma:interpretation>
                <emma:interpretation id="interp2" emma:lang="" emma:confidence="0">
                  <emma:literal>@</emma:literal>
                </emma:interpretation>
                <emma:interpretation id="interp3" emma:lang="" emma:confidence="0">
                  <emma:literal>p</emma:literal>
                </emma:interpretation>
                <emma:interpretation id="interp4" emma:lang="" emma:confidence="0">
                  <emma:literal>&gt;</emma:literal>
                </emma:interpretation>
              </emma:one-of>
            </emma:emma>
          </inkml:annotationXML>
          <inkml:trace contextRef="#ctx0" brushRef="#br0">0 283 0,'0'58'156,"0"-29"-156,0 28 16,0-28-1,0 0 1,0 0 15,0 0 1,0 0-1,0-1-16,0 1 17,0 0-1,0 0-15,0 0 15,0 0 0,0 0-15,0 0-1,0-1 32,0-56 78,0-30-109,0 0-16,0 0 15,28 29-15,-28-28 16,0 28-16,0-29 16,29 29-16,-29-28 15,29-1-15,-29 29 16,0 116 218,0-30-218,0-28-16,0 58 16,-29-1-16,0-28 15,29 0-15,0-29 16,0 28-16,0-28 15,0 0 1,-28 0 15,28 0 16,0-58 109,0-29-156,0 1 16,28-1-16,-28 0 16,0 29-16,29-57 15,-29 57-15,29 0 16,-29 0-16,0 0 31,0 0-15,0 0 46,29 29-15,-29 29 78,0 29-125,0 0 16,0-1-16,0 1 15,-29-29-15,29 58 16,0-58-16,0-1 16,0 30-16,0 0 15,0-29-15,-29 0 32,29-116 108,0 29-124,0 1-16,0-1 15,0-58 1,0 59-16,29-30 16,-29 29-16,29 1 15,-29-1-15,29 0 16,-29 29-16,29-28 16,-29 28-16,0 0 15,0-29-15,29 29 16,-29 0-1,0 116 204,0-29-203,0 28-16,0 1 15,0-29 1,0-1-16,0 30 16,0-58-16,0 0 15,0-1-15,0 1 16,0 29-16,0-29 31,0-58 125,0-29-140,0 29-16,0-57 16,0 28-16,0 0 15,0 1-15,0 28 16,0 0-16,0-58 16,28 59-1,-28-1-15,0 0 16,0 0-1,0 0 17,0 116 108,0-30-140,0 1 16,0 0-16,0 0 16,0 28-16,0-28 15,0 0-15,0-30 16,0 30-1,0-29-15,0 0 16,0 0-16,0-58 156,0-29-156,0 0 16,0 30-16,0-30 16,0 0-16,0-28 15,0-1 1,0 29-16,29 29 15,0-28-15,-29 28 16,0 0 0,0 0-16,29 29 15,-29-29 1,0 58 78,0 58-79,0-30-15,0 1 16,0 0-16,0 28 16,0-28-16,0 0 15,0 0-15,0-30 16,0 30-16,0-29 15,0 0-15,0 0 16,0-58 156,0-29-156,-29 0-16,29 30 15,0-1-15,0-29 16,0 0-16,0 29 15,0 1-15,0-30 16,0 29 0,0 0-1,0 116 126,0-30-141,0 30 16,0 0-16,0-59 15,0 30-15,0 0 16,0 0-16,0-29 15,0-1-15,0 59 16,0-58-16,0 0 16,0 0-1,0-87 95,-29-29-110,29 30 15,0 28-15,0-58 16,0 29-16,0 1 16,0-1-1,0-29-15,0 30 16,0 28-16,29-58 15,-29 58-15,0 0 16,0-28-16,29 28 16,-29 0-16,29-29 15,-29 87 95,0 58-95,0-30-15,0 1 16,0 29-16,0-30 16,0 1-16,0 0 15,0 0-15,0-1 16,0 1-16,0-29 15,0 0-15,0 0 16,0-116 109,0 29-125,0 29 16,0-28-16,0 28 15,0-29 1,0 0-16,0 30 16,0-30-16,0 29 15,0 0-15,0 0 16,0 0-16,29 1 15,-29-1 17,0 115 61,0 1-77,0-29-16,0-1 16,0 30-16,0-1 15,0-28-15,0-29 16,0 29-16,0-29 16,0 28-16,0-28 15,-29-115 95,29-1-95,0 58 1,0-29-16,0-28 15,0 28-15,0 0 16,0 1-16,0 28 16,29-29-16,0 29 15,-29 0-15,0 1 16,0-1-16,29 0 16,-29 0-1,28 144 79,-28-57-94,0 29 16,0-1-16,0 1 15,0-29-15,0 28 16,0-57-16,0 29 15,0 0-15,0-30 16,0 1 0,0 0-1,0-58 63,0-86-62,0 57-16,0 0 16,0 29-16,29-28 15,-29-1-15,0 29 16,29-29-16,0 1 16,-29 28-1,0 0 1,0 144 109,0-57-110,0 0-15,0 0 16,0-1-16,0 1 16,0 29-16,0-30 15,0-28-15,0 0 16,0-58 93,-29-115-109,29 86 16,0 0-16,0 1 16,0-1-16,0 0 15,0 1-15,0 28 16,0-29-16,0 29 15,0 0-15,0 0 16,0 58 93,0 29-109,0 29 16,29-59-16,-29 59 16,0-29-16,0-1 15,0 30-15,0-29 16,0-29-16,0 28 16,0 1-16,0-29 15,0 0 1,0-145 78,0 1-94,0 28 15,0 1-15,0-1 16,0 29-16,0 30 15,0-30-15,0 0 16,29 0-16,-29 30 16,0-1-1,29-29-15,0 29 16,-29 0-16,28 145 125,1-30-125,-29-28 16,0 29-16,0-30 15,0 30-15,0-1 16,0 1-16,0-58 15,0 29-15,0-29 16,0 28-16,0-28 16,0-58 109,0-86-110,0 57-15,0 0 16,0 1-16,0 28 16,0-29-16,29 0 15,-29 29-15,0 1 16,0-1-1,0 86 110,0 30-125,0 0 16,0 28-16,0-28 16,0-1-16,0 1 15,0-1-15,0-57 16,0 29 0,0-173 62,0-1-63,0 1-15,0-59 16,0 59-16,0 28 16,29 1-1,-29-1-15,29 58 16,-29-28-16,0-1 15,0 29 1,29 29 93,28 116-109,-57-30 16,0 1-16,29-1 16,-29 30-1,29-30-15,-29 1 16,29 28-16,-29-28 16,0-29-16,0-29 15,0-1-15,0 1 16,0-58 78,0-86-79,0 86-15,0-57 16,0-1-16,0 29 15,0 0-15,0 1 16,0-1-16,0 29 16,29-29-16,-29 30 15,0 56 110,0 88-109,0-30-16,29 1 16,0 0-16,-29-30 15,0 30-15,0-29 16,29-29-16,-29-1 15,0-56 64,0-59-79,0 0 15,0 1-15,0-1 16,0 1-16,28-1 15,-28 29-15,0 1 16,0 28-16,0-29 16,0 29-16,0 0 15,0 116 95,0-29-110,29 28 15,-29-28-15,0 28 16,0-57-16,29 29 16,-29 0-16,29-29 15,-29 0-15,0-1 16,0-56 78,0-30-94,-29-29 15,29 29-15,0 1 16,0-1-16,-29 29 15,29-29-15,-29 30 16,29-1-16,-28 86 109,28 1-93,0 29-16,-29-1 16,29-28-1,0-29-15,0 0 16,0 29-16,0-116 94,0-29-94,0 1 15,-29 28-15,29 0 16,0-28-16,0 57 16,0 0-16,-29 0 15,29 58 63,-29 29-62,29-1-16,0 1 16,0 0-16,0-1 15,0 1-15,0 0 16,0-29-16,0 0 15,0 0-15,0-58 125,0 0-125,29-58 16,-29 29-16,0 30 16,0-1-16,0-29 15,0 29 1,0 87 46,29 0-46,0-1-16,0 1 16,-29 29-16,28-30 15,-28-28-15,29 0 16,0 29-16,-29-29 16,0 0-16,29-58 93,-29-58-77,29 1-16,0-59 16,-29 87-16,29 1 15,-29 28-15,28-29 16,-28 29 15,0 58 0,0 58-31,0-30 16,0 30-16,29 0 16,-29-1-16,29 1 15,-29-29-15,0-30 16,29 1-16,-29 29 15,29-29 1,0-87 62,0 0-78,-29-28 16,0-1-16,28 30 15,-28-1 1,0 0-16,0 0 16,29 29-16,-29 1 15,0 56 48,0 1-63,0 29 15,0 0-15,0-29 16,0 0-16,29 57 16,-29-57-16,29 29 15,-29-29 32,0-58-16,29-58-15,-29 1-16,0 28 16,0 0-16,0-29 15,0 30-15,0 28 16,0 0-16,0-29 16,0 116 46,0 0-46,0 28-16,0-57 15,0 29-15,0 0 16,0-1-16,29 1 16,-29-29-1,29-29-15,-29-29 94,0-29-94,0-28 16,0 28-16,29-57 15,-29 57-15,0 0 16,0 29-16,0 0 15,0-28-15,0 86 94,0 28-94,0-28 16,0 0-16,0 0 15,0 0 1,0-58 62,0-29-62,0 29-16,0-57 15,0 28-15,0 29 16,-29 0-16,29-28 16,-29 57-16,29-29 62,-29 58-46,29-1-16,-29 30 15,29-29-15,-29 0 16,29 0-16,0 0 16,0-1-16,0 1 15,0-115 95,0 57-110,0 0 15,0 0-15,-29-29 16,29 87 62,0 0-78,0 58 16,0-58-16,0 28 15,0-28-15,0 58 16,29-30-16,0-28 0,0 29 16,0-29-16,0 0 15,-29 0 16,29-58-15,-29-29 0,57-29-16,-28 30 15,-29-30-15,0 29 16,29 30 0,-29-1-16,0 58 62,0 28-46,0-28-16,0 29 15,0-29-15,0 57 16,0-57-16,0 29 16,0-29-16,0 29 15,29-30-15,-29-56 78,0-1-62,0-29-16,0-29 16,29 30-16,-29-30 15,0 29-15,0 29 16,0 1-1,0-1-15,0 0 16,0 58 47,0 28-63,0-28 15,0 29 1,0 0-16,0-1 15,0 1-15,0-29 16,0 29-16,29-29 16,-29 28-16,0-28 15,28-29 32,1-29-31,-29-57-16,0 28 15,29-29-15,-29 30 16,0-1-16,0 29 16,29-29-16,-29 116 78,0 0-78,0 28 15,0-28-15,0 0 16,0 0-16,0-29 16,0 28-16,0-28 15,0 0-15,29-29 78,0-29-62,-29-29-16,0 1 16,29-30-16,-29 29 15,0 1-15,0-30 16,0 58-16,0 0 16,28 0-16,-28 87 62,0 0-46,0 0-16,0-1 15,0 30-15,0-58 16,0 29-16,0-30 16,0 30-16,0-87 93,29-28-77,-29-30-16,29 29 16,-29 29-16,0 0 15,0-28-15,0 143 63,0 1-48,0 0-15,0-1 16,0 1-16,0-30 16,0-28-16,0 29 15,0-29-15,0 0 16,0-58 46,0 0-46,0-29-16,0 1 16,29-1-16,-29 29 15,29-29-15,-29 29 16,0-28-16,0 28 47,-29 0 93,-29-29-124,29 58-16,-28-29 16,57 0-16,-29 29 15,0 0 1,58 0 218,0 0-187,0 0-31,-1 0-1,1 0 1,0 0-16,0 0 16,0 0-1,0 0 1</inkml:trace>
          <inkml:trace contextRef="#ctx0" brushRef="#br0" timeOffset="2430.8065">2568 456 0,'-28'0'156,"-1"0"-140,0 0-1,0 0 48,0 0-48,0 0 1,0 0 15,1 0 0,28-58 141,-29 30-156,0-59-16,0 58 16,0 0-16,0 0 15,-29 1-15,1 28 16,28 0-1,0 0 1,0 0 0,0 0-16,29 57 15,-29-28 1,1 0-16,28 0 16,0 0-1,-29-29-15,29 29 16,0-1-16,0 1 15,0 0 1,0 0 0,0 0-1,0 0 1,29-29 62,-29-29-62,0 0-1,-29 29 32,-29 0-31,0 0-16,1 0 15,-30 29-15,58 0 16,0-29-16,-29 57 16,30-57-16,-1 58 15,29-29 1,0 0-16,0 0 16,0 0-1,0 0 1</inkml:trace>
        </inkml:traceGroup>
      </inkml:traceGroup>
    </inkml:traceGroup>
    <inkml:traceGroup>
      <inkml:annotationXML>
        <emma:emma xmlns:emma="http://www.w3.org/2003/04/emma" version="1.0">
          <emma:interpretation id="{DD8FE5C1-4B49-4A62-8C88-CADF33A7FE11}" emma:medium="tactile" emma:mode="ink">
            <msink:context xmlns:msink="http://schemas.microsoft.com/ink/2010/main" type="paragraph" rotatedBoundingBox="7887,5291 11813,5600 11672,7392 7746,708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B0B86E3-E0D1-4D5F-9CC5-CB9683D176DF}" emma:medium="tactile" emma:mode="ink">
              <msink:context xmlns:msink="http://schemas.microsoft.com/ink/2010/main" type="line" rotatedBoundingBox="7887,5291 11813,5600 11672,7392 7746,7083"/>
            </emma:interpretation>
          </emma:emma>
        </inkml:annotationXML>
        <inkml:traceGroup>
          <inkml:annotationXML>
            <emma:emma xmlns:emma="http://www.w3.org/2003/04/emma" version="1.0">
              <emma:interpretation id="{85FBDE06-981B-4AA2-9C9A-95A9BBB77BF0}" emma:medium="tactile" emma:mode="ink">
                <msink:context xmlns:msink="http://schemas.microsoft.com/ink/2010/main" type="inkWord" rotatedBoundingBox="7887,5291 11813,5600 11672,7392 7746,7083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6400.7442">-289 1005 0,'0'28'0,"29"1"16,-29 0-16,29-29 15,0 29 1,-1-29-16,-28 29 16,0 0-16,29-29 15,-29 29 17,29-29-1,0 28-16,-29 1 32,29-29-15,-29 29 30,29 0-31,-29 0-15,29-29 0,-29 29 15,0 0-31,28-29 31,-28 29-15,29-29-1,-29 28-15,29 1 32,-29 0-17,0 0 1,29-29-16,-29 29 31,29 0-15,-29 0-1,29-29 1,-29 28 0,0 1-1,29-29 1,-29 29-1,0 0 1,28-29 15,-28 29 1,-28-87 233,-1 0-265,29 30 16,-29-1-16,0 0 15,0 0 1,29 0 0,-29 0 46,29 0-46,0 1-16,-29 28 15,29-29-15,-28 29 16,28-29 0,0 0 15,0 0-31,-29 29 16,29-29-16,0 0 15,-29 29 1,29-29-16,0 1 15,-29 28 1,29-29-16,0 0 47,-29 29-47,29-29 31,0 0-31,0 0 31,0 58 94,0 0-109,0 29 0,0-29-16,0-1 15,0 1-15,29-29 16,-29 58-16,29-29 16,-29 0-1,29 0 16,-29 0-15,29-29 0,-1 28 124,1 1-140,0 0 32,-29 0-32,29-29 15,-29 29 1,29-29 31,-29 29-32,29 0 1,-29-1-16,29 1 16,-1-29-16,-28 29 15,29-29-15,-29 29 16,29-29 15,-29 29-15,29-29 93,-29 29-109,29-29 31,-29 29-15,29-29 15,-29 28-15</inkml:trace>
          <inkml:trace contextRef="#ctx0" brushRef="#br0" timeOffset="9076.7839">144 1697 0</inkml:trace>
          <inkml:trace contextRef="#ctx0" brushRef="#br0" timeOffset="9765.1991">57 1495 0,'0'-29'140,"-29"29"-124,29-57-16,0 28 15,-28 29-15,28-29 16,-29 0-16,0 0 16,29 0-16,-58 0 15,29-28 1,0 57-16,1-29 16</inkml:trace>
          <inkml:trace contextRef="#ctx0" brushRef="#br0" timeOffset="11471.6475">-202 1149 0,'57'29'47,"-28"28"-32,0-28-15,0 29 16,0-58-16,-29 29 31,29-29-31,-29 29 63,28-29-48,-28 29 1,29-29-16,-29 29 16,0-1-1,29-28-15,-29 29 16,0 0 0,29 0-16,-29 0 15,29-29 1,-29 29-16,29 0 15,-29-1 1,29-28 0,-29 29-16,28-29 31,-28 29-31,29 0 16,0 0-1,-29 0 32,29-29-16,-87-58 376,29 29-407,-57-29 15,57 30-15,0-1 0,-29 0 16,58 0-1,-28 29-15,-1 0 16,29-29-16,-29 0 31,0 0 1,29 1-17,-29 28 1,29-29-1,-29 0 1,29 0 0,-29 0-16,29 0 15,0 0-15,0-28 16,0 28 0,0 0-16,-28 29 15,28-29-15,0 0 47,0-29-16,28 30-15,1 28 0,-29-29 15,29 29 63,0 0-79</inkml:trace>
          <inkml:trace contextRef="#ctx0" brushRef="#br0" timeOffset="22914.3394">404 1640 0,'0'-29'109,"0"-58"-93,0 29-16,0 1 15,0-1-15,0-29 16,0 1-16,0-1 16,0 29-16,0 30 15,29-59-15,-29 58 16,0 0-16,0 0 15,28 1-15,-28-1 16,0 86 109,0 1-125,0 29 31,0-1-31,0-28 16,0 29-16,0-30 16,0 1-16,0 29 15,0-58-15,0-1 16,0 1-16,0 0 15,0 0 1,0-87 78,0-57-79,-28 28-15,-1 1 16,29-1-16,-58-28 16,58 86-16,-29-29 15,29 29-15,-29 29 78,0 58-78,29 0 16,-29 28-16,1 1 16,28-30-16,-29 1 15,29 29-15,0-58 16,0 28-16,0 1 16,0-29 15,0-116 31,0 30-62,0-30 16,0 0-16,0 1 16,0-1-16,0-28 15,0 57-15,0 0 16,0 30-16,0-30 15,-29 29 1,0 87 47,29-1-63,0 1 15,0 29 1,0-1-16,0 1 15,29-1-15,0 59 16,0-59-16,-1 1 16,30 0-16,-29-1 15,58-28-15,-87-29 16,29-29-16,-29 29 16,28-29-16,1-58 15,0 0 1,0-115-1,0 86-15,-29 1 16,0-1-16,0-28 16,0 57-16,0-29 15,0 1-15,0 57 16,0 0 0,0 0-16,-29 58 46,29 29-30,-29-29-16,29 28 16,0 1-16,0 0 15,0 0 1,0 28-16,0-28 16,0 29-16,0-59 15,0 1-15,0 29 16,0-29-1,0-58 32,0-58-47,0 30 16,0-30-16,0-28 16,-29 28-16,0-28 15,1-30-15,-30 59 16,58 57-16,-29-29 15,0 0-15,0 58 16,-29 0 15,30 58-15,-1 0 0,29 0-16,0-1 15,-29 1-15,29 0 16,0-1-16,0-28 15,0 0-15,0 0 16,0-58 62,0-57-78,0 28 16,0-29-16,-29 1 15,-29-30-15,58 87 16,-57 0-16,57-28 16,-29 57-1,0 0 1,0 0 0,0 86-1,0-28-15,0 29 16,29-30-16,-28 1 15,28 29-15,0-1 16,0-28-16,0 0 16,0-1-16,0-28 15,28 29-15,1-58 16,-29 29-16,29-29 16,0 29-16,0-29 15,29 0 1,-1-29-16,1 0 31,0 0-31,-29 0 16,-1-86-16,-28 57 15,29-28-15,-29-1 16,0 0-16,0 30 16,0-30-16,-57 58 15,57-29-15,-29 58 16,0 0-16,0 0 15,-29 0 1,29 29 0,1 58-16,-30-58 15,29 57-15,29-28 16,0 0-16,0 57 16,0-57-16,0 29 15,0-30-15,29 1 16,0 0-16,0 28 15,-1-57-15,59 29 16,28 29-16,1-59 16,-29 1-16,28-29 15,-57 0-15,28 0 16,-28 0-16,0-29 16,-29 1-16,-1-59 15,1 29-15,-29-28 16,0-30-16,0 30 15,0 28-15,-29 0 16,1 29-16,28-28 16,-58 57-16,58-29 15,-29 29-15,0 0 16,0 0-16,-28 0 16,28 0-16,0 29 15,-58 28-15,58-28 16,1 0-16,28 0 15,-29 0-15,0 28 16,29-28-16,-29 0 16,29 29-16,0 0 15,-29-29-15,29-1 16,0 1-16,0 0 16,0 0-16,29 29 31,0-58-16,-29 29-15,29-29 32,28-29-17,-28 0-15,0-29 16,-29 0-16,29-28 16,-29-1-16,0 1 15,0-1-15,-29 29 16,29 29-16,-58-28 15,1 57 1,-1 0-16,29 0 16,-29 0-16,1 86 15,28-28-15,-29 29 16,29-30-16,-29 59 16,30-58-16,28 28 15,0-57-15,0 29 16,0-29-16,0 28 15,0-28-15,0 0 16,28 0 0,1-29-1,0 0-15,0 0 16,29 0-16,28 0 16,-28 0-16,0-58 15,0 29-15,-30-28 16,59-59-16,-58 1 31,-29 57-31,0 0 16,0 29-16,0-28 15,0 28-15,-29 0 16,0 29 15,0 29-15,0 28-16,29 1 15,-28-29-15,-1 0 16,29 29-16,0-29 16,0-1-16,-29 59 15,29-58-15,0 0 16,0 0-16,0 28 16,0-28-16,0 29 15,0-29-15,0 0 16,29-29-1,0 0 48,28-29-63,-28 0 16,0-58-16,0 1 15,0-1-15,-29 1 16,0 28-16,0-29 15,0 58-15,0-28 16,0 28 0,-29 58 15,29 28-15,0 30-16,-29-29 15,0 28-15,29-28 16,0 0-16,0-29 15,0 28-15,0 1 16,0 0-16,0-29 16,0-1-16,0 1 15,29-29 1,-29 29-16,29-29 94,0-29-79,28-28 1,-28 28-16,-29 0 16,0-29-16,29 29 15,-29 0-15,0 87 94,0 0-94,0 0 16,0-30-1,0 1-15,0 29 16,0-29-16,0 0 15,0 0 1,0-58 47,0-58-63,29 1 15,0-30-15,-29 1 16,29-30-16,-29 30 15,0-29-15,0 57 16,0 29-16,0 29 16,0 1-16,0 56 47,-29 59-32,29-29-15,0-1 16,-29 30-16,29 0 15,0-30-15,0 30 16,0-29-16,0-1 16,0-28-16,0 29 15,0-29-15,0 0 16,0 0 0,0-1-16,29-28 78,0-28-78,-29-1 15,29-58-15,-1 29 16,1-57-16,-29 57 16,0 29-16,0 1 15,0-1-15,0 58 47,-29 57-31,29 1-16,0-30 15,0 1-15,0 29 16,0-30-16,0 1 16,0-29-1,0-58 63,0 0-62,0-57-16,0 28 16,29-29-16,-29 1 15,0 28-15,0 0 16,0 30-16,0-1 0,0 58 62,0 28-62,0 30 16,0-1-16,0-28 16,0 58-1,0-30-15,0-57 16,29 0-16,-29 29 15,0-29 1,29-29 0,0-29 15,-29-29-15,29-58-16,0 59 15,0-59-15,-1 30 16,-28-1-16,0 1 15,0 28-15,0 29 16,0 87 31,0 28-47,0 30 16,0-30-1,0 1-15,0-1 16,0 1-16,0 0 15,0-58-15,0 57 16,0-28-16,0-29 16,29-29 15,0-87-15,-29 29-16,0-28 15,29-1-15,-29 1 16,0 28-16,0-29 15,0 30-15,0 28 16,0 0-16,0 0 16,0 87 31,0-29-32,-29 57-15,29-28 16,0 0-16,0-1 15,0 1-15,0 0 16,0-29-16,0 0 16,0-87 31,0-29-32,0 1-15,0-1 16,0 0-16,0-28 15,0 28-15,0 1 16,0-1-16,0 58 16,0 0-16,0 87 47,-29 0-32,29 57-15,-29 1 16,29-58-16,0-1 15,0 30-15,0-58 16,0 0 0,0 28-16,0-28 15,0-87 32,29 1-47,-29-1 16,0-29-16,0 1 15,29 28-15,-29 0 16,0-28-16,29 57 16,-29 0-16,0 58 47,0 86-32,0-57-15,0 29 16,0-30-16,0 1 15,29 29-15,-29-58 16,0-1-16,0 1 16,29-29 31,-29-29-32,0-28 1,29-59-16,-29 30 15,28-30-15,1 30 16,0-1-16,-29 58 16,0 0-16,0 0 15,0 58 17,0 29-32,-29 29 15,29-1-15,-29-28 16,29 29-16,0-30 15,0 1-15,0 0 16,0-29-16,0-1 16,0 1-1,0-58 32,0-28-31,0-1-16,0-29 15,0 1-15,0 28 16,29 0-16,-29 1 16,0 28-1,0 87 32,0-1-47,-29 1 16,29 0-16,0 28 15,-28-28-15,28 0 16,0-1-16,0-28 16,0 0-16,0-87 62,0 1-46,28-30-16,-28 1 15,29-1 1,-29-28-16,0 28 0,0 0 0,0 1 16,0 57-16,0 0 47,0 116-32,0-1 1,0 30-16,0-30 15,0 30-15,0-30 16,0 30-16,0-59 16,0 1-16,0-29 15,0 0 1,0-58 15,0-58-15,29 1-16,0-1 15,0 1-15,-29-30 16,29-28 0,-29 57-16,29 1 15,-29 28-15,0 29 16,0 0 0,0 87-1,0 29 1,0-1-16,0 1 0,0 28 15,0-28-15,0-1 16,0 1-16,0-29 16,0-29-16,0 28 15,0-114 48,0-30-63,0 0 15,28 1-15,-28-1 16,0-28-16,0 57 16,0-29-16,0 59 15,0-1-15,0 115 47,0 1-47,0 28 16,0-28-16,-28 0 15,28-1-15,0 1 16,0-58-16,0 28 16,0-28-16,0 0 15,0-58 32,0-57-31,28 28-16,-28-29 31,0 30-31,29-30 16,-29 29-16,29 1 15,-29 28-15,0 115 47,0-28-47,0 57 16,-29-28-16,29 0 15,0-1-15,0 1 16,0-58-16,0 0 16,0-87 46,29 29-62,-29-87 16,58 30-16,-29-1 15,0-28-15,-29 28 16,0 1-16,0 57 16,0-29-16,29 29 15,-29 116 17,0-1-17,0 1-15,-29 0 16,0 28-16,0 29 15,29-57-15,0 0 16,0-1-16,0-57 16,0 0-16,0 29 15,0-116 48,0-29-63,29-28 15,-29-30-15,0 30 16,29 0-16,-29-1 16,29-28-16,-29 86 15,0 29 1,0 87 31,0 29-47,0-1 15,0 30-15,0-30 16,0 30-16,0-30 16,0 1-16,0-29 15,0-1-15,0 1 16,0-29 0,0-58 15,0-58-16,28-28-15,-28 28 16,29-28-16,0 28 16,-29 1-16,29 28 15,-29 29-15,29 0 16,-29 58 15,0 58-15,0-1-16,0 1 15,0 28-15,0-28 16,0-29-16,-29 28 16,29-57-16,0 0 31,0 0-31,0-87 62,29-28-62,-29-1 16,0 0-16,29-28 16,-29 28-16,29 1 15,-29 28-15,28-29 16,1 59-16,-29 114 62,-29 30-62,29-59 16,-28 59-16,28-30 16,0-28-16,0 0 15,0 0-15,0-30 16,0 1-16,0-58 47,0-57-47,0-1 15,0-28-15,0-1 16,0-57-16,0 29 16,0 28-16,0-28 15,0 86-15,0 1 16,0 114 15,-58 30-15,58 28-16,-58 1 15,29-1-15,29-28 16,-29-1-16,1 30 16,28-87-16,0 0 15,0-1-15,0-56 63,0-88-63,0 30 15,0-1-15,0-28 16,0 28-16,28-29 16,-28 59-16,0 28 15,0 0-15,0 58 32,0 57-17,-28 59-15,28-59 16,0 59-16,0-30 15,0 1-15,0-30 16,0 1-16,0-29 16,0-30-16,0 1 15,28-58 17,-28-28-17,58-30-15,0 0 16,-29-57-16,-29 58 15,29 28-15,-1-29 16,-28 30-16,29 28 16,-29 58 15,0 86-31,0 0 16,-29 59-16,29-30 15,0 0-15,0-28 16,0-30-16,0-28 15,0-29-15,0 0 16,29-29 15,-29-58-15,0-29 0,29 1-16,-29-1 15,29-28-15,-29-1 16,29-28-16,-29 57 15,0 59-15,0-1 16,0 0-16,0 144 31,0 30-15,0-30-16,-29 1 16,29-1-16,0 0 15,0-28-15,0-29 16,0-29-16,0-1 15,0-85 17,29-30-17,0 1-15,-29-59 16,29 1-16,-29 57 16,0-86-16,28 87 15,-28 28-15,0 29 16,0 0-16,0 87 47,0 28-32,0 30-15,-28 28 16,28-28-16,-29-30 16,29 1-16,0-58 15,0 0-15,0-1 16,0-85 15,0-59-15,0 1-16,29 28 15,-29-28-15,28 28 16,-28 1-16,0 28 16,0 0-16,0 87 46,0 58-46,-28-1 16,28-28-16,0 28 16,0-28-16,0 0 15,0-29-15,0 0 16,0-116 46,28 58-62,-28-29 16,0 30-16,29-59 16,-29 58-16,29 29 31,-29 58 31,0-29-46,0 0 47</inkml:trace>
          <inkml:trace contextRef="#ctx0" brushRef="#br0" timeOffset="33173.6112">2338 1293 0,'0'58'78,"-29"0"-78,29-29 32,0 28-32,0-28 15,0 29-15,0-29 16,0-87 62,0-29-62,0 30-16,0-1 15,0-29-15,0 30 16,0 28-16,0 0 16,0 0-16,-29 29 46,0 58-30,0-1-16,29 1 16,0 0-16,-29 29 15,29-30-15,0 1 16,0-29-16,0 0 16,0 28-16,0-85 78,0-30-63,0-58-15,0 30 16,0-30-16,0 30 16,0-1-16,-29 1 15,29 57-15,0 0 16,-29 29 15,1 29-15,28 57-16,0 30 15,0-30-15,0 1 16,0 0-16,0-30 16,0 1-16,0-29 15,0 29-15,0-87 63,28-58-48,1 58-15,0-28 16,-29-1-16,29 58 16,-29-29-16,29 58 31,0 29-16,-29-1-15,29 1 16,28 0-16,-57-1 16,58-57-16,-58 29 15,0 0-15,29-58 32,0 0-17,-29-28-15,0-30 16,29 29-16,0-86 31,-1 86-31,-28 1 16,0 28-16,0-29 15,0 87 17,0 57-17,0 30-15,0-29 16,0-1-16,0 30 15,0-59-15,0 30 16,0-58-16,0 57 0,29-86 63,-29-57-32,0-1-31,0-29 15,0 1-15,0 28 16,-29-57-16,1 28 16,-1 58-16,29 0 15,-29 0-15,0 58 32,-29 58-17,29 28-15,-28-28 16,-1 28-16,58 1 15,-29-59-15,0 1 16,0-29-16,29 0 16,0-87 46,0 0-46,0 1-16,0-1 15,0-29-15,0 30 16,0-1-16,0 29 16,-29 58 31,29 0-32,-28 0-15,28 57 16,0-57-16,0 29 15,0-29 1,28-29 47,1 0-63,29 0 15,-29-58-15,58 0 16,-30 29-16,1-86 15,-29 28 1,29 1-16,-30 28 16,-28 29-16,29 29 15,-29-29-15,0 58 32,0 58-17,0-29-15,-29 57 16,29-57-16,0 28 15,0 1-15,0-29 16,0-30-16,0 1 16,0 0-16,29-29 62,0-86-62,0 28 16,-29 0-16,0-28 15,0 28-15,0 0 16,0-28-16,29 28 16,-29 29-16,0 87 62,0 28-62,0-28 16,0 29-16,0-1 15,0-28-15,0 28 16,0-57-16,0 0 16,0 0-16,0-58 62,29-57-62,0 28 16,-29-29-16,0 1 15,0 28-15,28 0 16,-28 29 0,0 116 31,0-29-47,0 28 15,0 1-15,0-29 16,0-30-16,0 1 15,0 0-15,29-87 79,-29 1-79,29-1 15,-29-29-15,58-57 16,-58 58-16,29-1 15,-29 29-15,0 0 16,29 30-16,-29-1 16,0 0-16,0 58 31,0 28-15,0 59-16,0-58 15,0 57-15,0-57 16,0 0-16,0-30 15,0 1-15,0 0 16,0 0-16,0-87 63,0 1-63,0-1 15,0-29-15,0 1 16,0-1-16,0 29 15,0-28-15,0 57 16,-29 29 15,0 0-31,-29 58 16,0 57-16,30-57 16,-1-29-16,0 28 15,0 1-15,0-29 16,29 0-16,0 0 15,0 0-15,0-1 16,0-56 62,0-30-62,0-29-16,0 30 15,29-1-15,-29 0 16,29 0-16,-29 29 16,0 1-16,0 56 47,0 30-47,0 29 15,0-1-15,29-28 16,-29 0-16,29-29 15,-29 0 1,0-1-16,0 1 0,28-29 63,-28-29-63,58 1 15,-29-1-15,0-29 16,0 0-16,-29 29 15,29-28-15,0 28 16,-29 0-16,28 29 31,-28 58-15,0 57 0,0-57-16,0 57 15,0-57-15,29 29 16,-29-30-1,0-28-15,0 0 16,29-29 15,-29-58-15,29 29-16,-29-28 16,0-1-16,0 0 15,0 29-15,0 1 16,0-1-1,0 0 173,0 0-188,0 0 16,29 0-16,-29-28 31,29 28-31,-29 0 15,29 0 1,-29 87 31,0-29-47,0 28 16,0-28-16,0 58 15,0-30-15,0-28 16,0 0-16,0 0 15,28-58 79,1-29-94,-29 1 16,0 28-16,0-29 15,29 0-15,-29 1 16,29 57-16,-29-29 16,0 87 31,0-1-32,0-28 1,0 0-16,0 29 15,0-29 1,0-58 47,0-29-48,29-29-15,-29 30 16,29-1-16,-29-29 15,0 58-15,0 1 16,29-30-16,-29 116 47,0-1-47,0 59 16,0-30-16,0 1 15,0 0-15,0-30 16,0-28-16,0-87 62,28 1-46,-28-1-16,0 0 16,0-28-16,0 57 15,29-29-15,-29 29 16,0 0-1,0 87 32,0-29-47,29 0 16,-29 29-16,0-30 16,29 1-16,-29 0 15,29-29 32,-29-29-47,0-28 16,0 28-16,0 0 15,0 0-15,0 0 16,0 58 31,0 0-47,0 0 15,0 28-15,0-28 16,0 0-16,0 0 16,0-58 31,0-29-32,0 1-15,0 28 16,0 0-16,0-58 15,0 116 48,0 29-47,0-29-16,0 0 15,0 0-15,0-116 78,0 58-78,0-29 16,0 29-16,0-28 16,0 28-1,-29 87 32,29-1-31,0 1-16,0-29 15,0 58-15,0-59 16,0-114 46,0 28-46,0 0-16,0 1 16,0-30-16,0 58 15,0-29-15,0 30 16,0 56 31,-29 1-47,29 29 15,-29 0-15,29-29 16,0 28-16,0-28 16,0 0-16,0 0 15,0 0 126,0 29-125,0-1-16,0-28 15,0 0-15,0 29 0,29-1 16,-29 1-16,0-29 15,0 0-15,0 0 63,0 0 78,0-1-141,-29-28 15,29 29-15,-29-29 16,29-57 124,29-1-124,-29 29-16,0 0 16,29 0-16,-29-28 15,29 57-15,-29-29 16,0 0 0,0 0 30,29 29 1,-29-29-15,0 0-17,0 0 1,0 1-1,29 28-15,-29-29 16,29 0 0,-29 0-1,0 0 17,0 0-1,29 29-16,-29-29-15,0 0 16,0 1 15,28-1 32,-28 58 702,0-1-765,0 1 16,0 0 0,0 0-1,-28-29 1,28 29 78,-29 29-79,29-29 17,0-1-1,0 1-31,0 0 62,0 0 1,0 0-32,0 0-15,-29-29-1,29 29 1,0-1 15,-29-28-15,29 29-1,0 0 1,0 0 0,-29 0 15,29 0 47,-29-29-47,29 29-15,0-1 31,-29-28 31,29 29-78,0 0 47,0 0 93,0 0-46,0 0-47</inkml:trace>
          <inkml:trace contextRef="#ctx0" brushRef="#br0" timeOffset="139556.7568">2366 1842 0</inkml:trace>
          <inkml:trace contextRef="#ctx0" brushRef="#br0" timeOffset="139369.3051">2366 1842 0</inkml:trace>
          <inkml:trace contextRef="#ctx0" brushRef="#br0" timeOffset="139713.1718">2366 1842 0</inkml:trace>
          <inkml:trace contextRef="#ctx0" brushRef="#br0" timeOffset="136502.5283">2511 1813 0</inkml:trace>
          <inkml:trace contextRef="#ctx0" brushRef="#br0" timeOffset="36837.53">3203 1813 0,'0'57'109,"0"-28"-109,29 0 16,-29 0 0,29-29 109,0-58-125,-29 29 15,29-28-15,-29 28 16,0-29-16,29 0 16,-29 30-16,0-1 31,0 0-16,0 58 48,0 0-63,0 28 16,0-28-16,0 0 15,0 0-15,0 29 16,0-30 15</inkml:trace>
        </inkml:traceGroup>
      </inkml:traceGroup>
    </inkml:traceGroup>
    <inkml:traceGroup>
      <inkml:annotationXML>
        <emma:emma xmlns:emma="http://www.w3.org/2003/04/emma" version="1.0">
          <emma:interpretation id="{7F381241-F23E-4C02-936A-914BF74C250D}" emma:medium="tactile" emma:mode="ink">
            <msink:context xmlns:msink="http://schemas.microsoft.com/ink/2010/main" type="paragraph" rotatedBoundingBox="9760,7367 13235,7802 13052,9265 9577,883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2CA3492B-55CC-4621-983E-3EB7748EFB84}" emma:medium="tactile" emma:mode="ink">
              <msink:context xmlns:msink="http://schemas.microsoft.com/ink/2010/main" type="line" rotatedBoundingBox="9760,7367 13235,7802 13052,9265 9577,8830"/>
            </emma:interpretation>
          </emma:emma>
        </inkml:annotationXML>
        <inkml:traceGroup>
          <inkml:annotationXML>
            <emma:emma xmlns:emma="http://www.w3.org/2003/04/emma" version="1.0">
              <emma:interpretation id="{E4D46853-9D40-4762-9FEA-A0E6D7AA3F41}" emma:medium="tactile" emma:mode="ink">
                <msink:context xmlns:msink="http://schemas.microsoft.com/ink/2010/main" type="inkWord" rotatedBoundingBox="10268,7500 10440,8689 9692,8796 9520,7607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63051.0048">1933 2852 0,'0'29'16,"0"0"31,0-1-16,0 1-16</inkml:trace>
          <inkml:trace contextRef="#ctx0" brushRef="#br0" timeOffset="51014.5121">1789 3920 0,'29'0'125,"0"0"-109,0 0 250,28 0-266,-28 0 15,0 0-15,-29 29 16,29-29 281,0 0-282,0 0-15,0 0 32</inkml:trace>
          <inkml:trace contextRef="#ctx0" brushRef="#br1" timeOffset="282423.2216">1933 2765 0</inkml:trace>
          <inkml:trace contextRef="#ctx0" brushRef="#br0" timeOffset="45067.0024">1991 2881 0,'0'29'219,"-29"-29"-125,29 28-79,-29-28 63,29 29-78,-28-29 32,-1 0 186,29 29-218,0-58 344,0 0-328,0 1 15,29 28-15,-29 28 484,-29 1-485,29 0 1,-29-29-1,29 29-15,0 0 32,-29 0-1,29 0 0,-29-29-15,0 28-1,29 1 17,0 0-17,-29-29-15,29 29 32,-28-29-17,28 29 1,-29-29-1,29 29 1,-29-29 0,29 29-1,0 0-15,-29-29 16,29 28 0,-29 1-1,29 0 16,0 0 1,-29 0 77,0 0-93,29 0 124,0-1-108,-29-28-17,29 29 1,0 0-1,0 0 32,0-87 250,29 29-297,-29 1 16,58-59-16,-29 58 15,0 0-15,0-28 16,0 28-16,-1 0 31,-28 0-15,29 29-16,-29-29 31,29 29-31,0-58 16,0 58-16,29-29 15,-30 1-15,1 28 16,-29-29-16,29 29 16,0-29-16,0 29 15,-29-29 17,-29 87 108,0-1-124,-29-28-16,58 0 15,-57 0-15,57 0 16,-58 0-16,29 0 16,0 0-16,29-1 15,-29-28-15,29 29 16,-57 0-16,57 0 16,-29-29-16,29 29 15,-29-29-15,29 29 16,-29-29-1,29 29 1,0-58 234,87-29-234,-30 0-16,1 29 31,-29 1-31,0-1 16,0 0-16,0 0 15,-1 29 1,-28 87 93,-28-30-109,-1 1 16,29-29-16,-29 29 15,0-30-15,29 1 16,0 0-16,-29 0 16,29 0 62,-29-29 109,0 0-187,-28-29 16,28 29 0,0 0 46,0 0-31,29-29 110,0 0-141,0 0 16,29 29-1,-29-28 1,87 28 78,-30 0-79,30 0-15,-29 0 16,-30 0-16,30 0 15,-29 0-15,0 0 16,0 0 15,0 0 32,-1 28-48,-28 1-15,0 0 16,0 0-16,0 0 16,0 0-1,0 0 1,0-1 0,0 1 15,0 0 0,0 0-15,-28-29 93,-1 0-109,0 0 16,-29 0-16,29 0 15,-28 0-15,28 0 16,-29-29 0,0 29-16,29 0 31,29-29 16,0 0-32,0 1 32,0-1 0,0 0-31,0 0 15,29 29 16,0 0-32,0 0-15,29 0 16,-58 29 0,29-29-16,-1 29 15,1-29-15,0 29 16,-29-1 0,29-28-1,0 0 251,0 0-266,28 0 15,-28 0 1,0 0-16,0 0 16,0 0-1,0 0 17,-29 29 264,-29-29-280,29 29-16,-58 0 16,29-29-16,-28 0 15,28 0-15,-29 0 16,29 0-16,0 0 16,0 0-16,1 0 15,-1 0 1,29-29 15,29 29 328,28 29-343,-28-29 0</inkml:trace>
          <inkml:trace contextRef="#ctx0" brushRef="#br1" timeOffset="284639.0309">1818 2794 0</inkml:trace>
          <inkml:trace contextRef="#ctx0" brushRef="#br1" timeOffset="294062.3526">1865 2786 0</inkml:trace>
          <inkml:trace contextRef="#ctx0" brushRef="#br1" timeOffset="295064.7641">1909 2764 0</inkml:trace>
        </inkml:traceGroup>
        <inkml:traceGroup>
          <inkml:annotationXML>
            <emma:emma xmlns:emma="http://www.w3.org/2003/04/emma" version="1.0">
              <emma:interpretation id="{1C0D0309-BD6D-4C0A-9052-E4A486243407}" emma:medium="tactile" emma:mode="ink">
                <msink:context xmlns:msink="http://schemas.microsoft.com/ink/2010/main" type="inkWord" rotatedBoundingBox="10116,7518 10131,7520 10129,7535 10114,7533"/>
              </emma:interpretation>
              <emma:one-of disjunction-type="recognition" id="oneOf3">
                <emma:interpretation id="interp7" emma:lang="" emma:confidence="0">
                  <emma:literal>.</emma:literal>
                </emma:interpretation>
                <emma:interpretation id="interp8" emma:lang="" emma:confidence="0">
                  <emma:literal>'</emma:literal>
                </emma:interpretation>
                <emma:interpretation id="interp9" emma:lang="" emma:confidence="0">
                  <emma:literal>*</emma:literal>
                </emma:interpretation>
                <emma:interpretation id="interp10" emma:lang="" emma:confidence="0">
                  <emma:literal>,</emma:literal>
                </emma:interpretation>
                <emma:interpretation id="interp11" emma:lang="" emma:confidence="0">
                  <emma:literal>l</emma:literal>
                </emma:interpretation>
              </emma:one-of>
            </emma:emma>
          </inkml:annotationXML>
          <inkml:trace contextRef="#ctx0" brushRef="#br1" timeOffset="296176.7496">1976 2753 0</inkml:trace>
        </inkml:traceGroup>
        <inkml:traceGroup>
          <inkml:annotationXML>
            <emma:emma xmlns:emma="http://www.w3.org/2003/04/emma" version="1.0">
              <emma:interpretation id="{66D5704F-DAE5-42BA-A5D3-4C4FD7BF5045}" emma:medium="tactile" emma:mode="ink">
                <msink:context xmlns:msink="http://schemas.microsoft.com/ink/2010/main" type="inkWord" rotatedBoundingBox="10131,7414 13235,7802 13052,9265 9948,8876"/>
              </emma:interpretation>
              <emma:one-of disjunction-type="recognition" id="oneOf4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71285.1618">3146 3025 0,'-58'29'15,"29"-29"1,0 0 31,29 29-47,-29-29 16,1 0-16,-30 29 15,0-29-15,29 0 16,0 0-16,-28 0 15,-1 0-15,29 0 16,0 0-16,-29 0 16,1 0-16,-1 0 15,29 0-15,0 0 16,0 0 31,29 28-47,-57-28 31,28 0-15,-29 0-16,29 29 15,0-29 1,0 0 0,29 29-16,-28-29 31,28 29 0,-29-29 47,29 29-62,-29-29-1,0 29 1,29 0 15,-29-29-31,0 29 16,0-29-16,1 0 16,56 0 140,30-29-156,-29 29 15,29-29-15,-1 29 16,59-29-16,-58 29 16,-1 0-16,30-29 15,-29 29-15,28 0 16,-28 0-16,29 0 16,-30 0-16,30 0 15,-29 0-15,-1 0 16,-28 0-16,0 0 15,29 0-15,-29 0 16,0 0 0,-1 0-1,1 0-15,58 0 16,-29 0-16,-1 0 16,1 0-16,-29 0 15,0 0-15,0 0 16,0 0 31,-1 0-16,59 0-15,0 0-16,-30 0 15,1 0-15,-29 0 16,0 0-1,-58 0 204,-87 0-219,1 0 16,-58 0-16,115 0 15,-29 0-15,59 0 16,-1 0-16,0 0 16,0 0 46,0 0-62,0 0 16,0 0-16,1 0 15,-1 0-15,0 0 32,0 0-32,0 0 15,0 0 17,0 0-32,1 0 15,-1 0 1,0 0-1,29-29 204,0 0-219,0 0 16,0-28-1,58 28-15,-30 0 16,1 0 0,0 29-1,-29-29-15,29 0 0,0 29 32,0-28-17,0 28-15,-1 0 16,1 0-1,0 0 110,0 0-109,0 0-16,0 0 16</inkml:trace>
          <inkml:trace contextRef="#ctx0" brushRef="#br0" timeOffset="47113.6936">1876 3833 0,'57'0'484,"30"29"-484,-29 0 16,28 0-16,-28-29 16,-29 29-16,0-29 15,-58 0 391,0 0-406,0 0 32</inkml:trace>
          <inkml:trace contextRef="#ctx0" brushRef="#br0" timeOffset="66503.2371">2020 2910 0,'0'28'31,"0"1"204,0 29-220,0-29-15,0 0 16,0 0 0,0-1-1,0 1 1,0 0 109,0 0-109,29-29-16,-29 29 46,0-58 142,0-29-172,0 1-16,0 28 15,29 0 16,-29 0-15,0 0 93,29 29-93,-1 0-16,1 0 78,0 0-62,29 0-1,-29 0 1,0 0 0,0 0-16,-1-29 15,1 29 1,0 0 15,0 0-15,0 0 15,0 0-15,0 0-16,28 0 15,-28 0-15,0 0 16,29 0-16,-1 0 16,-28 0-16,29 0 15,0 0-15,-29 0 16,28 0-1,-28 0-15,0 0 16,0 0-16,58 0 188,-1 0-173,-57 0-15,58 0 16,-59 0-16,-28 29 15,29-29 1,29 0 93,0 0-93,-29 0 0,-29 29 31,29-29-32,-1 0 32,1 0 31,29 29-62,-29-29-1,-29 29 1,-29-29 328,-115-29-344,57 0 15,0 29-15,59 0 16,-1-29-16,0 29 234,0 0-218</inkml:trace>
          <inkml:trace contextRef="#ctx0" brushRef="#br0" timeOffset="48038.7325">1933 3891 0</inkml:trace>
          <inkml:trace contextRef="#ctx0" brushRef="#br0" timeOffset="89631.0744">2078 3487 0,'29'-29'109,"28"0"-93,1 0-16,-29 29 15,29 0-15,-29-29 16,-1 29-16,30-28 16,-29 28-1,0 0 1,0 0-1,0-29 48,-1 29-47,30 0-16,-29 0 31,0 0 78,0 0-109,0 0 16,28-29-16,-28 29 15,0 0-15,0 0 16,0-29 0,0 29-1,28 0 48,-28-29-48,0 29 1,0 0-16,0 0 16,29 0 15,-30 0-31,1 0 16,29 0-16,0 0 15,-29 0-15,-1 0 16,1 0-1,0 0 79,0 0-78,0 0-1,0 0 1,0 0-16,0 0 16,28 0-16,-28 0 15,0 0-15,29 29 16,-29-29-16,-1 0 16,1 0-16,0 0 31,0 0 63,0 0-79,0 0 1,0 0 31,-1 0-16,1 29-15,0-29-1,-29 29-15,29-29 16,0 0 46,29 0-46,-29 0-16,28 0 16,1 29-16,-29-29 15,0 0 1,0 0 15,-1 0 0,-28 28-31,58-28 282,86 29-267,-115-29-15,0 29 31,29-29-31,-29 0 32,0 0 249,-29 29-281,29-29 16,-1 0 15,1 0 0,-29 29 375,29-29-406,0 0 16,-29 29-16,29-29 78,-29 29 172,-29-1-234,0-28-16,-29 29 15,30-29 1,-1 0 15,0 0 0,0 0-15,-29 0 0,29 0-16,0 0 15,1 0 1,-1 0 0,0 0 15,0-29-16,0 29-15,0 0 32,0-28-1,1 28-15,-1 0-16,0 0 125,0 0-110,0 0-15,0-29 16,0 29-16,1 0 31,-1 0-15,0 0-1,0 0-15,0 0 16,0 0 0,0 0-1,0-29 48,1 29-48,-1-29-15,-29 29 16,0 0 0,29 0-16,1 0 15,-1 0 1,0 0-1,0 0 1,0 0 0,0 0-1,0 0 1,1 0 15,-1 0-15,0 0-1,0 0 17,0 0-1,-29 0-15,1 0-1,-1 0-15,29 0 31,0 0-31,0 0 16,0 0 15,1 0 63,-1 0-78,0 0-16,0 0 15,-29 0-15,29 0 16,1 0 0,-1 0-1,0 0 79,-29 0-78,0 0-16,29 0 15,1 0 1,-1 0-16,0 0 15,0 0 1,0 0 15,0 0 16,-28 0 16,28 0-48,0 0-15,-29 0 16,29 0 0,0 0 62,29 29-63,-28-29 17,-1 0-17,0 0 48,29 29-32,-29-29-31,29 29 47,-29-29-47,0 0 15,29 28-15,0 1 32,29-58 140,58 29-172,-30 0 15,1-28-15,-29-1 16,29 29-16,-1-29 15,-28 29 1,0 0-16,0-29 16,0 29-1,0 0 1,0 0 0,-1-29-1,30 29-15,-29 0 16,0-29 15,0 29-15,0 0-1,0 0 1,-1 0-16,1 0 16,0 0-1,0 0 1,0 0-16,0 0 15,28 0 1,-28 0-16,0 0 16,29 0-16,-29 0 15,28 0-15,-28 0 16,0 0 0,0 0-16,0 0 78,0 0-63,0 0 1,0 0 0,-1 0-16,1 0 15,0 0 1,0 0-1,0 0 17,0 0-17,0 0 1,28 0-16,1 0 16,-29 0-1,0 0 32,-29 29-31,29-29-1,-1 0-15,1 0 16,29 0 0,-29 0-1,0 0-15,0 0 16,0 0-16,-29 29 15,28-29-15,1 0 16,0 0 0,0 0 109,86 0-110,-28 0-15,0 0 16,-1 29-16,59 0 16,-88-29-16,-28 0 15,29 29-15,-58-1 94,0 1-63,0 0 0,-29-29 1,-29 29-17,1-29-15,-1 0 16,0 0-16,-29 0 16,59 0-16,-30 0 15,29 0 1,0 0 296,-29 29-296,1-29-16,28 0 16,0 0-16,0 0 15,-29 0-15,1 0 16,-1 0-16,29 0 15,0 0 1,0 0 31,0 0-31,1 0-16,-1 0 15,-29 0-15,0-29 16,29 29-16,-28 0 15,28 0-15,0 0 16,0-29-16,0 29 47,0 0-31,1 0-1,-1 0-15,0 0 16,0 0-1,0 0 32,0 0-31,0 0 0,0 0-1,1 0-15,-1 0 16,0 0-1,0 0-15,0 0 16,0 0 0,0 0-1,1 0 1,-1 0 46,0 0-46,0 0-16,-29 0 16,29 0-16,-28 0 15,28 0 1,0 0 0,0 0 46,-29 0-62,1 0 16,28 0-1,0 0-15,0 0 16,0 0 0,-29 0 15,30 0-31,-1 0 15,0 0-15,0 0 16,0 0 0,0 0 15,0 0 0,1 29-15,-1-29-1,0 0 48,29 29-47,-29-29-1,0 29 1,0-29-1,0 0 17,58 0 171,0 0-188,0 0 1,0 0-16,-29-29 16,29 29-16,0 0 15,-1 0-15,1-29 16,29 29 0,0-29-1,-29 29-15,-1 0 16,30 0-16,0 0 15,-29 0 1,0 0-16,-1 0 16,1 0-1,0 0 1,0 0-16,29 0 16,-29 0-1,0 0 1,-1 0-1,1-29 1,0 29-16,0 0 16,0 0-16,29 0 15,-30 0 1,1 0-16,0 0 16,0 0-1,0 0 1,0 0-16,0 0 15,-1 0-15,30 0 32,-29 0-17,29 0 1,-29 0-16,28 0 16,-28 0-16,58 0 15,-1 0-15,1 0 16,0 0-16,-1 0 15,-57 0-15,0 0 16,0 0 78,0 0-94,57 0 15,-57 0-15,0 0 16,0 0-16,0 0 16,0 0-1,-1 0-15,1 0 16,-29 29 156,0 0-157,-29 0-15,29 0 16,-28 0-16,-30-29 16,-29 28-16,1-28 15,-1 0-15,29 0 16,-28 0-16,-30 0 16,59 0-16,-30-28 15,29 28-15,1-29 16,-1 29-16,29 0 15,0 0-15,0 0 16,0 0-16,0-29 16,1 29-1,-30 0 63,0 0-78,29 0 16,0 0-16,1-29 16,-1 29-1,0 0 32,0 0-31,0 0-1,0 0-15,0 0 16,1 0 0,-1 0-1,0 0 17,0 0-17,0 0-15,0 0 16,-29 0-16,30-29 15,-1 29 64,-29 0-64,29 0 1,0 0 15,0 0 0,1 0-31,-1 29 141,29 0-110,-29-29-15,29 29-1,-29-29 1,0 29 15,0-29 1,29 28-17,29-28 157,0 0-172,0 0 16,0 0-1,0 0 1,-1 0 0,30 0-1,-29 0-15,0 0 16,0 0-16,0 0 15,-1 0-15,1 0 16,0 0 0,0 0-16,0 0 15,0 0 1,0 0-16,0 0 16,-1-28-1,1 28 1,0 0-16,0 0 31,0 0 0,-29-29-31,29 29 16,0 0-16,-1 0 16,-28-29-16,58 29 15,-29 0 1,0 0-1,0 0 1,0 0 15,-1 0-15,1 0 0,0 0-1,29 0-15,0 0 16,-29 0-16,-1 0 15,1 0-15,29 0 16,-29 0 0,0 0-16,0 0 15,-1 0-15,30 0 16,-29 0-16,29 0 16,-29 0-1,-1 0 1,1 0-1,0 0 17,29 0-17,-29 0-15,0 0 16,0 0-16,-1 0 16,1 0-16,0 0 15,-29 29 16,29-29-15,0 0 250,-29 29-32,0-1-218,0 1-1,-29-29-15,29 29 16,-29-29 0,0 0 15,0 29-16,1-29-15,-30 0 16,0 0-16,29 0 31,-29 0-31,30 0 16,-30 0-16,29 0 16,0 0-1,0 0 1,0 0-1,1 0 1,-30 0-16,0 0 16,0 0-1,30 0-15,28-29 16,-29 29-16,0 0 16,0 0 30,0 0-46,-29 0 16,29 0 0,1 0-1,-1-29-15,0 29 16,-29 0 0,29 0-1,0 0 16,-28 0-15,28 0 0,0 0-16,0 0 15,0 0 1,0 0 0,-28 0 15,28 0-16,-29 0-15,29 0 16,0 0-16,-28 0 16,28 0-16,0 0 15,0 0-15,0 0 16,0 0 0,0 0 30,1 0-30,-1 0 0,0 0-1,0 0 17,0 0-1,0 0-16,-28 0 1,28 29 31,29 0 94,0 0-126,0 0 1,29-29-1,-1 0-15,1 0 16,29 29-16,0-29 16,-1 0-16,1 29 15,-29-29-15,0 0 16,0 0 15,0 0-15,-1 0-1,1-29-15,0 29 16,29 0-16,0 0 16,-29 0-16,-1 0 15,1 0 1,0 0 31,29 0-47,-29 0 15,28 0 1,-28 0 0,29 0 46,0 0-62,-29 0 16,-1 0-16,1 0 15,0 0-15,0 0 32,0 0 15,58 0-47,-59 0 15,1 0 1,0 0 15,0 0-15,0 0-1,29 0 1,-30 0 15,1 0-15,0 0-1,0 0-15,29 0 16,-29 0-16,-1 0 16,30 0-16,-29 0 15,0 0 1,0 0 46,0 0-46,0 0 0,-1 0 46,1 0-62,-29-29 47,29 29-31,0 0-1,0 0 1,0 0 0,0 0-16,-1 0 31,1 0 0,0 0-15,-29-29-16,29 29 31,0 0 31,0 0-46,0-29 0,-1 29 187</inkml:trace>
          <inkml:trace contextRef="#ctx0" brushRef="#br0" timeOffset="49415.3981">2020 3978 0</inkml:trace>
          <inkml:trace contextRef="#ctx0" brushRef="#br0" timeOffset="52803.868">2020 4006 0</inkml:trace>
          <inkml:trace contextRef="#ctx0" brushRef="#br0" timeOffset="56944.1012">2222 3978 0,'29'0'47,"0"0"-31,0 0-16,28 0 16,-57 28-1,29 1-15,0-29 16,0 0-16,0 0 31,-29 29-31,58-29 281,-1 0-281,-28 0 16,-58 0 156,0 0-157,1 0 17,-1 0-17,0 0 1,0 0-16,0 0 16,0 0-16,0 0 15,1 0 1,-1 0 734,-29-29-735,29 0-15,0 29 16,0 0 234,0 0-234,1 0-1,28-28 173,-29 28-188</inkml:trace>
          <inkml:trace contextRef="#ctx0" brushRef="#br0" timeOffset="53848.5229">2193 4035 0</inkml:trace>
          <inkml:trace contextRef="#ctx0" brushRef="#br0" timeOffset="116976.923">2338 4093 0</inkml:trace>
          <inkml:trace contextRef="#ctx0" brushRef="#br0" timeOffset="97537.7326">2366 4093 0,'29'0'235,"0"0"-235,0 0 15,0 0 1,0 0-16,0 0 15,28 29 314,30 0-314,-1-29-15,-57 0 16,0 0-16,0 0 15,-29 29-15,58-29 204,-29 0-204,0 0 15,-1 0-15,1 0 78,0 0-78,29 0 16,-29 0-16,0 0 16,-1 0-1,1 0 63,0 0-62,0 0 0,0 0-16,-29-29 31,29 29-16,0 0 1,-1-29-16,30 29 16,0 0-16,-29 0 15,29 0-15,-30 0 16,1-29-16,0 29 16,0 0-16,0-29 15,0 29 1,0 0-1,28 0 189,1 0-189,0 0-15,28-29 16,1 29-16,0 0 15,-30 0-15,1 0 16,-29 0-16,0 0 16,28 0-16,-28 0 15,0 0 1,0 0-16,0-29 31,0 29 16,-145 29 250,87-29-297,1 29 16,-30 0-16,0-29 15,29 0-15,0 0 16,1 0-16,-1 0 31,-58 0 16,58 0-31,0 0-16,-28 0 15,-1 0 1,29 0 15,-29 0 188,1 0-219,-1 29 15,29-29-15,0 0 16,0 0-16,0 0 16,1 0 46,28 29-62,-29-29 0,0 0 0,0 0 31,0 0-31,0 0 47,116 0 156,-1 0-203,1 0 16,0 0-16,-59 0 16,59 0-16,-58 0 62,0 0 79,0 0-126,-1 0 1,1 0 140,0 0-156,0 0 16,0-29-16,0 29 16,0 0-1,0 0 1,-1 0-16,-28-29 15,29 29-15,0 0 16,0 0 62,0 0-31,0 0-16,0-29-31,-1 29 16,1 0-16,0 0 16,0 0-16,29 0 31,-29 0-16,-1 0 48</inkml:trace>
          <inkml:trace contextRef="#ctx0" brushRef="#br0" timeOffset="110736.8038">2395 4064 0,'58'0'391,"29"0"-391,-59 29 16,1-29-16,0 0 15,29 0 251,-29 0-250,0 29-16,-1-29 15,1 0 1,-29 29-1,29-29 1</inkml:trace>
          <inkml:trace contextRef="#ctx0" brushRef="#br0" timeOffset="115476.8108">2453 4064 0</inkml:trace>
          <inkml:trace contextRef="#ctx0" brushRef="#br0" timeOffset="91771.5671">4791 3891 0,'-29'0'93,"0"0"-77,0 0-16,0 0 16,29 29-16,-28-29 15,-1 29 1,0-29-16,0 0 16,0 0-1,0 0 1,0 29-16,1-29 31,-1 0 47,0 0-62,0 0-1,0 0 17,0 0-17,-28 0 1,28 0 0,0 0-16,0 0 15,0 0 1,0 0 15,-29 0-15,1 0-1,28 0 1,0 0 0,0 0-1,0 0 1,0 0-16,1-29 15,-30 29-15,0-29 16,29 29 0,0 0-16,1 0 31,-1 0-15,0 0 15,0 0-31,0 0 15,-29 0-15,1-29 16,28 29-16,0 0 16,0 0 62,0 0-78,0 0 15,0 0-15,-28 0 16,28 0 15,0 0 1,0 0-17,0 0-15,0 0 16,1 0-1,-1 0-15,-29 0 16,29 0 0,-29 0-16,29 0 15,1 0-15,-30 0 16,29 0 15</inkml:trace>
          <inkml:trace contextRef="#ctx0" brushRef="#br0" timeOffset="112572.5114">2684 4122 0</inkml:trace>
          <inkml:trace contextRef="#ctx0" brushRef="#br0" timeOffset="113844.612">2713 4208 0</inkml:trace>
          <inkml:trace contextRef="#ctx0" brushRef="#br0" timeOffset="104385.8167">3001 4006 0,'-57'0'16,"-1"0"-16,29 0 31,87 0 125,57 0-156,-57-28 16,29 28-16,-1 0 15,1 0-15,-30 0 16,-28 0-16,29 0 16,0 0-16,-58-29 15,29 29-15,0 0 16,-1 0-16,1 0 15,29 0 1,-29 0-16,0 0 16,0 0-1,-87 0 110,-29 0-125,1 0 16,-1 0-16,-28 0 16,-1 0-16,1 0 15,57-29-15,0 29 16,29 0 93,1 0-93,-1 0-1,-29 0-15,29 0 16,116 0 156,-58 0-172,-1 0 16,1 0-16,0 0 15,0 0-15,0 0 16</inkml:trace>
          <inkml:trace contextRef="#ctx0" brushRef="#br0" timeOffset="121773.6002">3694 4180 0,'-29'0'32,"0"0"-32,1 0 15,-1 0-15,0 0 31,0 0-31,0 0 16,0 0 0,0 28-1,0-28-15,1 0 16,-1 0 0,0 0-16,0 0 15,0 0 16,0 0-15,0 0 0,1 0-1,-1 0-15,0 0 16,0 0-16,0 0 16,0 0-16,0 0 31,87 0 219,58 0-250,-1 0 15,-86 0-15,57 0 16,-57-28-16,0 28 16,0 0-16,29 0 62,0 0-46,-30-29-1,1 29-15,0 0 32,0 0-1,0 0-31,0 0 16,0 0 15,-1 0 16,1 0-32,-29-29 1,29 29-16,0 0 31,0 0-15,0 0-1,-29-29 1,29 29 0,-1 0 31,1-29-47,0 29 15,0 0 1,0 0 31,0-29-32,0 29 17</inkml:trace>
          <inkml:trace contextRef="#ctx0" brushRef="#br0" timeOffset="74146.9304">3203 3112 0,'0'28'141,"0"1"-141,0 0 16,-28-29-16,28 29 15,0 0 48,0 0-48,-29 0 17,0 0-1</inkml:trace>
          <inkml:trace contextRef="#ctx0" brushRef="#br0" timeOffset="118387.6948">3232 4151 0</inkml:trace>
          <inkml:trace contextRef="#ctx0" brushRef="#br0" timeOffset="118684.4577">3232 4151 0</inkml:trace>
          <inkml:trace contextRef="#ctx0" brushRef="#br0" timeOffset="68553.8437">3463 2852 0,'29'0'203,"0"0"-187,29 0-16,-1 0 15,-28 29-15,0-29 31,-29 29 141,58-29-156,-29 57-16,0-57 16,-1 29-16,1-29 31,0 29-16</inkml:trace>
          <inkml:trace contextRef="#ctx0" brushRef="#br0" timeOffset="106396.4641">3319 4151 0</inkml:trace>
          <inkml:trace contextRef="#ctx0" brushRef="#br0" timeOffset="105611.4171">3608 4122 0</inkml:trace>
          <inkml:trace contextRef="#ctx0" brushRef="#br0" timeOffset="107052.8518">3752 4180 0</inkml:trace>
          <inkml:trace contextRef="#ctx0" brushRef="#br0" timeOffset="101160.721">3810 4122 0,'0'29'156,"0"0"-140,0-1 62,-29-28-63,86 0 517,1 0-532,0 0 15,0 0-15,-30 0 16,1 0-1</inkml:trace>
          <inkml:trace contextRef="#ctx0" brushRef="#br0" timeOffset="131878.2142">4156 3747 0</inkml:trace>
          <inkml:trace contextRef="#ctx0" brushRef="#br0" timeOffset="124064.9924">4156 4180 0</inkml:trace>
          <inkml:trace contextRef="#ctx0" brushRef="#br0" timeOffset="124252.5515">4156 4180 0</inkml:trace>
          <inkml:trace contextRef="#ctx0" brushRef="#br0" timeOffset="131000.378">4271 4093 0</inkml:trace>
          <inkml:trace contextRef="#ctx0" brushRef="#br0" timeOffset="98835.5401">4531 4122 0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FF15C48B-E105-4D38-AC0C-CF2314916B12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3D37AF4-C507-43A7-944C-E31331CD1C21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•"/>
            </a:pPr>
            <a:r>
              <a:rPr lang="en-GB" altLang="de-DE" sz="1200" b="1" dirty="0" smtClean="0">
                <a:latin typeface="Arial" pitchFamily="34" charset="0"/>
              </a:rPr>
              <a:t>Biomechanical-kinetic models</a:t>
            </a:r>
            <a:r>
              <a:rPr lang="en-GB" altLang="de-DE" sz="1200" dirty="0" smtClean="0">
                <a:latin typeface="Arial" pitchFamily="34" charset="0"/>
              </a:rPr>
              <a:t>: describe movements of the human body in consideration of velocities, forces, moments and body masses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en-GB" altLang="de-DE" sz="1200" b="1" dirty="0" smtClean="0">
                <a:latin typeface="Arial" pitchFamily="34" charset="0"/>
              </a:rPr>
              <a:t>Anthropometric-kinematic models</a:t>
            </a:r>
            <a:r>
              <a:rPr lang="en-GB" altLang="de-DE" sz="1200" dirty="0" smtClean="0">
                <a:latin typeface="Arial" pitchFamily="34" charset="0"/>
              </a:rPr>
              <a:t>: are based upon anthropometric data and simulate movements of the body and of limbs without consideration of their causes (body forces)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b="1" dirty="0" smtClean="0">
                <a:latin typeface="Arial" pitchFamily="34" charset="0"/>
              </a:rPr>
              <a:t>Virtual </a:t>
            </a:r>
            <a:r>
              <a:rPr lang="de-DE" altLang="de-DE" sz="1200" b="1" dirty="0" err="1" smtClean="0">
                <a:latin typeface="Arial" pitchFamily="34" charset="0"/>
              </a:rPr>
              <a:t>reality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IDO:Review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permits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realistic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three</a:t>
            </a:r>
            <a:r>
              <a:rPr lang="de-DE" altLang="de-DE" sz="1200" dirty="0" smtClean="0">
                <a:latin typeface="Arial" pitchFamily="34" charset="0"/>
              </a:rPr>
              <a:t>-dimensional </a:t>
            </a:r>
            <a:r>
              <a:rPr lang="de-DE" altLang="de-DE" sz="1200" dirty="0" err="1" smtClean="0">
                <a:latin typeface="Arial" pitchFamily="34" charset="0"/>
              </a:rPr>
              <a:t>presentation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digital </a:t>
            </a:r>
            <a:r>
              <a:rPr lang="de-DE" altLang="de-DE" sz="1200" dirty="0" err="1" smtClean="0">
                <a:latin typeface="Arial" pitchFamily="34" charset="0"/>
              </a:rPr>
              <a:t>models</a:t>
            </a:r>
            <a:r>
              <a:rPr lang="de-DE" altLang="de-DE" sz="1200" dirty="0" smtClean="0">
                <a:latin typeface="Arial" pitchFamily="34" charset="0"/>
              </a:rPr>
              <a:t>. In </a:t>
            </a:r>
            <a:r>
              <a:rPr lang="de-DE" altLang="de-DE" sz="1200" dirty="0" err="1" smtClean="0">
                <a:latin typeface="Arial" pitchFamily="34" charset="0"/>
              </a:rPr>
              <a:t>practice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3D </a:t>
            </a:r>
            <a:r>
              <a:rPr lang="de-DE" altLang="de-DE" sz="1200" dirty="0" err="1" smtClean="0">
                <a:latin typeface="Arial" pitchFamily="34" charset="0"/>
              </a:rPr>
              <a:t>glasses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impression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standing</a:t>
            </a:r>
            <a:r>
              <a:rPr lang="de-DE" altLang="de-DE" sz="1200" dirty="0" smtClean="0">
                <a:latin typeface="Arial" pitchFamily="34" charset="0"/>
              </a:rPr>
              <a:t> in front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vehicle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within</a:t>
            </a:r>
            <a:r>
              <a:rPr lang="de-DE" altLang="de-DE" sz="1200" dirty="0" smtClean="0">
                <a:latin typeface="Arial" pitchFamily="34" charset="0"/>
              </a:rPr>
              <a:t> it. Objects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hidden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unhidden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grasped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moved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</a:p>
          <a:p>
            <a:pPr marL="171450" indent="-171450"/>
            <a:endParaRPr lang="de-DE" altLang="de-DE" sz="1200" dirty="0" smtClean="0">
              <a:latin typeface="Arial" pitchFamily="34" charset="0"/>
            </a:endParaRPr>
          </a:p>
          <a:p>
            <a:pPr marL="0" lvl="0" indent="-171450"/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generate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impression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of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immerion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special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output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devices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required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presentation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of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virtual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environments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The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most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familiar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forms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of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this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equipment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head-mounted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display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 large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projection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screens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CAVE. In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order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to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create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spatial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impression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two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images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generated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from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different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perspectives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presented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(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stereo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projection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). Different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technologies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exist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presenting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each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image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to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desired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eye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A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distinction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drawn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between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active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(such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LC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shutter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glasses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)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passive (such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polarized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filters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Infitec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)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technologies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Special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input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devices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required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interaction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with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virtual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world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Examples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Spacemouse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</a:t>
            </a:r>
            <a:r>
              <a:rPr lang="de-DE" altLang="de-DE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data</a:t>
            </a:r>
            <a:r>
              <a:rPr lang="de-DE" altLang="de-DE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glove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 wand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Flystick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Standard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input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devices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such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keyboards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mice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however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also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used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some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cases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,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highly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specialized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devices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Tracking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systems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used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to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detect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kern="120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</a:t>
            </a:r>
            <a:r>
              <a:rPr lang="de-DE" alt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objects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real </a:t>
            </a:r>
            <a:r>
              <a:rPr lang="de-DE" altLang="de-DE" sz="1200" dirty="0" err="1" smtClean="0">
                <a:latin typeface="Arial" pitchFamily="34" charset="0"/>
              </a:rPr>
              <a:t>world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</a:p>
          <a:p>
            <a:pPr marL="0" indent="-171450"/>
            <a:r>
              <a:rPr lang="de-DE" altLang="de-DE" sz="1200" dirty="0" smtClean="0">
                <a:solidFill>
                  <a:srgbClr val="0B2A51"/>
                </a:solidFill>
                <a:latin typeface="Arial" pitchFamily="34" charset="0"/>
              </a:rPr>
              <a:t>(http://de.wikipedia.org/wiki/Virtuelle_Realit%C3%A4t) 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/>
            <a:endParaRPr lang="de-DE" altLang="de-DE" sz="1200" b="1" i="1" dirty="0" smtClean="0">
              <a:latin typeface="Arial" pitchFamily="34" charset="0"/>
            </a:endParaRPr>
          </a:p>
          <a:p>
            <a:pPr marL="171450" indent="-171450"/>
            <a:r>
              <a:rPr lang="de-DE" altLang="de-DE" sz="1200" b="1" dirty="0" err="1" smtClean="0">
                <a:latin typeface="Arial" pitchFamily="34" charset="0"/>
              </a:rPr>
              <a:t>Examples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for</a:t>
            </a:r>
            <a:r>
              <a:rPr lang="de-DE" altLang="de-DE" sz="1200" b="1" dirty="0" smtClean="0">
                <a:latin typeface="Arial" pitchFamily="34" charset="0"/>
              </a:rPr>
              <a:t> digital human </a:t>
            </a:r>
            <a:r>
              <a:rPr lang="de-DE" altLang="de-DE" sz="1200" b="1" dirty="0" err="1" smtClean="0">
                <a:latin typeface="Arial" pitchFamily="34" charset="0"/>
              </a:rPr>
              <a:t>models</a:t>
            </a:r>
            <a:endParaRPr lang="de-DE" altLang="de-DE" sz="1200" b="1" dirty="0" smtClean="0">
              <a:latin typeface="Arial" pitchFamily="34" charset="0"/>
            </a:endParaRPr>
          </a:p>
          <a:p>
            <a:pPr marL="171450" indent="-171450"/>
            <a:endParaRPr lang="de-DE" altLang="de-DE" sz="1200" b="1" i="1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dirty="0" smtClean="0">
                <a:latin typeface="Arial" pitchFamily="34" charset="0"/>
              </a:rPr>
              <a:t>Manufacturing </a:t>
            </a:r>
            <a:r>
              <a:rPr lang="de-DE" altLang="de-DE" sz="1200" dirty="0" err="1" smtClean="0">
                <a:latin typeface="Arial" pitchFamily="34" charset="0"/>
              </a:rPr>
              <a:t>planning</a:t>
            </a:r>
            <a:r>
              <a:rPr lang="de-DE" altLang="de-DE" sz="1200" dirty="0" smtClean="0">
                <a:latin typeface="Arial" pitchFamily="34" charset="0"/>
              </a:rPr>
              <a:t>, digital </a:t>
            </a:r>
            <a:r>
              <a:rPr lang="de-DE" altLang="de-DE" sz="1200" dirty="0" err="1" smtClean="0">
                <a:latin typeface="Arial" pitchFamily="34" charset="0"/>
              </a:rPr>
              <a:t>factory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b="1" dirty="0" smtClean="0">
                <a:latin typeface="Arial" pitchFamily="34" charset="0"/>
              </a:rPr>
              <a:t>Jack </a:t>
            </a:r>
            <a:r>
              <a:rPr lang="de-DE" altLang="de-DE" sz="1200" dirty="0" err="1" smtClean="0">
                <a:latin typeface="Arial" pitchFamily="34" charset="0"/>
              </a:rPr>
              <a:t>provides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virtual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environment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interactive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optimization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manual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tasks</a:t>
            </a:r>
            <a:r>
              <a:rPr lang="de-DE" altLang="de-DE" sz="1200" dirty="0" smtClean="0">
                <a:latin typeface="Arial" pitchFamily="34" charset="0"/>
              </a:rPr>
              <a:t>. In a 3D </a:t>
            </a:r>
            <a:r>
              <a:rPr lang="de-DE" altLang="de-DE" sz="1200" dirty="0" err="1" smtClean="0">
                <a:latin typeface="Arial" pitchFamily="34" charset="0"/>
              </a:rPr>
              <a:t>model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real </a:t>
            </a:r>
            <a:r>
              <a:rPr lang="de-DE" altLang="de-DE" sz="1200" dirty="0" err="1" smtClean="0">
                <a:latin typeface="Arial" pitchFamily="34" charset="0"/>
              </a:rPr>
              <a:t>production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environment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sequence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defined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virtual</a:t>
            </a:r>
            <a:r>
              <a:rPr lang="de-DE" altLang="de-DE" sz="1200" dirty="0" smtClean="0">
                <a:latin typeface="Arial" pitchFamily="34" charset="0"/>
              </a:rPr>
              <a:t> human </a:t>
            </a:r>
            <a:r>
              <a:rPr lang="de-DE" altLang="de-DE" sz="1200" dirty="0" err="1" smtClean="0">
                <a:latin typeface="Arial" pitchFamily="34" charset="0"/>
              </a:rPr>
              <a:t>model</a:t>
            </a:r>
            <a:r>
              <a:rPr lang="de-DE" altLang="de-DE" sz="1200" dirty="0" smtClean="0">
                <a:latin typeface="Arial" pitchFamily="34" charset="0"/>
              </a:rPr>
              <a:t>. (http://www.human-solutions.com/automotive_industry/ramsis_empower_de.php)</a:t>
            </a:r>
          </a:p>
          <a:p>
            <a:pPr marL="171450" indent="-171450"/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en-GB" altLang="de-DE" b="1" dirty="0" err="1" smtClean="0">
                <a:latin typeface="Arial" pitchFamily="34" charset="0"/>
              </a:rPr>
              <a:t>Ramsis</a:t>
            </a:r>
            <a:r>
              <a:rPr lang="en-GB" altLang="de-DE" dirty="0" smtClean="0">
                <a:latin typeface="Arial" pitchFamily="34" charset="0"/>
              </a:rPr>
              <a:t>: a 3D human model for ergonomic analysis and for supporting the design of products and workplaces, particularly in relation to vehicles; scientific generation of the ergonomic principles for </a:t>
            </a:r>
            <a:r>
              <a:rPr lang="en-GB" altLang="de-DE" dirty="0" err="1" smtClean="0">
                <a:latin typeface="Arial" pitchFamily="34" charset="0"/>
              </a:rPr>
              <a:t>Ramsis</a:t>
            </a:r>
            <a:r>
              <a:rPr lang="en-GB" altLang="de-DE" dirty="0" smtClean="0">
                <a:latin typeface="Arial" pitchFamily="34" charset="0"/>
              </a:rPr>
              <a:t> at Munich Technical University,  Institute of Ergonomics, now a commercial product of Human Solutions GmbH; property of an automotive industry consortium</a:t>
            </a:r>
          </a:p>
          <a:p>
            <a:pPr marL="171450" indent="-171450">
              <a:buFontTx/>
              <a:buChar char="•"/>
            </a:pPr>
            <a:endParaRPr lang="en-GB" altLang="de-DE" sz="1200" b="1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en-GB" altLang="de-DE" sz="1200" b="1" dirty="0" err="1" smtClean="0">
                <a:latin typeface="Arial" pitchFamily="34" charset="0"/>
              </a:rPr>
              <a:t>AnyBody</a:t>
            </a:r>
            <a:r>
              <a:rPr lang="en-GB" altLang="de-DE" sz="1200" dirty="0" smtClean="0">
                <a:latin typeface="Arial" pitchFamily="34" charset="0"/>
              </a:rPr>
              <a:t>:</a:t>
            </a:r>
          </a:p>
          <a:p>
            <a:pPr marL="171450" indent="-171450">
              <a:buFontTx/>
              <a:buChar char="•"/>
            </a:pPr>
            <a:r>
              <a:rPr lang="de-DE" altLang="de-DE" sz="1200" dirty="0" err="1" smtClean="0">
                <a:latin typeface="Arial" pitchFamily="34" charset="0"/>
              </a:rPr>
              <a:t>Developed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AnyBody</a:t>
            </a:r>
            <a:r>
              <a:rPr lang="de-DE" altLang="de-DE" sz="1200" dirty="0" smtClean="0">
                <a:latin typeface="Arial" pitchFamily="34" charset="0"/>
              </a:rPr>
              <a:t> Technology A/S, </a:t>
            </a:r>
            <a:r>
              <a:rPr lang="de-DE" altLang="de-DE" sz="1200" dirty="0" err="1" smtClean="0">
                <a:latin typeface="Arial" pitchFamily="34" charset="0"/>
              </a:rPr>
              <a:t>Denmark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dirty="0" err="1" smtClean="0">
                <a:latin typeface="Arial" pitchFamily="34" charset="0"/>
              </a:rPr>
              <a:t>Ergonomic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biomechanical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analyses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dynamic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models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dirty="0" err="1" smtClean="0">
                <a:latin typeface="Arial" pitchFamily="34" charset="0"/>
              </a:rPr>
              <a:t>Modelling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skeleton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muscles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dirty="0" err="1" smtClean="0">
                <a:latin typeface="Arial" pitchFamily="34" charset="0"/>
              </a:rPr>
              <a:t>Calculation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>
              <a:buFontTx/>
              <a:buChar char="•"/>
            </a:pPr>
            <a:r>
              <a:rPr lang="de-DE" altLang="de-DE" sz="1200" dirty="0" err="1" smtClean="0">
                <a:latin typeface="Arial" pitchFamily="34" charset="0"/>
              </a:rPr>
              <a:t>Applications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automotive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industry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aeronautics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aerospace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medicine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rehabilitation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sport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health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protection</a:t>
            </a:r>
            <a:endParaRPr lang="de-DE" altLang="de-DE" sz="1200" dirty="0" smtClean="0">
              <a:latin typeface="Arial" pitchFamily="34" charset="0"/>
            </a:endParaRPr>
          </a:p>
          <a:p>
            <a:pPr marL="0" indent="0">
              <a:buFontTx/>
              <a:buNone/>
            </a:pPr>
            <a:r>
              <a:rPr lang="de-DE" altLang="de-DE" sz="1200" dirty="0" smtClean="0">
                <a:latin typeface="Arial" pitchFamily="34" charset="0"/>
              </a:rPr>
              <a:t>(See http://www.anybodytech.com)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76731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defRPr/>
            </a:pPr>
            <a:r>
              <a:rPr lang="de-DE" altLang="de-DE" b="1" dirty="0" err="1" smtClean="0"/>
              <a:t>Example</a:t>
            </a:r>
            <a:r>
              <a:rPr lang="de-DE" altLang="de-DE" b="1" dirty="0" smtClean="0"/>
              <a:t>: </a:t>
            </a:r>
            <a:r>
              <a:rPr lang="de-DE" altLang="de-DE" b="1" dirty="0" err="1" smtClean="0"/>
              <a:t>CharAT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Ergonomics</a:t>
            </a:r>
            <a:r>
              <a:rPr lang="de-DE" altLang="de-DE" dirty="0" smtClean="0"/>
              <a:t>  </a:t>
            </a:r>
          </a:p>
          <a:p>
            <a:pPr defTabSz="190500">
              <a:defRPr/>
            </a:pPr>
            <a:r>
              <a:rPr lang="de-DE" altLang="de-DE" dirty="0" err="1" smtClean="0"/>
              <a:t>Product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Virtual Human Engineering GmbH (</a:t>
            </a:r>
            <a:r>
              <a:rPr lang="de-DE" altLang="de-DE" dirty="0" err="1" smtClean="0"/>
              <a:t>core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software</a:t>
            </a:r>
            <a:r>
              <a:rPr lang="de-DE" altLang="de-DE" dirty="0" smtClean="0"/>
              <a:t>); </a:t>
            </a:r>
            <a:r>
              <a:rPr lang="de-DE" altLang="de-DE" dirty="0" err="1" smtClean="0"/>
              <a:t>further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development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as</a:t>
            </a:r>
            <a:r>
              <a:rPr lang="de-DE" altLang="de-DE" dirty="0" smtClean="0"/>
              <a:t> an </a:t>
            </a:r>
            <a:r>
              <a:rPr lang="de-DE" altLang="de-DE" dirty="0" err="1" smtClean="0"/>
              <a:t>ergonomics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tool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conjunction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with</a:t>
            </a:r>
            <a:r>
              <a:rPr lang="de-DE" altLang="de-DE" dirty="0" smtClean="0"/>
              <a:t> TU Dresden Technical University, Labour </a:t>
            </a:r>
            <a:r>
              <a:rPr lang="de-DE" altLang="de-DE" dirty="0" err="1" smtClean="0"/>
              <a:t>Sciences</a:t>
            </a:r>
            <a:r>
              <a:rPr lang="de-DE" altLang="de-DE" dirty="0" smtClean="0">
                <a:sym typeface="Wingdings" panose="05000000000000000000" pitchFamily="2" charset="2"/>
              </a:rPr>
              <a:t> Development </a:t>
            </a:r>
            <a:r>
              <a:rPr lang="de-DE" altLang="de-DE" dirty="0" err="1" smtClean="0">
                <a:sym typeface="Wingdings" panose="05000000000000000000" pitchFamily="2" charset="2"/>
              </a:rPr>
              <a:t>of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ergotyping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tools</a:t>
            </a:r>
            <a:r>
              <a:rPr lang="de-DE" altLang="de-DE" dirty="0" smtClean="0">
                <a:sym typeface="Wingdings" panose="05000000000000000000" pitchFamily="2" charset="2"/>
              </a:rPr>
              <a:t> at </a:t>
            </a:r>
            <a:r>
              <a:rPr lang="de-DE" altLang="de-DE" dirty="0" err="1" smtClean="0">
                <a:sym typeface="Wingdings" panose="05000000000000000000" pitchFamily="2" charset="2"/>
              </a:rPr>
              <a:t>the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Chair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of</a:t>
            </a:r>
            <a:r>
              <a:rPr lang="de-DE" altLang="de-DE" dirty="0" smtClean="0">
                <a:sym typeface="Wingdings" panose="05000000000000000000" pitchFamily="2" charset="2"/>
              </a:rPr>
              <a:t> Labour </a:t>
            </a:r>
            <a:r>
              <a:rPr lang="de-DE" altLang="de-DE" dirty="0" err="1" smtClean="0">
                <a:sym typeface="Wingdings" panose="05000000000000000000" pitchFamily="2" charset="2"/>
              </a:rPr>
              <a:t>Sciences</a:t>
            </a:r>
            <a:endParaRPr lang="de-DE" altLang="de-DE" dirty="0" smtClean="0">
              <a:sym typeface="Wingdings" panose="05000000000000000000" pitchFamily="2" charset="2"/>
            </a:endParaRPr>
          </a:p>
          <a:p>
            <a:pPr defTabSz="190500">
              <a:defRPr/>
            </a:pPr>
            <a:endParaRPr lang="de-DE" altLang="de-DE" dirty="0" smtClean="0">
              <a:sym typeface="Wingdings" panose="05000000000000000000" pitchFamily="2" charset="2"/>
            </a:endParaRPr>
          </a:p>
          <a:p>
            <a:pPr defTabSz="190500">
              <a:defRPr/>
            </a:pPr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within</a:t>
            </a:r>
            <a:r>
              <a:rPr lang="de-DE" dirty="0" smtClean="0"/>
              <a:t> a </a:t>
            </a:r>
            <a:r>
              <a:rPr lang="de-DE" dirty="0" err="1" smtClean="0"/>
              <a:t>study</a:t>
            </a:r>
            <a:r>
              <a:rPr lang="de-DE" dirty="0" smtClean="0"/>
              <a:t> </a:t>
            </a:r>
            <a:r>
              <a:rPr lang="de-DE" dirty="0" err="1" smtClean="0"/>
              <a:t>project</a:t>
            </a:r>
            <a:r>
              <a:rPr lang="de-DE" dirty="0" smtClean="0"/>
              <a:t> </a:t>
            </a:r>
            <a:r>
              <a:rPr lang="de-DE" dirty="0" err="1" smtClean="0"/>
              <a:t>sponsored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DFG German </a:t>
            </a:r>
            <a:r>
              <a:rPr lang="de-DE" dirty="0" err="1" smtClean="0"/>
              <a:t>Resarch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Foundation</a:t>
            </a:r>
            <a:r>
              <a:rPr lang="de-DE" baseline="0" dirty="0" smtClean="0"/>
              <a:t> </a:t>
            </a:r>
            <a:r>
              <a:rPr lang="de-DE" dirty="0" err="1" smtClean="0"/>
              <a:t>concerning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dynamic</a:t>
            </a:r>
            <a:r>
              <a:rPr lang="de-DE" dirty="0" smtClean="0"/>
              <a:t> </a:t>
            </a:r>
            <a:r>
              <a:rPr lang="de-DE" dirty="0" err="1" smtClean="0"/>
              <a:t>field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view</a:t>
            </a:r>
            <a:r>
              <a:rPr lang="de-DE" dirty="0" smtClean="0"/>
              <a:t> on mobile </a:t>
            </a:r>
            <a:r>
              <a:rPr lang="de-DE" dirty="0" err="1" smtClean="0"/>
              <a:t>machinery</a:t>
            </a:r>
            <a:r>
              <a:rPr lang="de-DE" dirty="0" smtClean="0"/>
              <a:t> (TU Dresden, </a:t>
            </a:r>
            <a:r>
              <a:rPr lang="de-DE" dirty="0" err="1" smtClean="0"/>
              <a:t>Chair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Labour Science in </a:t>
            </a:r>
            <a:r>
              <a:rPr lang="de-DE" dirty="0" err="1" smtClean="0"/>
              <a:t>conjunction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Chair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Construction</a:t>
            </a:r>
            <a:r>
              <a:rPr lang="de-DE" dirty="0" smtClean="0"/>
              <a:t> Machines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Conveying</a:t>
            </a:r>
            <a:r>
              <a:rPr lang="de-DE" dirty="0" smtClean="0"/>
              <a:t> Technology)</a:t>
            </a:r>
          </a:p>
          <a:p>
            <a:pPr marL="171450" indent="-171450" defTabSz="190500">
              <a:buFontTx/>
              <a:buChar char="-"/>
              <a:defRPr/>
            </a:pPr>
            <a:r>
              <a:rPr lang="de-DE" dirty="0" smtClean="0"/>
              <a:t>Data </a:t>
            </a:r>
            <a:r>
              <a:rPr lang="de-DE" dirty="0" err="1" smtClean="0"/>
              <a:t>aggregation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planning</a:t>
            </a:r>
            <a:r>
              <a:rPr lang="de-DE" dirty="0" smtClean="0"/>
              <a:t> </a:t>
            </a:r>
            <a:r>
              <a:rPr lang="de-DE" dirty="0" err="1" smtClean="0"/>
              <a:t>tool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means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CharAT</a:t>
            </a:r>
            <a:r>
              <a:rPr lang="de-DE" dirty="0" smtClean="0"/>
              <a:t> </a:t>
            </a:r>
            <a:r>
              <a:rPr lang="de-DE" dirty="0" err="1" smtClean="0"/>
              <a:t>Ergonomics</a:t>
            </a:r>
            <a:r>
              <a:rPr lang="de-DE" dirty="0" smtClean="0"/>
              <a:t> digital human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</a:p>
          <a:p>
            <a:pPr>
              <a:defRPr/>
            </a:pPr>
            <a:r>
              <a:rPr lang="de-DE" dirty="0" smtClean="0"/>
              <a:t>The </a:t>
            </a:r>
            <a:r>
              <a:rPr lang="de-DE" dirty="0" err="1" smtClean="0"/>
              <a:t>aggregated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comprise</a:t>
            </a:r>
            <a:r>
              <a:rPr lang="de-DE" dirty="0" smtClean="0"/>
              <a:t>:</a:t>
            </a:r>
          </a:p>
          <a:p>
            <a:pPr marL="901700" indent="-457200">
              <a:buFont typeface="Arial" panose="020B0604020202020204" pitchFamily="34" charset="0"/>
              <a:buChar char="•"/>
              <a:defRPr/>
            </a:pPr>
            <a:r>
              <a:rPr lang="de-DE" dirty="0" smtClean="0"/>
              <a:t>Position </a:t>
            </a:r>
            <a:r>
              <a:rPr lang="de-DE" dirty="0" err="1" smtClean="0"/>
              <a:t>inputs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machine</a:t>
            </a:r>
            <a:r>
              <a:rPr lang="de-DE" dirty="0" smtClean="0"/>
              <a:t> </a:t>
            </a:r>
            <a:r>
              <a:rPr lang="de-DE" dirty="0" err="1" smtClean="0"/>
              <a:t>dynamics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environmental </a:t>
            </a:r>
            <a:r>
              <a:rPr lang="de-DE" dirty="0" err="1" smtClean="0"/>
              <a:t>objects</a:t>
            </a:r>
            <a:endParaRPr lang="de-DE" dirty="0" smtClean="0"/>
          </a:p>
          <a:p>
            <a:pPr marL="901700" indent="-457200">
              <a:buFont typeface="Arial" panose="020B0604020202020204" pitchFamily="34" charset="0"/>
              <a:buChar char="•"/>
              <a:defRPr/>
            </a:pPr>
            <a:r>
              <a:rPr lang="de-DE" dirty="0" smtClean="0"/>
              <a:t>Body </a:t>
            </a:r>
            <a:r>
              <a:rPr lang="de-DE" dirty="0" err="1" smtClean="0"/>
              <a:t>movement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(</a:t>
            </a:r>
            <a:r>
              <a:rPr lang="de-DE" dirty="0" err="1" smtClean="0"/>
              <a:t>dynamic</a:t>
            </a:r>
            <a:r>
              <a:rPr lang="de-DE" dirty="0" smtClean="0"/>
              <a:t> </a:t>
            </a:r>
            <a:r>
              <a:rPr lang="de-DE" dirty="0" err="1" smtClean="0"/>
              <a:t>body</a:t>
            </a:r>
            <a:r>
              <a:rPr lang="de-DE" dirty="0" smtClean="0"/>
              <a:t> </a:t>
            </a:r>
            <a:r>
              <a:rPr lang="de-DE" dirty="0" err="1" smtClean="0"/>
              <a:t>angles</a:t>
            </a:r>
            <a:r>
              <a:rPr lang="de-DE" dirty="0" smtClean="0"/>
              <a:t>) via </a:t>
            </a:r>
            <a:r>
              <a:rPr lang="de-DE" dirty="0" err="1" smtClean="0"/>
              <a:t>the</a:t>
            </a:r>
            <a:r>
              <a:rPr lang="de-DE" dirty="0" smtClean="0"/>
              <a:t> CUELA </a:t>
            </a:r>
            <a:r>
              <a:rPr lang="de-DE" dirty="0" err="1" smtClean="0"/>
              <a:t>measurement</a:t>
            </a:r>
            <a:r>
              <a:rPr lang="de-DE" dirty="0" smtClean="0"/>
              <a:t> </a:t>
            </a:r>
            <a:r>
              <a:rPr lang="de-DE" dirty="0" err="1" smtClean="0"/>
              <a:t>system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IFA, Sankt Augustin</a:t>
            </a:r>
          </a:p>
          <a:p>
            <a:pPr marL="901700" indent="-457200">
              <a:buFont typeface="Arial" panose="020B0604020202020204" pitchFamily="34" charset="0"/>
              <a:buChar char="•"/>
              <a:defRPr/>
            </a:pPr>
            <a:r>
              <a:rPr lang="de-DE" dirty="0" smtClean="0"/>
              <a:t>Eye </a:t>
            </a:r>
            <a:r>
              <a:rPr lang="de-DE" dirty="0" err="1" smtClean="0"/>
              <a:t>tracking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determining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directions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fixation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eyes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98223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b="1" dirty="0" err="1" smtClean="0">
                <a:latin typeface="Arial" pitchFamily="34" charset="0"/>
              </a:rPr>
              <a:t>Example</a:t>
            </a:r>
            <a:r>
              <a:rPr lang="de-DE" altLang="de-DE" b="1" dirty="0" smtClean="0">
                <a:latin typeface="Arial" pitchFamily="34" charset="0"/>
              </a:rPr>
              <a:t>: </a:t>
            </a:r>
            <a:r>
              <a:rPr lang="de-DE" altLang="de-DE" b="1" dirty="0" err="1" smtClean="0">
                <a:latin typeface="Arial" pitchFamily="34" charset="0"/>
              </a:rPr>
              <a:t>CharAT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Ergonomics</a:t>
            </a:r>
            <a:r>
              <a:rPr lang="de-DE" altLang="de-DE" dirty="0" smtClean="0">
                <a:latin typeface="Arial" pitchFamily="34" charset="0"/>
              </a:rPr>
              <a:t>  </a:t>
            </a:r>
          </a:p>
          <a:p>
            <a:pPr defTabSz="190500"/>
            <a:r>
              <a:rPr lang="de-DE" altLang="de-DE" dirty="0" err="1" smtClean="0">
                <a:latin typeface="Arial" pitchFamily="34" charset="0"/>
              </a:rPr>
              <a:t>Product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Virtual Human Engineering GmbH (</a:t>
            </a:r>
            <a:r>
              <a:rPr lang="de-DE" altLang="de-DE" dirty="0" err="1" smtClean="0">
                <a:latin typeface="Arial" pitchFamily="34" charset="0"/>
              </a:rPr>
              <a:t>core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software</a:t>
            </a:r>
            <a:r>
              <a:rPr lang="de-DE" altLang="de-DE" dirty="0" smtClean="0">
                <a:latin typeface="Arial" pitchFamily="34" charset="0"/>
              </a:rPr>
              <a:t>); </a:t>
            </a:r>
            <a:r>
              <a:rPr lang="de-DE" altLang="de-DE" dirty="0" err="1" smtClean="0">
                <a:latin typeface="Arial" pitchFamily="34" charset="0"/>
              </a:rPr>
              <a:t>further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development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an </a:t>
            </a:r>
            <a:r>
              <a:rPr lang="de-DE" altLang="de-DE" dirty="0" err="1" smtClean="0">
                <a:latin typeface="Arial" pitchFamily="34" charset="0"/>
              </a:rPr>
              <a:t>ergonomics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tool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conjunction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TU Dresden Technical University, Labour </a:t>
            </a:r>
            <a:r>
              <a:rPr lang="de-DE" altLang="de-DE" dirty="0" err="1" smtClean="0">
                <a:latin typeface="Arial" pitchFamily="34" charset="0"/>
              </a:rPr>
              <a:t>Sciences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Development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ergotyping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tools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at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Chair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Labour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Sciences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Image,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left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TU Dresden, Labour Science: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ergotyping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tools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developed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CharAT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Ergonomics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human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model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view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body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forces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load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handling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posture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defTabSz="190500"/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Example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shown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posture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analysis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according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RULA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during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turning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over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roof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tiles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Image,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right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TU Dresden, Labour Science: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study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a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chair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concept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in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form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a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multifunctional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unit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adaptation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assembly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points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with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poor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access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during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airliner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production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Studies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involving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pressure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measurement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mats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digital human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model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39562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b="1" dirty="0" err="1" smtClean="0">
                <a:latin typeface="Arial" pitchFamily="34" charset="0"/>
              </a:rPr>
              <a:t>Example</a:t>
            </a:r>
            <a:r>
              <a:rPr lang="de-DE" altLang="de-DE" b="1" dirty="0" smtClean="0">
                <a:latin typeface="Arial" pitchFamily="34" charset="0"/>
              </a:rPr>
              <a:t>: </a:t>
            </a:r>
            <a:r>
              <a:rPr lang="de-DE" altLang="de-DE" b="1" dirty="0" err="1" smtClean="0">
                <a:latin typeface="Arial" pitchFamily="34" charset="0"/>
              </a:rPr>
              <a:t>CharAT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Ergonomics</a:t>
            </a:r>
            <a:r>
              <a:rPr lang="de-DE" altLang="de-DE" dirty="0" smtClean="0">
                <a:latin typeface="Arial" pitchFamily="34" charset="0"/>
              </a:rPr>
              <a:t>  </a:t>
            </a:r>
          </a:p>
          <a:p>
            <a:pPr defTabSz="190500"/>
            <a:r>
              <a:rPr lang="de-DE" altLang="de-DE" dirty="0" err="1" smtClean="0">
                <a:latin typeface="Arial" pitchFamily="34" charset="0"/>
              </a:rPr>
              <a:t>Product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Virtual Human Engineering GmbH (</a:t>
            </a:r>
            <a:r>
              <a:rPr lang="de-DE" altLang="de-DE" dirty="0" err="1" smtClean="0">
                <a:latin typeface="Arial" pitchFamily="34" charset="0"/>
              </a:rPr>
              <a:t>core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software</a:t>
            </a:r>
            <a:r>
              <a:rPr lang="de-DE" altLang="de-DE" dirty="0" smtClean="0">
                <a:latin typeface="Arial" pitchFamily="34" charset="0"/>
              </a:rPr>
              <a:t>); </a:t>
            </a:r>
            <a:r>
              <a:rPr lang="de-DE" altLang="de-DE" dirty="0" err="1" smtClean="0">
                <a:latin typeface="Arial" pitchFamily="34" charset="0"/>
              </a:rPr>
              <a:t>further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development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an </a:t>
            </a:r>
            <a:r>
              <a:rPr lang="de-DE" altLang="de-DE" dirty="0" err="1" smtClean="0">
                <a:latin typeface="Arial" pitchFamily="34" charset="0"/>
              </a:rPr>
              <a:t>ergonomics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tool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conjunction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TU Dresden Technical University, Labour </a:t>
            </a:r>
            <a:r>
              <a:rPr lang="de-DE" altLang="de-DE" dirty="0" err="1" smtClean="0">
                <a:latin typeface="Arial" pitchFamily="34" charset="0"/>
              </a:rPr>
              <a:t>Sciences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Development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ergotyping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tools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at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Chair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Labour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Sciences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defTabSz="190500"/>
            <a:r>
              <a:rPr lang="de-DE" altLang="de-DE" dirty="0" smtClean="0">
                <a:latin typeface="Arial" pitchFamily="34" charset="0"/>
              </a:rPr>
              <a:t>Virtual 3D </a:t>
            </a:r>
            <a:r>
              <a:rPr lang="de-DE" altLang="de-DE" dirty="0" err="1" smtClean="0">
                <a:latin typeface="Arial" pitchFamily="34" charset="0"/>
              </a:rPr>
              <a:t>support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order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avoid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undesirable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risks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development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systems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equipment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sector</a:t>
            </a:r>
            <a:endParaRPr lang="de-DE" altLang="de-DE" dirty="0" smtClean="0">
              <a:latin typeface="Arial" pitchFamily="34" charset="0"/>
            </a:endParaRPr>
          </a:p>
          <a:p>
            <a:pPr defTabSz="190500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Example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anthropometric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adjustment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medical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personnel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42121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b="1" dirty="0" err="1" smtClean="0">
                <a:latin typeface="Arial" pitchFamily="34" charset="0"/>
              </a:rPr>
              <a:t>Example</a:t>
            </a:r>
            <a:r>
              <a:rPr lang="de-DE" altLang="de-DE" b="1" dirty="0" smtClean="0">
                <a:latin typeface="Arial" pitchFamily="34" charset="0"/>
              </a:rPr>
              <a:t>: </a:t>
            </a:r>
            <a:r>
              <a:rPr lang="de-DE" altLang="de-DE" b="1" dirty="0" err="1" smtClean="0">
                <a:latin typeface="Arial" pitchFamily="34" charset="0"/>
              </a:rPr>
              <a:t>ViveHuman</a:t>
            </a:r>
            <a:r>
              <a:rPr lang="de-DE" altLang="de-DE" b="1" dirty="0" smtClean="0">
                <a:latin typeface="Arial" pitchFamily="34" charset="0"/>
              </a:rPr>
              <a:t> in </a:t>
            </a:r>
            <a:r>
              <a:rPr lang="de-DE" altLang="de-DE" b="1" dirty="0" err="1" smtClean="0">
                <a:latin typeface="Arial" pitchFamily="34" charset="0"/>
              </a:rPr>
              <a:t>ViveLAB</a:t>
            </a:r>
            <a:r>
              <a:rPr lang="de-DE" altLang="de-DE" dirty="0" smtClean="0">
                <a:latin typeface="Arial" pitchFamily="34" charset="0"/>
              </a:rPr>
              <a:t>  </a:t>
            </a:r>
          </a:p>
          <a:p>
            <a:pPr defTabSz="190500"/>
            <a:r>
              <a:rPr lang="de-DE" altLang="de-DE" dirty="0" err="1" smtClean="0">
                <a:latin typeface="Arial" pitchFamily="34" charset="0"/>
              </a:rPr>
              <a:t>Product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vivetech</a:t>
            </a:r>
            <a:r>
              <a:rPr lang="de-DE" altLang="de-DE" dirty="0" smtClean="0">
                <a:latin typeface="Arial" pitchFamily="34" charset="0"/>
              </a:rPr>
              <a:t> ltd. (www.vivetech.com)</a:t>
            </a:r>
          </a:p>
          <a:p>
            <a:pPr defTabSz="190500"/>
            <a:r>
              <a:rPr lang="de-DE" altLang="de-DE" dirty="0" err="1" smtClean="0">
                <a:latin typeface="Arial" pitchFamily="34" charset="0"/>
              </a:rPr>
              <a:t>ViVeLab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complex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collaborative</a:t>
            </a:r>
            <a:r>
              <a:rPr lang="de-DE" altLang="de-DE" dirty="0" smtClean="0">
                <a:latin typeface="Arial" pitchFamily="34" charset="0"/>
              </a:rPr>
              <a:t> online </a:t>
            </a:r>
            <a:r>
              <a:rPr lang="de-DE" altLang="de-DE" dirty="0" err="1" smtClean="0">
                <a:latin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virtual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trialling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testing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planning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solutions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simulating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reciprocal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influences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human </a:t>
            </a:r>
            <a:r>
              <a:rPr lang="de-DE" altLang="de-DE" dirty="0" err="1" smtClean="0">
                <a:latin typeface="Arial" pitchFamily="34" charset="0"/>
              </a:rPr>
              <a:t>beings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machines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simulation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tool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model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planning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analyse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effects</a:t>
            </a:r>
            <a:r>
              <a:rPr lang="de-DE" altLang="de-DE" dirty="0" smtClean="0">
                <a:latin typeface="Arial" pitchFamily="34" charset="0"/>
              </a:rPr>
              <a:t> in real time.</a:t>
            </a:r>
            <a:br>
              <a:rPr lang="de-DE" altLang="de-DE" dirty="0" smtClean="0">
                <a:latin typeface="Arial" pitchFamily="34" charset="0"/>
              </a:rPr>
            </a:br>
            <a:r>
              <a:rPr lang="de-DE" altLang="de-DE" dirty="0" smtClean="0">
                <a:latin typeface="Arial" pitchFamily="34" charset="0"/>
              </a:rPr>
              <a:t/>
            </a:r>
            <a:br>
              <a:rPr lang="de-DE" altLang="de-DE" dirty="0" smtClean="0">
                <a:latin typeface="Arial" pitchFamily="34" charset="0"/>
              </a:rPr>
            </a:br>
            <a:r>
              <a:rPr lang="de-DE" altLang="de-DE" dirty="0" err="1" smtClean="0">
                <a:latin typeface="Arial" pitchFamily="34" charset="0"/>
              </a:rPr>
              <a:t>ViVeLab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cloud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computing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technology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powerful </a:t>
            </a:r>
            <a:r>
              <a:rPr lang="de-DE" altLang="de-DE" dirty="0" err="1" smtClean="0">
                <a:latin typeface="Arial" pitchFamily="34" charset="0"/>
              </a:rPr>
              <a:t>video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streaming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order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perform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virtual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tasks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design in a </a:t>
            </a:r>
            <a:r>
              <a:rPr lang="de-DE" altLang="de-DE" dirty="0" err="1" smtClean="0">
                <a:latin typeface="Arial" pitchFamily="34" charset="0"/>
              </a:rPr>
              <a:t>virtual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laboratory</a:t>
            </a:r>
            <a:r>
              <a:rPr lang="de-DE" altLang="de-DE" dirty="0" smtClean="0">
                <a:latin typeface="Arial" pitchFamily="34" charset="0"/>
              </a:rPr>
              <a:t>, in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cooperate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other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experts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cloud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65588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5000"/>
              </a:lnSpc>
              <a:spcBef>
                <a:spcPct val="0"/>
              </a:spcBef>
            </a:pPr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available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support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products</a:t>
            </a:r>
            <a:r>
              <a:rPr lang="de-DE" altLang="de-DE" sz="1200" dirty="0" smtClean="0">
                <a:latin typeface="Arial" pitchFamily="34" charset="0"/>
              </a:rPr>
              <a:t> such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given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diversity</a:t>
            </a:r>
            <a:r>
              <a:rPr lang="de-DE" altLang="de-DE" sz="1200" dirty="0" smtClean="0">
                <a:latin typeface="Arial" pitchFamily="34" charset="0"/>
              </a:rPr>
              <a:t> in human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(such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),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optimum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product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attained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handling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depths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machining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centres</a:t>
            </a:r>
            <a:r>
              <a:rPr lang="de-DE" altLang="de-DE" sz="1200" dirty="0" smtClean="0">
                <a:latin typeface="Arial" pitchFamily="34" charset="0"/>
              </a:rPr>
              <a:t>). These </a:t>
            </a:r>
            <a:r>
              <a:rPr lang="de-DE" altLang="de-DE" sz="1200" dirty="0" err="1" smtClean="0">
                <a:latin typeface="Arial" pitchFamily="34" charset="0"/>
              </a:rPr>
              <a:t>tools</a:t>
            </a:r>
            <a:r>
              <a:rPr lang="de-DE" altLang="de-DE" sz="1200" dirty="0" smtClean="0">
                <a:latin typeface="Arial" pitchFamily="34" charset="0"/>
              </a:rPr>
              <a:t> will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described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br>
              <a:rPr lang="de-DE" altLang="de-DE" sz="1200" dirty="0" smtClean="0">
                <a:latin typeface="Arial" pitchFamily="34" charset="0"/>
              </a:rPr>
            </a:br>
            <a:endParaRPr lang="de-DE" altLang="de-DE" sz="1200" dirty="0" smtClean="0">
              <a:latin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</a:pPr>
            <a:r>
              <a:rPr lang="de-DE" altLang="de-DE" sz="1200" dirty="0" err="1" smtClean="0">
                <a:latin typeface="Arial" pitchFamily="34" charset="0"/>
              </a:rPr>
              <a:t>You</a:t>
            </a:r>
            <a:r>
              <a:rPr lang="de-DE" altLang="de-DE" sz="1200" dirty="0" smtClean="0">
                <a:latin typeface="Arial" pitchFamily="34" charset="0"/>
              </a:rPr>
              <a:t> will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introduced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>
              <a:lnSpc>
                <a:spcPct val="105000"/>
              </a:lnSpc>
              <a:spcBef>
                <a:spcPct val="0"/>
              </a:spcBef>
            </a:pPr>
            <a:endParaRPr lang="de-DE" altLang="de-DE" sz="1200" dirty="0" smtClean="0">
              <a:latin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Dimension </a:t>
            </a:r>
            <a:r>
              <a:rPr lang="de-DE" altLang="de-DE" sz="1200" dirty="0" err="1" smtClean="0">
                <a:latin typeface="Arial" pitchFamily="34" charset="0"/>
              </a:rPr>
              <a:t>tables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Standardized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calculation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methods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Dimensional </a:t>
            </a:r>
            <a:r>
              <a:rPr lang="de-DE" altLang="de-DE" sz="1200" dirty="0" err="1" smtClean="0">
                <a:latin typeface="Arial" pitchFamily="34" charset="0"/>
              </a:rPr>
              <a:t>guideline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recommendations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Template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video-CAD </a:t>
            </a:r>
            <a:r>
              <a:rPr lang="de-DE" altLang="de-DE" sz="1200" dirty="0" err="1" smtClean="0">
                <a:latin typeface="Arial" pitchFamily="34" charset="0"/>
              </a:rPr>
              <a:t>somatography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sz="1200" dirty="0" smtClean="0">
                <a:solidFill>
                  <a:srgbClr val="0B2A51"/>
                </a:solidFill>
                <a:latin typeface="Arial" pitchFamily="34" charset="0"/>
              </a:rPr>
              <a:t> Computer-</a:t>
            </a:r>
            <a:r>
              <a:rPr lang="de-DE" altLang="de-DE" sz="1200" dirty="0" err="1" smtClean="0">
                <a:solidFill>
                  <a:srgbClr val="0B2A51"/>
                </a:solidFill>
                <a:latin typeface="Arial" pitchFamily="34" charset="0"/>
              </a:rPr>
              <a:t>somatography</a:t>
            </a:r>
            <a:r>
              <a:rPr lang="de-DE" altLang="de-DE" sz="1200" dirty="0" smtClean="0">
                <a:solidFill>
                  <a:srgbClr val="0B2A51"/>
                </a:solidFill>
                <a:latin typeface="Arial" pitchFamily="34" charset="0"/>
              </a:rPr>
              <a:t> (digital human </a:t>
            </a:r>
            <a:r>
              <a:rPr lang="de-DE" altLang="de-DE" sz="1200" dirty="0" err="1" smtClean="0">
                <a:solidFill>
                  <a:srgbClr val="0B2A51"/>
                </a:solidFill>
                <a:latin typeface="Arial" pitchFamily="34" charset="0"/>
              </a:rPr>
              <a:t>models</a:t>
            </a:r>
            <a:r>
              <a:rPr lang="de-DE" altLang="de-DE" sz="1200" dirty="0" smtClean="0">
                <a:solidFill>
                  <a:srgbClr val="0B2A51"/>
                </a:solidFill>
                <a:latin typeface="Arial" pitchFamily="34" charset="0"/>
              </a:rPr>
              <a:t>)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Virtual human </a:t>
            </a:r>
            <a:r>
              <a:rPr lang="de-DE" altLang="de-DE" sz="1200" dirty="0" err="1" smtClean="0">
                <a:latin typeface="Arial" pitchFamily="34" charset="0"/>
              </a:rPr>
              <a:t>models</a:t>
            </a:r>
            <a:endParaRPr lang="de-DE" altLang="de-DE" sz="1200" dirty="0" smtClean="0">
              <a:latin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787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00" indent="-190500">
              <a:lnSpc>
                <a:spcPct val="105000"/>
              </a:lnSpc>
              <a:spcBef>
                <a:spcPct val="0"/>
              </a:spcBef>
              <a:defRPr/>
            </a:pPr>
            <a:r>
              <a:rPr lang="de-DE" altLang="de-DE" sz="1200" b="1" dirty="0" smtClean="0">
                <a:latin typeface="Arial" pitchFamily="34" charset="0"/>
              </a:rPr>
              <a:t>Dimension </a:t>
            </a:r>
            <a:r>
              <a:rPr lang="de-DE" altLang="de-DE" sz="1200" b="1" dirty="0" err="1" smtClean="0">
                <a:latin typeface="Arial" pitchFamily="34" charset="0"/>
              </a:rPr>
              <a:t>tables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Generally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form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anthropometric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databases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see</a:t>
            </a:r>
            <a:r>
              <a:rPr lang="de-DE" altLang="de-DE" sz="1200" dirty="0" smtClean="0">
                <a:latin typeface="Arial" pitchFamily="34" charset="0"/>
              </a:rPr>
              <a:t> Module 2-1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graphical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human form (in </a:t>
            </a:r>
            <a:r>
              <a:rPr lang="de-DE" altLang="de-DE" sz="1200" dirty="0" err="1" smtClean="0">
                <a:latin typeface="Arial" pitchFamily="34" charset="0"/>
              </a:rPr>
              <a:t>accordance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technical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drawing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rules</a:t>
            </a:r>
            <a:r>
              <a:rPr lang="de-DE" altLang="de-DE" sz="1200" dirty="0" smtClean="0">
                <a:latin typeface="Arial" pitchFamily="34" charset="0"/>
              </a:rPr>
              <a:t>),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certain</a:t>
            </a:r>
            <a:r>
              <a:rPr lang="de-DE" altLang="de-DE" sz="1200" dirty="0" smtClean="0">
                <a:latin typeface="Arial" pitchFamily="34" charset="0"/>
              </a:rPr>
              <a:t> body-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classes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form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-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-joint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Statement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clothing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allowances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defRPr/>
            </a:pPr>
            <a:r>
              <a:rPr lang="de-DE" altLang="de-DE" sz="1200" b="1" dirty="0" err="1" smtClean="0">
                <a:latin typeface="Arial" pitchFamily="34" charset="0"/>
              </a:rPr>
              <a:t>Standardized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calculation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methods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include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Design </a:t>
            </a:r>
            <a:r>
              <a:rPr lang="de-DE" altLang="de-DE" sz="1200" dirty="0" err="1" smtClean="0">
                <a:latin typeface="Arial" pitchFamily="34" charset="0"/>
              </a:rPr>
              <a:t>algorithms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calculation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measurements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function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task-</a:t>
            </a:r>
            <a:r>
              <a:rPr lang="de-DE" altLang="de-DE" sz="1200" dirty="0" err="1" smtClean="0">
                <a:latin typeface="Arial" pitchFamily="34" charset="0"/>
              </a:rPr>
              <a:t>related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monitoring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fine</a:t>
            </a:r>
            <a:r>
              <a:rPr lang="de-DE" altLang="de-DE" sz="1200" dirty="0" smtClean="0">
                <a:latin typeface="Arial" pitchFamily="34" charset="0"/>
              </a:rPr>
              <a:t>-motor </a:t>
            </a:r>
            <a:r>
              <a:rPr lang="de-DE" altLang="de-DE" sz="1200" dirty="0" err="1" smtClean="0">
                <a:latin typeface="Arial" pitchFamily="34" charset="0"/>
              </a:rPr>
              <a:t>co</a:t>
            </a:r>
            <a:r>
              <a:rPr lang="de-DE" altLang="de-DE" sz="1200" dirty="0" smtClean="0">
                <a:latin typeface="Arial" pitchFamily="34" charset="0"/>
              </a:rPr>
              <a:t>-ordination,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aid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standardized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tables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guideline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values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certain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types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standing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seated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  <a:defRPr/>
            </a:pPr>
            <a:r>
              <a:rPr lang="de-DE" altLang="de-DE" sz="1200" b="1" dirty="0" err="1" smtClean="0">
                <a:latin typeface="Arial" pitchFamily="34" charset="0"/>
              </a:rPr>
              <a:t>Calculation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formulae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encompass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legroom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footroom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measurements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anthropometric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data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defRPr/>
            </a:pPr>
            <a:r>
              <a:rPr lang="de-DE" altLang="de-DE" sz="1200" b="1" dirty="0" smtClean="0">
                <a:latin typeface="Arial" pitchFamily="34" charset="0"/>
              </a:rPr>
              <a:t>Dimensional </a:t>
            </a:r>
            <a:r>
              <a:rPr lang="de-DE" altLang="de-DE" sz="1200" b="1" dirty="0" err="1" smtClean="0">
                <a:latin typeface="Arial" pitchFamily="34" charset="0"/>
              </a:rPr>
              <a:t>guideline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recommendations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include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Statement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standing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function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various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male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female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users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Interpolation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workbench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function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Template </a:t>
            </a:r>
            <a:r>
              <a:rPr lang="de-DE" altLang="de-DE" sz="1200" b="1" dirty="0" err="1" smtClean="0">
                <a:latin typeface="Arial" pitchFamily="34" charset="0"/>
              </a:rPr>
              <a:t>somatography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digital human </a:t>
            </a:r>
            <a:r>
              <a:rPr lang="de-DE" altLang="de-DE" sz="1200" dirty="0" err="1" smtClean="0">
                <a:latin typeface="Arial" pitchFamily="34" charset="0"/>
              </a:rPr>
              <a:t>models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see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next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slide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Virtual </a:t>
            </a:r>
            <a:r>
              <a:rPr lang="de-DE" altLang="de-DE" sz="1200" b="1" dirty="0" err="1" smtClean="0">
                <a:latin typeface="Arial" pitchFamily="34" charset="0"/>
              </a:rPr>
              <a:t>reality</a:t>
            </a:r>
            <a:r>
              <a:rPr lang="de-DE" altLang="de-DE" sz="1200" dirty="0" smtClean="0">
                <a:latin typeface="Arial" pitchFamily="34" charset="0"/>
              </a:rPr>
              <a:t> (VR)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simultaneous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perception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physical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properties</a:t>
            </a:r>
            <a:r>
              <a:rPr lang="de-DE" altLang="de-DE" sz="1200" dirty="0" smtClean="0">
                <a:latin typeface="Arial" pitchFamily="34" charset="0"/>
              </a:rPr>
              <a:t> in an </a:t>
            </a:r>
            <a:r>
              <a:rPr lang="de-DE" altLang="de-DE" sz="1200" dirty="0" err="1" smtClean="0">
                <a:latin typeface="Arial" pitchFamily="34" charset="0"/>
              </a:rPr>
              <a:t>interactive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virtual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environment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generated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computer</a:t>
            </a:r>
            <a:r>
              <a:rPr lang="de-DE" altLang="de-DE" sz="1200" dirty="0" smtClean="0">
                <a:latin typeface="Arial" pitchFamily="34" charset="0"/>
              </a:rPr>
              <a:t> in real time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defRPr/>
            </a:pPr>
            <a:r>
              <a:rPr lang="de-DE" altLang="de-DE" sz="1200" b="1" dirty="0" smtClean="0">
                <a:latin typeface="Arial" pitchFamily="34" charset="0"/>
              </a:rPr>
              <a:t>CAVE:</a:t>
            </a:r>
            <a:r>
              <a:rPr lang="de-DE" altLang="de-DE" sz="1200" dirty="0" smtClean="0">
                <a:latin typeface="Arial" pitchFamily="34" charset="0"/>
              </a:rPr>
              <a:t> Cave </a:t>
            </a:r>
            <a:r>
              <a:rPr lang="de-DE" altLang="de-DE" sz="1200" dirty="0" err="1" smtClean="0">
                <a:latin typeface="Arial" pitchFamily="34" charset="0"/>
              </a:rPr>
              <a:t>Automatic</a:t>
            </a:r>
            <a:r>
              <a:rPr lang="de-DE" altLang="de-DE" sz="1200" dirty="0" smtClean="0">
                <a:latin typeface="Arial" pitchFamily="34" charset="0"/>
              </a:rPr>
              <a:t> Virtual Environment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Room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projection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three</a:t>
            </a:r>
            <a:r>
              <a:rPr lang="de-DE" altLang="de-DE" sz="1200" dirty="0" smtClean="0">
                <a:latin typeface="Arial" pitchFamily="34" charset="0"/>
              </a:rPr>
              <a:t>-dimensional, </a:t>
            </a:r>
            <a:r>
              <a:rPr lang="de-DE" altLang="de-DE" sz="1200" dirty="0" err="1" smtClean="0">
                <a:latin typeface="Arial" pitchFamily="34" charset="0"/>
              </a:rPr>
              <a:t>illusory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world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virtual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reality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Cube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6 </a:t>
            </a:r>
            <a:r>
              <a:rPr lang="de-DE" altLang="de-DE" sz="1200" dirty="0" err="1" smtClean="0">
                <a:latin typeface="Arial" pitchFamily="34" charset="0"/>
              </a:rPr>
              <a:t>projection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screens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generation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complete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realistic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impression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interior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Ergonomic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analyses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subjective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evaluation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visibility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interaction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sequences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including</a:t>
            </a:r>
            <a:r>
              <a:rPr lang="de-DE" altLang="de-DE" sz="1200" dirty="0" smtClean="0">
                <a:latin typeface="Arial" pitchFamily="34" charset="0"/>
              </a:rPr>
              <a:t> simple </a:t>
            </a:r>
            <a:r>
              <a:rPr lang="de-DE" altLang="de-DE" sz="1200" dirty="0" err="1" smtClean="0">
                <a:latin typeface="Arial" pitchFamily="34" charset="0"/>
              </a:rPr>
              <a:t>driving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scenarios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Time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savings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105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Results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examination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collisions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assembly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tests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crash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analyses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available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product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optimization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quickly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VR </a:t>
            </a:r>
            <a:r>
              <a:rPr lang="de-DE" altLang="de-DE" sz="1200" dirty="0" err="1" smtClean="0">
                <a:latin typeface="Arial" pitchFamily="34" charset="0"/>
              </a:rPr>
              <a:t>prototypes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past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96137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17322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00" indent="-190500">
              <a:lnSpc>
                <a:spcPct val="80000"/>
              </a:lnSpc>
            </a:pPr>
            <a:r>
              <a:rPr lang="de-DE" altLang="de-DE" sz="800" b="1" dirty="0" err="1" smtClean="0">
                <a:latin typeface="Arial" pitchFamily="34" charset="0"/>
              </a:rPr>
              <a:t>Tip</a:t>
            </a:r>
            <a:r>
              <a:rPr lang="de-DE" altLang="de-DE" sz="800" b="1" dirty="0" smtClean="0">
                <a:latin typeface="Arial" pitchFamily="34" charset="0"/>
              </a:rPr>
              <a:t>: </a:t>
            </a:r>
            <a:r>
              <a:rPr lang="de-DE" altLang="de-DE" sz="800" b="1" dirty="0" err="1" smtClean="0">
                <a:latin typeface="Arial" pitchFamily="34" charset="0"/>
              </a:rPr>
              <a:t>if</a:t>
            </a:r>
            <a:r>
              <a:rPr lang="de-DE" altLang="de-DE" sz="800" b="1" dirty="0" smtClean="0">
                <a:latin typeface="Arial" pitchFamily="34" charset="0"/>
              </a:rPr>
              <a:t> </a:t>
            </a:r>
            <a:r>
              <a:rPr lang="de-DE" altLang="de-DE" sz="800" b="1" dirty="0" err="1" smtClean="0">
                <a:latin typeface="Arial" pitchFamily="34" charset="0"/>
              </a:rPr>
              <a:t>possible</a:t>
            </a:r>
            <a:r>
              <a:rPr lang="de-DE" altLang="de-DE" sz="800" b="1" dirty="0" smtClean="0">
                <a:latin typeface="Arial" pitchFamily="34" charset="0"/>
              </a:rPr>
              <a:t>, </a:t>
            </a:r>
            <a:r>
              <a:rPr lang="de-DE" altLang="de-DE" sz="800" b="1" dirty="0" err="1" smtClean="0">
                <a:latin typeface="Arial" pitchFamily="34" charset="0"/>
              </a:rPr>
              <a:t>show</a:t>
            </a:r>
            <a:r>
              <a:rPr lang="de-DE" altLang="de-DE" sz="800" b="1" dirty="0" smtClean="0">
                <a:latin typeface="Arial" pitchFamily="34" charset="0"/>
              </a:rPr>
              <a:t> </a:t>
            </a:r>
            <a:r>
              <a:rPr lang="de-DE" altLang="de-DE" sz="800" b="1" dirty="0" err="1" smtClean="0">
                <a:latin typeface="Arial" pitchFamily="34" charset="0"/>
              </a:rPr>
              <a:t>body</a:t>
            </a:r>
            <a:r>
              <a:rPr lang="de-DE" altLang="de-DE" sz="800" b="1" dirty="0" smtClean="0">
                <a:latin typeface="Arial" pitchFamily="34" charset="0"/>
              </a:rPr>
              <a:t> </a:t>
            </a:r>
            <a:r>
              <a:rPr lang="de-DE" altLang="de-DE" sz="800" b="1" dirty="0" err="1" smtClean="0">
                <a:latin typeface="Arial" pitchFamily="34" charset="0"/>
              </a:rPr>
              <a:t>contour</a:t>
            </a:r>
            <a:r>
              <a:rPr lang="de-DE" altLang="de-DE" sz="800" b="1" dirty="0" smtClean="0">
                <a:latin typeface="Arial" pitchFamily="34" charset="0"/>
              </a:rPr>
              <a:t> </a:t>
            </a:r>
            <a:r>
              <a:rPr lang="de-DE" altLang="de-DE" sz="800" b="1" dirty="0" err="1" smtClean="0">
                <a:latin typeface="Arial" pitchFamily="34" charset="0"/>
              </a:rPr>
              <a:t>templates</a:t>
            </a:r>
            <a:endParaRPr lang="de-DE" altLang="de-DE" sz="800" b="1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800" b="1" dirty="0" smtClean="0">
                <a:latin typeface="Arial" pitchFamily="34" charset="0"/>
              </a:rPr>
              <a:t>Template </a:t>
            </a:r>
            <a:r>
              <a:rPr lang="de-DE" altLang="de-DE" sz="800" b="1" dirty="0" err="1" smtClean="0">
                <a:latin typeface="Arial" pitchFamily="34" charset="0"/>
              </a:rPr>
              <a:t>somatography</a:t>
            </a:r>
            <a:r>
              <a:rPr lang="de-DE" altLang="de-DE" sz="800" b="1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err="1" smtClean="0">
                <a:latin typeface="Arial" pitchFamily="34" charset="0"/>
              </a:rPr>
              <a:t>Somatography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is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graphical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representation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human form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err="1" smtClean="0">
                <a:latin typeface="Arial" pitchFamily="34" charset="0"/>
              </a:rPr>
              <a:t>Several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forms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template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exist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Well-</a:t>
            </a:r>
            <a:r>
              <a:rPr lang="de-DE" altLang="de-DE" sz="800" dirty="0" err="1" smtClean="0">
                <a:latin typeface="Arial" pitchFamily="34" charset="0"/>
              </a:rPr>
              <a:t>known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examples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body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contour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templates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are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Kiel </a:t>
            </a:r>
            <a:r>
              <a:rPr lang="de-DE" altLang="de-DE" sz="800" dirty="0" err="1" smtClean="0">
                <a:latin typeface="Arial" pitchFamily="34" charset="0"/>
              </a:rPr>
              <a:t>dummy</a:t>
            </a:r>
            <a:r>
              <a:rPr lang="de-DE" altLang="de-DE" sz="800" dirty="0" smtClean="0">
                <a:latin typeface="Arial" pitchFamily="34" charset="0"/>
              </a:rPr>
              <a:t> (1975),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Bosch </a:t>
            </a:r>
            <a:r>
              <a:rPr lang="de-DE" altLang="de-DE" sz="800" dirty="0" err="1" smtClean="0">
                <a:latin typeface="Arial" pitchFamily="34" charset="0"/>
              </a:rPr>
              <a:t>templates</a:t>
            </a:r>
            <a:r>
              <a:rPr lang="de-DE" altLang="de-DE" sz="800" dirty="0" smtClean="0">
                <a:latin typeface="Arial" pitchFamily="34" charset="0"/>
              </a:rPr>
              <a:t> (1978),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drawing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templates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to</a:t>
            </a:r>
            <a:r>
              <a:rPr lang="de-DE" altLang="de-DE" sz="800" dirty="0" smtClean="0">
                <a:latin typeface="Arial" pitchFamily="34" charset="0"/>
              </a:rPr>
              <a:t> DIN 33408:2008,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Burg-</a:t>
            </a:r>
            <a:r>
              <a:rPr lang="de-DE" altLang="de-DE" sz="800" dirty="0" err="1" smtClean="0">
                <a:latin typeface="Arial" pitchFamily="34" charset="0"/>
              </a:rPr>
              <a:t>Giebichenstein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template</a:t>
            </a:r>
            <a:r>
              <a:rPr lang="de-DE" altLang="de-DE" sz="800" dirty="0" smtClean="0">
                <a:latin typeface="Arial" pitchFamily="34" charset="0"/>
              </a:rPr>
              <a:t> (1986) </a:t>
            </a:r>
            <a:r>
              <a:rPr lang="de-DE" altLang="de-DE" sz="800" dirty="0" err="1" smtClean="0">
                <a:latin typeface="Arial" pitchFamily="34" charset="0"/>
              </a:rPr>
              <a:t>and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Jenik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template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None/>
            </a:pPr>
            <a:r>
              <a:rPr lang="de-DE" altLang="de-DE" sz="800" b="1" dirty="0" err="1" smtClean="0">
                <a:latin typeface="Arial" pitchFamily="34" charset="0"/>
              </a:rPr>
              <a:t>Marking</a:t>
            </a:r>
            <a:r>
              <a:rPr lang="de-DE" altLang="de-DE" sz="800" b="1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80000"/>
              </a:lnSpc>
            </a:pPr>
            <a:r>
              <a:rPr lang="de-DE" altLang="de-DE" sz="800" dirty="0" smtClean="0">
                <a:latin typeface="Arial" pitchFamily="34" charset="0"/>
              </a:rPr>
              <a:t>2D </a:t>
            </a:r>
            <a:r>
              <a:rPr lang="de-DE" altLang="de-DE" sz="800" dirty="0" err="1" smtClean="0">
                <a:latin typeface="Arial" pitchFamily="34" charset="0"/>
              </a:rPr>
              <a:t>templates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for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human form 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In </a:t>
            </a:r>
            <a:r>
              <a:rPr lang="de-DE" altLang="de-DE" sz="800" dirty="0" err="1" smtClean="0">
                <a:latin typeface="Arial" pitchFamily="34" charset="0"/>
              </a:rPr>
              <a:t>consideration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anthropometric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dimensions</a:t>
            </a:r>
            <a:r>
              <a:rPr lang="de-DE" altLang="de-DE" sz="800" dirty="0" smtClean="0">
                <a:latin typeface="Arial" pitchFamily="34" charset="0"/>
              </a:rPr>
              <a:t> (</a:t>
            </a:r>
            <a:r>
              <a:rPr lang="de-DE" altLang="de-DE" sz="800" dirty="0" err="1" smtClean="0">
                <a:latin typeface="Arial" pitchFamily="34" charset="0"/>
              </a:rPr>
              <a:t>differentiation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by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and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sex</a:t>
            </a:r>
            <a:r>
              <a:rPr lang="de-DE" altLang="de-DE" sz="800" dirty="0" smtClean="0">
                <a:latin typeface="Arial" pitchFamily="34" charset="0"/>
              </a:rPr>
              <a:t>) 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In </a:t>
            </a:r>
            <a:r>
              <a:rPr lang="de-DE" altLang="de-DE" sz="800" dirty="0" err="1" smtClean="0">
                <a:latin typeface="Arial" pitchFamily="34" charset="0"/>
              </a:rPr>
              <a:t>various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views</a:t>
            </a:r>
            <a:r>
              <a:rPr lang="de-DE" altLang="de-DE" sz="800" dirty="0" smtClean="0">
                <a:latin typeface="Arial" pitchFamily="34" charset="0"/>
              </a:rPr>
              <a:t> (plan, front </a:t>
            </a:r>
            <a:r>
              <a:rPr lang="de-DE" altLang="de-DE" sz="800" dirty="0" err="1" smtClean="0">
                <a:latin typeface="Arial" pitchFamily="34" charset="0"/>
              </a:rPr>
              <a:t>elevation</a:t>
            </a:r>
            <a:r>
              <a:rPr lang="de-DE" altLang="de-DE" sz="800" dirty="0" smtClean="0">
                <a:latin typeface="Arial" pitchFamily="34" charset="0"/>
              </a:rPr>
              <a:t>, </a:t>
            </a:r>
            <a:r>
              <a:rPr lang="de-DE" altLang="de-DE" sz="800" dirty="0" err="1" smtClean="0">
                <a:latin typeface="Arial" pitchFamily="34" charset="0"/>
              </a:rPr>
              <a:t>side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elevation</a:t>
            </a:r>
            <a:r>
              <a:rPr lang="de-DE" altLang="de-DE" sz="800" dirty="0" smtClean="0">
                <a:latin typeface="Arial" pitchFamily="34" charset="0"/>
              </a:rPr>
              <a:t>) 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err="1" smtClean="0">
                <a:latin typeface="Arial" pitchFamily="34" charset="0"/>
              </a:rPr>
              <a:t>With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fixed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or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movable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joints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In </a:t>
            </a:r>
            <a:r>
              <a:rPr lang="de-DE" altLang="de-DE" sz="800" dirty="0" err="1" smtClean="0">
                <a:latin typeface="Arial" pitchFamily="34" charset="0"/>
              </a:rPr>
              <a:t>various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scales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800" dirty="0" smtClean="0">
                <a:latin typeface="Arial" pitchFamily="34" charset="0"/>
              </a:rPr>
              <a:t>Paper-</a:t>
            </a:r>
            <a:r>
              <a:rPr lang="de-DE" altLang="de-DE" sz="800" dirty="0" err="1" smtClean="0">
                <a:latin typeface="Arial" pitchFamily="34" charset="0"/>
              </a:rPr>
              <a:t>and</a:t>
            </a:r>
            <a:r>
              <a:rPr lang="de-DE" altLang="de-DE" sz="800" dirty="0" smtClean="0">
                <a:latin typeface="Arial" pitchFamily="34" charset="0"/>
              </a:rPr>
              <a:t>-</a:t>
            </a:r>
            <a:r>
              <a:rPr lang="de-DE" altLang="de-DE" sz="800" dirty="0" err="1" smtClean="0">
                <a:latin typeface="Arial" pitchFamily="34" charset="0"/>
              </a:rPr>
              <a:t>pencil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method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err="1" smtClean="0">
                <a:latin typeface="Arial" pitchFamily="34" charset="0"/>
              </a:rPr>
              <a:t>Scale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drawing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design </a:t>
            </a:r>
            <a:r>
              <a:rPr lang="de-DE" altLang="de-DE" sz="800" dirty="0" err="1" smtClean="0">
                <a:latin typeface="Arial" pitchFamily="34" charset="0"/>
              </a:rPr>
              <a:t>object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is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required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Body </a:t>
            </a:r>
            <a:r>
              <a:rPr lang="de-DE" altLang="de-DE" sz="800" dirty="0" err="1" smtClean="0">
                <a:latin typeface="Arial" pitchFamily="34" charset="0"/>
              </a:rPr>
              <a:t>contour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template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is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placed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over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model</a:t>
            </a:r>
            <a:r>
              <a:rPr lang="de-DE" altLang="de-DE" sz="800" dirty="0" smtClean="0">
                <a:latin typeface="Arial" pitchFamily="34" charset="0"/>
              </a:rPr>
              <a:t>/</a:t>
            </a:r>
            <a:r>
              <a:rPr lang="de-DE" altLang="de-DE" sz="800" dirty="0" err="1" smtClean="0">
                <a:latin typeface="Arial" pitchFamily="34" charset="0"/>
              </a:rPr>
              <a:t>drawing</a:t>
            </a:r>
            <a:r>
              <a:rPr lang="de-DE" altLang="de-DE" sz="800" dirty="0" smtClean="0">
                <a:latin typeface="Arial" pitchFamily="34" charset="0"/>
              </a:rPr>
              <a:t>.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The </a:t>
            </a:r>
            <a:r>
              <a:rPr lang="de-DE" altLang="de-DE" sz="800" dirty="0" err="1" smtClean="0">
                <a:latin typeface="Arial" pitchFamily="34" charset="0"/>
              </a:rPr>
              <a:t>templates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support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b="1" i="1" dirty="0" err="1" smtClean="0">
                <a:latin typeface="Arial" pitchFamily="34" charset="0"/>
              </a:rPr>
              <a:t>package</a:t>
            </a:r>
            <a:r>
              <a:rPr lang="de-DE" altLang="de-DE" sz="800" b="1" i="1" dirty="0" smtClean="0">
                <a:latin typeface="Arial" pitchFamily="34" charset="0"/>
              </a:rPr>
              <a:t> </a:t>
            </a:r>
            <a:r>
              <a:rPr lang="de-DE" altLang="de-DE" sz="800" b="1" i="1" dirty="0" err="1" smtClean="0">
                <a:latin typeface="Arial" pitchFamily="34" charset="0"/>
              </a:rPr>
              <a:t>designs</a:t>
            </a:r>
            <a:r>
              <a:rPr lang="de-DE" altLang="de-DE" sz="800" b="1" i="1" dirty="0" smtClean="0">
                <a:latin typeface="Arial" pitchFamily="34" charset="0"/>
              </a:rPr>
              <a:t> 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Joints </a:t>
            </a:r>
            <a:r>
              <a:rPr lang="de-DE" altLang="de-DE" sz="800" dirty="0" err="1" smtClean="0">
                <a:latin typeface="Arial" pitchFamily="34" charset="0"/>
              </a:rPr>
              <a:t>simplified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by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statement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the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joint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centre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points</a:t>
            </a:r>
            <a:r>
              <a:rPr lang="de-DE" altLang="de-DE" sz="800" dirty="0" smtClean="0">
                <a:latin typeface="Arial" pitchFamily="34" charset="0"/>
              </a:rPr>
              <a:t> (</a:t>
            </a:r>
            <a:r>
              <a:rPr lang="de-DE" altLang="de-DE" sz="800" dirty="0" err="1" smtClean="0">
                <a:latin typeface="Arial" pitchFamily="34" charset="0"/>
              </a:rPr>
              <a:t>point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joints</a:t>
            </a:r>
            <a:r>
              <a:rPr lang="de-DE" altLang="de-DE" sz="800" dirty="0" smtClean="0">
                <a:latin typeface="Arial" pitchFamily="34" charset="0"/>
              </a:rPr>
              <a:t>)</a:t>
            </a:r>
          </a:p>
          <a:p>
            <a:pPr marL="190500" indent="-190500">
              <a:lnSpc>
                <a:spcPct val="80000"/>
              </a:lnSpc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Different </a:t>
            </a:r>
            <a:r>
              <a:rPr lang="de-DE" altLang="de-DE" sz="800" dirty="0" err="1" smtClean="0">
                <a:latin typeface="Arial" pitchFamily="34" charset="0"/>
              </a:rPr>
              <a:t>body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positions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can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be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represented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800" b="1" dirty="0" smtClean="0">
                <a:latin typeface="Arial" pitchFamily="34" charset="0"/>
              </a:rPr>
              <a:t>Bosch </a:t>
            </a:r>
            <a:r>
              <a:rPr lang="de-DE" altLang="de-DE" sz="800" b="1" dirty="0" err="1" smtClean="0">
                <a:latin typeface="Arial" pitchFamily="34" charset="0"/>
              </a:rPr>
              <a:t>template</a:t>
            </a:r>
            <a:r>
              <a:rPr lang="de-DE" altLang="de-DE" sz="800" b="1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4 </a:t>
            </a:r>
            <a:r>
              <a:rPr lang="de-DE" altLang="de-DE" sz="800" dirty="0" err="1" smtClean="0">
                <a:latin typeface="Arial" pitchFamily="34" charset="0"/>
              </a:rPr>
              <a:t>body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heights</a:t>
            </a:r>
            <a:r>
              <a:rPr lang="de-DE" altLang="de-DE" sz="800" dirty="0" smtClean="0">
                <a:latin typeface="Arial" pitchFamily="34" charset="0"/>
              </a:rPr>
              <a:t>; </a:t>
            </a:r>
            <a:r>
              <a:rPr lang="de-DE" altLang="de-DE" sz="800" dirty="0" err="1" smtClean="0">
                <a:latin typeface="Arial" pitchFamily="34" charset="0"/>
              </a:rPr>
              <a:t>scale</a:t>
            </a:r>
            <a:r>
              <a:rPr lang="de-DE" altLang="de-DE" sz="800" dirty="0" smtClean="0">
                <a:latin typeface="Arial" pitchFamily="34" charset="0"/>
              </a:rPr>
              <a:t>: 1:10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Short </a:t>
            </a:r>
            <a:r>
              <a:rPr lang="de-DE" altLang="de-DE" sz="800" dirty="0" err="1" smtClean="0">
                <a:latin typeface="Arial" pitchFamily="34" charset="0"/>
              </a:rPr>
              <a:t>female</a:t>
            </a:r>
            <a:endParaRPr lang="de-DE" altLang="de-DE" sz="800" dirty="0" smtClean="0">
              <a:latin typeface="Arial" pitchFamily="34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Female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medium </a:t>
            </a:r>
            <a:r>
              <a:rPr lang="de-DE" altLang="de-DE" sz="800" dirty="0" err="1" smtClean="0">
                <a:latin typeface="Arial" pitchFamily="34" charset="0"/>
              </a:rPr>
              <a:t>height</a:t>
            </a:r>
            <a:r>
              <a:rPr lang="de-DE" altLang="de-DE" sz="800" dirty="0" smtClean="0">
                <a:latin typeface="Arial" pitchFamily="34" charset="0"/>
              </a:rPr>
              <a:t>, </a:t>
            </a:r>
            <a:r>
              <a:rPr lang="de-DE" altLang="de-DE" sz="800" dirty="0" err="1" smtClean="0">
                <a:latin typeface="Arial" pitchFamily="34" charset="0"/>
              </a:rPr>
              <a:t>short</a:t>
            </a:r>
            <a:r>
              <a:rPr lang="de-DE" altLang="de-DE" sz="800" dirty="0" smtClean="0">
                <a:latin typeface="Arial" pitchFamily="34" charset="0"/>
              </a:rPr>
              <a:t> male 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Tall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female</a:t>
            </a:r>
            <a:r>
              <a:rPr lang="de-DE" altLang="de-DE" sz="800" dirty="0" smtClean="0">
                <a:latin typeface="Arial" pitchFamily="34" charset="0"/>
              </a:rPr>
              <a:t>, male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medium </a:t>
            </a:r>
            <a:r>
              <a:rPr lang="de-DE" altLang="de-DE" sz="800" dirty="0" err="1" smtClean="0">
                <a:latin typeface="Arial" pitchFamily="34" charset="0"/>
              </a:rPr>
              <a:t>height</a:t>
            </a:r>
            <a:endParaRPr lang="de-DE" altLang="de-DE" sz="800" dirty="0" smtClean="0">
              <a:latin typeface="Arial" pitchFamily="34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Tall</a:t>
            </a:r>
            <a:r>
              <a:rPr lang="de-DE" altLang="de-DE" sz="800" dirty="0" smtClean="0">
                <a:latin typeface="Arial" pitchFamily="34" charset="0"/>
              </a:rPr>
              <a:t> male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Rigid </a:t>
            </a:r>
            <a:r>
              <a:rPr lang="de-DE" altLang="de-DE" sz="800" dirty="0" err="1" smtClean="0">
                <a:latin typeface="Arial" pitchFamily="34" charset="0"/>
              </a:rPr>
              <a:t>template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err="1" smtClean="0">
                <a:latin typeface="Arial" pitchFamily="34" charset="0"/>
              </a:rPr>
              <a:t>Indication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movement</a:t>
            </a:r>
            <a:r>
              <a:rPr lang="de-DE" altLang="de-DE" sz="800" dirty="0" smtClean="0">
                <a:latin typeface="Arial" pitchFamily="34" charset="0"/>
              </a:rPr>
              <a:t> angle</a:t>
            </a:r>
          </a:p>
          <a:p>
            <a:pPr marL="190500" indent="-190500">
              <a:lnSpc>
                <a:spcPct val="80000"/>
              </a:lnSpc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Design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assembly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workplaces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800" b="1" dirty="0" smtClean="0">
                <a:latin typeface="Arial" pitchFamily="34" charset="0"/>
              </a:rPr>
              <a:t>Kiel </a:t>
            </a:r>
            <a:r>
              <a:rPr lang="de-DE" altLang="de-DE" sz="800" b="1" dirty="0" err="1" smtClean="0">
                <a:latin typeface="Arial" pitchFamily="34" charset="0"/>
              </a:rPr>
              <a:t>dummy</a:t>
            </a:r>
            <a:r>
              <a:rPr lang="de-DE" altLang="de-DE" sz="800" b="1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6 </a:t>
            </a:r>
            <a:r>
              <a:rPr lang="de-DE" altLang="de-DE" sz="800" dirty="0" err="1" smtClean="0">
                <a:latin typeface="Arial" pitchFamily="34" charset="0"/>
              </a:rPr>
              <a:t>body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heights</a:t>
            </a:r>
            <a:r>
              <a:rPr lang="de-DE" altLang="de-DE" sz="800" dirty="0" smtClean="0">
                <a:latin typeface="Arial" pitchFamily="34" charset="0"/>
              </a:rPr>
              <a:t>; </a:t>
            </a:r>
            <a:r>
              <a:rPr lang="de-DE" altLang="de-DE" sz="800" dirty="0" err="1" smtClean="0">
                <a:latin typeface="Arial" pitchFamily="34" charset="0"/>
              </a:rPr>
              <a:t>scales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1:1 </a:t>
            </a:r>
            <a:r>
              <a:rPr lang="de-DE" altLang="de-DE" sz="800" dirty="0" err="1" smtClean="0">
                <a:latin typeface="Arial" pitchFamily="34" charset="0"/>
              </a:rPr>
              <a:t>and</a:t>
            </a:r>
            <a:r>
              <a:rPr lang="de-DE" altLang="de-DE" sz="800" dirty="0" smtClean="0">
                <a:latin typeface="Arial" pitchFamily="34" charset="0"/>
              </a:rPr>
              <a:t> 1:5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Very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short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female</a:t>
            </a:r>
            <a:r>
              <a:rPr lang="de-DE" altLang="de-DE" sz="800" dirty="0" smtClean="0">
                <a:latin typeface="Arial" pitchFamily="34" charset="0"/>
              </a:rPr>
              <a:t> (1st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)	</a:t>
            </a:r>
            <a:r>
              <a:rPr lang="de-DE" altLang="de-DE" sz="800" dirty="0" smtClean="0">
                <a:latin typeface="Arial" pitchFamily="34" charset="0"/>
                <a:sym typeface="Wingdings" pitchFamily="2" charset="2"/>
              </a:rPr>
              <a:t> </a:t>
            </a:r>
            <a:r>
              <a:rPr lang="de-DE" altLang="de-DE" sz="800" dirty="0" smtClean="0">
                <a:latin typeface="Arial" pitchFamily="34" charset="0"/>
              </a:rPr>
              <a:t>Short male (5th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Short </a:t>
            </a:r>
            <a:r>
              <a:rPr lang="de-DE" altLang="de-DE" sz="800" dirty="0" err="1" smtClean="0">
                <a:latin typeface="Arial" pitchFamily="34" charset="0"/>
              </a:rPr>
              <a:t>female</a:t>
            </a:r>
            <a:r>
              <a:rPr lang="de-DE" altLang="de-DE" sz="800" dirty="0" smtClean="0">
                <a:latin typeface="Arial" pitchFamily="34" charset="0"/>
              </a:rPr>
              <a:t> (5th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)		</a:t>
            </a:r>
            <a:r>
              <a:rPr lang="de-DE" altLang="de-DE" sz="800" dirty="0" smtClean="0">
                <a:latin typeface="Arial" pitchFamily="34" charset="0"/>
                <a:sym typeface="Wingdings" pitchFamily="2" charset="2"/>
              </a:rPr>
              <a:t> </a:t>
            </a:r>
            <a:r>
              <a:rPr lang="de-DE" altLang="de-DE" sz="800" dirty="0" smtClean="0">
                <a:latin typeface="Arial" pitchFamily="34" charset="0"/>
              </a:rPr>
              <a:t>Male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medium </a:t>
            </a:r>
            <a:r>
              <a:rPr lang="de-DE" altLang="de-DE" sz="800" dirty="0" err="1" smtClean="0">
                <a:latin typeface="Arial" pitchFamily="34" charset="0"/>
              </a:rPr>
              <a:t>height</a:t>
            </a:r>
            <a:r>
              <a:rPr lang="de-DE" altLang="de-DE" sz="800" dirty="0" smtClean="0">
                <a:latin typeface="Arial" pitchFamily="34" charset="0"/>
              </a:rPr>
              <a:t> (50th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Tall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female</a:t>
            </a:r>
            <a:r>
              <a:rPr lang="de-DE" altLang="de-DE" sz="800" dirty="0" smtClean="0">
                <a:latin typeface="Arial" pitchFamily="34" charset="0"/>
              </a:rPr>
              <a:t> (95th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)      	</a:t>
            </a:r>
            <a:r>
              <a:rPr lang="de-DE" altLang="de-DE" sz="800" dirty="0" smtClean="0">
                <a:latin typeface="Arial" pitchFamily="34" charset="0"/>
                <a:sym typeface="Wingdings" pitchFamily="2" charset="2"/>
              </a:rPr>
              <a:t> </a:t>
            </a:r>
            <a:r>
              <a:rPr lang="de-DE" altLang="de-DE" sz="800" dirty="0" err="1" smtClean="0">
                <a:latin typeface="Arial" pitchFamily="34" charset="0"/>
              </a:rPr>
              <a:t>Tall</a:t>
            </a:r>
            <a:r>
              <a:rPr lang="de-DE" altLang="de-DE" sz="800" dirty="0" smtClean="0">
                <a:latin typeface="Arial" pitchFamily="34" charset="0"/>
              </a:rPr>
              <a:t> male (95th </a:t>
            </a:r>
            <a:r>
              <a:rPr lang="de-DE" altLang="de-DE" sz="800" dirty="0" err="1" smtClean="0">
                <a:latin typeface="Arial" pitchFamily="34" charset="0"/>
              </a:rPr>
              <a:t>percentile</a:t>
            </a:r>
            <a:r>
              <a:rPr lang="de-DE" altLang="de-DE" sz="800" dirty="0" smtClean="0">
                <a:latin typeface="Arial" pitchFamily="34" charset="0"/>
              </a:rPr>
              <a:t>)</a:t>
            </a:r>
          </a:p>
          <a:p>
            <a:pPr marL="190500" indent="-190500">
              <a:lnSpc>
                <a:spcPct val="80000"/>
              </a:lnSpc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800" dirty="0" err="1" smtClean="0">
                <a:latin typeface="Arial" pitchFamily="34" charset="0"/>
              </a:rPr>
              <a:t>Moveable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joints</a:t>
            </a:r>
            <a:r>
              <a:rPr lang="de-DE" altLang="de-DE" sz="800" dirty="0" smtClean="0">
                <a:latin typeface="Arial" pitchFamily="34" charset="0"/>
              </a:rPr>
              <a:t>, link </a:t>
            </a:r>
            <a:r>
              <a:rPr lang="de-DE" altLang="de-DE" sz="800" dirty="0" err="1" smtClean="0">
                <a:latin typeface="Arial" pitchFamily="34" charset="0"/>
              </a:rPr>
              <a:t>joints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for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shoulder</a:t>
            </a:r>
            <a:r>
              <a:rPr lang="de-DE" altLang="de-DE" sz="800" dirty="0" smtClean="0">
                <a:latin typeface="Arial" pitchFamily="34" charset="0"/>
              </a:rPr>
              <a:t>, hip, </a:t>
            </a:r>
            <a:r>
              <a:rPr lang="de-DE" altLang="de-DE" sz="800" dirty="0" err="1" smtClean="0">
                <a:latin typeface="Arial" pitchFamily="34" charset="0"/>
              </a:rPr>
              <a:t>knee</a:t>
            </a:r>
            <a:endParaRPr lang="de-DE" altLang="de-DE" sz="8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800" b="1" dirty="0" err="1" smtClean="0">
                <a:latin typeface="Arial" pitchFamily="34" charset="0"/>
              </a:rPr>
              <a:t>Jenik</a:t>
            </a:r>
            <a:r>
              <a:rPr lang="de-DE" altLang="de-DE" sz="800" b="1" dirty="0" smtClean="0">
                <a:latin typeface="Arial" pitchFamily="34" charset="0"/>
              </a:rPr>
              <a:t> </a:t>
            </a:r>
            <a:r>
              <a:rPr lang="de-DE" altLang="de-DE" sz="800" b="1" dirty="0" err="1" smtClean="0">
                <a:latin typeface="Arial" pitchFamily="34" charset="0"/>
              </a:rPr>
              <a:t>template</a:t>
            </a:r>
            <a:r>
              <a:rPr lang="de-DE" altLang="de-DE" sz="800" b="1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800" dirty="0" smtClean="0">
                <a:latin typeface="Arial" pitchFamily="34" charset="0"/>
              </a:rPr>
              <a:t>Unisex </a:t>
            </a:r>
            <a:r>
              <a:rPr lang="de-DE" altLang="de-DE" sz="800" dirty="0" err="1" smtClean="0">
                <a:latin typeface="Arial" pitchFamily="34" charset="0"/>
              </a:rPr>
              <a:t>types</a:t>
            </a:r>
            <a:r>
              <a:rPr lang="de-DE" altLang="de-DE" sz="800" dirty="0" smtClean="0">
                <a:latin typeface="Arial" pitchFamily="34" charset="0"/>
              </a:rPr>
              <a:t> in </a:t>
            </a:r>
            <a:r>
              <a:rPr lang="de-DE" altLang="de-DE" sz="800" dirty="0" err="1" smtClean="0">
                <a:latin typeface="Arial" pitchFamily="34" charset="0"/>
              </a:rPr>
              <a:t>sizes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1500 mm, 1630 mm, 1760 mm </a:t>
            </a:r>
            <a:r>
              <a:rPr lang="de-DE" altLang="de-DE" sz="800" dirty="0" err="1" smtClean="0">
                <a:latin typeface="Arial" pitchFamily="34" charset="0"/>
              </a:rPr>
              <a:t>and</a:t>
            </a:r>
            <a:r>
              <a:rPr lang="de-DE" altLang="de-DE" sz="800" dirty="0" smtClean="0">
                <a:latin typeface="Arial" pitchFamily="34" charset="0"/>
              </a:rPr>
              <a:t> 1900 mm on a </a:t>
            </a:r>
            <a:r>
              <a:rPr lang="de-DE" altLang="de-DE" sz="800" dirty="0" err="1" smtClean="0">
                <a:latin typeface="Arial" pitchFamily="34" charset="0"/>
              </a:rPr>
              <a:t>scale</a:t>
            </a:r>
            <a:r>
              <a:rPr lang="de-DE" altLang="de-DE" sz="800" dirty="0" smtClean="0">
                <a:latin typeface="Arial" pitchFamily="34" charset="0"/>
              </a:rPr>
              <a:t> </a:t>
            </a:r>
            <a:r>
              <a:rPr lang="de-DE" altLang="de-DE" sz="800" dirty="0" err="1" smtClean="0">
                <a:latin typeface="Arial" pitchFamily="34" charset="0"/>
              </a:rPr>
              <a:t>of</a:t>
            </a:r>
            <a:r>
              <a:rPr lang="de-DE" altLang="de-DE" sz="800" dirty="0" smtClean="0">
                <a:latin typeface="Arial" pitchFamily="34" charset="0"/>
              </a:rPr>
              <a:t> 1:10</a:t>
            </a:r>
          </a:p>
          <a:p>
            <a:pPr marL="190500" indent="-190500">
              <a:lnSpc>
                <a:spcPct val="80000"/>
              </a:lnSpc>
            </a:pPr>
            <a:endParaRPr lang="de-DE" altLang="de-DE" sz="8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0099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/>
              <a:t>Example uses of template </a:t>
            </a:r>
            <a:r>
              <a:rPr lang="en-GB" b="1" dirty="0" err="1" smtClean="0"/>
              <a:t>somatography</a:t>
            </a:r>
            <a:endParaRPr lang="de-DE" dirty="0" smtClean="0"/>
          </a:p>
          <a:p>
            <a:pPr>
              <a:defRPr/>
            </a:pPr>
            <a:endParaRPr lang="en-GB" b="1" dirty="0" smtClean="0"/>
          </a:p>
          <a:p>
            <a:pPr>
              <a:defRPr/>
            </a:pPr>
            <a:r>
              <a:rPr lang="en-GB" b="1" dirty="0" smtClean="0"/>
              <a:t>Postal delivery bicycle, right:</a:t>
            </a:r>
            <a:endParaRPr lang="de-DE" dirty="0" smtClean="0"/>
          </a:p>
          <a:p>
            <a:pPr>
              <a:defRPr/>
            </a:pPr>
            <a:r>
              <a:rPr lang="en-GB" dirty="0" smtClean="0"/>
              <a:t>Customer specification: bicycle in one frame size only, no wheels of different size</a:t>
            </a:r>
          </a:p>
          <a:p>
            <a:pPr marL="171450" indent="-171450">
              <a:buFont typeface="Symbol" pitchFamily="18" charset="2"/>
              <a:buChar char="-"/>
              <a:defRPr/>
            </a:pPr>
            <a:r>
              <a:rPr lang="en-GB" dirty="0" smtClean="0"/>
              <a:t>Consequently: frame size for the 50th percentile men and women</a:t>
            </a:r>
            <a:endParaRPr lang="de-DE" dirty="0" smtClean="0"/>
          </a:p>
          <a:p>
            <a:pPr marL="171450" indent="-171450">
              <a:buFont typeface="Symbol" pitchFamily="18" charset="2"/>
              <a:buChar char="-"/>
              <a:defRPr/>
            </a:pPr>
            <a:r>
              <a:rPr lang="en-GB" dirty="0" smtClean="0"/>
              <a:t>Handlebars with height adjustment and with handlebar stem that can be adjusted for angle</a:t>
            </a:r>
          </a:p>
          <a:p>
            <a:pPr marL="171450" indent="-171450">
              <a:buFont typeface="Symbol" pitchFamily="18" charset="2"/>
              <a:buChar char="-"/>
              <a:defRPr/>
            </a:pPr>
            <a:r>
              <a:rPr lang="de-DE" dirty="0" err="1" smtClean="0"/>
              <a:t>Saddle</a:t>
            </a:r>
            <a:r>
              <a:rPr lang="de-DE" dirty="0" smtClean="0"/>
              <a:t> </a:t>
            </a:r>
            <a:r>
              <a:rPr lang="de-DE" dirty="0" err="1" smtClean="0"/>
              <a:t>adjustable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height</a:t>
            </a:r>
            <a:endParaRPr lang="de-DE" dirty="0" smtClean="0"/>
          </a:p>
          <a:p>
            <a:pPr marL="171450" indent="-171450">
              <a:buFontTx/>
              <a:buChar char="-"/>
              <a:defRPr/>
            </a:pPr>
            <a:endParaRPr lang="de-DE" dirty="0" smtClean="0"/>
          </a:p>
          <a:p>
            <a:pPr>
              <a:defRPr/>
            </a:pPr>
            <a:r>
              <a:rPr lang="de-DE" b="1" dirty="0" err="1" smtClean="0"/>
              <a:t>Forestry</a:t>
            </a:r>
            <a:r>
              <a:rPr lang="de-DE" b="1" dirty="0" smtClean="0"/>
              <a:t> </a:t>
            </a:r>
            <a:r>
              <a:rPr lang="de-DE" b="1" dirty="0" err="1" smtClean="0"/>
              <a:t>planting</a:t>
            </a:r>
            <a:r>
              <a:rPr lang="de-DE" b="1" dirty="0" smtClean="0"/>
              <a:t> </a:t>
            </a:r>
            <a:r>
              <a:rPr lang="de-DE" b="1" dirty="0" err="1" smtClean="0"/>
              <a:t>plough</a:t>
            </a:r>
            <a:r>
              <a:rPr lang="de-DE" b="1" dirty="0" smtClean="0"/>
              <a:t>, </a:t>
            </a:r>
            <a:r>
              <a:rPr lang="de-DE" b="1" dirty="0" err="1" smtClean="0"/>
              <a:t>left</a:t>
            </a:r>
            <a:r>
              <a:rPr lang="de-DE" b="1" dirty="0" smtClean="0"/>
              <a:t>:</a:t>
            </a:r>
            <a:endParaRPr lang="de-DE" dirty="0" smtClean="0"/>
          </a:p>
          <a:p>
            <a:pPr marL="171450" indent="-171450">
              <a:buFont typeface="Symbol" pitchFamily="18" charset="2"/>
              <a:buChar char="-"/>
              <a:defRPr/>
            </a:pPr>
            <a:r>
              <a:rPr lang="en-GB" dirty="0" smtClean="0"/>
              <a:t>Frame size after modification: frame made narrower in order to reduce the required spread of users' legs</a:t>
            </a:r>
            <a:endParaRPr lang="de-DE" dirty="0" smtClean="0"/>
          </a:p>
          <a:p>
            <a:pPr marL="171450" indent="-171450">
              <a:buFont typeface="Symbol" pitchFamily="18" charset="2"/>
              <a:buChar char="-"/>
              <a:defRPr/>
            </a:pPr>
            <a:r>
              <a:rPr lang="en-GB" dirty="0" smtClean="0"/>
              <a:t>Seat adjustment: alternatively, at lower cost and technically simpler: adjustable footrest</a:t>
            </a:r>
            <a:endParaRPr lang="de-DE" dirty="0" smtClean="0"/>
          </a:p>
          <a:p>
            <a:pPr marL="171450" indent="-171450">
              <a:buFont typeface="Symbol" pitchFamily="18" charset="2"/>
              <a:buChar char="-"/>
              <a:defRPr/>
            </a:pPr>
            <a:r>
              <a:rPr lang="en-GB" dirty="0" smtClean="0"/>
              <a:t>Stretched arm of the 5th percentile woman (red template): indication of the area of reach in which plant boxes should be arranged (a short person must be able to reach everywhere)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50377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dirty="0" smtClean="0">
                <a:latin typeface="Arial" pitchFamily="34" charset="0"/>
              </a:rPr>
              <a:t>In </a:t>
            </a:r>
            <a:r>
              <a:rPr lang="de-DE" altLang="de-DE" dirty="0" err="1" smtClean="0">
                <a:latin typeface="Arial" pitchFamily="34" charset="0"/>
              </a:rPr>
              <a:t>order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provide</a:t>
            </a:r>
            <a:r>
              <a:rPr lang="de-DE" altLang="de-DE" dirty="0" smtClean="0">
                <a:latin typeface="Arial" pitchFamily="34" charset="0"/>
              </a:rPr>
              <a:t> uniform </a:t>
            </a:r>
            <a:r>
              <a:rPr lang="de-DE" altLang="de-DE" dirty="0" err="1" smtClean="0">
                <a:latin typeface="Arial" pitchFamily="34" charset="0"/>
              </a:rPr>
              <a:t>starting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orientation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criteria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other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interior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elements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mockup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binding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exist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differ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sector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another</a:t>
            </a:r>
            <a:r>
              <a:rPr lang="de-DE" altLang="de-DE" dirty="0" smtClean="0">
                <a:latin typeface="Arial" pitchFamily="34" charset="0"/>
              </a:rPr>
              <a:t>. These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The H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(hip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often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purpose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Other </a:t>
            </a:r>
            <a:r>
              <a:rPr lang="de-DE" altLang="de-DE" dirty="0" err="1" smtClean="0">
                <a:latin typeface="Arial" pitchFamily="34" charset="0"/>
              </a:rPr>
              <a:t>sectors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employ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related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hip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The SIP (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index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see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next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slide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agricultural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construction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machinery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defTabSz="190500"/>
            <a:r>
              <a:rPr lang="de-DE" altLang="de-DE" b="1" dirty="0" smtClean="0">
                <a:latin typeface="Arial" pitchFamily="34" charset="0"/>
              </a:rPr>
              <a:t>H </a:t>
            </a:r>
            <a:r>
              <a:rPr lang="de-DE" altLang="de-DE" b="1" dirty="0" err="1" smtClean="0">
                <a:latin typeface="Arial" pitchFamily="34" charset="0"/>
              </a:rPr>
              <a:t>point</a:t>
            </a:r>
            <a:r>
              <a:rPr lang="de-DE" altLang="de-DE" b="1" dirty="0" smtClean="0">
                <a:latin typeface="Arial" pitchFamily="34" charset="0"/>
              </a:rPr>
              <a:t>: </a:t>
            </a:r>
            <a:r>
              <a:rPr lang="de-DE" altLang="de-DE" dirty="0" smtClean="0">
                <a:latin typeface="Arial" pitchFamily="34" charset="0"/>
              </a:rPr>
              <a:t>design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ergonomic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driving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positions</a:t>
            </a:r>
            <a:r>
              <a:rPr lang="de-DE" altLang="de-DE" dirty="0" smtClean="0">
                <a:latin typeface="Arial" pitchFamily="34" charset="0"/>
              </a:rPr>
              <a:t>,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application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vehicle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design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Package design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Specification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interior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, e.g. </a:t>
            </a:r>
            <a:r>
              <a:rPr lang="de-DE" altLang="de-DE" dirty="0" err="1" smtClean="0">
                <a:latin typeface="Arial" pitchFamily="34" charset="0"/>
              </a:rPr>
              <a:t>criteria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limitation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presentation</a:t>
            </a:r>
            <a:r>
              <a:rPr lang="de-DE" altLang="de-DE" dirty="0" smtClean="0">
                <a:latin typeface="Arial" pitchFamily="34" charset="0"/>
              </a:rPr>
              <a:t>/</a:t>
            </a:r>
            <a:r>
              <a:rPr lang="de-DE" altLang="de-DE" dirty="0" err="1" smtClean="0">
                <a:latin typeface="Arial" pitchFamily="34" charset="0"/>
              </a:rPr>
              <a:t>determining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enveloping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surfaces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planes</a:t>
            </a: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Vision </a:t>
            </a:r>
            <a:r>
              <a:rPr lang="de-DE" altLang="de-DE" dirty="0" err="1" smtClean="0">
                <a:latin typeface="Arial" pitchFamily="34" charset="0"/>
              </a:rPr>
              <a:t>analysis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/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ellipse</a:t>
            </a:r>
            <a:endParaRPr lang="de-DE" altLang="de-DE" dirty="0" smtClean="0">
              <a:latin typeface="Arial" pitchFamily="34" charset="0"/>
            </a:endParaRPr>
          </a:p>
          <a:p>
            <a:pPr defTabSz="190500"/>
            <a:r>
              <a:rPr lang="de-DE" altLang="de-DE" b="1" dirty="0" smtClean="0">
                <a:latin typeface="Arial" pitchFamily="34" charset="0"/>
              </a:rPr>
              <a:t>R </a:t>
            </a:r>
            <a:r>
              <a:rPr lang="de-DE" altLang="de-DE" b="1" dirty="0" err="1" smtClean="0">
                <a:latin typeface="Arial" pitchFamily="34" charset="0"/>
              </a:rPr>
              <a:t>point</a:t>
            </a:r>
            <a:endParaRPr lang="de-DE" altLang="de-DE" b="1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Seat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vehicle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manufacturer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At a </a:t>
            </a:r>
            <a:r>
              <a:rPr lang="de-DE" altLang="de-DE" dirty="0" err="1" smtClean="0">
                <a:latin typeface="Arial" pitchFamily="34" charset="0"/>
              </a:rPr>
              <a:t>specified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driver's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specified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inclination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R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lies at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H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SAE H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measurement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ellipse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not easy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defTabSz="190500"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endParaRPr lang="de-DE" altLang="de-DE" b="1" i="1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4245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buFont typeface="Wingdings" pitchFamily="2" charset="2"/>
              <a:buNone/>
            </a:pPr>
            <a:r>
              <a:rPr lang="de-DE" altLang="de-DE" sz="1200" b="1" dirty="0" smtClean="0">
                <a:latin typeface="Arial" pitchFamily="34" charset="0"/>
              </a:rPr>
              <a:t>Seat </a:t>
            </a:r>
            <a:r>
              <a:rPr lang="de-DE" altLang="de-DE" sz="1200" b="1" dirty="0" err="1" smtClean="0">
                <a:latin typeface="Arial" pitchFamily="34" charset="0"/>
              </a:rPr>
              <a:t>index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point</a:t>
            </a:r>
            <a:r>
              <a:rPr lang="de-DE" altLang="de-DE" sz="1200" b="1" dirty="0" smtClean="0">
                <a:latin typeface="Arial" pitchFamily="34" charset="0"/>
              </a:rPr>
              <a:t>, SIP</a:t>
            </a:r>
          </a:p>
          <a:p>
            <a:pPr defTabSz="190500"/>
            <a:r>
              <a:rPr lang="de-DE" altLang="de-DE" sz="1200" b="1" i="1" dirty="0" smtClean="0">
                <a:latin typeface="Arial" pitchFamily="34" charset="0"/>
              </a:rPr>
              <a:t>The SIP </a:t>
            </a:r>
            <a:r>
              <a:rPr lang="de-DE" altLang="de-DE" sz="1200" b="1" i="1" dirty="0" err="1" smtClean="0">
                <a:latin typeface="Arial" pitchFamily="34" charset="0"/>
              </a:rPr>
              <a:t>relates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to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the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seat</a:t>
            </a:r>
            <a:r>
              <a:rPr lang="de-DE" altLang="de-DE" sz="1200" b="1" i="1" dirty="0" smtClean="0">
                <a:latin typeface="Arial" pitchFamily="34" charset="0"/>
              </a:rPr>
              <a:t>, </a:t>
            </a:r>
            <a:r>
              <a:rPr lang="de-DE" altLang="de-DE" sz="1200" b="1" i="1" dirty="0" err="1" smtClean="0">
                <a:latin typeface="Arial" pitchFamily="34" charset="0"/>
              </a:rPr>
              <a:t>the</a:t>
            </a:r>
            <a:r>
              <a:rPr lang="de-DE" altLang="de-DE" sz="1200" b="1" i="1" dirty="0" smtClean="0">
                <a:latin typeface="Arial" pitchFamily="34" charset="0"/>
              </a:rPr>
              <a:t> H </a:t>
            </a:r>
            <a:r>
              <a:rPr lang="de-DE" altLang="de-DE" sz="1200" b="1" i="1" dirty="0" err="1" smtClean="0">
                <a:latin typeface="Arial" pitchFamily="34" charset="0"/>
              </a:rPr>
              <a:t>point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to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the</a:t>
            </a:r>
            <a:r>
              <a:rPr lang="de-DE" altLang="de-DE" sz="1200" b="1" i="1" dirty="0" smtClean="0">
                <a:latin typeface="Arial" pitchFamily="34" charset="0"/>
              </a:rPr>
              <a:t> human </a:t>
            </a:r>
            <a:r>
              <a:rPr lang="de-DE" altLang="de-DE" sz="1200" b="1" i="1" dirty="0" err="1" smtClean="0">
                <a:latin typeface="Arial" pitchFamily="34" charset="0"/>
              </a:rPr>
              <a:t>being</a:t>
            </a:r>
            <a:endParaRPr lang="de-DE" altLang="de-DE" sz="1200" b="1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Point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mid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vertical</a:t>
            </a:r>
            <a:r>
              <a:rPr lang="de-DE" altLang="de-DE" sz="1200" dirty="0" smtClean="0">
                <a:latin typeface="Arial" pitchFamily="34" charset="0"/>
              </a:rPr>
              <a:t> longitudinal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theoretical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human </a:t>
            </a:r>
            <a:r>
              <a:rPr lang="de-DE" altLang="de-DE" sz="1200" dirty="0" err="1" smtClean="0">
                <a:latin typeface="Arial" pitchFamily="34" charset="0"/>
              </a:rPr>
              <a:t>trunk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thigh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intersect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Measured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simple, rigid </a:t>
            </a:r>
            <a:r>
              <a:rPr lang="de-DE" altLang="de-DE" sz="1200" dirty="0" err="1" smtClean="0">
                <a:latin typeface="Arial" pitchFamily="34" charset="0"/>
              </a:rPr>
              <a:t>measuring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facility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en-US" altLang="de-DE" sz="1200" dirty="0" smtClean="0">
                <a:latin typeface="Arial" pitchFamily="34" charset="0"/>
              </a:rPr>
              <a:t> 	Lies within a tolerance range of ±10 mm around the measured H point</a:t>
            </a:r>
          </a:p>
          <a:p>
            <a:pPr defTabSz="190500">
              <a:buFont typeface="Wingdings" pitchFamily="2" charset="2"/>
              <a:buChar char="§"/>
            </a:pPr>
            <a:r>
              <a:rPr lang="en-US" altLang="de-DE" sz="1200" dirty="0" smtClean="0">
                <a:latin typeface="Arial" pitchFamily="34" charset="0"/>
              </a:rPr>
              <a:t> 	Publications in technical data sheets for the seats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Defined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machine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altered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adjustment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vibration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Applications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agricultural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construction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machinery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 eaLnBrk="1" hangingPunct="1">
              <a:spcBef>
                <a:spcPct val="50000"/>
              </a:spcBef>
            </a:pPr>
            <a:r>
              <a:rPr lang="de-DE" altLang="de-DE" sz="1200" b="1" dirty="0" smtClean="0">
                <a:latin typeface="Arial" pitchFamily="34" charset="0"/>
              </a:rPr>
              <a:t>Seat </a:t>
            </a:r>
            <a:r>
              <a:rPr lang="de-DE" altLang="de-DE" sz="1200" b="1" dirty="0" err="1" smtClean="0">
                <a:latin typeface="Arial" pitchFamily="34" charset="0"/>
              </a:rPr>
              <a:t>reference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point</a:t>
            </a:r>
            <a:r>
              <a:rPr lang="de-DE" altLang="de-DE" sz="1200" b="1" dirty="0" smtClean="0">
                <a:latin typeface="Arial" pitchFamily="34" charset="0"/>
              </a:rPr>
              <a:t> (SRP)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Pivotal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backrest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squab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No</a:t>
            </a:r>
            <a:r>
              <a:rPr lang="de-DE" altLang="de-DE" sz="1200" dirty="0" smtClean="0">
                <a:latin typeface="Arial" pitchFamily="34" charset="0"/>
              </a:rPr>
              <a:t> explicit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 </a:t>
            </a:r>
            <a:r>
              <a:rPr lang="de-DE" altLang="de-DE" sz="1200" dirty="0" err="1" smtClean="0">
                <a:latin typeface="Arial" pitchFamily="34" charset="0"/>
              </a:rPr>
              <a:t>point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displacement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differs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type (e.g. </a:t>
            </a:r>
            <a:r>
              <a:rPr lang="de-DE" altLang="de-DE" sz="1200" dirty="0" err="1" smtClean="0">
                <a:latin typeface="Arial" pitchFamily="34" charset="0"/>
              </a:rPr>
              <a:t>hard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soft </a:t>
            </a:r>
            <a:r>
              <a:rPr lang="de-DE" altLang="de-DE" sz="1200" dirty="0" err="1" smtClean="0">
                <a:latin typeface="Arial" pitchFamily="34" charset="0"/>
              </a:rPr>
              <a:t>upholstery</a:t>
            </a:r>
            <a:r>
              <a:rPr lang="de-DE" altLang="de-DE" sz="1200" dirty="0" smtClean="0">
                <a:latin typeface="Arial" pitchFamily="34" charset="0"/>
              </a:rPr>
              <a:t>, form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hollow</a:t>
            </a:r>
            <a:r>
              <a:rPr lang="de-DE" altLang="de-DE" sz="1200" dirty="0" smtClean="0">
                <a:latin typeface="Arial" pitchFamily="34" charset="0"/>
              </a:rPr>
              <a:t> etc.)</a:t>
            </a: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</a:t>
            </a:r>
            <a:r>
              <a:rPr lang="de-DE" altLang="de-DE" sz="1200" dirty="0" err="1" smtClean="0">
                <a:latin typeface="Arial" pitchFamily="34" charset="0"/>
              </a:rPr>
              <a:t>Application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railbound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vehicles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agricultural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forestry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vehicles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airliner</a:t>
            </a:r>
            <a:r>
              <a:rPr lang="de-DE" altLang="de-DE" sz="1200" dirty="0" smtClean="0">
                <a:latin typeface="Arial" pitchFamily="34" charset="0"/>
              </a:rPr>
              <a:t> passenger </a:t>
            </a:r>
            <a:r>
              <a:rPr lang="de-DE" altLang="de-DE" sz="1200" dirty="0" err="1" smtClean="0">
                <a:latin typeface="Arial" pitchFamily="34" charset="0"/>
              </a:rPr>
              <a:t>seats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smtClean="0">
                <a:latin typeface="Arial" pitchFamily="34" charset="0"/>
              </a:rPr>
              <a:t>Design </a:t>
            </a:r>
            <a:r>
              <a:rPr lang="de-DE" altLang="de-DE" sz="1200" b="1" dirty="0" err="1" smtClean="0">
                <a:latin typeface="Arial" pitchFamily="34" charset="0"/>
              </a:rPr>
              <a:t>eye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point</a:t>
            </a:r>
            <a:r>
              <a:rPr lang="de-DE" altLang="de-DE" sz="1200" b="1" dirty="0" smtClean="0">
                <a:latin typeface="Arial" pitchFamily="34" charset="0"/>
              </a:rPr>
              <a:t>, DEP </a:t>
            </a:r>
            <a:r>
              <a:rPr lang="en-US" altLang="de-DE" sz="1200" b="1" dirty="0" smtClean="0">
                <a:latin typeface="Arial" pitchFamily="34" charset="0"/>
              </a:rPr>
              <a:t>(also ERP = eye reference point)</a:t>
            </a:r>
            <a:endParaRPr lang="de-DE" altLang="de-DE" sz="1200" b="1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Insertion </a:t>
            </a:r>
            <a:r>
              <a:rPr lang="de-DE" altLang="de-DE" sz="1200" dirty="0" err="1" smtClean="0">
                <a:latin typeface="Arial" pitchFamily="34" charset="0"/>
              </a:rPr>
              <a:t>point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pilots</a:t>
            </a:r>
            <a:r>
              <a:rPr lang="de-DE" altLang="de-DE" sz="1200" dirty="0" smtClean="0">
                <a:latin typeface="Arial" pitchFamily="34" charset="0"/>
              </a:rPr>
              <a:t>' </a:t>
            </a:r>
            <a:r>
              <a:rPr lang="de-DE" altLang="de-DE" sz="1200" dirty="0" err="1" smtClean="0">
                <a:latin typeface="Arial" pitchFamily="34" charset="0"/>
              </a:rPr>
              <a:t>seats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All </a:t>
            </a:r>
            <a:r>
              <a:rPr lang="de-DE" altLang="de-DE" sz="1200" dirty="0" err="1" smtClean="0">
                <a:latin typeface="Arial" pitchFamily="34" charset="0"/>
              </a:rPr>
              <a:t>pilots</a:t>
            </a:r>
            <a:r>
              <a:rPr lang="de-DE" altLang="de-DE" sz="1200" dirty="0" smtClean="0">
                <a:latin typeface="Arial" pitchFamily="34" charset="0"/>
              </a:rPr>
              <a:t>'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coincide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DEP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 	The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defined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based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DEP</a:t>
            </a:r>
          </a:p>
          <a:p>
            <a:pPr defTabSz="190500"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42728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dirty="0" smtClean="0">
                <a:latin typeface="Arial" pitchFamily="34" charset="0"/>
              </a:rPr>
              <a:t>In </a:t>
            </a:r>
            <a:r>
              <a:rPr lang="de-DE" altLang="de-DE" dirty="0" err="1" smtClean="0">
                <a:latin typeface="Arial" pitchFamily="34" charset="0"/>
              </a:rPr>
              <a:t>order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provide</a:t>
            </a:r>
            <a:r>
              <a:rPr lang="de-DE" altLang="de-DE" dirty="0" smtClean="0">
                <a:latin typeface="Arial" pitchFamily="34" charset="0"/>
              </a:rPr>
              <a:t> uniform </a:t>
            </a:r>
            <a:r>
              <a:rPr lang="de-DE" altLang="de-DE" dirty="0" err="1" smtClean="0">
                <a:latin typeface="Arial" pitchFamily="34" charset="0"/>
              </a:rPr>
              <a:t>starting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orientation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criteria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other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interior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elements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mockup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binding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exist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differ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sector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another</a:t>
            </a:r>
            <a:r>
              <a:rPr lang="de-DE" altLang="de-DE" dirty="0" smtClean="0">
                <a:latin typeface="Arial" pitchFamily="34" charset="0"/>
              </a:rPr>
              <a:t>. These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The H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(hip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often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purpose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Other </a:t>
            </a:r>
            <a:r>
              <a:rPr lang="de-DE" altLang="de-DE" dirty="0" err="1" smtClean="0">
                <a:latin typeface="Arial" pitchFamily="34" charset="0"/>
              </a:rPr>
              <a:t>sectors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employ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related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hip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The SIP (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index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see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next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slide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agricultural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construction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machinery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pPr defTabSz="190500"/>
            <a:r>
              <a:rPr lang="de-DE" altLang="de-DE" b="1" dirty="0" smtClean="0">
                <a:latin typeface="Arial" pitchFamily="34" charset="0"/>
              </a:rPr>
              <a:t>H </a:t>
            </a:r>
            <a:r>
              <a:rPr lang="de-DE" altLang="de-DE" b="1" dirty="0" err="1" smtClean="0">
                <a:latin typeface="Arial" pitchFamily="34" charset="0"/>
              </a:rPr>
              <a:t>point</a:t>
            </a:r>
            <a:r>
              <a:rPr lang="de-DE" altLang="de-DE" b="1" dirty="0" smtClean="0">
                <a:latin typeface="Arial" pitchFamily="34" charset="0"/>
              </a:rPr>
              <a:t>: </a:t>
            </a:r>
            <a:r>
              <a:rPr lang="de-DE" altLang="de-DE" dirty="0" smtClean="0">
                <a:latin typeface="Arial" pitchFamily="34" charset="0"/>
              </a:rPr>
              <a:t>design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ergonomic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driving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positions</a:t>
            </a:r>
            <a:r>
              <a:rPr lang="de-DE" altLang="de-DE" dirty="0" smtClean="0">
                <a:latin typeface="Arial" pitchFamily="34" charset="0"/>
              </a:rPr>
              <a:t>,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application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vehicle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design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Package design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Specification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interior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, e.g. </a:t>
            </a:r>
            <a:r>
              <a:rPr lang="de-DE" altLang="de-DE" dirty="0" err="1" smtClean="0">
                <a:latin typeface="Arial" pitchFamily="34" charset="0"/>
              </a:rPr>
              <a:t>criteria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limitation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presentation</a:t>
            </a:r>
            <a:r>
              <a:rPr lang="de-DE" altLang="de-DE" dirty="0" smtClean="0">
                <a:latin typeface="Arial" pitchFamily="34" charset="0"/>
              </a:rPr>
              <a:t>/</a:t>
            </a:r>
            <a:r>
              <a:rPr lang="de-DE" altLang="de-DE" dirty="0" err="1" smtClean="0">
                <a:latin typeface="Arial" pitchFamily="34" charset="0"/>
              </a:rPr>
              <a:t>determining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enveloping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surfaces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planes</a:t>
            </a: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Vision </a:t>
            </a:r>
            <a:r>
              <a:rPr lang="de-DE" altLang="de-DE" dirty="0" err="1" smtClean="0">
                <a:latin typeface="Arial" pitchFamily="34" charset="0"/>
              </a:rPr>
              <a:t>analysis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points</a:t>
            </a:r>
            <a:r>
              <a:rPr lang="de-DE" altLang="de-DE" dirty="0" smtClean="0">
                <a:latin typeface="Arial" pitchFamily="34" charset="0"/>
              </a:rPr>
              <a:t>/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ellipse</a:t>
            </a:r>
            <a:endParaRPr lang="de-DE" altLang="de-DE" dirty="0" smtClean="0">
              <a:latin typeface="Arial" pitchFamily="34" charset="0"/>
            </a:endParaRPr>
          </a:p>
          <a:p>
            <a:pPr defTabSz="190500"/>
            <a:r>
              <a:rPr lang="de-DE" altLang="de-DE" b="1" dirty="0" smtClean="0">
                <a:latin typeface="Arial" pitchFamily="34" charset="0"/>
              </a:rPr>
              <a:t>R </a:t>
            </a:r>
            <a:r>
              <a:rPr lang="de-DE" altLang="de-DE" b="1" dirty="0" err="1" smtClean="0">
                <a:latin typeface="Arial" pitchFamily="34" charset="0"/>
              </a:rPr>
              <a:t>point</a:t>
            </a:r>
            <a:endParaRPr lang="de-DE" altLang="de-DE" b="1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Seat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vehicle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manufacturer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At a </a:t>
            </a:r>
            <a:r>
              <a:rPr lang="de-DE" altLang="de-DE" dirty="0" err="1" smtClean="0">
                <a:latin typeface="Arial" pitchFamily="34" charset="0"/>
              </a:rPr>
              <a:t>specified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driver's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specified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inclination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R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lies at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H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SAE H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measurement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ellipse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not easy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5C48B-E105-4D38-AC0C-CF2314916B12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23030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3378911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8ADB9-530A-48F3-95F2-52D7E77F466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1889988B-DD91-4B9B-92A1-20107190318E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75241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906D4-F49B-4EE1-9C32-C30486D22FB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7A9830AC-305F-4A15-845D-0C303AFAE933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45620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8B6E5-48EB-4046-A5FE-1A37F7E17CA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4065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40C82-0CBC-467B-BEA5-225340C0A35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87B937F6-5FFA-41B2-801D-8BF06E61547D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94002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F65D3-01BA-462D-92D1-36E1D1FE8EF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4189BB7D-D431-48FE-913A-5FFED97A7E7D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56349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B8840-DAF6-4BC1-9ED9-1F1FAEBF5A5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F6865B4C-BA72-4713-AC7E-DCD0461C04BB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49350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5C40F-3178-47EB-895D-52A57C3C0E4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C6DA8440-8534-4C1F-8182-E6D45A27DD87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08265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B88F8-EDBD-4D70-85D1-11022BA9F7E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398B3048-1079-4464-A98E-434E19C2159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6591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E9482-DD92-45E5-B69A-71997780D2D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17C9AB0A-281E-4445-B898-350EFEEA794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4067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9FA4C-2DB3-4B2A-A6C6-CA1D470FAEE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 </a:t>
            </a:r>
            <a:fld id="{EE3F3A3E-9E52-4F27-8215-C89894D67CF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4866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378F3456-28DC-4BD3-97E9-8C401F82794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 smtClean="0"/>
              <a:t>  </a:t>
            </a:r>
            <a:fld id="{CAE1144F-7F4C-4602-ABB4-F985CBCAAAFD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rgotyping.net/index.php?title=Anthropometrie:_Hilfsmittel_zur_Ermittlung_von_Gestaltungsmaszen#Menschmodell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mk-automotive.de/about-us.html" TargetMode="External"/><Relationship Id="rId3" Type="http://schemas.openxmlformats.org/officeDocument/2006/relationships/hyperlink" Target="https://www.3ds.com/products-services/delmia/" TargetMode="External"/><Relationship Id="rId7" Type="http://schemas.openxmlformats.org/officeDocument/2006/relationships/hyperlink" Target="https://www.santoshumaninc.com/" TargetMode="External"/><Relationship Id="rId12" Type="http://schemas.openxmlformats.org/officeDocument/2006/relationships/hyperlink" Target="https://vivetech.com/" TargetMode="External"/><Relationship Id="rId2" Type="http://schemas.openxmlformats.org/officeDocument/2006/relationships/hyperlink" Target="https://www.human-solutions.com/e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nybodytech.com/" TargetMode="External"/><Relationship Id="rId11" Type="http://schemas.openxmlformats.org/officeDocument/2006/relationships/hyperlink" Target="https://virtualreality.esi-group.com/" TargetMode="External"/><Relationship Id="rId5" Type="http://schemas.openxmlformats.org/officeDocument/2006/relationships/hyperlink" Target="https://www.ifm-chemnitz.de/produkte/mensch-technik-interaktion/alaskadynamicus/" TargetMode="External"/><Relationship Id="rId10" Type="http://schemas.openxmlformats.org/officeDocument/2006/relationships/hyperlink" Target="https://vrcim.wsu.edu/pages/virtual-assembly/vade.html" TargetMode="External"/><Relationship Id="rId4" Type="http://schemas.openxmlformats.org/officeDocument/2006/relationships/hyperlink" Target="https://www.plm.automation.siemens.com/de_de/Images/Jack_Human_tcm73-62436.pdf" TargetMode="External"/><Relationship Id="rId9" Type="http://schemas.openxmlformats.org/officeDocument/2006/relationships/hyperlink" Target="https://www.woelfel.de/en/products/seating-comfort/casimirautomotive.html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nora.kan-praxis.de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rgotyping.net/index.php?title=Anthropometrie:_Ableitung_von_Gestaltungsmaszen_aus_Koerpermasz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ahrersitz.ifa.dguv.de/" TargetMode="External"/><Relationship Id="rId4" Type="http://schemas.openxmlformats.org/officeDocument/2006/relationships/hyperlink" Target="http://www.ergotyping.net/index.php?title=Anthropometrie:_Hilfsmittel_zur_Ermittlung_von_Gestaltungsmasz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979612" y="2204864"/>
            <a:ext cx="6408811" cy="26797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Anthropometric and biomechanical aspects of ergonomic design</a:t>
            </a:r>
            <a:r>
              <a:rPr lang="de-DE" sz="3600" dirty="0" smtClean="0"/>
              <a:t/>
            </a:r>
            <a:br>
              <a:rPr lang="de-DE" sz="3600" dirty="0" smtClean="0"/>
            </a:br>
            <a:r>
              <a:rPr lang="de-DE" sz="3600" dirty="0" smtClean="0"/>
              <a:t/>
            </a:r>
            <a:br>
              <a:rPr lang="de-DE" sz="3600" dirty="0" smtClean="0"/>
            </a:br>
            <a:r>
              <a:rPr lang="de-DE" sz="2800" dirty="0" smtClean="0"/>
              <a:t>Part 3: </a:t>
            </a:r>
            <a:r>
              <a:rPr lang="en-US" sz="2800" dirty="0"/>
              <a:t>Tools for workplace and product design</a:t>
            </a:r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de-DE" dirty="0"/>
              <a:t>Module 2 – Learning ergonomics</a:t>
            </a: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400" dirty="0"/>
              <a:t>Seat </a:t>
            </a:r>
            <a:r>
              <a:rPr lang="de-DE" altLang="de-DE" sz="2400" dirty="0" err="1"/>
              <a:t>reference</a:t>
            </a:r>
            <a:r>
              <a:rPr lang="de-DE" altLang="de-DE" sz="2400" dirty="0"/>
              <a:t> </a:t>
            </a:r>
            <a:r>
              <a:rPr lang="de-DE" altLang="de-DE" sz="2400" dirty="0" err="1"/>
              <a:t>points</a:t>
            </a:r>
            <a:r>
              <a:rPr lang="de-DE" altLang="de-DE" sz="2400" dirty="0"/>
              <a:t> - </a:t>
            </a:r>
            <a:r>
              <a:rPr lang="de-DE" altLang="de-DE" sz="2400" dirty="0" err="1"/>
              <a:t>example</a:t>
            </a:r>
            <a:r>
              <a:rPr lang="de-DE" altLang="de-DE" sz="2400" dirty="0"/>
              <a:t> </a:t>
            </a:r>
            <a:r>
              <a:rPr lang="de-DE" altLang="de-DE" sz="2400" dirty="0" err="1"/>
              <a:t>of</a:t>
            </a:r>
            <a:r>
              <a:rPr lang="de-DE" altLang="de-DE" sz="2400" dirty="0"/>
              <a:t> </a:t>
            </a:r>
            <a:r>
              <a:rPr lang="de-DE" altLang="de-DE" sz="2400" dirty="0" err="1"/>
              <a:t>seat</a:t>
            </a:r>
            <a:r>
              <a:rPr lang="de-DE" altLang="de-DE" sz="2400" dirty="0"/>
              <a:t> </a:t>
            </a:r>
            <a:r>
              <a:rPr lang="de-DE" altLang="de-DE" sz="2400" dirty="0" err="1"/>
              <a:t>index</a:t>
            </a:r>
            <a:r>
              <a:rPr lang="de-DE" altLang="de-DE" sz="2400" dirty="0"/>
              <a:t> </a:t>
            </a:r>
            <a:r>
              <a:rPr lang="de-DE" altLang="de-DE" sz="2400" dirty="0" err="1"/>
              <a:t>point</a:t>
            </a:r>
            <a:r>
              <a:rPr lang="de-DE" altLang="de-DE" sz="2400" dirty="0"/>
              <a:t> </a:t>
            </a:r>
            <a:r>
              <a:rPr lang="de-DE" altLang="de-DE" sz="2400" dirty="0" err="1"/>
              <a:t>for</a:t>
            </a:r>
            <a:r>
              <a:rPr lang="de-DE" altLang="de-DE" sz="2400" dirty="0"/>
              <a:t> </a:t>
            </a:r>
            <a:r>
              <a:rPr lang="de-DE" altLang="de-DE" sz="2400" dirty="0" err="1"/>
              <a:t>construction</a:t>
            </a:r>
            <a:r>
              <a:rPr lang="de-DE" altLang="de-DE" sz="2400" dirty="0"/>
              <a:t> </a:t>
            </a:r>
            <a:r>
              <a:rPr lang="de-DE" altLang="de-DE" sz="2400" dirty="0" err="1"/>
              <a:t>machinery</a:t>
            </a:r>
            <a:endParaRPr lang="de-DE" sz="22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DB552A-7CD2-4026-B519-8E9FB92576D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10</a:t>
            </a:fld>
            <a:endParaRPr lang="de-DE" altLang="de-DE" dirty="0"/>
          </a:p>
        </p:txBody>
      </p:sp>
      <p:graphicFrame>
        <p:nvGraphicFramePr>
          <p:cNvPr id="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668580"/>
              </p:ext>
            </p:extLst>
          </p:nvPr>
        </p:nvGraphicFramePr>
        <p:xfrm>
          <a:off x="5364163" y="3716338"/>
          <a:ext cx="2524125" cy="227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6" name="iGrafx Image Objekt" r:id="rId4" imgW="4543425" imgH="4095750" progId="">
                  <p:embed/>
                </p:oleObj>
              </mc:Choice>
              <mc:Fallback>
                <p:oleObj name="iGrafx Image Objekt" r:id="rId4" imgW="4543425" imgH="4095750" progId="">
                  <p:embed/>
                  <p:pic>
                    <p:nvPicPr>
                      <p:cNvPr id="8196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3716338"/>
                        <a:ext cx="2524125" cy="227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17"/>
          <p:cNvGrpSpPr>
            <a:grpSpLocks/>
          </p:cNvGrpSpPr>
          <p:nvPr/>
        </p:nvGrpSpPr>
        <p:grpSpPr bwMode="auto">
          <a:xfrm>
            <a:off x="755576" y="2564904"/>
            <a:ext cx="3751337" cy="3081834"/>
            <a:chOff x="295" y="1178"/>
            <a:chExt cx="2544" cy="210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/>
          </p:nvGraphicFramePr>
          <p:xfrm>
            <a:off x="295" y="1178"/>
            <a:ext cx="2544" cy="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7" name="iGrafx Image Objekt" r:id="rId6" imgW="4638675" imgH="3829050" progId="">
                    <p:embed/>
                  </p:oleObj>
                </mc:Choice>
                <mc:Fallback>
                  <p:oleObj name="iGrafx Image Objekt" r:id="rId6" imgW="4638675" imgH="3829050" progId="">
                    <p:embed/>
                    <p:pic>
                      <p:nvPicPr>
                        <p:cNvPr id="8202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" y="1178"/>
                          <a:ext cx="2544" cy="2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1383" y="1729"/>
              <a:ext cx="1202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ctr" eaLnBrk="0" hangingPunct="0">
                <a:defRPr sz="1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de-DE" altLang="de-DE" sz="1800" dirty="0">
                  <a:solidFill>
                    <a:srgbClr val="0B2A51"/>
                  </a:solidFill>
                </a:rPr>
                <a:t>SIP = H </a:t>
              </a:r>
              <a:r>
                <a:rPr lang="de-DE" altLang="de-DE" sz="1800" dirty="0" err="1">
                  <a:solidFill>
                    <a:srgbClr val="0B2A51"/>
                  </a:solidFill>
                </a:rPr>
                <a:t>point</a:t>
              </a:r>
              <a:endParaRPr lang="de-DE" altLang="de-DE" sz="1800" dirty="0">
                <a:solidFill>
                  <a:srgbClr val="0B2A51"/>
                </a:solidFill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 flipH="1">
              <a:off x="1565" y="2024"/>
              <a:ext cx="204" cy="136"/>
            </a:xfrm>
            <a:prstGeom prst="line">
              <a:avLst/>
            </a:prstGeom>
            <a:noFill/>
            <a:ln w="57150">
              <a:solidFill>
                <a:srgbClr val="0B2A5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</p:grpSp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3995738" y="1290259"/>
            <a:ext cx="4608512" cy="2249866"/>
            <a:chOff x="2517" y="660"/>
            <a:chExt cx="2944" cy="1570"/>
          </a:xfrm>
        </p:grpSpPr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3898" y="660"/>
            <a:ext cx="1563" cy="1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8" name="iGrafx Image Objekt" r:id="rId8" imgW="4124325" imgH="4143375" progId="">
                    <p:embed/>
                  </p:oleObj>
                </mc:Choice>
                <mc:Fallback>
                  <p:oleObj name="iGrafx Image Objekt" r:id="rId8" imgW="4124325" imgH="4143375" progId="">
                    <p:embed/>
                    <p:pic>
                      <p:nvPicPr>
                        <p:cNvPr id="820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98" y="660"/>
                          <a:ext cx="1563" cy="15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2517" y="1502"/>
              <a:ext cx="1815" cy="613"/>
            </a:xfrm>
            <a:prstGeom prst="line">
              <a:avLst/>
            </a:prstGeom>
            <a:noFill/>
            <a:ln w="57150">
              <a:solidFill>
                <a:srgbClr val="0B2A5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/>
            <a:lstStyle/>
            <a:p>
              <a:endParaRPr lang="de-DE"/>
            </a:p>
          </p:txBody>
        </p:sp>
      </p:grp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69648" y="1603075"/>
            <a:ext cx="5616364" cy="980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177800" indent="-1778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de-DE" sz="1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human model (or template) is placed on the seat</a:t>
            </a:r>
          </a:p>
          <a:p>
            <a:pPr algn="l" eaLnBrk="1" hangingPunct="1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de-DE" sz="1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SIP of the seat and H point of the human model are congruent</a:t>
            </a:r>
          </a:p>
        </p:txBody>
      </p:sp>
      <p:sp>
        <p:nvSpPr>
          <p:cNvPr id="16" name="Rechteck 15"/>
          <p:cNvSpPr/>
          <p:nvPr/>
        </p:nvSpPr>
        <p:spPr>
          <a:xfrm>
            <a:off x="467544" y="6129300"/>
            <a:ext cx="81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800" dirty="0"/>
              <a:t>Source </a:t>
            </a:r>
            <a:r>
              <a:rPr lang="de-DE" altLang="de-DE" sz="800" dirty="0" smtClean="0"/>
              <a:t>:</a:t>
            </a:r>
            <a:r>
              <a:rPr lang="de-DE" sz="800" b="0" dirty="0" smtClean="0"/>
              <a:t> Kamusella</a:t>
            </a:r>
            <a:r>
              <a:rPr lang="de-DE" sz="800" b="0" dirty="0"/>
              <a:t>, </a:t>
            </a:r>
            <a:r>
              <a:rPr lang="de-DE" sz="800" b="0" dirty="0" smtClean="0"/>
              <a:t>Christiane (2008):</a:t>
            </a:r>
            <a:r>
              <a:rPr lang="de-DE" sz="800" b="0" dirty="0"/>
              <a:t> </a:t>
            </a:r>
            <a:r>
              <a:rPr lang="de-DE" sz="800" b="0" dirty="0" smtClean="0"/>
              <a:t>Bestimmung der Koordinaten des SIP in Bezug zum Sitz (Hilfskonstruktion). Unveröffentlichtes Material, </a:t>
            </a:r>
            <a:r>
              <a:rPr lang="de-DE" sz="800" b="0" dirty="0"/>
              <a:t>TU Dresden, Arbeitswissenschaft</a:t>
            </a:r>
            <a:r>
              <a:rPr lang="de-DE" sz="800" b="0" dirty="0" smtClean="0"/>
              <a:t> </a:t>
            </a:r>
            <a:endParaRPr lang="de-DE" sz="800" b="0" dirty="0"/>
          </a:p>
        </p:txBody>
      </p:sp>
    </p:spTree>
    <p:extLst>
      <p:ext uri="{BB962C8B-B14F-4D97-AF65-F5344CB8AC3E}">
        <p14:creationId xmlns:p14="http://schemas.microsoft.com/office/powerpoint/2010/main" val="128896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Categories of digital human models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467682"/>
            <a:ext cx="8064500" cy="4897437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sz="1100" b="0" dirty="0" smtClean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de-DE" sz="1100" b="0" dirty="0" smtClean="0">
                <a:solidFill>
                  <a:srgbClr val="000000"/>
                </a:solidFill>
                <a:cs typeface="Arial" pitchFamily="34" charset="0"/>
              </a:rPr>
              <a:t>Source</a:t>
            </a:r>
            <a:r>
              <a:rPr lang="de-DE" altLang="de-DE" sz="1100" b="0" dirty="0">
                <a:solidFill>
                  <a:srgbClr val="000000"/>
                </a:solidFill>
                <a:cs typeface="Arial" pitchFamily="34" charset="0"/>
              </a:rPr>
              <a:t>: </a:t>
            </a:r>
            <a:r>
              <a:rPr lang="de-DE" altLang="de-DE" sz="1100" b="0" dirty="0" err="1">
                <a:solidFill>
                  <a:srgbClr val="000000"/>
                </a:solidFill>
                <a:cs typeface="Arial" pitchFamily="34" charset="0"/>
              </a:rPr>
              <a:t>Kamusella</a:t>
            </a:r>
            <a:r>
              <a:rPr lang="de-DE" altLang="de-DE" sz="1100" b="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de-DE" altLang="de-DE" sz="1100" b="0" dirty="0">
                <a:solidFill>
                  <a:srgbClr val="0000CC"/>
                </a:solidFill>
                <a:cs typeface="Arial" pitchFamily="34" charset="0"/>
                <a:hlinkClick r:id="rId3"/>
              </a:rPr>
              <a:t>http://</a:t>
            </a:r>
            <a:r>
              <a:rPr lang="de-DE" altLang="de-DE" sz="1100" b="0" dirty="0" smtClean="0">
                <a:solidFill>
                  <a:srgbClr val="0000CC"/>
                </a:solidFill>
                <a:cs typeface="Arial" pitchFamily="34" charset="0"/>
                <a:hlinkClick r:id="rId3"/>
              </a:rPr>
              <a:t>ergotyping.net/index.php?title=Anthropometrie</a:t>
            </a:r>
            <a:r>
              <a:rPr lang="de-DE" altLang="de-DE" sz="1100" b="0" dirty="0">
                <a:solidFill>
                  <a:srgbClr val="0000CC"/>
                </a:solidFill>
                <a:cs typeface="Arial" pitchFamily="34" charset="0"/>
                <a:hlinkClick r:id="rId3"/>
              </a:rPr>
              <a:t>:_Hilfsmittel_zur_Ermittlung_von_Gestaltungsmaszen#Menschmodelle</a:t>
            </a:r>
            <a:endParaRPr lang="de-DE" altLang="de-DE" sz="1100" b="0" dirty="0">
              <a:solidFill>
                <a:srgbClr val="0000CC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altLang="de-DE" dirty="0">
              <a:solidFill>
                <a:srgbClr val="000000"/>
              </a:solidFill>
              <a:cs typeface="Arial" pitchFamily="34" charset="0"/>
            </a:endParaRP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A9ED4-D1B1-4C89-B197-99DB4C669F3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11</a:t>
            </a:fld>
            <a:endParaRPr lang="de-DE" altLang="de-DE" dirty="0"/>
          </a:p>
        </p:txBody>
      </p:sp>
      <p:sp>
        <p:nvSpPr>
          <p:cNvPr id="9" name="Rechteck 45"/>
          <p:cNvSpPr>
            <a:spLocks noChangeArrowheads="1"/>
          </p:cNvSpPr>
          <p:nvPr/>
        </p:nvSpPr>
        <p:spPr bwMode="auto">
          <a:xfrm>
            <a:off x="504681" y="1604962"/>
            <a:ext cx="78851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de-DE" altLang="de-DE" sz="1100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89" y="1735767"/>
            <a:ext cx="8522947" cy="39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74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Digital human models – example of </a:t>
            </a:r>
            <a:r>
              <a:rPr lang="en-US" sz="2400" dirty="0" err="1"/>
              <a:t>CharAT</a:t>
            </a:r>
            <a:r>
              <a:rPr lang="en-US" sz="2400" dirty="0"/>
              <a:t> Ergonomics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437738" cy="4897437"/>
          </a:xfrm>
        </p:spPr>
        <p:txBody>
          <a:bodyPr/>
          <a:lstStyle/>
          <a:p>
            <a:r>
              <a:rPr lang="en-US" sz="2200" b="0" dirty="0" smtClean="0"/>
              <a:t>Selected sequences for determining process and user characteristics of the operator's view by means of the </a:t>
            </a:r>
            <a:r>
              <a:rPr lang="en-US" sz="2200" b="0" dirty="0" err="1" smtClean="0"/>
              <a:t>CharAT</a:t>
            </a:r>
            <a:r>
              <a:rPr lang="en-US" sz="2200" b="0" dirty="0" smtClean="0"/>
              <a:t> Ergonomics human model and virtual view dynamics in digital prototyping</a:t>
            </a:r>
            <a:endParaRPr lang="en-US" sz="22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8C49CE-5CDE-4EE4-914E-35142D956E7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12</a:t>
            </a:fld>
            <a:endParaRPr lang="de-DE" altLang="de-DE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61" y="2946874"/>
            <a:ext cx="4166066" cy="2956056"/>
          </a:xfrm>
          <a:prstGeom prst="rect">
            <a:avLst/>
          </a:prstGeom>
        </p:spPr>
      </p:pic>
      <p:sp>
        <p:nvSpPr>
          <p:cNvPr id="12" name="Inhaltsplatzhalter 7"/>
          <p:cNvSpPr txBox="1">
            <a:spLocks/>
          </p:cNvSpPr>
          <p:nvPr/>
        </p:nvSpPr>
        <p:spPr bwMode="auto">
          <a:xfrm>
            <a:off x="7241108" y="6172720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kern="0" smtClean="0"/>
              <a:t>© Michael Hüter</a:t>
            </a:r>
            <a:endParaRPr lang="de-DE" b="0" kern="0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096" y="2899334"/>
            <a:ext cx="4613290" cy="327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7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Digital human models – example of </a:t>
            </a:r>
            <a:r>
              <a:rPr lang="en-US" sz="2300" dirty="0" err="1"/>
              <a:t>CharAT</a:t>
            </a:r>
            <a:r>
              <a:rPr lang="en-US" sz="2300" dirty="0"/>
              <a:t> Ergonomics</a:t>
            </a:r>
            <a:endParaRPr lang="de-DE" sz="23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6AC5C-859E-40E2-A989-B0F5C60239D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13</a:t>
            </a:fld>
            <a:endParaRPr lang="de-DE" alt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323528" y="1316668"/>
            <a:ext cx="5040560" cy="5116343"/>
            <a:chOff x="5292080" y="1016732"/>
            <a:chExt cx="5040560" cy="511634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8084" y="1016732"/>
              <a:ext cx="3514725" cy="451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hteck 8"/>
            <p:cNvSpPr/>
            <p:nvPr/>
          </p:nvSpPr>
          <p:spPr>
            <a:xfrm>
              <a:off x="5292080" y="5625244"/>
              <a:ext cx="504056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900" dirty="0"/>
                <a:t>Source: </a:t>
              </a:r>
              <a:r>
                <a:rPr lang="de-DE" sz="900" dirty="0" err="1"/>
                <a:t>Kamusella</a:t>
              </a:r>
              <a:r>
                <a:rPr lang="de-DE" sz="900" dirty="0"/>
                <a:t>, Chr.; Einsatz digitaler </a:t>
              </a:r>
              <a:r>
                <a:rPr lang="de-DE" sz="900" dirty="0" err="1"/>
                <a:t>Ergonomiewerkzeuge</a:t>
              </a:r>
              <a:r>
                <a:rPr lang="de-DE" sz="900" dirty="0"/>
                <a:t> –Anwendungsbeispiele. Handout at </a:t>
              </a:r>
              <a:r>
                <a:rPr lang="de-DE" sz="900" dirty="0" err="1"/>
                <a:t>the</a:t>
              </a:r>
              <a:r>
                <a:rPr lang="de-DE" sz="900" dirty="0"/>
                <a:t> </a:t>
              </a:r>
              <a:r>
                <a:rPr lang="de-DE" sz="900" dirty="0" err="1"/>
                <a:t>meeting</a:t>
              </a:r>
              <a:r>
                <a:rPr lang="de-DE" sz="900" dirty="0"/>
                <a:t> </a:t>
              </a:r>
              <a:r>
                <a:rPr lang="de-DE" sz="900" dirty="0" err="1"/>
                <a:t>entitled</a:t>
              </a:r>
              <a:r>
                <a:rPr lang="de-DE" sz="900" dirty="0"/>
                <a:t> "Digitale Ergonomie", </a:t>
              </a:r>
              <a:r>
                <a:rPr lang="de-DE" sz="900" dirty="0" err="1"/>
                <a:t>held</a:t>
              </a:r>
              <a:r>
                <a:rPr lang="de-DE" sz="900" dirty="0"/>
                <a:t> in Dresden on 14 November 2012 </a:t>
              </a:r>
              <a:r>
                <a:rPr lang="de-DE" sz="900" dirty="0" err="1"/>
                <a:t>by</a:t>
              </a:r>
              <a:r>
                <a:rPr lang="de-DE" sz="900" dirty="0"/>
                <a:t> </a:t>
              </a:r>
              <a:r>
                <a:rPr lang="de-DE" sz="900" dirty="0" err="1"/>
                <a:t>the</a:t>
              </a:r>
              <a:r>
                <a:rPr lang="de-DE" sz="900" dirty="0"/>
                <a:t> Federal </a:t>
              </a:r>
              <a:r>
                <a:rPr lang="de-DE" sz="900" dirty="0" err="1"/>
                <a:t>institute</a:t>
              </a:r>
              <a:r>
                <a:rPr lang="de-DE" sz="900" dirty="0"/>
                <a:t> </a:t>
              </a:r>
              <a:r>
                <a:rPr lang="de-DE" sz="900" dirty="0" err="1"/>
                <a:t>for</a:t>
              </a:r>
              <a:r>
                <a:rPr lang="de-DE" sz="900" dirty="0"/>
                <a:t> </a:t>
              </a:r>
              <a:r>
                <a:rPr lang="de-DE" sz="900" dirty="0" err="1"/>
                <a:t>Occupational</a:t>
              </a:r>
              <a:r>
                <a:rPr lang="de-DE" sz="900" dirty="0"/>
                <a:t> </a:t>
              </a:r>
              <a:r>
                <a:rPr lang="de-DE" sz="900" dirty="0" err="1"/>
                <a:t>Safety</a:t>
              </a:r>
              <a:r>
                <a:rPr lang="de-DE" sz="900" dirty="0"/>
                <a:t> </a:t>
              </a:r>
              <a:r>
                <a:rPr lang="de-DE" sz="900" dirty="0" err="1"/>
                <a:t>and</a:t>
              </a:r>
              <a:r>
                <a:rPr lang="de-DE" sz="900" dirty="0"/>
                <a:t> </a:t>
              </a:r>
              <a:r>
                <a:rPr lang="de-DE" sz="900" dirty="0" err="1"/>
                <a:t>Health</a:t>
              </a:r>
              <a:r>
                <a:rPr lang="de-DE" sz="900" dirty="0"/>
                <a:t> (</a:t>
              </a:r>
              <a:r>
                <a:rPr lang="de-DE" sz="900" dirty="0" err="1"/>
                <a:t>BAuA</a:t>
              </a:r>
              <a:r>
                <a:rPr lang="de-DE" sz="900" dirty="0"/>
                <a:t>)</a:t>
              </a: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3743908" y="1748716"/>
            <a:ext cx="5036207" cy="4032448"/>
            <a:chOff x="215516" y="1052736"/>
            <a:chExt cx="5036207" cy="4032448"/>
          </a:xfrm>
        </p:grpSpPr>
        <p:sp>
          <p:nvSpPr>
            <p:cNvPr id="11" name="Rechteck 10"/>
            <p:cNvSpPr/>
            <p:nvPr/>
          </p:nvSpPr>
          <p:spPr>
            <a:xfrm>
              <a:off x="431540" y="1052736"/>
              <a:ext cx="4788532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900" b="0" dirty="0" smtClean="0"/>
                <a:t>Source: </a:t>
              </a:r>
              <a:r>
                <a:rPr lang="de-DE" sz="900" b="0" dirty="0" err="1" smtClean="0"/>
                <a:t>Gröllich</a:t>
              </a:r>
              <a:r>
                <a:rPr lang="de-DE" sz="900" b="0" dirty="0" smtClean="0"/>
                <a:t>, D. (2013): </a:t>
              </a:r>
              <a:endParaRPr lang="de-DE" sz="900" b="0" dirty="0"/>
            </a:p>
            <a:p>
              <a:r>
                <a:rPr lang="en-US" sz="900" dirty="0"/>
                <a:t>Development of preventive design strategies for reducing physical stresses during airliner production. Unpublished material/concluding presentation, TU Dresden, Chair of </a:t>
              </a:r>
              <a:r>
                <a:rPr lang="en-US" sz="900" dirty="0" err="1"/>
                <a:t>Labour</a:t>
              </a:r>
              <a:r>
                <a:rPr lang="en-US" sz="900" dirty="0"/>
                <a:t> Sciences</a:t>
              </a: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215516" y="1952836"/>
              <a:ext cx="5036207" cy="3132348"/>
              <a:chOff x="251520" y="1160748"/>
              <a:chExt cx="5036207" cy="3132348"/>
            </a:xfrm>
          </p:grpSpPr>
          <p:pic>
            <p:nvPicPr>
              <p:cNvPr id="13" name="Picture 4" descr="L:\Airbus A350 XWB prospektive Ergonomie\Konstruktionen\Konstruktionen\Für Endpräsentation\Render\Kniestuhl M50.png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flipH="1">
                <a:off x="251520" y="1448780"/>
                <a:ext cx="3043662" cy="2469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9851" y="2456892"/>
                <a:ext cx="2037985" cy="1836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9852" y="1160748"/>
                <a:ext cx="2047875" cy="1304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8758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08714" cy="496888"/>
          </a:xfrm>
        </p:spPr>
        <p:txBody>
          <a:bodyPr/>
          <a:lstStyle/>
          <a:p>
            <a:r>
              <a:rPr lang="en-US" sz="2400" dirty="0"/>
              <a:t>Digital human models – Example of </a:t>
            </a:r>
            <a:r>
              <a:rPr lang="en-US" sz="2400" dirty="0" err="1"/>
              <a:t>CharAT</a:t>
            </a:r>
            <a:r>
              <a:rPr lang="en-US" sz="2400" dirty="0"/>
              <a:t> Ergonomics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1BE470-5416-4859-A366-0D0AB95A30F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14</a:t>
            </a:fld>
            <a:endParaRPr lang="de-DE" alt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"/>
          <a:stretch/>
        </p:blipFill>
        <p:spPr>
          <a:xfrm>
            <a:off x="943016" y="1268760"/>
            <a:ext cx="6551775" cy="5040560"/>
          </a:xfrm>
          <a:prstGeom prst="rect">
            <a:avLst/>
          </a:prstGeom>
        </p:spPr>
      </p:pic>
      <p:sp>
        <p:nvSpPr>
          <p:cNvPr id="9" name="Inhaltsplatzhalter 7"/>
          <p:cNvSpPr txBox="1">
            <a:spLocks noGrp="1"/>
          </p:cNvSpPr>
          <p:nvPr>
            <p:ph idx="1"/>
          </p:nvPr>
        </p:nvSpPr>
        <p:spPr>
          <a:xfrm>
            <a:off x="7402512" y="5993749"/>
            <a:ext cx="1003300" cy="12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</p:spTree>
    <p:extLst>
      <p:ext uri="{BB962C8B-B14F-4D97-AF65-F5344CB8AC3E}">
        <p14:creationId xmlns:p14="http://schemas.microsoft.com/office/powerpoint/2010/main" val="28600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352730" cy="496888"/>
          </a:xfrm>
        </p:spPr>
        <p:txBody>
          <a:bodyPr/>
          <a:lstStyle/>
          <a:p>
            <a:r>
              <a:rPr lang="en-US" sz="2400" dirty="0"/>
              <a:t>Digital human models – example category of virtual reality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3F5F09-1B3C-4B8E-9174-761BCF6FDB4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15</a:t>
            </a:fld>
            <a:endParaRPr lang="de-DE" altLang="de-DE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48" y="1700015"/>
            <a:ext cx="7079960" cy="4691229"/>
          </a:xfrm>
        </p:spPr>
      </p:pic>
      <p:sp>
        <p:nvSpPr>
          <p:cNvPr id="10" name="Inhaltsplatzhalter 7"/>
          <p:cNvSpPr txBox="1">
            <a:spLocks/>
          </p:cNvSpPr>
          <p:nvPr/>
        </p:nvSpPr>
        <p:spPr bwMode="auto">
          <a:xfrm>
            <a:off x="7559253" y="5932988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kern="0" smtClean="0"/>
              <a:t>© Michael Hüter</a:t>
            </a:r>
            <a:endParaRPr lang="de-DE" b="0" kern="0" dirty="0"/>
          </a:p>
        </p:txBody>
      </p:sp>
    </p:spTree>
    <p:extLst>
      <p:ext uri="{BB962C8B-B14F-4D97-AF65-F5344CB8AC3E}">
        <p14:creationId xmlns:p14="http://schemas.microsoft.com/office/powerpoint/2010/main" val="331466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Digital human </a:t>
            </a:r>
            <a:r>
              <a:rPr lang="de-DE" altLang="de-DE" sz="3200" dirty="0" err="1"/>
              <a:t>model</a:t>
            </a:r>
            <a:r>
              <a:rPr lang="de-DE" altLang="de-DE" sz="3200" dirty="0"/>
              <a:t> – </a:t>
            </a:r>
            <a:r>
              <a:rPr lang="de-DE" altLang="de-DE" sz="3200" dirty="0" err="1"/>
              <a:t>further</a:t>
            </a:r>
            <a:r>
              <a:rPr lang="de-DE" altLang="de-DE" sz="3200" dirty="0"/>
              <a:t> </a:t>
            </a:r>
            <a:r>
              <a:rPr lang="de-DE" altLang="de-DE" sz="3200" dirty="0" err="1"/>
              <a:t>examples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88339" y="1414319"/>
            <a:ext cx="8064500" cy="4897437"/>
          </a:xfrm>
        </p:spPr>
        <p:txBody>
          <a:bodyPr/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RAMSIS</a:t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https://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www.human-solutions.com/en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155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Human Builder (formerly </a:t>
            </a:r>
            <a:r>
              <a:rPr lang="en-US" sz="155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Safeworks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	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https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://www.3ds.com/products-services/delmia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/</a:t>
            </a:r>
            <a:endParaRPr lang="en-US" sz="155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Jack (formerly Any-Man/ </a:t>
            </a:r>
            <a:r>
              <a:rPr lang="en-US" sz="1550" b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eM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-Human)</a:t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https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www.plm.automation.siemens.com/de_de/Images/Jack_Human_tcm73-62436.pdf</a:t>
            </a:r>
            <a:endParaRPr lang="en-US" sz="155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DYNAMICUS</a:t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https://www.ifm-chemnitz.de/produkte/mensch-technik-interaktion/alaskadynamicus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/</a:t>
            </a:r>
            <a:endParaRPr lang="en-US" sz="155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AnyBody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http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www.anybodytech.com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endParaRPr lang="en-US" sz="155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SANTOS	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https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://www.santoshumaninc.com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/</a:t>
            </a:r>
            <a:endParaRPr lang="en-US" sz="155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EMA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8"/>
              </a:rPr>
              <a:t>https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8"/>
              </a:rPr>
              <a:t>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8"/>
              </a:rPr>
              <a:t>www.imk-automotive.de/about-us.html</a:t>
            </a:r>
            <a:endParaRPr lang="en-US" sz="155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Casimir 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b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9"/>
              </a:rPr>
              <a:t>https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9"/>
              </a:rPr>
              <a:t>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9"/>
              </a:rPr>
              <a:t>www.woelfel.de/en/products/seating-comfort/casimirautomotive.html</a:t>
            </a:r>
            <a:endParaRPr lang="en-US" sz="155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VADE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10"/>
              </a:rPr>
              <a:t>https://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10"/>
              </a:rPr>
              <a:t>vrcim.wsu.edu/pages/virtual-assembly/vade.html</a:t>
            </a:r>
            <a:endParaRPr lang="en-US" sz="155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ICIDO:Ergonomics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11"/>
              </a:rPr>
              <a:t>https://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11"/>
              </a:rPr>
              <a:t>virtualreality.esi-group.com</a:t>
            </a:r>
            <a:endParaRPr lang="en-US" sz="155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550" b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ViveTech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LTD. 	</a:t>
            </a:r>
            <a:r>
              <a:rPr lang="en-US" sz="1550" b="0" dirty="0">
                <a:solidFill>
                  <a:schemeClr val="tx1">
                    <a:lumMod val="65000"/>
                    <a:lumOff val="35000"/>
                  </a:schemeClr>
                </a:solidFill>
                <a:hlinkClick r:id="rId12"/>
              </a:rPr>
              <a:t>https://vivetech.com</a:t>
            </a:r>
            <a:r>
              <a:rPr lang="en-US" sz="1550" b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12"/>
              </a:rPr>
              <a:t>/</a:t>
            </a:r>
            <a:endParaRPr lang="en-US" sz="155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sz="155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20C7CD-A3DF-4123-8D40-4778B49F856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591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standards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Module 2-3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768"/>
            <a:ext cx="8280722" cy="4897437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DIN Taschenbuch 390 </a:t>
            </a:r>
            <a:r>
              <a:rPr lang="de-DE" altLang="de-DE" sz="1600" b="0" dirty="0"/>
              <a:t>Körpermaße und Körperkräfte</a:t>
            </a:r>
            <a:endParaRPr lang="de-DE" altLang="de-DE" sz="1600" dirty="0"/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DIN 33408-1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Körperumrißschablonen</a:t>
            </a:r>
            <a:r>
              <a:rPr lang="de-DE" altLang="de-DE" sz="1600" b="0" dirty="0"/>
              <a:t>, Teil 1: Für Sitzplätze</a:t>
            </a:r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ISO 15534-3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Ergonomic</a:t>
            </a:r>
            <a:r>
              <a:rPr lang="de-DE" altLang="de-DE" sz="1600" b="0" dirty="0"/>
              <a:t> design </a:t>
            </a:r>
            <a:r>
              <a:rPr lang="de-DE" altLang="de-DE" sz="1600" b="0" dirty="0" err="1"/>
              <a:t>for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the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safety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machinery</a:t>
            </a:r>
            <a:r>
              <a:rPr lang="de-DE" altLang="de-DE" sz="1600" b="0" dirty="0"/>
              <a:t> – </a:t>
            </a:r>
            <a:r>
              <a:rPr lang="de-DE" altLang="de-DE" sz="1600" b="0" dirty="0" err="1"/>
              <a:t>Anthropometric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data</a:t>
            </a:r>
            <a:endParaRPr lang="de-DE" altLang="de-DE" sz="1600" dirty="0"/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EN ISO 15536-1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Ergonomics</a:t>
            </a:r>
            <a:r>
              <a:rPr lang="de-DE" altLang="de-DE" sz="1600" b="0" dirty="0"/>
              <a:t> – Computer </a:t>
            </a:r>
            <a:r>
              <a:rPr lang="de-DE" altLang="de-DE" sz="1600" b="0" dirty="0" err="1"/>
              <a:t>manikins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and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body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templates</a:t>
            </a:r>
            <a:r>
              <a:rPr lang="de-DE" altLang="de-DE" sz="1600" b="0" dirty="0"/>
              <a:t> – General </a:t>
            </a:r>
            <a:r>
              <a:rPr lang="de-DE" altLang="de-DE" sz="1600" b="0" dirty="0" err="1"/>
              <a:t>requirements</a:t>
            </a:r>
            <a:r>
              <a:rPr lang="de-DE" altLang="de-DE" sz="1600" b="0" dirty="0"/>
              <a:t> </a:t>
            </a:r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EN ISO 15536-2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Ergonomics</a:t>
            </a:r>
            <a:r>
              <a:rPr lang="de-DE" altLang="de-DE" sz="1600" b="0" dirty="0"/>
              <a:t> – Computer </a:t>
            </a:r>
            <a:r>
              <a:rPr lang="de-DE" altLang="de-DE" sz="1600" b="0" dirty="0" err="1"/>
              <a:t>manikins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and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body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templates</a:t>
            </a:r>
            <a:r>
              <a:rPr lang="de-DE" altLang="de-DE" sz="1600" b="0" dirty="0"/>
              <a:t> – Part2: </a:t>
            </a:r>
            <a:r>
              <a:rPr lang="de-DE" altLang="de-DE" sz="1600" b="0" dirty="0" err="1"/>
              <a:t>Verification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functions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and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validation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dimensions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for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computer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manikin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systems</a:t>
            </a:r>
            <a:endParaRPr lang="de-DE" altLang="de-DE" sz="1600" b="0" dirty="0"/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EN ISO 14738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Safety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machinery</a:t>
            </a:r>
            <a:r>
              <a:rPr lang="de-DE" altLang="de-DE" sz="1600" b="0" dirty="0"/>
              <a:t> – </a:t>
            </a:r>
            <a:r>
              <a:rPr lang="de-DE" altLang="de-DE" sz="1600" b="0" dirty="0" err="1"/>
              <a:t>Anthropometric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requirements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for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the</a:t>
            </a:r>
            <a:r>
              <a:rPr lang="de-DE" altLang="de-DE" sz="1600" b="0" dirty="0"/>
              <a:t> design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workstations</a:t>
            </a:r>
            <a:r>
              <a:rPr lang="de-DE" altLang="de-DE" sz="1600" b="0" dirty="0"/>
              <a:t> at </a:t>
            </a:r>
            <a:r>
              <a:rPr lang="de-DE" altLang="de-DE" sz="1600" b="0" dirty="0" err="1"/>
              <a:t>machinery</a:t>
            </a:r>
            <a:r>
              <a:rPr lang="de-DE" altLang="de-DE" sz="1600" b="0" dirty="0"/>
              <a:t> </a:t>
            </a:r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EN 1005-4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Safety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machinery</a:t>
            </a:r>
            <a:r>
              <a:rPr lang="de-DE" altLang="de-DE" sz="1600" b="0" dirty="0"/>
              <a:t> – Human </a:t>
            </a:r>
            <a:r>
              <a:rPr lang="de-DE" altLang="de-DE" sz="1600" b="0" dirty="0" err="1"/>
              <a:t>physical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performance</a:t>
            </a:r>
            <a:r>
              <a:rPr lang="de-DE" altLang="de-DE" sz="1600" b="0" dirty="0"/>
              <a:t> – Part 4: Evaluation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working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postures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and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movements</a:t>
            </a:r>
            <a:r>
              <a:rPr lang="de-DE" altLang="de-DE" sz="1600" b="0" dirty="0"/>
              <a:t> in </a:t>
            </a:r>
            <a:r>
              <a:rPr lang="de-DE" altLang="de-DE" sz="1600" b="0" dirty="0" err="1"/>
              <a:t>relation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to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machinery</a:t>
            </a:r>
            <a:endParaRPr lang="de-DE" altLang="de-DE" sz="1600" b="0" dirty="0"/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600" dirty="0"/>
              <a:t>DIN 33406</a:t>
            </a:r>
            <a:r>
              <a:rPr lang="de-DE" altLang="de-DE" sz="1600" b="0" dirty="0"/>
              <a:t> Arbeitsplatzmaße im Produktionsbereich - Begriffe, Arbeitsplatztypen, Arbeitsplatzmaße</a:t>
            </a:r>
          </a:p>
          <a:p>
            <a:endParaRPr lang="de-DE" sz="16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8700A1-B2D8-4352-BBE0-558D105FE2C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641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standards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Module 2-3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768"/>
            <a:ext cx="8280722" cy="489743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DIN EN ISO 3411:2009-01</a:t>
            </a:r>
            <a:r>
              <a:rPr lang="de-DE" altLang="de-DE" sz="1500" b="0" dirty="0"/>
              <a:t> Erdbaumaschinen - Körpermaße von Maschinenführern und  Mindestfreiraum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DIN ISO 4130:1979-04</a:t>
            </a:r>
            <a:r>
              <a:rPr lang="de-DE" altLang="de-DE" sz="1500" b="0" dirty="0"/>
              <a:t> Straßenfahrzeuge - 3-dimensionales Bezugssystem und primäre Bezugspunkte - Definitionen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DIN EN ISO 5353:1999-03</a:t>
            </a:r>
            <a:r>
              <a:rPr lang="de-DE" altLang="de-DE" sz="1500" b="0" dirty="0"/>
              <a:t> Erdbaumaschinen sowie Traktoren und Maschinen für Land- und  Forstwirtschaft - Sitzindexpunkt 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DIN 5566-1:2006-09</a:t>
            </a:r>
            <a:r>
              <a:rPr lang="de-DE" altLang="de-DE" sz="1500" b="0" dirty="0"/>
              <a:t> Schienenfahrzeuge – Führerräume - Allgemeine Anforderungen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DIN 5566-2:2006-09</a:t>
            </a:r>
            <a:r>
              <a:rPr lang="de-DE" altLang="de-DE" sz="1500" b="0" dirty="0"/>
              <a:t> Schienenfahrzeuge – Führerräume - Zusatzanforderungen an Eisenbahnfahrzeuge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ISO 6549:1999-12</a:t>
            </a:r>
            <a:r>
              <a:rPr lang="de-DE" altLang="de-DE" sz="1500" b="0" dirty="0"/>
              <a:t> Straßenfahrzeuge - Methode zur Bestimmung von H- und R-(Sitzbezugs)Punkten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DIN EN 70020-1:1993-02</a:t>
            </a:r>
            <a:r>
              <a:rPr lang="de-DE" altLang="de-DE" sz="1500" b="0" dirty="0"/>
              <a:t> Straßenfahrzeuge – Kraftfahrzeugbau – Begriffe von Abmessungen</a:t>
            </a:r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dirty="0"/>
              <a:t>SAE J826 </a:t>
            </a:r>
            <a:r>
              <a:rPr lang="de-DE" altLang="de-DE" sz="1500" b="0" dirty="0"/>
              <a:t>H-Point </a:t>
            </a:r>
            <a:r>
              <a:rPr lang="de-DE" altLang="de-DE" sz="1500" b="0" dirty="0" err="1"/>
              <a:t>Machine</a:t>
            </a:r>
            <a:r>
              <a:rPr lang="de-DE" altLang="de-DE" sz="1500" b="0" dirty="0"/>
              <a:t> </a:t>
            </a:r>
            <a:r>
              <a:rPr lang="de-DE" altLang="de-DE" sz="1500" b="0" dirty="0" err="1"/>
              <a:t>and</a:t>
            </a:r>
            <a:r>
              <a:rPr lang="de-DE" altLang="de-DE" sz="1500" b="0" dirty="0"/>
              <a:t> Design Tool </a:t>
            </a:r>
            <a:r>
              <a:rPr lang="de-DE" altLang="de-DE" sz="1500" b="0" dirty="0" err="1"/>
              <a:t>Procedures</a:t>
            </a:r>
            <a:r>
              <a:rPr lang="de-DE" altLang="de-DE" sz="1500" b="0" dirty="0"/>
              <a:t> </a:t>
            </a:r>
            <a:r>
              <a:rPr lang="de-DE" altLang="de-DE" sz="1500" b="0" dirty="0" err="1"/>
              <a:t>and</a:t>
            </a:r>
            <a:r>
              <a:rPr lang="de-DE" altLang="de-DE" sz="1500" b="0" dirty="0"/>
              <a:t> </a:t>
            </a:r>
            <a:r>
              <a:rPr lang="de-DE" altLang="de-DE" sz="1500" b="0" dirty="0" err="1"/>
              <a:t>Specifications</a:t>
            </a:r>
            <a:endParaRPr lang="de-DE" altLang="de-DE" sz="1500" b="0" dirty="0"/>
          </a:p>
          <a:p>
            <a:pPr eaLnBrk="1" hangingPunct="1">
              <a:lnSpc>
                <a:spcPct val="120000"/>
              </a:lnSpc>
              <a:spcAft>
                <a:spcPct val="30000"/>
              </a:spcAft>
            </a:pPr>
            <a:r>
              <a:rPr lang="de-DE" altLang="de-DE" sz="1500" b="0" dirty="0"/>
              <a:t>Weitere Normen finden Sie unter </a:t>
            </a:r>
            <a:r>
              <a:rPr lang="de-DE" altLang="de-DE" sz="1500" dirty="0" smtClean="0">
                <a:hlinkClick r:id="rId2"/>
              </a:rPr>
              <a:t>https://</a:t>
            </a:r>
            <a:r>
              <a:rPr lang="de-DE" altLang="de-DE" sz="1500" dirty="0">
                <a:hlinkClick r:id="rId2"/>
              </a:rPr>
              <a:t>nora.kan-praxis.de</a:t>
            </a:r>
            <a:r>
              <a:rPr lang="de-DE" altLang="de-DE" sz="1500" dirty="0"/>
              <a:t>  </a:t>
            </a:r>
            <a:endParaRPr lang="de-DE" altLang="de-DE" sz="1500" b="0" dirty="0"/>
          </a:p>
          <a:p>
            <a:endParaRPr lang="de-DE" sz="15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8700A1-B2D8-4352-BBE0-558D105FE2C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7714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 smtClean="0"/>
              <a:t>literature</a:t>
            </a:r>
            <a:r>
              <a:rPr lang="de-DE" dirty="0" smtClean="0"/>
              <a:t> </a:t>
            </a:r>
            <a:r>
              <a:rPr lang="de-DE" dirty="0" err="1"/>
              <a:t>for</a:t>
            </a:r>
            <a:r>
              <a:rPr lang="de-DE" dirty="0"/>
              <a:t> Module 2-3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768"/>
            <a:ext cx="8280722" cy="4897437"/>
          </a:xfrm>
        </p:spPr>
        <p:txBody>
          <a:bodyPr/>
          <a:lstStyle/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BRÜTTING, M.; BÖSER, Chr.; KNIPFER, Chr.; ELLEGAST, R. (2012): </a:t>
            </a:r>
            <a:r>
              <a:rPr lang="de-DE" altLang="de-DE" sz="1800" b="0" dirty="0"/>
              <a:t>Sitzmemory am Busfahrerarbeitsplatz. IFA Report 3/2012. Hrsg.: Deutsche Gesetzliche Unfallversicherung e. V. (DGUV)</a:t>
            </a:r>
            <a:endParaRPr lang="en-GB" altLang="de-DE" sz="1800" b="0" dirty="0"/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BUBB, H. (2007): </a:t>
            </a:r>
            <a:r>
              <a:rPr lang="de-DE" altLang="de-DE" sz="1800" b="0" dirty="0"/>
              <a:t>Digitale Mensch-Modelle. In: K. Landau (</a:t>
            </a:r>
            <a:r>
              <a:rPr lang="de-DE" altLang="de-DE" sz="1800" b="0" dirty="0" err="1"/>
              <a:t>Hg</a:t>
            </a:r>
            <a:r>
              <a:rPr lang="de-DE" altLang="de-DE" sz="1800" b="0" dirty="0"/>
              <a:t>.): Lexikon der Arbeitsgestaltung. Stuttgart: </a:t>
            </a:r>
            <a:r>
              <a:rPr lang="de-DE" altLang="de-DE" sz="1800" b="0" dirty="0" err="1"/>
              <a:t>Gentner</a:t>
            </a:r>
            <a:r>
              <a:rPr lang="de-DE" altLang="de-DE" sz="1800" b="0" dirty="0"/>
              <a:t> und </a:t>
            </a:r>
            <a:r>
              <a:rPr lang="de-DE" altLang="de-DE" sz="1800" b="0" dirty="0" err="1"/>
              <a:t>ergonomia</a:t>
            </a:r>
            <a:r>
              <a:rPr lang="de-DE" altLang="de-DE" sz="1800" b="0" dirty="0"/>
              <a:t> Verlag, pp. 454–458.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BUBB, H. (2009): </a:t>
            </a:r>
            <a:r>
              <a:rPr lang="de-DE" altLang="de-DE" sz="1800" b="0" dirty="0"/>
              <a:t>Menschmodelle (digital). In: Medizinisches Lexikon der beruflichen Belastungen und Gefährdungen, Definitionen – Vorkommen – Arbeitsschutz, pp. 674–677</a:t>
            </a:r>
            <a:endParaRPr lang="de-DE" altLang="de-DE" sz="1800" dirty="0"/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OTTO, S. (1994):</a:t>
            </a:r>
            <a:r>
              <a:rPr lang="de-DE" altLang="de-DE" sz="1800" b="0" dirty="0"/>
              <a:t> Wartbarkeitsstudie mit Hilfe von 3D-CAD-System CATIA und dem </a:t>
            </a:r>
            <a:r>
              <a:rPr lang="de-DE" altLang="de-DE" sz="1800" b="0" dirty="0" err="1"/>
              <a:t>Ergonomiesystem</a:t>
            </a:r>
            <a:r>
              <a:rPr lang="de-DE" altLang="de-DE" sz="1800" b="0" dirty="0"/>
              <a:t> ANTHROPOS an einem Flugzeug. </a:t>
            </a:r>
            <a:r>
              <a:rPr lang="de-DE" altLang="de-DE" sz="1800" b="0" dirty="0" err="1"/>
              <a:t>Degree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thesis</a:t>
            </a:r>
            <a:r>
              <a:rPr lang="de-DE" altLang="de-DE" sz="1800" b="0" dirty="0"/>
              <a:t>. Hamburg: Fachhochschule Hamburg</a:t>
            </a:r>
            <a:r>
              <a:rPr lang="de-DE" altLang="de-DE" sz="1800" b="0" dirty="0" smtClean="0"/>
              <a:t>.</a:t>
            </a:r>
            <a:endParaRPr lang="de-DE" alt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8700A1-B2D8-4352-BBE0-558D105FE2C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19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6153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4938A3B-E61B-492D-BC22-057D31F58379}" type="datetime1">
              <a:rPr lang="de-DE" altLang="de-DE" sz="1200" b="0" smtClean="0">
                <a:solidFill>
                  <a:schemeClr val="bg1"/>
                </a:solidFill>
              </a:rPr>
              <a:t>12.11.2019</a:t>
            </a:fld>
            <a:endParaRPr lang="de-DE" altLang="de-DE" sz="1200" b="0" smtClean="0">
              <a:solidFill>
                <a:schemeClr val="bg1"/>
              </a:solidFill>
            </a:endParaRPr>
          </a:p>
        </p:txBody>
      </p:sp>
      <p:sp>
        <p:nvSpPr>
          <p:cNvPr id="40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200" b="0" dirty="0" smtClean="0">
                <a:solidFill>
                  <a:schemeClr val="bg1"/>
                </a:solidFill>
              </a:rPr>
              <a:t>Module 2 – Learning ergonomics - Part 3</a:t>
            </a:r>
            <a:endParaRPr lang="de-DE" altLang="de-DE" sz="1200" b="0" dirty="0" smtClean="0">
              <a:solidFill>
                <a:schemeClr val="bg1"/>
              </a:solidFill>
            </a:endParaRPr>
          </a:p>
        </p:txBody>
      </p:sp>
      <p:sp>
        <p:nvSpPr>
          <p:cNvPr id="4100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200" b="0" dirty="0" smtClean="0">
                <a:solidFill>
                  <a:schemeClr val="bg1"/>
                </a:solidFill>
              </a:rPr>
              <a:t>  </a:t>
            </a:r>
            <a:fld id="{0F6E3EFC-7577-4805-9BCF-FAEE956329DE}" type="slidenum">
              <a:rPr lang="de-DE" altLang="de-DE" sz="1200" b="0">
                <a:solidFill>
                  <a:schemeClr val="bg1"/>
                </a:solidFill>
              </a:rPr>
              <a:pPr eaLnBrk="1" hangingPunct="1"/>
              <a:t>2</a:t>
            </a:fld>
            <a:endParaRPr lang="de-DE" altLang="de-DE" sz="1200" b="0" dirty="0">
              <a:solidFill>
                <a:schemeClr val="bg1"/>
              </a:solidFill>
            </a:endParaRPr>
          </a:p>
        </p:txBody>
      </p:sp>
      <p:sp>
        <p:nvSpPr>
          <p:cNvPr id="4101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The </a:t>
            </a:r>
            <a:r>
              <a:rPr lang="de-DE" altLang="de-DE" dirty="0" err="1" smtClean="0"/>
              <a:t>point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…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953000" y="1600200"/>
            <a:ext cx="4038600" cy="410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Dimension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tables</a:t>
            </a: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r>
              <a:rPr lang="de-DE" altLang="de-DE" sz="1800" b="1" kern="0" dirty="0" err="1">
                <a:solidFill>
                  <a:schemeClr val="bg2"/>
                </a:solidFill>
              </a:rPr>
              <a:t>Standardized</a:t>
            </a:r>
            <a:r>
              <a:rPr lang="de-DE" altLang="de-DE" sz="1800" b="1" kern="0" dirty="0">
                <a:solidFill>
                  <a:schemeClr val="bg2"/>
                </a:solidFill>
              </a:rPr>
              <a:t>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calculation</a:t>
            </a:r>
            <a:r>
              <a:rPr lang="de-DE" altLang="de-DE" sz="1800" b="1" kern="0" dirty="0">
                <a:solidFill>
                  <a:schemeClr val="bg2"/>
                </a:solidFill>
              </a:rPr>
              <a:t>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methods</a:t>
            </a: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Dimensional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guideline</a:t>
            </a:r>
            <a:r>
              <a:rPr lang="de-DE" altLang="de-DE" sz="1800" b="1" kern="0" dirty="0">
                <a:solidFill>
                  <a:schemeClr val="bg2"/>
                </a:solidFill>
              </a:rPr>
              <a:t>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recommendations</a:t>
            </a:r>
            <a:r>
              <a:rPr lang="de-DE" altLang="de-DE" sz="1800" b="1" kern="0" dirty="0">
                <a:solidFill>
                  <a:schemeClr val="bg2"/>
                </a:solidFill>
              </a:rPr>
              <a:t> </a:t>
            </a: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Template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somatography</a:t>
            </a: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Computer-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somatography</a:t>
            </a:r>
            <a:r>
              <a:rPr lang="de-DE" altLang="de-DE" sz="1800" b="1" kern="0" dirty="0">
                <a:solidFill>
                  <a:schemeClr val="bg2"/>
                </a:solidFill>
              </a:rPr>
              <a:t>                    (digital human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model</a:t>
            </a:r>
            <a:r>
              <a:rPr lang="de-DE" altLang="de-DE" sz="1800" b="1" kern="0" dirty="0">
                <a:solidFill>
                  <a:schemeClr val="bg2"/>
                </a:solidFill>
              </a:rPr>
              <a:t>)</a:t>
            </a: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endParaRPr lang="de-DE" altLang="de-DE" sz="1800" b="1" kern="0" dirty="0">
              <a:solidFill>
                <a:schemeClr val="bg2"/>
              </a:solidFill>
            </a:endParaRPr>
          </a:p>
          <a:p>
            <a:pPr marL="0" lvl="0" indent="0">
              <a:lnSpc>
                <a:spcPct val="90000"/>
              </a:lnSpc>
              <a:spcAft>
                <a:spcPct val="20000"/>
              </a:spcAft>
              <a:buNone/>
              <a:defRPr/>
            </a:pPr>
            <a:r>
              <a:rPr lang="de-DE" altLang="de-DE" sz="1800" b="1" kern="0" dirty="0">
                <a:solidFill>
                  <a:schemeClr val="bg2"/>
                </a:solidFill>
              </a:rPr>
              <a:t>Virtual human </a:t>
            </a:r>
            <a:r>
              <a:rPr lang="de-DE" altLang="de-DE" sz="1800" b="1" kern="0" dirty="0" err="1">
                <a:solidFill>
                  <a:schemeClr val="bg2"/>
                </a:solidFill>
              </a:rPr>
              <a:t>model</a:t>
            </a:r>
            <a:endParaRPr lang="de-DE" altLang="de-DE" sz="1800" b="1" kern="0" dirty="0">
              <a:solidFill>
                <a:schemeClr val="bg2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3779912" y="5757503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" r="35"/>
          <a:stretch/>
        </p:blipFill>
        <p:spPr>
          <a:xfrm>
            <a:off x="251520" y="1874329"/>
            <a:ext cx="4634181" cy="4009455"/>
          </a:xfrm>
          <a:prstGeom prst="rect">
            <a:avLst/>
          </a:prstGeom>
          <a:ln>
            <a:solidFill>
              <a:srgbClr val="EEEFEF"/>
            </a:solidFill>
          </a:ln>
        </p:spPr>
      </p:pic>
      <p:sp>
        <p:nvSpPr>
          <p:cNvPr id="3" name="Rechteck 2"/>
          <p:cNvSpPr/>
          <p:nvPr/>
        </p:nvSpPr>
        <p:spPr>
          <a:xfrm rot="16200000">
            <a:off x="771439" y="4168397"/>
            <a:ext cx="963725" cy="276999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de-DE" sz="1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pitchFamily="34" charset="0"/>
              </a:rPr>
              <a:t>Eye </a:t>
            </a:r>
            <a:r>
              <a:rPr lang="de-DE" sz="12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pitchFamily="34" charset="0"/>
              </a:rPr>
              <a:t>height</a:t>
            </a:r>
            <a:endParaRPr lang="de-DE" sz="1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clrChange>
              <a:clrFrom>
                <a:srgbClr val="9D9D9D">
                  <a:alpha val="81569"/>
                </a:srgbClr>
              </a:clrFrom>
              <a:clrTo>
                <a:srgbClr val="9D9D9D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161232" y="4108270"/>
            <a:ext cx="1111157" cy="36004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Rechteck 3"/>
          <p:cNvSpPr/>
          <p:nvPr/>
        </p:nvSpPr>
        <p:spPr>
          <a:xfrm rot="16200000">
            <a:off x="3794721" y="4576253"/>
            <a:ext cx="864096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de-DE" sz="1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pitchFamily="34" charset="0"/>
              </a:rPr>
              <a:t>Working </a:t>
            </a:r>
            <a:r>
              <a:rPr lang="de-DE" sz="12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pitchFamily="34" charset="0"/>
              </a:rPr>
              <a:t>height</a:t>
            </a:r>
            <a:endParaRPr lang="de-DE" sz="1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 smtClean="0"/>
              <a:t>literature</a:t>
            </a:r>
            <a:r>
              <a:rPr lang="de-DE" dirty="0" smtClean="0"/>
              <a:t> </a:t>
            </a:r>
            <a:r>
              <a:rPr lang="de-DE" dirty="0" err="1"/>
              <a:t>for</a:t>
            </a:r>
            <a:r>
              <a:rPr lang="de-DE" dirty="0"/>
              <a:t> Module 2-3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340768"/>
            <a:ext cx="8280722" cy="4897437"/>
          </a:xfrm>
        </p:spPr>
        <p:txBody>
          <a:bodyPr/>
          <a:lstStyle/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 smtClean="0"/>
              <a:t>SCHRADER</a:t>
            </a:r>
            <a:r>
              <a:rPr lang="de-DE" altLang="de-DE" sz="1800" dirty="0"/>
              <a:t>, K. (2003):</a:t>
            </a:r>
            <a:r>
              <a:rPr lang="de-DE" altLang="de-DE" sz="1800" b="0" dirty="0"/>
              <a:t> Entwurf und Realisierung eines Ergonomie-Mock-</a:t>
            </a:r>
            <a:r>
              <a:rPr lang="de-DE" altLang="de-DE" sz="1800" b="0" dirty="0" err="1"/>
              <a:t>Ups</a:t>
            </a:r>
            <a:r>
              <a:rPr lang="de-DE" altLang="de-DE" sz="1800" b="0" dirty="0"/>
              <a:t> unter Verwendung von Methoden der virtuellen Realität. Dortmund: Wirtschaftsverlag NW Verlag für neue Wissenschaft. (Publications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the</a:t>
            </a:r>
            <a:r>
              <a:rPr lang="de-DE" altLang="de-DE" sz="1800" b="0" dirty="0"/>
              <a:t> Bundesanstalt für Arbeitsschutz, </a:t>
            </a:r>
            <a:r>
              <a:rPr lang="de-DE" altLang="de-DE" sz="1800" b="0" dirty="0" err="1"/>
              <a:t>Article</a:t>
            </a:r>
            <a:r>
              <a:rPr lang="de-DE" altLang="de-DE" sz="1800" b="0" dirty="0"/>
              <a:t> 587, also Technische Universität Braunschweig, </a:t>
            </a:r>
            <a:r>
              <a:rPr lang="de-DE" altLang="de-DE" sz="1800" b="0" dirty="0" err="1"/>
              <a:t>Diss</a:t>
            </a:r>
            <a:r>
              <a:rPr lang="de-DE" altLang="de-DE" sz="1800" b="0" dirty="0"/>
              <a:t>., 9/2003).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SEITZ, T. (2003):</a:t>
            </a:r>
            <a:r>
              <a:rPr lang="de-DE" altLang="de-DE" sz="1800" b="0" dirty="0"/>
              <a:t> Videobasierte Messung menschlicher Bewegungen konform zum Menschmodell RAMSIS. </a:t>
            </a:r>
            <a:r>
              <a:rPr lang="de-DE" altLang="de-DE" sz="1800" b="0" dirty="0" err="1"/>
              <a:t>Disseration</a:t>
            </a:r>
            <a:r>
              <a:rPr lang="de-DE" altLang="de-DE" sz="1800" b="0" dirty="0"/>
              <a:t>. </a:t>
            </a:r>
            <a:r>
              <a:rPr lang="de-DE" altLang="de-DE" sz="1800" b="0" dirty="0" err="1"/>
              <a:t>Munich</a:t>
            </a:r>
            <a:r>
              <a:rPr lang="de-DE" altLang="de-DE" sz="1800" b="0" dirty="0"/>
              <a:t>: Technische Universität München.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STEGER, D. (2004):</a:t>
            </a:r>
            <a:r>
              <a:rPr lang="de-DE" altLang="de-DE" sz="1800" b="0" dirty="0"/>
              <a:t> Motion Capture mit optisch-magnetischem Trackingsystemen in VR-Applikationen. </a:t>
            </a:r>
            <a:r>
              <a:rPr lang="de-DE" altLang="de-DE" sz="1800" b="0" dirty="0" err="1"/>
              <a:t>Degree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thesis</a:t>
            </a:r>
            <a:r>
              <a:rPr lang="de-DE" altLang="de-DE" sz="1800" b="0" dirty="0"/>
              <a:t>. Chemnitz: Technische Universität Chemnitz.</a:t>
            </a:r>
            <a:endParaRPr lang="en-US" altLang="de-DE" sz="1800" dirty="0"/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</a:pPr>
            <a:r>
              <a:rPr lang="de-DE" altLang="de-DE" sz="1800" dirty="0"/>
              <a:t>TECHMATH AG (EDS.) </a:t>
            </a:r>
            <a:r>
              <a:rPr lang="en-GB" altLang="de-DE" sz="1800" dirty="0"/>
              <a:t>(2001):</a:t>
            </a:r>
            <a:r>
              <a:rPr lang="en-GB" altLang="de-DE" sz="1800" b="0" dirty="0"/>
              <a:t> RAMSIS in CATIA. </a:t>
            </a:r>
            <a:r>
              <a:rPr lang="en-GB" altLang="de-DE" sz="1800" b="0" dirty="0" err="1"/>
              <a:t>Handbuch</a:t>
            </a:r>
            <a:r>
              <a:rPr lang="en-GB" altLang="de-DE" sz="1800" b="0" dirty="0"/>
              <a:t> Version 3.7. Kaiserslautern. </a:t>
            </a:r>
            <a:endParaRPr lang="en-US" alt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8700A1-B2D8-4352-BBE0-558D105FE2C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20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3651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 smtClean="0"/>
              <a:t>: </a:t>
            </a:r>
            <a:r>
              <a:rPr lang="de-DE" b="1" dirty="0"/>
              <a:t>Dr.-Ing. Christiane </a:t>
            </a:r>
            <a:r>
              <a:rPr lang="de-DE" b="1" dirty="0" err="1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>
                <a:hlinkClick r:id="rId2"/>
              </a:rPr>
              <a:t>Christiane.Kamusella@tu-dresden.de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de-DE" altLang="de-DE" dirty="0">
                <a:hlinkClick r:id="rId3"/>
              </a:rPr>
              <a:t>www.kan.de</a:t>
            </a:r>
            <a:r>
              <a:rPr lang="de-DE" altLang="de-DE" dirty="0"/>
              <a:t> </a:t>
            </a:r>
            <a:r>
              <a:rPr lang="de-DE" altLang="de-DE"/>
              <a:t/>
            </a:r>
            <a:br>
              <a:rPr lang="de-DE" altLang="de-DE"/>
            </a:br>
            <a:r>
              <a:rPr lang="de-DE" altLang="de-DE" smtClean="0">
                <a:hlinkClick r:id="rId4"/>
              </a:rPr>
              <a:t>https://</a:t>
            </a:r>
            <a:r>
              <a:rPr lang="de-DE" altLang="de-DE" dirty="0">
                <a:hlinkClick r:id="rId4"/>
              </a:rPr>
              <a:t>ergonomie.kan-praxis.de</a:t>
            </a:r>
            <a:r>
              <a:rPr lang="de-DE" alt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119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Tools for workplace and product design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D23807-69EF-40F4-9924-4859A0471CC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3</a:t>
            </a:fld>
            <a:endParaRPr lang="de-DE" altLang="de-DE" dirty="0"/>
          </a:p>
        </p:txBody>
      </p:sp>
      <p:sp>
        <p:nvSpPr>
          <p:cNvPr id="7" name="Rectangle 53"/>
          <p:cNvSpPr txBox="1">
            <a:spLocks noChangeArrowheads="1"/>
          </p:cNvSpPr>
          <p:nvPr/>
        </p:nvSpPr>
        <p:spPr bwMode="auto">
          <a:xfrm>
            <a:off x="404812" y="3940770"/>
            <a:ext cx="8358187" cy="23685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pPr marL="285750" indent="-285750"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kern="0" dirty="0"/>
              <a:t>Dimension </a:t>
            </a:r>
            <a:r>
              <a:rPr lang="de-DE" altLang="de-DE" sz="1800" b="0" kern="0" dirty="0" err="1"/>
              <a:t>tables</a:t>
            </a:r>
            <a:endParaRPr lang="de-DE" altLang="de-DE" sz="1800" b="0" kern="0" dirty="0"/>
          </a:p>
          <a:p>
            <a:pPr marL="285750" indent="-285750"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kern="0" dirty="0" err="1"/>
              <a:t>Standardized</a:t>
            </a:r>
            <a:r>
              <a:rPr lang="de-DE" altLang="de-DE" sz="1800" b="0" kern="0" dirty="0"/>
              <a:t> </a:t>
            </a:r>
            <a:r>
              <a:rPr lang="de-DE" altLang="de-DE" sz="1800" b="0" kern="0" dirty="0" err="1"/>
              <a:t>calculation</a:t>
            </a:r>
            <a:r>
              <a:rPr lang="de-DE" altLang="de-DE" sz="1800" b="0" kern="0" dirty="0"/>
              <a:t> </a:t>
            </a:r>
            <a:r>
              <a:rPr lang="de-DE" altLang="de-DE" sz="1800" b="0" kern="0" dirty="0" err="1"/>
              <a:t>methods</a:t>
            </a:r>
            <a:endParaRPr lang="de-DE" altLang="de-DE" sz="1800" b="0" kern="0" dirty="0"/>
          </a:p>
          <a:p>
            <a:pPr marL="285750" indent="-285750"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kern="0" dirty="0"/>
              <a:t>Dimensional </a:t>
            </a:r>
            <a:r>
              <a:rPr lang="de-DE" altLang="de-DE" sz="1800" b="0" kern="0" dirty="0" err="1"/>
              <a:t>guideline</a:t>
            </a:r>
            <a:r>
              <a:rPr lang="de-DE" altLang="de-DE" sz="1800" b="0" kern="0" dirty="0"/>
              <a:t> </a:t>
            </a:r>
            <a:r>
              <a:rPr lang="de-DE" altLang="de-DE" sz="1800" b="0" kern="0" dirty="0" err="1"/>
              <a:t>recommendations</a:t>
            </a:r>
            <a:r>
              <a:rPr lang="de-DE" altLang="de-DE" sz="1800" b="0" kern="0" dirty="0"/>
              <a:t> </a:t>
            </a:r>
          </a:p>
          <a:p>
            <a:pPr marL="285750" indent="-285750"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kern="0" dirty="0"/>
              <a:t>Template </a:t>
            </a:r>
            <a:r>
              <a:rPr lang="de-DE" altLang="de-DE" sz="1800" b="0" kern="0" dirty="0" err="1"/>
              <a:t>somatography</a:t>
            </a:r>
            <a:endParaRPr lang="de-DE" altLang="de-DE" sz="1800" b="0" kern="0" dirty="0"/>
          </a:p>
          <a:p>
            <a:pPr marL="285750" indent="-285750"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kern="0" dirty="0"/>
              <a:t>Computer </a:t>
            </a:r>
            <a:r>
              <a:rPr lang="de-DE" altLang="de-DE" sz="1800" b="0" kern="0" dirty="0" err="1"/>
              <a:t>somatography</a:t>
            </a:r>
            <a:r>
              <a:rPr lang="de-DE" altLang="de-DE" sz="1800" b="0" kern="0" dirty="0"/>
              <a:t> (digital human </a:t>
            </a:r>
            <a:r>
              <a:rPr lang="de-DE" altLang="de-DE" sz="1800" b="0" kern="0" dirty="0" err="1"/>
              <a:t>models</a:t>
            </a:r>
            <a:r>
              <a:rPr lang="de-DE" altLang="de-DE" sz="1800" b="0" kern="0" dirty="0"/>
              <a:t> in </a:t>
            </a:r>
            <a:r>
              <a:rPr lang="de-DE" altLang="de-DE" sz="1800" b="0" kern="0" dirty="0" err="1"/>
              <a:t>desktop</a:t>
            </a:r>
            <a:r>
              <a:rPr lang="de-DE" altLang="de-DE" sz="1800" b="0" kern="0" dirty="0"/>
              <a:t> </a:t>
            </a:r>
            <a:r>
              <a:rPr lang="de-DE" altLang="de-DE" sz="1800" b="0" kern="0" dirty="0" err="1"/>
              <a:t>systems</a:t>
            </a:r>
            <a:r>
              <a:rPr lang="de-DE" altLang="de-DE" sz="1800" b="0" kern="0" dirty="0"/>
              <a:t>)</a:t>
            </a:r>
          </a:p>
          <a:p>
            <a:pPr marL="285750" indent="-285750"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1800" b="0" kern="0" dirty="0"/>
              <a:t>Virtual human </a:t>
            </a:r>
            <a:r>
              <a:rPr lang="de-DE" altLang="de-DE" sz="1800" b="0" kern="0" dirty="0" err="1"/>
              <a:t>model</a:t>
            </a:r>
            <a:r>
              <a:rPr lang="de-DE" altLang="de-DE" sz="1800" b="0" kern="0" dirty="0"/>
              <a:t> in Powerwall </a:t>
            </a:r>
            <a:r>
              <a:rPr lang="de-DE" altLang="de-DE" sz="1800" b="0" kern="0" dirty="0" err="1"/>
              <a:t>and</a:t>
            </a:r>
            <a:r>
              <a:rPr lang="de-DE" altLang="de-DE" sz="1800" b="0" kern="0" dirty="0"/>
              <a:t> CAVE </a:t>
            </a:r>
            <a:r>
              <a:rPr lang="de-DE" altLang="de-DE" sz="1800" b="0" kern="0" dirty="0" err="1"/>
              <a:t>projection</a:t>
            </a:r>
            <a:r>
              <a:rPr lang="de-DE" altLang="de-DE" sz="1800" b="0" kern="0" dirty="0"/>
              <a:t> </a:t>
            </a:r>
            <a:r>
              <a:rPr lang="de-DE" altLang="de-DE" sz="1800" b="0" kern="0" dirty="0" err="1"/>
              <a:t>systems</a:t>
            </a:r>
            <a:endParaRPr lang="de-DE" altLang="de-DE" sz="1800" b="0" kern="0" dirty="0"/>
          </a:p>
        </p:txBody>
      </p:sp>
      <p:sp>
        <p:nvSpPr>
          <p:cNvPr id="8" name="Rectangle 11"/>
          <p:cNvSpPr>
            <a:spLocks noChangeAspect="1" noChangeArrowheads="1"/>
          </p:cNvSpPr>
          <p:nvPr/>
        </p:nvSpPr>
        <p:spPr bwMode="auto">
          <a:xfrm>
            <a:off x="1762125" y="3167658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9" name="Rectangle 14"/>
          <p:cNvSpPr>
            <a:spLocks noChangeAspect="1" noChangeArrowheads="1"/>
          </p:cNvSpPr>
          <p:nvPr/>
        </p:nvSpPr>
        <p:spPr bwMode="auto">
          <a:xfrm>
            <a:off x="1762125" y="3469283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0" name="Rectangle 17"/>
          <p:cNvSpPr>
            <a:spLocks noChangeAspect="1" noChangeArrowheads="1"/>
          </p:cNvSpPr>
          <p:nvPr/>
        </p:nvSpPr>
        <p:spPr bwMode="auto">
          <a:xfrm>
            <a:off x="1762125" y="3769320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1" name="Rectangle 20"/>
          <p:cNvSpPr>
            <a:spLocks noChangeAspect="1" noChangeArrowheads="1"/>
          </p:cNvSpPr>
          <p:nvPr/>
        </p:nvSpPr>
        <p:spPr bwMode="auto">
          <a:xfrm>
            <a:off x="1762125" y="4069358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2" name="Rectangle 23"/>
          <p:cNvSpPr>
            <a:spLocks noChangeAspect="1" noChangeArrowheads="1"/>
          </p:cNvSpPr>
          <p:nvPr/>
        </p:nvSpPr>
        <p:spPr bwMode="auto">
          <a:xfrm>
            <a:off x="1762125" y="4369395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3" name="Rectangle 25"/>
          <p:cNvSpPr>
            <a:spLocks noChangeAspect="1" noChangeArrowheads="1"/>
          </p:cNvSpPr>
          <p:nvPr/>
        </p:nvSpPr>
        <p:spPr bwMode="auto">
          <a:xfrm>
            <a:off x="404813" y="3362920"/>
            <a:ext cx="8358187" cy="3963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sz="1800" dirty="0" err="1"/>
              <a:t>Procedures</a:t>
            </a:r>
            <a:r>
              <a:rPr lang="de-DE" altLang="de-DE" sz="1800" dirty="0"/>
              <a:t>/</a:t>
            </a:r>
            <a:r>
              <a:rPr lang="de-DE" altLang="de-DE" sz="1800" dirty="0" err="1"/>
              <a:t>tools</a:t>
            </a:r>
            <a:endParaRPr lang="de-DE" altLang="de-DE" sz="1800" dirty="0"/>
          </a:p>
        </p:txBody>
      </p:sp>
      <p:sp>
        <p:nvSpPr>
          <p:cNvPr id="14" name="Rectangle 32"/>
          <p:cNvSpPr>
            <a:spLocks noChangeAspect="1" noChangeArrowheads="1"/>
          </p:cNvSpPr>
          <p:nvPr/>
        </p:nvSpPr>
        <p:spPr bwMode="auto">
          <a:xfrm>
            <a:off x="2960688" y="1515070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5" name="Rectangle 33"/>
          <p:cNvSpPr>
            <a:spLocks noChangeAspect="1" noChangeArrowheads="1"/>
          </p:cNvSpPr>
          <p:nvPr/>
        </p:nvSpPr>
        <p:spPr bwMode="auto">
          <a:xfrm>
            <a:off x="404813" y="1726208"/>
            <a:ext cx="8358187" cy="1031564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de-DE" sz="1800" b="0" dirty="0">
                <a:solidFill>
                  <a:schemeClr val="bg2">
                    <a:lumMod val="75000"/>
                  </a:schemeClr>
                </a:solidFill>
              </a:rPr>
              <a:t>Anthropometric realities of the operator population</a:t>
            </a:r>
          </a:p>
          <a:p>
            <a:r>
              <a:rPr lang="en-US" altLang="de-DE" sz="1800" b="0" dirty="0">
                <a:solidFill>
                  <a:schemeClr val="bg2">
                    <a:lumMod val="75000"/>
                  </a:schemeClr>
                </a:solidFill>
              </a:rPr>
              <a:t>Work requirements</a:t>
            </a:r>
          </a:p>
          <a:p>
            <a:r>
              <a:rPr lang="en-US" altLang="de-DE" sz="1800" b="0" dirty="0">
                <a:solidFill>
                  <a:schemeClr val="bg2">
                    <a:lumMod val="75000"/>
                  </a:schemeClr>
                </a:solidFill>
              </a:rPr>
              <a:t>Posture</a:t>
            </a:r>
          </a:p>
        </p:txBody>
      </p:sp>
      <p:sp>
        <p:nvSpPr>
          <p:cNvPr id="16" name="Rectangle 34"/>
          <p:cNvSpPr>
            <a:spLocks noChangeAspect="1" noChangeArrowheads="1"/>
          </p:cNvSpPr>
          <p:nvPr/>
        </p:nvSpPr>
        <p:spPr bwMode="auto">
          <a:xfrm>
            <a:off x="4835525" y="1515070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7" name="Rectangle 39"/>
          <p:cNvSpPr>
            <a:spLocks noChangeAspect="1" noChangeArrowheads="1"/>
          </p:cNvSpPr>
          <p:nvPr/>
        </p:nvSpPr>
        <p:spPr bwMode="auto">
          <a:xfrm>
            <a:off x="2960688" y="1815108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8" name="Rectangle 41"/>
          <p:cNvSpPr>
            <a:spLocks noChangeAspect="1" noChangeArrowheads="1"/>
          </p:cNvSpPr>
          <p:nvPr/>
        </p:nvSpPr>
        <p:spPr bwMode="auto">
          <a:xfrm>
            <a:off x="4835525" y="1815108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9" name="Rectangle 43"/>
          <p:cNvSpPr>
            <a:spLocks noChangeAspect="1" noChangeArrowheads="1"/>
          </p:cNvSpPr>
          <p:nvPr/>
        </p:nvSpPr>
        <p:spPr bwMode="auto">
          <a:xfrm>
            <a:off x="5205413" y="1815108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20" name="Rectangle 45"/>
          <p:cNvSpPr>
            <a:spLocks noChangeAspect="1" noChangeArrowheads="1"/>
          </p:cNvSpPr>
          <p:nvPr/>
        </p:nvSpPr>
        <p:spPr bwMode="auto">
          <a:xfrm>
            <a:off x="404814" y="1153852"/>
            <a:ext cx="8358186" cy="3963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sz="1800" dirty="0" err="1"/>
              <a:t>Influencing</a:t>
            </a:r>
            <a:r>
              <a:rPr lang="de-DE" altLang="de-DE" sz="1800" dirty="0"/>
              <a:t> variables, e.g.:</a:t>
            </a:r>
          </a:p>
        </p:txBody>
      </p:sp>
      <p:sp>
        <p:nvSpPr>
          <p:cNvPr id="21" name="AutoShape 51"/>
          <p:cNvSpPr>
            <a:spLocks noChangeArrowheads="1"/>
          </p:cNvSpPr>
          <p:nvPr/>
        </p:nvSpPr>
        <p:spPr bwMode="auto">
          <a:xfrm>
            <a:off x="4306887" y="2857214"/>
            <a:ext cx="528637" cy="499778"/>
          </a:xfrm>
          <a:prstGeom prst="downArrow">
            <a:avLst>
              <a:gd name="adj1" fmla="val 50000"/>
              <a:gd name="adj2" fmla="val 35478"/>
            </a:avLst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2838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Tools for workplace and product design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17F25-A53A-460A-8047-C9672165FC8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sp>
        <p:nvSpPr>
          <p:cNvPr id="7" name="Rectangle 11"/>
          <p:cNvSpPr>
            <a:spLocks noChangeAspect="1" noChangeArrowheads="1"/>
          </p:cNvSpPr>
          <p:nvPr/>
        </p:nvSpPr>
        <p:spPr bwMode="auto">
          <a:xfrm>
            <a:off x="1762125" y="3400157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8" name="Rectangle 14"/>
          <p:cNvSpPr>
            <a:spLocks noChangeAspect="1" noChangeArrowheads="1"/>
          </p:cNvSpPr>
          <p:nvPr/>
        </p:nvSpPr>
        <p:spPr bwMode="auto">
          <a:xfrm>
            <a:off x="1762125" y="3701782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9" name="Rectangle 17"/>
          <p:cNvSpPr>
            <a:spLocks noChangeAspect="1" noChangeArrowheads="1"/>
          </p:cNvSpPr>
          <p:nvPr/>
        </p:nvSpPr>
        <p:spPr bwMode="auto">
          <a:xfrm>
            <a:off x="1762125" y="4001819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0" name="Rectangle 20"/>
          <p:cNvSpPr>
            <a:spLocks noChangeAspect="1" noChangeArrowheads="1"/>
          </p:cNvSpPr>
          <p:nvPr/>
        </p:nvSpPr>
        <p:spPr bwMode="auto">
          <a:xfrm>
            <a:off x="1762125" y="4301857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1" name="Rectangle 23"/>
          <p:cNvSpPr>
            <a:spLocks noChangeAspect="1" noChangeArrowheads="1"/>
          </p:cNvSpPr>
          <p:nvPr/>
        </p:nvSpPr>
        <p:spPr bwMode="auto">
          <a:xfrm>
            <a:off x="1762125" y="4601894"/>
            <a:ext cx="9429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2" name="Rectangle 32"/>
          <p:cNvSpPr>
            <a:spLocks noChangeAspect="1" noChangeArrowheads="1"/>
          </p:cNvSpPr>
          <p:nvPr/>
        </p:nvSpPr>
        <p:spPr bwMode="auto">
          <a:xfrm>
            <a:off x="2960688" y="1747569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3" name="Rectangle 34"/>
          <p:cNvSpPr>
            <a:spLocks noChangeAspect="1" noChangeArrowheads="1"/>
          </p:cNvSpPr>
          <p:nvPr/>
        </p:nvSpPr>
        <p:spPr bwMode="auto">
          <a:xfrm>
            <a:off x="4835525" y="1747569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4" name="Rectangle 39"/>
          <p:cNvSpPr>
            <a:spLocks noChangeAspect="1" noChangeArrowheads="1"/>
          </p:cNvSpPr>
          <p:nvPr/>
        </p:nvSpPr>
        <p:spPr bwMode="auto">
          <a:xfrm>
            <a:off x="2960688" y="2047607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5" name="Rectangle 41"/>
          <p:cNvSpPr>
            <a:spLocks noChangeAspect="1" noChangeArrowheads="1"/>
          </p:cNvSpPr>
          <p:nvPr/>
        </p:nvSpPr>
        <p:spPr bwMode="auto">
          <a:xfrm>
            <a:off x="4835525" y="2047607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6" name="Rectangle 43"/>
          <p:cNvSpPr>
            <a:spLocks noChangeAspect="1" noChangeArrowheads="1"/>
          </p:cNvSpPr>
          <p:nvPr/>
        </p:nvSpPr>
        <p:spPr bwMode="auto">
          <a:xfrm>
            <a:off x="5205413" y="2047607"/>
            <a:ext cx="9429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7620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sz="1400" b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7" name="Rectangle 45"/>
          <p:cNvSpPr>
            <a:spLocks noChangeAspect="1" noChangeArrowheads="1"/>
          </p:cNvSpPr>
          <p:nvPr/>
        </p:nvSpPr>
        <p:spPr bwMode="auto">
          <a:xfrm>
            <a:off x="431540" y="1386351"/>
            <a:ext cx="8316924" cy="3963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de-DE" sz="1800" dirty="0"/>
              <a:t>Use of body dimensions to determine design dimensions</a:t>
            </a:r>
          </a:p>
        </p:txBody>
      </p:sp>
      <p:sp>
        <p:nvSpPr>
          <p:cNvPr id="18" name="Rechteck 17"/>
          <p:cNvSpPr/>
          <p:nvPr/>
        </p:nvSpPr>
        <p:spPr>
          <a:xfrm>
            <a:off x="467544" y="1926411"/>
            <a:ext cx="8316924" cy="1948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Example: space requirements of a seated workplace</a:t>
            </a:r>
          </a:p>
          <a:p>
            <a:pPr marL="285750" indent="-28575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Example: design according to individual design objectives</a:t>
            </a:r>
          </a:p>
          <a:p>
            <a:pPr marL="265113" indent="-265113">
              <a:spcAft>
                <a:spcPts val="600"/>
              </a:spcAft>
            </a:pPr>
            <a:r>
              <a:rPr lang="de-DE" sz="1400" dirty="0" smtClean="0"/>
              <a:t>	</a:t>
            </a:r>
            <a:r>
              <a:rPr lang="de-DE" sz="1400" b="0" dirty="0" smtClean="0"/>
              <a:t>Kamusella, Chr.: </a:t>
            </a:r>
            <a:r>
              <a:rPr lang="de-DE" sz="1400" b="0" dirty="0" smtClean="0">
                <a:hlinkClick r:id="rId3"/>
              </a:rPr>
              <a:t>http</a:t>
            </a:r>
            <a:r>
              <a:rPr lang="de-DE" sz="1400" b="0" dirty="0">
                <a:hlinkClick r:id="rId3"/>
              </a:rPr>
              <a:t>://ergotyping.net/index.php?title=Anthropometrie:_</a:t>
            </a:r>
            <a:r>
              <a:rPr lang="de-DE" sz="1400" b="0" dirty="0" smtClean="0">
                <a:hlinkClick r:id="rId3"/>
              </a:rPr>
              <a:t>Ableitung_von_Gestaltungsmaszen_aus_Koerpermaszen</a:t>
            </a:r>
            <a:r>
              <a:rPr lang="de-DE" sz="1400" b="0" dirty="0" smtClean="0"/>
              <a:t> (in </a:t>
            </a:r>
            <a:r>
              <a:rPr lang="de-DE" sz="1400" b="0" dirty="0" err="1" smtClean="0"/>
              <a:t>german</a:t>
            </a:r>
            <a:r>
              <a:rPr lang="de-DE" sz="1400" b="0" dirty="0" smtClean="0"/>
              <a:t>)</a:t>
            </a:r>
            <a:endParaRPr lang="de-DE" sz="1400" b="0" dirty="0" smtClean="0"/>
          </a:p>
          <a:p>
            <a:pPr marL="265113" indent="-265113"/>
            <a:endParaRPr lang="de-DE" sz="1400" b="0" dirty="0"/>
          </a:p>
        </p:txBody>
      </p:sp>
      <p:sp>
        <p:nvSpPr>
          <p:cNvPr id="19" name="Rectangle 45"/>
          <p:cNvSpPr>
            <a:spLocks noChangeAspect="1" noChangeArrowheads="1"/>
          </p:cNvSpPr>
          <p:nvPr/>
        </p:nvSpPr>
        <p:spPr bwMode="auto">
          <a:xfrm>
            <a:off x="431540" y="3802333"/>
            <a:ext cx="8316924" cy="3963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de-DE" sz="1800" dirty="0"/>
              <a:t>Tools for the determining of design dimensions</a:t>
            </a:r>
          </a:p>
        </p:txBody>
      </p:sp>
      <p:sp>
        <p:nvSpPr>
          <p:cNvPr id="20" name="Rechteck 19"/>
          <p:cNvSpPr/>
          <p:nvPr/>
        </p:nvSpPr>
        <p:spPr>
          <a:xfrm>
            <a:off x="431540" y="5124902"/>
            <a:ext cx="8316924" cy="176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Example: support for standing at a machine workstation</a:t>
            </a:r>
          </a:p>
          <a:p>
            <a:pPr marL="265113" indent="-265113">
              <a:spcAft>
                <a:spcPts val="600"/>
              </a:spcAft>
            </a:pPr>
            <a:r>
              <a:rPr lang="de-DE" sz="1400" dirty="0"/>
              <a:t>	</a:t>
            </a:r>
            <a:r>
              <a:rPr lang="de-DE" sz="1400" b="0" dirty="0" smtClean="0"/>
              <a:t>Kamusella, Chr.:</a:t>
            </a:r>
            <a:br>
              <a:rPr lang="de-DE" sz="1400" b="0" dirty="0" smtClean="0"/>
            </a:br>
            <a:r>
              <a:rPr lang="de-DE" sz="1400" b="0" dirty="0" smtClean="0">
                <a:hlinkClick r:id="rId4"/>
              </a:rPr>
              <a:t>http</a:t>
            </a:r>
            <a:r>
              <a:rPr lang="de-DE" sz="1400" b="0" dirty="0">
                <a:hlinkClick r:id="rId4"/>
              </a:rPr>
              <a:t>://www.ergotyping.net/index.php?title=Anthropometrie:_</a:t>
            </a:r>
            <a:r>
              <a:rPr lang="de-DE" sz="1400" b="0" dirty="0" smtClean="0">
                <a:hlinkClick r:id="rId4"/>
              </a:rPr>
              <a:t>Hilfsmittel_zur_Ermittlung_von_Gestaltungsmaszen</a:t>
            </a:r>
            <a:r>
              <a:rPr lang="de-DE" sz="1400" b="0" dirty="0" smtClean="0"/>
              <a:t> (in </a:t>
            </a:r>
            <a:r>
              <a:rPr lang="de-DE" sz="1400" b="0" dirty="0" err="1" smtClean="0"/>
              <a:t>german</a:t>
            </a:r>
            <a:r>
              <a:rPr lang="de-DE" sz="1400" b="0" dirty="0" smtClean="0"/>
              <a:t>)</a:t>
            </a:r>
            <a:endParaRPr lang="de-DE" sz="1400" b="0" dirty="0" smtClean="0"/>
          </a:p>
          <a:p>
            <a:pPr marL="265113" indent="-265113"/>
            <a:endParaRPr lang="de-DE" sz="1400" b="0" dirty="0" smtClean="0"/>
          </a:p>
          <a:p>
            <a:endParaRPr lang="de-DE" sz="1400" b="0" dirty="0"/>
          </a:p>
        </p:txBody>
      </p:sp>
      <p:sp>
        <p:nvSpPr>
          <p:cNvPr id="21" name="Rechteck 20"/>
          <p:cNvSpPr/>
          <p:nvPr/>
        </p:nvSpPr>
        <p:spPr>
          <a:xfrm>
            <a:off x="431540" y="4342393"/>
            <a:ext cx="8316924" cy="73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Adjustment of the driver's seat in a service bus</a:t>
            </a:r>
            <a:r>
              <a:rPr lang="en-US" dirty="0" smtClean="0"/>
              <a:t>:</a:t>
            </a:r>
            <a:endParaRPr lang="de-DE" dirty="0" smtClean="0"/>
          </a:p>
          <a:p>
            <a:pPr marL="265113" indent="-265113">
              <a:spcAft>
                <a:spcPts val="600"/>
              </a:spcAft>
            </a:pPr>
            <a:r>
              <a:rPr lang="de-DE" sz="1400" dirty="0" smtClean="0"/>
              <a:t>	</a:t>
            </a:r>
            <a:r>
              <a:rPr lang="de-DE" sz="1400" b="0" dirty="0" err="1" smtClean="0"/>
              <a:t>Brütting</a:t>
            </a:r>
            <a:r>
              <a:rPr lang="de-DE" sz="1400" b="0" dirty="0"/>
              <a:t>, M.; Böser, Chr.; Knipfer, Chr.; </a:t>
            </a:r>
            <a:r>
              <a:rPr lang="de-DE" sz="1400" b="0" dirty="0" err="1"/>
              <a:t>Ellegast</a:t>
            </a:r>
            <a:r>
              <a:rPr lang="de-DE" sz="1400" b="0" dirty="0"/>
              <a:t>, R</a:t>
            </a:r>
            <a:r>
              <a:rPr lang="de-DE" sz="1400" b="0" dirty="0" smtClean="0"/>
              <a:t>.: </a:t>
            </a:r>
            <a:r>
              <a:rPr lang="de-DE" sz="1400" dirty="0" smtClean="0">
                <a:hlinkClick r:id="rId5"/>
              </a:rPr>
              <a:t>http</a:t>
            </a:r>
            <a:r>
              <a:rPr lang="de-DE" sz="1400" dirty="0">
                <a:hlinkClick r:id="rId5"/>
              </a:rPr>
              <a:t>://fahrersitz.ifa.dguv.de</a:t>
            </a:r>
            <a:r>
              <a:rPr lang="de-DE" sz="1400" dirty="0" smtClean="0">
                <a:hlinkClick r:id="rId5"/>
              </a:rPr>
              <a:t>/</a:t>
            </a:r>
            <a:r>
              <a:rPr lang="de-DE" sz="1400" dirty="0" smtClean="0"/>
              <a:t> (in </a:t>
            </a:r>
            <a:r>
              <a:rPr lang="de-DE" sz="1400" dirty="0" err="1" smtClean="0"/>
              <a:t>german</a:t>
            </a:r>
            <a:r>
              <a:rPr lang="de-DE" sz="1400" dirty="0" smtClean="0"/>
              <a:t>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29149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9543" r="29525" b="3173"/>
          <a:stretch/>
        </p:blipFill>
        <p:spPr>
          <a:xfrm>
            <a:off x="5220072" y="2914034"/>
            <a:ext cx="1538222" cy="198480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8786" y="778089"/>
            <a:ext cx="8263259" cy="496888"/>
          </a:xfrm>
        </p:spPr>
        <p:txBody>
          <a:bodyPr/>
          <a:lstStyle/>
          <a:p>
            <a:r>
              <a:rPr lang="en-US" sz="2400" dirty="0"/>
              <a:t>Template </a:t>
            </a:r>
            <a:r>
              <a:rPr lang="en-US" sz="2400" dirty="0" err="1"/>
              <a:t>somatography</a:t>
            </a:r>
            <a:r>
              <a:rPr lang="en-US" sz="2400" dirty="0"/>
              <a:t>, employing templates of the body contour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2705" y="1646419"/>
            <a:ext cx="8064500" cy="4897437"/>
          </a:xfrm>
        </p:spPr>
        <p:txBody>
          <a:bodyPr/>
          <a:lstStyle/>
          <a:p>
            <a:r>
              <a:rPr lang="de-DE" sz="2200" dirty="0" err="1"/>
              <a:t>Example</a:t>
            </a:r>
            <a:r>
              <a:rPr lang="de-DE" sz="2200" dirty="0"/>
              <a:t>: Kiel </a:t>
            </a:r>
            <a:r>
              <a:rPr lang="de-DE" sz="2200" dirty="0" err="1" smtClean="0"/>
              <a:t>dummy</a:t>
            </a:r>
            <a:endParaRPr lang="de-DE" sz="220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6 body heights; scales of: 1:2 und 1:5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2000" dirty="0"/>
              <a:t>Very short female (1st percentile</a:t>
            </a:r>
            <a:r>
              <a:rPr lang="en-US" sz="2000" dirty="0" smtClean="0"/>
              <a:t>),</a:t>
            </a:r>
            <a:r>
              <a:rPr lang="de-DE" sz="2000" dirty="0" smtClean="0"/>
              <a:t> </a:t>
            </a:r>
          </a:p>
          <a:p>
            <a:pPr marL="877888" lvl="3" indent="-342900">
              <a:buClr>
                <a:schemeClr val="accent2"/>
              </a:buClr>
            </a:pPr>
            <a:r>
              <a:rPr lang="de-DE" sz="2000" dirty="0"/>
              <a:t>Short male (5th </a:t>
            </a:r>
            <a:r>
              <a:rPr lang="de-DE" sz="2000" dirty="0" err="1"/>
              <a:t>percentile</a:t>
            </a:r>
            <a:r>
              <a:rPr lang="de-DE" sz="2000" dirty="0"/>
              <a:t>), </a:t>
            </a:r>
            <a:endParaRPr lang="de-DE" sz="2000" dirty="0" smtClean="0"/>
          </a:p>
          <a:p>
            <a:pPr marL="877888" lvl="3" indent="-342900">
              <a:buClr>
                <a:schemeClr val="accent2"/>
              </a:buClr>
            </a:pPr>
            <a:r>
              <a:rPr lang="de-DE" sz="2000" dirty="0"/>
              <a:t>Short </a:t>
            </a:r>
            <a:r>
              <a:rPr lang="de-DE" sz="2000" dirty="0" err="1"/>
              <a:t>female</a:t>
            </a:r>
            <a:r>
              <a:rPr lang="de-DE" sz="2000" dirty="0"/>
              <a:t> (5th </a:t>
            </a:r>
            <a:r>
              <a:rPr lang="de-DE" sz="2000" dirty="0" err="1" smtClean="0"/>
              <a:t>percentile</a:t>
            </a:r>
            <a:r>
              <a:rPr lang="de-DE" sz="2000" dirty="0" smtClean="0"/>
              <a:t>),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2000" dirty="0" smtClean="0"/>
              <a:t>Male </a:t>
            </a:r>
            <a:r>
              <a:rPr lang="en-US" sz="2000" dirty="0"/>
              <a:t>of medium height (50th percentile</a:t>
            </a:r>
            <a:r>
              <a:rPr lang="en-US" sz="2000" dirty="0" smtClean="0"/>
              <a:t>),</a:t>
            </a:r>
            <a:endParaRPr lang="en-US" sz="2000" dirty="0"/>
          </a:p>
          <a:p>
            <a:pPr marL="877888" lvl="3" indent="-342900">
              <a:buClr>
                <a:schemeClr val="accent2"/>
              </a:buClr>
            </a:pPr>
            <a:r>
              <a:rPr lang="de-DE" altLang="de-DE" sz="2000" dirty="0" err="1"/>
              <a:t>Tall</a:t>
            </a:r>
            <a:r>
              <a:rPr lang="de-DE" altLang="de-DE" sz="2000" dirty="0"/>
              <a:t> </a:t>
            </a:r>
            <a:r>
              <a:rPr lang="de-DE" altLang="de-DE" sz="2000" dirty="0" err="1"/>
              <a:t>female</a:t>
            </a:r>
            <a:r>
              <a:rPr lang="de-DE" altLang="de-DE" sz="2000" dirty="0"/>
              <a:t> (95th </a:t>
            </a:r>
            <a:r>
              <a:rPr lang="de-DE" altLang="de-DE" sz="2000" dirty="0" err="1"/>
              <a:t>percentile</a:t>
            </a:r>
            <a:r>
              <a:rPr lang="de-DE" altLang="de-DE" sz="2000" dirty="0"/>
              <a:t>) </a:t>
            </a:r>
            <a:r>
              <a:rPr lang="de-DE" altLang="de-DE" sz="2000" dirty="0" smtClean="0"/>
              <a:t>,</a:t>
            </a:r>
          </a:p>
          <a:p>
            <a:pPr marL="877888" lvl="3" indent="-342900">
              <a:buClr>
                <a:schemeClr val="accent2"/>
              </a:buClr>
            </a:pPr>
            <a:r>
              <a:rPr lang="de-DE" sz="2000" dirty="0"/>
              <a:t> </a:t>
            </a:r>
            <a:r>
              <a:rPr lang="de-DE" sz="2000" dirty="0" err="1"/>
              <a:t>Tall</a:t>
            </a:r>
            <a:r>
              <a:rPr lang="de-DE" sz="2000" dirty="0"/>
              <a:t> male (95th </a:t>
            </a:r>
            <a:r>
              <a:rPr lang="de-DE" sz="2000" dirty="0" err="1"/>
              <a:t>percentile</a:t>
            </a:r>
            <a:r>
              <a:rPr lang="de-DE" sz="2000" dirty="0" smtClean="0"/>
              <a:t>)</a:t>
            </a:r>
          </a:p>
          <a:p>
            <a:pPr marL="344488" lvl="1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sz="2000" dirty="0" smtClean="0"/>
              <a:t>Dimensions </a:t>
            </a:r>
            <a:r>
              <a:rPr lang="de-DE" altLang="de-DE" sz="2000" dirty="0"/>
              <a:t>to DIN </a:t>
            </a:r>
            <a:r>
              <a:rPr lang="de-DE" altLang="de-DE" sz="2000" dirty="0" smtClean="0"/>
              <a:t>33408</a:t>
            </a:r>
          </a:p>
          <a:p>
            <a:pPr marL="344488" lvl="1" indent="-342900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pPr>
            <a:r>
              <a:rPr lang="de-DE" altLang="de-DE" sz="2000" dirty="0"/>
              <a:t>Most </a:t>
            </a:r>
            <a:r>
              <a:rPr lang="de-DE" altLang="de-DE" sz="2000" dirty="0" err="1"/>
              <a:t>important</a:t>
            </a:r>
            <a:r>
              <a:rPr lang="de-DE" altLang="de-DE" sz="2000" dirty="0"/>
              <a:t> </a:t>
            </a:r>
            <a:r>
              <a:rPr lang="de-DE" altLang="de-DE" sz="2000" dirty="0" err="1"/>
              <a:t>joints</a:t>
            </a:r>
            <a:r>
              <a:rPr lang="de-DE" altLang="de-DE" sz="2000" dirty="0"/>
              <a:t> (</a:t>
            </a:r>
            <a:r>
              <a:rPr lang="de-DE" altLang="de-DE" sz="2000" dirty="0" err="1"/>
              <a:t>wrist</a:t>
            </a:r>
            <a:r>
              <a:rPr lang="de-DE" altLang="de-DE" sz="2000" dirty="0"/>
              <a:t>, </a:t>
            </a:r>
            <a:r>
              <a:rPr lang="de-DE" altLang="de-DE" sz="2000" dirty="0" err="1"/>
              <a:t>elbow</a:t>
            </a:r>
            <a:r>
              <a:rPr lang="de-DE" altLang="de-DE" sz="2000" dirty="0"/>
              <a:t>, neck, </a:t>
            </a:r>
            <a:r>
              <a:rPr lang="de-DE" altLang="de-DE" sz="2000" dirty="0" err="1"/>
              <a:t>knee</a:t>
            </a:r>
            <a:r>
              <a:rPr lang="de-DE" altLang="de-DE" sz="2000" dirty="0"/>
              <a:t>, </a:t>
            </a:r>
            <a:r>
              <a:rPr lang="de-DE" altLang="de-DE" sz="2000" dirty="0" err="1"/>
              <a:t>shoulder</a:t>
            </a:r>
            <a:r>
              <a:rPr lang="de-DE" altLang="de-DE" sz="2000" dirty="0"/>
              <a:t>, hip </a:t>
            </a:r>
            <a:r>
              <a:rPr lang="de-DE" altLang="de-DE" sz="2000" dirty="0" err="1"/>
              <a:t>and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ankle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joints</a:t>
            </a:r>
            <a:r>
              <a:rPr lang="de-DE" altLang="de-DE" sz="2000" dirty="0"/>
              <a:t>) </a:t>
            </a:r>
            <a:r>
              <a:rPr lang="de-DE" altLang="de-DE" sz="2000" dirty="0" err="1"/>
              <a:t>moveable</a:t>
            </a:r>
            <a:r>
              <a:rPr lang="de-DE" altLang="de-DE" sz="2000" dirty="0"/>
              <a:t> in </a:t>
            </a:r>
            <a:r>
              <a:rPr lang="de-DE" altLang="de-DE" sz="2000" dirty="0" err="1"/>
              <a:t>two</a:t>
            </a:r>
            <a:r>
              <a:rPr lang="de-DE" altLang="de-DE" sz="2000" dirty="0"/>
              <a:t> dimensions: </a:t>
            </a:r>
            <a:r>
              <a:rPr lang="de-DE" altLang="de-DE" sz="2000" dirty="0" err="1"/>
              <a:t>moveable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elements</a:t>
            </a:r>
            <a:r>
              <a:rPr lang="de-DE" altLang="de-DE" sz="2000" dirty="0"/>
              <a:t>, </a:t>
            </a:r>
            <a:r>
              <a:rPr lang="de-DE" altLang="de-DE" sz="2000" dirty="0" err="1"/>
              <a:t>cam</a:t>
            </a:r>
            <a:r>
              <a:rPr lang="de-DE" altLang="de-DE" sz="2000" dirty="0"/>
              <a:t> </a:t>
            </a:r>
            <a:r>
              <a:rPr lang="de-DE" altLang="de-DE" sz="2000" dirty="0" err="1"/>
              <a:t>joints</a:t>
            </a:r>
            <a:endParaRPr lang="de-DE" altLang="de-DE" sz="2000" dirty="0"/>
          </a:p>
          <a:p>
            <a:pPr lvl="1">
              <a:buClr>
                <a:schemeClr val="accent2"/>
              </a:buClr>
            </a:pPr>
            <a:endParaRPr lang="de-DE" dirty="0"/>
          </a:p>
          <a:p>
            <a:pPr marL="344488" lvl="1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b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089524" y="6508964"/>
            <a:ext cx="1825625" cy="333375"/>
          </a:xfrm>
        </p:spPr>
        <p:txBody>
          <a:bodyPr/>
          <a:lstStyle/>
          <a:p>
            <a:pPr>
              <a:defRPr/>
            </a:pPr>
            <a:fld id="{B54FB1E7-A95F-4906-8BB5-63568984980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8787" y="6508964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127874" y="6508964"/>
            <a:ext cx="1355725" cy="333375"/>
          </a:xfrm>
        </p:spPr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58" y="2674584"/>
            <a:ext cx="2181718" cy="2282822"/>
          </a:xfrm>
          <a:prstGeom prst="rect">
            <a:avLst/>
          </a:prstGeom>
        </p:spPr>
      </p:pic>
      <p:sp>
        <p:nvSpPr>
          <p:cNvPr id="12" name="Inhaltsplatzhalter 7"/>
          <p:cNvSpPr txBox="1">
            <a:spLocks/>
          </p:cNvSpPr>
          <p:nvPr/>
        </p:nvSpPr>
        <p:spPr bwMode="auto">
          <a:xfrm>
            <a:off x="7972579" y="4773727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kern="0" smtClean="0"/>
              <a:t>© Michael Hüter</a:t>
            </a:r>
            <a:endParaRPr lang="de-DE" b="0" kern="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10"/>
          <a:stretch/>
        </p:blipFill>
        <p:spPr>
          <a:xfrm>
            <a:off x="6291418" y="1138919"/>
            <a:ext cx="2281833" cy="171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5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000" dirty="0"/>
              <a:t>Template </a:t>
            </a:r>
            <a:r>
              <a:rPr lang="de-DE" altLang="de-DE" sz="2000" dirty="0" err="1"/>
              <a:t>somatography</a:t>
            </a:r>
            <a:r>
              <a:rPr lang="de-DE" altLang="de-DE" sz="2000" dirty="0"/>
              <a:t>: sample </a:t>
            </a:r>
            <a:r>
              <a:rPr lang="de-DE" altLang="de-DE" sz="2000" dirty="0" err="1"/>
              <a:t>applications</a:t>
            </a:r>
            <a:endParaRPr lang="de-DE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771B8-4625-4282-9191-932C1957ECD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83306"/>
            <a:ext cx="6408712" cy="4914524"/>
          </a:xfrm>
          <a:prstGeom prst="rect">
            <a:avLst/>
          </a:prstGeom>
        </p:spPr>
      </p:pic>
      <p:sp>
        <p:nvSpPr>
          <p:cNvPr id="8" name="Inhaltsplatzhalter 7"/>
          <p:cNvSpPr txBox="1">
            <a:spLocks noGrp="1"/>
          </p:cNvSpPr>
          <p:nvPr>
            <p:ph idx="1"/>
          </p:nvPr>
        </p:nvSpPr>
        <p:spPr>
          <a:xfrm>
            <a:off x="7241108" y="6172720"/>
            <a:ext cx="1003300" cy="12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9" name="Freihand 28"/>
              <p14:cNvContentPartPr/>
              <p14:nvPr/>
            </p14:nvContentPartPr>
            <p14:xfrm>
              <a:off x="2826344" y="1716545"/>
              <a:ext cx="1912320" cy="1521000"/>
            </p14:xfrm>
          </p:contentPart>
        </mc:Choice>
        <mc:Fallback xmlns="">
          <p:pic>
            <p:nvPicPr>
              <p:cNvPr id="29" name="Freihand 2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88184" y="1678385"/>
                <a:ext cx="1988640" cy="1597320"/>
              </a:xfrm>
              <a:prstGeom prst="rect">
                <a:avLst/>
              </a:prstGeom>
            </p:spPr>
          </p:pic>
        </mc:Fallback>
      </mc:AlternateContent>
      <p:sp>
        <p:nvSpPr>
          <p:cNvPr id="59" name="Textfeld 58"/>
          <p:cNvSpPr txBox="1"/>
          <p:nvPr/>
        </p:nvSpPr>
        <p:spPr>
          <a:xfrm>
            <a:off x="2568770" y="1763428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What happened?</a:t>
            </a:r>
            <a:endParaRPr lang="en-US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  <p:sp>
        <p:nvSpPr>
          <p:cNvPr id="60" name="Textfeld 59"/>
          <p:cNvSpPr txBox="1"/>
          <p:nvPr/>
        </p:nvSpPr>
        <p:spPr>
          <a:xfrm rot="165449">
            <a:off x="3350728" y="2724487"/>
            <a:ext cx="156958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0" dirty="0" smtClean="0">
                <a:solidFill>
                  <a:schemeClr val="tx1"/>
                </a:solidFill>
                <a:latin typeface="Kristen ITC" panose="03050502040202030202" pitchFamily="66" charset="0"/>
              </a:rPr>
              <a:t>Acute failure of ergonomics!</a:t>
            </a:r>
            <a:endParaRPr lang="en-US" sz="1450" dirty="0">
              <a:solidFill>
                <a:schemeClr val="tx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51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/>
              <a:t>Template </a:t>
            </a:r>
            <a:r>
              <a:rPr lang="de-DE" altLang="de-DE" sz="2800" dirty="0" err="1"/>
              <a:t>somatography</a:t>
            </a:r>
            <a:r>
              <a:rPr lang="de-DE" altLang="de-DE" sz="2800" dirty="0"/>
              <a:t>: sample </a:t>
            </a:r>
            <a:r>
              <a:rPr lang="de-DE" altLang="de-DE" sz="2800" dirty="0" err="1"/>
              <a:t>applications</a:t>
            </a:r>
            <a:endParaRPr lang="de-DE" sz="26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933FD5-330F-4032-BE1F-C7DE6645679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7</a:t>
            </a:fld>
            <a:endParaRPr lang="de-DE" altLang="de-DE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846491"/>
            <a:ext cx="4627660" cy="331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67544" y="5423654"/>
            <a:ext cx="3421347" cy="83317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Forestry planting plough: </a:t>
            </a:r>
            <a:r>
              <a:rPr lang="en-US" altLang="de-DE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adaptation of seat position for F5 and M95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283968" y="1520580"/>
            <a:ext cx="4203369" cy="111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15000"/>
              </a:spcBef>
            </a:pPr>
            <a:r>
              <a:rPr lang="en-US" alt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Postal delivery bicycle:</a:t>
            </a:r>
          </a:p>
          <a:p>
            <a:pPr algn="l" eaLnBrk="1" hangingPunct="1">
              <a:spcBef>
                <a:spcPct val="15000"/>
              </a:spcBef>
            </a:pPr>
            <a:r>
              <a:rPr lang="en-US" altLang="de-DE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Adaptation of the frame size and facility for saddle and handlebar adjustment for F5 and M95</a:t>
            </a:r>
          </a:p>
        </p:txBody>
      </p:sp>
      <p:sp>
        <p:nvSpPr>
          <p:cNvPr id="11" name="Rechteck 10"/>
          <p:cNvSpPr/>
          <p:nvPr/>
        </p:nvSpPr>
        <p:spPr>
          <a:xfrm rot="16200000">
            <a:off x="6796490" y="3781282"/>
            <a:ext cx="4137741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800" dirty="0"/>
              <a:t>Source </a:t>
            </a:r>
            <a:r>
              <a:rPr lang="de-DE" sz="800" b="0" dirty="0" smtClean="0"/>
              <a:t>: Kamusella</a:t>
            </a:r>
            <a:r>
              <a:rPr lang="de-DE" sz="800" b="0" dirty="0"/>
              <a:t>, </a:t>
            </a:r>
            <a:r>
              <a:rPr lang="de-DE" sz="800" b="0" dirty="0" smtClean="0"/>
              <a:t>Christiane:</a:t>
            </a:r>
            <a:endParaRPr lang="de-DE" sz="800" b="0" dirty="0"/>
          </a:p>
          <a:p>
            <a:r>
              <a:rPr lang="de-DE" sz="800" b="0" dirty="0"/>
              <a:t>Verbesserte Marktchancen durch eine ergonomische Produktgestaltung– In: Arbeitsschutz aktuell, Heft 1/1999, S. 12-16</a:t>
            </a:r>
          </a:p>
        </p:txBody>
      </p:sp>
      <p:sp>
        <p:nvSpPr>
          <p:cNvPr id="13" name="Inhaltsplatzhalter 7"/>
          <p:cNvSpPr txBox="1">
            <a:spLocks noGrp="1"/>
          </p:cNvSpPr>
          <p:nvPr>
            <p:ph idx="1"/>
          </p:nvPr>
        </p:nvSpPr>
        <p:spPr>
          <a:xfrm>
            <a:off x="2729880" y="5241490"/>
            <a:ext cx="1003300" cy="12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0" dirty="0" smtClean="0"/>
              <a:t>© Michael Hüter</a:t>
            </a:r>
            <a:endParaRPr lang="de-DE" b="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80729"/>
            <a:ext cx="3240360" cy="379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4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572" y="2720620"/>
            <a:ext cx="4313513" cy="34967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064500" cy="496888"/>
          </a:xfrm>
        </p:spPr>
        <p:txBody>
          <a:bodyPr/>
          <a:lstStyle/>
          <a:p>
            <a:r>
              <a:rPr lang="en-US" dirty="0"/>
              <a:t>Seat reference points and their application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/>
              <a:t>Hip </a:t>
            </a:r>
            <a:r>
              <a:rPr lang="de-DE" altLang="de-DE" dirty="0" err="1"/>
              <a:t>point</a:t>
            </a:r>
            <a:r>
              <a:rPr lang="de-DE" altLang="de-DE" dirty="0"/>
              <a:t> (H </a:t>
            </a:r>
            <a:r>
              <a:rPr lang="de-DE" altLang="de-DE" dirty="0" err="1"/>
              <a:t>point</a:t>
            </a:r>
            <a:r>
              <a:rPr lang="de-DE" altLang="de-DE" dirty="0"/>
              <a:t>)</a:t>
            </a:r>
          </a:p>
          <a:p>
            <a:r>
              <a:rPr lang="de-DE" altLang="de-DE" b="0" dirty="0"/>
              <a:t>Point on </a:t>
            </a:r>
            <a:r>
              <a:rPr lang="de-DE" altLang="de-DE" b="0" dirty="0" err="1"/>
              <a:t>the</a:t>
            </a:r>
            <a:r>
              <a:rPr lang="de-DE" altLang="de-DE" b="0" dirty="0"/>
              <a:t> median plane </a:t>
            </a:r>
            <a:r>
              <a:rPr lang="de-DE" altLang="de-DE" b="0" dirty="0" err="1"/>
              <a:t>of</a:t>
            </a:r>
            <a:r>
              <a:rPr lang="de-DE" altLang="de-DE" b="0" dirty="0"/>
              <a:t> a human </a:t>
            </a:r>
            <a:r>
              <a:rPr lang="de-DE" altLang="de-DE" b="0" dirty="0" err="1"/>
              <a:t>being</a:t>
            </a:r>
            <a:r>
              <a:rPr lang="de-DE" altLang="de-DE" b="0" dirty="0"/>
              <a:t> </a:t>
            </a:r>
            <a:r>
              <a:rPr lang="de-DE" altLang="de-DE" b="0" dirty="0" err="1"/>
              <a:t>located</a:t>
            </a:r>
            <a:r>
              <a:rPr lang="de-DE" altLang="de-DE" b="0" dirty="0"/>
              <a:t> at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theoretical</a:t>
            </a:r>
            <a:r>
              <a:rPr lang="de-DE" altLang="de-DE" b="0" dirty="0"/>
              <a:t> </a:t>
            </a:r>
            <a:r>
              <a:rPr lang="de-DE" altLang="de-DE" b="0" dirty="0" err="1"/>
              <a:t>intersection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</a:t>
            </a:r>
            <a:r>
              <a:rPr lang="de-DE" altLang="de-DE" b="0" dirty="0" err="1"/>
              <a:t>trunk</a:t>
            </a:r>
            <a:r>
              <a:rPr lang="de-DE" altLang="de-DE" b="0" dirty="0"/>
              <a:t> </a:t>
            </a:r>
            <a:r>
              <a:rPr lang="de-DE" altLang="de-DE" b="0" dirty="0" err="1"/>
              <a:t>axis</a:t>
            </a:r>
            <a:r>
              <a:rPr lang="de-DE" altLang="de-DE" b="0" dirty="0"/>
              <a:t> </a:t>
            </a:r>
            <a:r>
              <a:rPr lang="de-DE" altLang="de-DE" b="0" dirty="0" err="1"/>
              <a:t>and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longitudinal </a:t>
            </a:r>
            <a:r>
              <a:rPr lang="de-DE" altLang="de-DE" b="0" dirty="0" err="1"/>
              <a:t>thigh</a:t>
            </a:r>
            <a:r>
              <a:rPr lang="de-DE" altLang="de-DE" b="0" dirty="0"/>
              <a:t> </a:t>
            </a:r>
            <a:r>
              <a:rPr lang="de-DE" altLang="de-DE" b="0" dirty="0" err="1"/>
              <a:t>axis</a:t>
            </a:r>
            <a:r>
              <a:rPr lang="de-DE" altLang="de-DE" b="0" dirty="0"/>
              <a:t> </a:t>
            </a:r>
            <a:r>
              <a:rPr lang="de-DE" altLang="de-DE" b="0" dirty="0" err="1"/>
              <a:t>projected</a:t>
            </a:r>
            <a:r>
              <a:rPr lang="de-DE" altLang="de-DE" b="0" dirty="0"/>
              <a:t> </a:t>
            </a:r>
            <a:r>
              <a:rPr lang="de-DE" altLang="de-DE" b="0" dirty="0" err="1"/>
              <a:t>onto</a:t>
            </a:r>
            <a:r>
              <a:rPr lang="de-DE" altLang="de-DE" b="0" dirty="0"/>
              <a:t> </a:t>
            </a:r>
            <a:r>
              <a:rPr lang="de-DE" altLang="de-DE" b="0" dirty="0" err="1"/>
              <a:t>the</a:t>
            </a:r>
            <a:r>
              <a:rPr lang="de-DE" altLang="de-DE" b="0" dirty="0"/>
              <a:t> plane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ECB978-AF63-4F84-BED3-AF4B0C2D3B7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6587982" y="5651889"/>
            <a:ext cx="1847502" cy="78701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de-DE" sz="1500" dirty="0"/>
              <a:t>H point/seating reference point/R point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944371" y="3573016"/>
            <a:ext cx="1920266" cy="52540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400" dirty="0"/>
              <a:t>Eye </a:t>
            </a:r>
            <a:r>
              <a:rPr lang="de-DE" altLang="de-DE" sz="1400" dirty="0" err="1"/>
              <a:t>ellipse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point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line</a:t>
            </a:r>
            <a:endParaRPr lang="de-DE" altLang="de-DE" sz="1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45" y="3210849"/>
            <a:ext cx="3452161" cy="2582401"/>
          </a:xfrm>
          <a:prstGeom prst="rect">
            <a:avLst/>
          </a:prstGeom>
        </p:spPr>
      </p:pic>
      <p:sp>
        <p:nvSpPr>
          <p:cNvPr id="15" name="Inhaltsplatzhalter 7"/>
          <p:cNvSpPr txBox="1">
            <a:spLocks/>
          </p:cNvSpPr>
          <p:nvPr/>
        </p:nvSpPr>
        <p:spPr bwMode="auto">
          <a:xfrm>
            <a:off x="3442721" y="5894780"/>
            <a:ext cx="1003300" cy="1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sz="800" b="0" kern="0" smtClean="0"/>
              <a:t>© Michael Hüter</a:t>
            </a:r>
            <a:endParaRPr lang="de-DE" b="0" kern="0" dirty="0"/>
          </a:p>
        </p:txBody>
      </p:sp>
    </p:spTree>
    <p:extLst>
      <p:ext uri="{BB962C8B-B14F-4D97-AF65-F5344CB8AC3E}">
        <p14:creationId xmlns:p14="http://schemas.microsoft.com/office/powerpoint/2010/main" val="47069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Further seat reference points and their application</a:t>
            </a:r>
            <a:endParaRPr lang="de-DE" sz="2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226200"/>
            <a:ext cx="8064500" cy="4897437"/>
          </a:xfrm>
        </p:spPr>
        <p:txBody>
          <a:bodyPr/>
          <a:lstStyle/>
          <a:p>
            <a:r>
              <a:rPr lang="de-DE" sz="2000" dirty="0"/>
              <a:t>Seat </a:t>
            </a:r>
            <a:r>
              <a:rPr lang="de-DE" sz="2000" dirty="0" err="1"/>
              <a:t>index</a:t>
            </a:r>
            <a:r>
              <a:rPr lang="de-DE" sz="2000" dirty="0"/>
              <a:t> </a:t>
            </a:r>
            <a:r>
              <a:rPr lang="de-DE" sz="2000" dirty="0" err="1"/>
              <a:t>point</a:t>
            </a:r>
            <a:r>
              <a:rPr lang="de-DE" sz="2000" dirty="0"/>
              <a:t>, SIP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Lies within a tolerance range of ±10 mm around the measured </a:t>
            </a:r>
            <a:br>
              <a:rPr lang="en-US" sz="2000" b="0" dirty="0"/>
            </a:br>
            <a:r>
              <a:rPr lang="en-US" sz="2000" b="0" dirty="0"/>
              <a:t>H point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Applications: agricultural and construction machinery</a:t>
            </a:r>
          </a:p>
          <a:p>
            <a:pPr>
              <a:buClr>
                <a:schemeClr val="accent2"/>
              </a:buClr>
            </a:pPr>
            <a:endParaRPr lang="de-DE" sz="1100" b="0" dirty="0"/>
          </a:p>
          <a:p>
            <a:pPr>
              <a:buClr>
                <a:schemeClr val="accent2"/>
              </a:buClr>
            </a:pPr>
            <a:r>
              <a:rPr lang="de-DE" sz="2000" dirty="0"/>
              <a:t>Seat </a:t>
            </a:r>
            <a:r>
              <a:rPr lang="de-DE" sz="2000" dirty="0" err="1"/>
              <a:t>reference</a:t>
            </a:r>
            <a:r>
              <a:rPr lang="de-DE" sz="2000" dirty="0"/>
              <a:t> </a:t>
            </a:r>
            <a:r>
              <a:rPr lang="de-DE" sz="2000" dirty="0" err="1"/>
              <a:t>point</a:t>
            </a:r>
            <a:r>
              <a:rPr lang="de-DE" sz="2000" dirty="0"/>
              <a:t>, SRP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Pivotal point between the backrest and squab of the </a:t>
            </a:r>
            <a:r>
              <a:rPr lang="en-US" sz="2000" b="0" dirty="0" smtClean="0"/>
              <a:t>seat Applications: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 err="1" smtClean="0"/>
              <a:t>Railbound</a:t>
            </a:r>
            <a:r>
              <a:rPr lang="en-US" sz="2000" b="0" dirty="0" smtClean="0"/>
              <a:t> </a:t>
            </a:r>
            <a:r>
              <a:rPr lang="en-US" sz="2000" b="0" dirty="0"/>
              <a:t>vehicles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Agricultural and forestry towing </a:t>
            </a:r>
            <a:r>
              <a:rPr lang="en-US" sz="2000" b="0" dirty="0" smtClean="0"/>
              <a:t>vehicles</a:t>
            </a:r>
            <a:br>
              <a:rPr lang="en-US" sz="2000" b="0" dirty="0" smtClean="0"/>
            </a:br>
            <a:endParaRPr lang="de-DE" sz="1100" b="0" dirty="0"/>
          </a:p>
          <a:p>
            <a:pPr>
              <a:buClr>
                <a:schemeClr val="accent2"/>
              </a:buClr>
            </a:pPr>
            <a:r>
              <a:rPr lang="de-DE" sz="2000" dirty="0"/>
              <a:t>Design </a:t>
            </a:r>
            <a:r>
              <a:rPr lang="de-DE" sz="2000" dirty="0" err="1"/>
              <a:t>eye</a:t>
            </a:r>
            <a:r>
              <a:rPr lang="de-DE" sz="2000" dirty="0"/>
              <a:t> </a:t>
            </a:r>
            <a:r>
              <a:rPr lang="de-DE" sz="2000" dirty="0" err="1"/>
              <a:t>point</a:t>
            </a:r>
            <a:r>
              <a:rPr lang="de-DE" sz="2000" dirty="0"/>
              <a:t>, </a:t>
            </a:r>
            <a:r>
              <a:rPr lang="de-DE" sz="2000" dirty="0" smtClean="0"/>
              <a:t>DEP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Insertion point for pilots' seats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All pilots' eye points must coincide with the DEP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From there, the line of sight is defined </a:t>
            </a:r>
            <a:endParaRPr lang="de-DE" sz="20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A0DE2E-1F8D-43CA-9D3B-1749B264333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 </a:t>
            </a:r>
            <a:fld id="{6BD377AC-047D-4030-B3AD-26B9BC3EAC15}" type="slidenum">
              <a:rPr lang="de-DE" altLang="de-DE" smtClean="0"/>
              <a:pPr/>
              <a:t>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5545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2842</Words>
  <Application>Microsoft Office PowerPoint</Application>
  <PresentationFormat>Bildschirmpräsentation (4:3)</PresentationFormat>
  <Paragraphs>433</Paragraphs>
  <Slides>21</Slides>
  <Notes>14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7" baseType="lpstr">
      <vt:lpstr>Arial</vt:lpstr>
      <vt:lpstr>Kristen ITC</vt:lpstr>
      <vt:lpstr>Symbol</vt:lpstr>
      <vt:lpstr>Wingdings</vt:lpstr>
      <vt:lpstr>Standarddesign</vt:lpstr>
      <vt:lpstr>iGrafx Image Objekt</vt:lpstr>
      <vt:lpstr>Anthropometric and biomechanical aspects of ergonomic design  Part 3: Tools for workplace and product design</vt:lpstr>
      <vt:lpstr>The point is…</vt:lpstr>
      <vt:lpstr>Tools for workplace and product design</vt:lpstr>
      <vt:lpstr>Tools for workplace and product design</vt:lpstr>
      <vt:lpstr>Template somatography, employing templates of the body contour</vt:lpstr>
      <vt:lpstr>Template somatography: sample applications</vt:lpstr>
      <vt:lpstr>Template somatography: sample applications</vt:lpstr>
      <vt:lpstr>Seat reference points and their application</vt:lpstr>
      <vt:lpstr>Further seat reference points and their application</vt:lpstr>
      <vt:lpstr>Seat reference points - example of seat index point for construction machinery</vt:lpstr>
      <vt:lpstr>Categories of digital human models</vt:lpstr>
      <vt:lpstr>Digital human models – example of CharAT Ergonomics</vt:lpstr>
      <vt:lpstr>Digital human models – example of CharAT Ergonomics</vt:lpstr>
      <vt:lpstr>Digital human models – Example of CharAT Ergonomics</vt:lpstr>
      <vt:lpstr>Digital human models – example category of virtual reality</vt:lpstr>
      <vt:lpstr>Digital human model – further examples</vt:lpstr>
      <vt:lpstr>Important standards for Module 2-3</vt:lpstr>
      <vt:lpstr>Important standards for Module 2-3</vt:lpstr>
      <vt:lpstr>Important literature for Module 2-3</vt:lpstr>
      <vt:lpstr>Important literature for Module 2-3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148</cp:revision>
  <dcterms:created xsi:type="dcterms:W3CDTF">2009-09-14T12:08:23Z</dcterms:created>
  <dcterms:modified xsi:type="dcterms:W3CDTF">2019-11-12T09:01:04Z</dcterms:modified>
</cp:coreProperties>
</file>