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  <p:sldMasterId id="2147483685" r:id="rId2"/>
  </p:sldMasterIdLst>
  <p:notesMasterIdLst>
    <p:notesMasterId r:id="rId20"/>
  </p:notesMasterIdLst>
  <p:handoutMasterIdLst>
    <p:handoutMasterId r:id="rId21"/>
  </p:handoutMasterIdLst>
  <p:sldIdLst>
    <p:sldId id="261" r:id="rId3"/>
    <p:sldId id="266" r:id="rId4"/>
    <p:sldId id="267" r:id="rId5"/>
    <p:sldId id="268" r:id="rId6"/>
    <p:sldId id="269" r:id="rId7"/>
    <p:sldId id="270" r:id="rId8"/>
    <p:sldId id="271" r:id="rId9"/>
    <p:sldId id="272" r:id="rId10"/>
    <p:sldId id="273" r:id="rId11"/>
    <p:sldId id="274" r:id="rId12"/>
    <p:sldId id="275" r:id="rId13"/>
    <p:sldId id="276" r:id="rId14"/>
    <p:sldId id="277" r:id="rId15"/>
    <p:sldId id="279" r:id="rId16"/>
    <p:sldId id="278" r:id="rId17"/>
    <p:sldId id="280" r:id="rId18"/>
    <p:sldId id="264" r:id="rId19"/>
  </p:sldIdLst>
  <p:sldSz cx="9144000" cy="6858000" type="screen4x3"/>
  <p:notesSz cx="6858000" cy="9144000"/>
  <p:defaultTextStyle>
    <a:defPPr>
      <a:defRPr lang="de-DE"/>
    </a:defPPr>
    <a:lvl1pPr algn="l" rtl="0" fontAlgn="base">
      <a:spcBef>
        <a:spcPct val="20000"/>
      </a:spcBef>
      <a:spcAft>
        <a:spcPct val="0"/>
      </a:spcAft>
      <a:defRPr sz="2000" kern="1200">
        <a:solidFill>
          <a:srgbClr val="6D6D6D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20000"/>
      </a:spcBef>
      <a:spcAft>
        <a:spcPct val="0"/>
      </a:spcAft>
      <a:defRPr sz="2000" kern="1200">
        <a:solidFill>
          <a:srgbClr val="6D6D6D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20000"/>
      </a:spcBef>
      <a:spcAft>
        <a:spcPct val="0"/>
      </a:spcAft>
      <a:defRPr sz="2000" kern="1200">
        <a:solidFill>
          <a:srgbClr val="6D6D6D"/>
        </a:solidFill>
        <a:latin typeface="Arial" panose="020B0604020202020204" pitchFamily="34" charset="0"/>
        <a:ea typeface="+mn-ea"/>
        <a:cs typeface="+mn-cs"/>
      </a:defRPr>
    </a:lvl3pPr>
    <a:lvl4pPr marL="1371600" algn="l" rtl="0" fontAlgn="base">
      <a:spcBef>
        <a:spcPct val="20000"/>
      </a:spcBef>
      <a:spcAft>
        <a:spcPct val="0"/>
      </a:spcAft>
      <a:defRPr sz="2000" kern="1200">
        <a:solidFill>
          <a:srgbClr val="6D6D6D"/>
        </a:solidFill>
        <a:latin typeface="Arial" panose="020B0604020202020204" pitchFamily="34" charset="0"/>
        <a:ea typeface="+mn-ea"/>
        <a:cs typeface="+mn-cs"/>
      </a:defRPr>
    </a:lvl4pPr>
    <a:lvl5pPr marL="1828800" algn="l" rtl="0" fontAlgn="base">
      <a:spcBef>
        <a:spcPct val="20000"/>
      </a:spcBef>
      <a:spcAft>
        <a:spcPct val="0"/>
      </a:spcAft>
      <a:defRPr sz="2000" kern="1200">
        <a:solidFill>
          <a:srgbClr val="6D6D6D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2000" kern="1200">
        <a:solidFill>
          <a:srgbClr val="6D6D6D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sz="2000" kern="1200">
        <a:solidFill>
          <a:srgbClr val="6D6D6D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sz="2000" kern="1200">
        <a:solidFill>
          <a:srgbClr val="6D6D6D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sz="2000" kern="1200">
        <a:solidFill>
          <a:srgbClr val="6D6D6D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82">
          <p15:clr>
            <a:srgbClr val="A4A3A4"/>
          </p15:clr>
        </p15:guide>
        <p15:guide id="2" orient="horz" pos="4020">
          <p15:clr>
            <a:srgbClr val="A4A3A4"/>
          </p15:clr>
        </p15:guide>
        <p15:guide id="3" orient="horz" pos="935">
          <p15:clr>
            <a:srgbClr val="A4A3A4"/>
          </p15:clr>
        </p15:guide>
        <p15:guide id="4" pos="5420">
          <p15:clr>
            <a:srgbClr val="A4A3A4"/>
          </p15:clr>
        </p15:guide>
        <p15:guide id="5" pos="340">
          <p15:clr>
            <a:srgbClr val="A4A3A4"/>
          </p15:clr>
        </p15:guide>
        <p15:guide id="6" pos="3923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vonRymonLipinski, Katharina" initials="vK" lastIdx="9" clrIdx="0">
    <p:extLst>
      <p:ext uri="{19B8F6BF-5375-455C-9EA6-DF929625EA0E}">
        <p15:presenceInfo xmlns:p15="http://schemas.microsoft.com/office/powerpoint/2012/main" userId="vonRymonLipinski, Katharina" providerId="None"/>
      </p:ext>
    </p:extLst>
  </p:cmAuthor>
  <p:cmAuthor id="2" name="Born Silke" initials="BS" lastIdx="3" clrIdx="1">
    <p:extLst>
      <p:ext uri="{19B8F6BF-5375-455C-9EA6-DF929625EA0E}">
        <p15:presenceInfo xmlns:p15="http://schemas.microsoft.com/office/powerpoint/2012/main" userId="Born Silke" providerId="None"/>
      </p:ext>
    </p:extLst>
  </p:cmAuthor>
  <p:cmAuthor id="3" name="Rössel, Valentina" initials="RV" lastIdx="1" clrIdx="2">
    <p:extLst>
      <p:ext uri="{19B8F6BF-5375-455C-9EA6-DF929625EA0E}">
        <p15:presenceInfo xmlns:p15="http://schemas.microsoft.com/office/powerpoint/2012/main" userId="Rössel, Valentina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14D0E"/>
    <a:srgbClr val="577511"/>
    <a:srgbClr val="0095DB"/>
    <a:srgbClr val="008C8E"/>
    <a:srgbClr val="FFDB92"/>
    <a:srgbClr val="5775B3"/>
    <a:srgbClr val="FFFFFF"/>
    <a:srgbClr val="94C11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1E4AEA4-8DFA-4A89-87EB-49C32662AFE0}" styleName="Mittlere Formatvorlage 2 - Akz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38" autoAdjust="0"/>
    <p:restoredTop sz="75000" autoAdjust="0"/>
  </p:normalViewPr>
  <p:slideViewPr>
    <p:cSldViewPr>
      <p:cViewPr varScale="1">
        <p:scale>
          <a:sx n="83" d="100"/>
          <a:sy n="83" d="100"/>
        </p:scale>
        <p:origin x="2346" y="78"/>
      </p:cViewPr>
      <p:guideLst>
        <p:guide orient="horz" pos="482"/>
        <p:guide orient="horz" pos="4020"/>
        <p:guide orient="horz" pos="935"/>
        <p:guide pos="5420"/>
        <p:guide pos="340"/>
        <p:guide pos="3923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77" d="100"/>
          <a:sy n="77" d="100"/>
        </p:scale>
        <p:origin x="-2088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ableStyles" Target="tableStyles.xml"/><Relationship Id="rId3" Type="http://schemas.openxmlformats.org/officeDocument/2006/relationships/slide" Target="slides/slide1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commentAuthors" Target="commentAuthor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26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0"/>
              </a:spcBef>
              <a:defRPr sz="120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de-DE" altLang="de-DE"/>
          </a:p>
        </p:txBody>
      </p:sp>
      <p:sp>
        <p:nvSpPr>
          <p:cNvPr id="13926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spcBef>
                <a:spcPct val="0"/>
              </a:spcBef>
              <a:defRPr sz="120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de-DE" altLang="de-DE"/>
          </a:p>
        </p:txBody>
      </p:sp>
      <p:sp>
        <p:nvSpPr>
          <p:cNvPr id="13926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0"/>
              </a:spcBef>
              <a:defRPr sz="120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de-DE" altLang="de-DE"/>
          </a:p>
        </p:txBody>
      </p:sp>
      <p:sp>
        <p:nvSpPr>
          <p:cNvPr id="13926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spcBef>
                <a:spcPct val="0"/>
              </a:spcBef>
              <a:defRPr sz="1200">
                <a:solidFill>
                  <a:schemeClr val="tx1"/>
                </a:solidFill>
              </a:defRPr>
            </a:lvl1pPr>
          </a:lstStyle>
          <a:p>
            <a:fld id="{C69C54DC-2D48-4853-86D1-A78B6B52F661}" type="slidenum">
              <a:rPr lang="de-DE" altLang="de-DE"/>
              <a:pPr/>
              <a:t>‹Nr.›</a:t>
            </a:fld>
            <a:endParaRPr lang="de-DE" altLang="de-D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0"/>
              </a:spcBef>
              <a:defRPr sz="120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de-DE" altLang="de-DE"/>
          </a:p>
        </p:txBody>
      </p:sp>
      <p:sp>
        <p:nvSpPr>
          <p:cNvPr id="542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spcBef>
                <a:spcPct val="0"/>
              </a:spcBef>
              <a:defRPr sz="120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de-DE" altLang="de-DE"/>
          </a:p>
        </p:txBody>
      </p:sp>
      <p:sp>
        <p:nvSpPr>
          <p:cNvPr id="717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542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de-DE" noProof="0" smtClean="0"/>
              <a:t>Textmasterformate durch Klicken bearbeiten</a:t>
            </a:r>
          </a:p>
          <a:p>
            <a:pPr lvl="1"/>
            <a:r>
              <a:rPr lang="de-DE" altLang="de-DE" noProof="0" smtClean="0"/>
              <a:t>Zweite Ebene</a:t>
            </a:r>
          </a:p>
          <a:p>
            <a:pPr lvl="2"/>
            <a:r>
              <a:rPr lang="de-DE" altLang="de-DE" noProof="0" smtClean="0"/>
              <a:t>Dritte Ebene</a:t>
            </a:r>
          </a:p>
          <a:p>
            <a:pPr lvl="3"/>
            <a:r>
              <a:rPr lang="de-DE" altLang="de-DE" noProof="0" smtClean="0"/>
              <a:t>Vierte Ebene</a:t>
            </a:r>
          </a:p>
          <a:p>
            <a:pPr lvl="4"/>
            <a:r>
              <a:rPr lang="de-DE" altLang="de-DE" noProof="0" smtClean="0"/>
              <a:t>Fünfte Ebene</a:t>
            </a:r>
          </a:p>
        </p:txBody>
      </p:sp>
      <p:sp>
        <p:nvSpPr>
          <p:cNvPr id="542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0"/>
              </a:spcBef>
              <a:defRPr sz="120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de-DE" altLang="de-DE"/>
          </a:p>
        </p:txBody>
      </p:sp>
      <p:sp>
        <p:nvSpPr>
          <p:cNvPr id="542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spcBef>
                <a:spcPct val="0"/>
              </a:spcBef>
              <a:defRPr sz="1200">
                <a:solidFill>
                  <a:schemeClr val="tx1"/>
                </a:solidFill>
              </a:defRPr>
            </a:lvl1pPr>
          </a:lstStyle>
          <a:p>
            <a:fld id="{B807D1F1-8236-4B65-B90C-0DA9B6BBC88C}" type="slidenum">
              <a:rPr lang="de-DE" altLang="de-DE"/>
              <a:pPr/>
              <a:t>‹Nr.›</a:t>
            </a:fld>
            <a:endParaRPr lang="de-DE" altLang="de-D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949B46EA-E5A1-4FE8-8C73-4C545E733C54}" type="slidenum">
              <a:rPr lang="de-DE" altLang="de-DE"/>
              <a:pPr>
                <a:spcBef>
                  <a:spcPct val="0"/>
                </a:spcBef>
              </a:pPr>
              <a:t>1</a:t>
            </a:fld>
            <a:endParaRPr lang="de-DE" altLang="de-DE"/>
          </a:p>
        </p:txBody>
      </p:sp>
      <p:sp>
        <p:nvSpPr>
          <p:cNvPr id="81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19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GB" altLang="de-DE" sz="1400" dirty="0" smtClean="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190500">
              <a:lnSpc>
                <a:spcPct val="80000"/>
              </a:lnSpc>
            </a:pPr>
            <a:r>
              <a:rPr lang="de-DE" altLang="de-DE" sz="1200" dirty="0" smtClean="0">
                <a:latin typeface="Arial" pitchFamily="34" charset="0"/>
              </a:rPr>
              <a:t>The </a:t>
            </a:r>
            <a:r>
              <a:rPr lang="de-DE" altLang="de-DE" sz="1200" b="1" dirty="0" err="1" smtClean="0">
                <a:latin typeface="Arial" pitchFamily="34" charset="0"/>
              </a:rPr>
              <a:t>field</a:t>
            </a:r>
            <a:r>
              <a:rPr lang="de-DE" altLang="de-DE" sz="1200" b="1" dirty="0" smtClean="0">
                <a:latin typeface="Arial" pitchFamily="34" charset="0"/>
              </a:rPr>
              <a:t> </a:t>
            </a:r>
            <a:r>
              <a:rPr lang="de-DE" altLang="de-DE" sz="1200" b="1" dirty="0" err="1" smtClean="0">
                <a:latin typeface="Arial" pitchFamily="34" charset="0"/>
              </a:rPr>
              <a:t>of</a:t>
            </a:r>
            <a:r>
              <a:rPr lang="de-DE" altLang="de-DE" sz="1200" b="1" dirty="0" smtClean="0">
                <a:latin typeface="Arial" pitchFamily="34" charset="0"/>
              </a:rPr>
              <a:t> </a:t>
            </a:r>
            <a:r>
              <a:rPr lang="de-DE" altLang="de-DE" sz="1200" b="1" dirty="0" err="1" smtClean="0">
                <a:latin typeface="Arial" pitchFamily="34" charset="0"/>
              </a:rPr>
              <a:t>view</a:t>
            </a:r>
            <a:r>
              <a:rPr lang="de-DE" altLang="de-DE" sz="1200" dirty="0" smtClean="0">
                <a:latin typeface="Arial" pitchFamily="34" charset="0"/>
              </a:rPr>
              <a:t> </a:t>
            </a:r>
            <a:r>
              <a:rPr lang="de-DE" altLang="de-DE" sz="1200" dirty="0" err="1" smtClean="0">
                <a:latin typeface="Arial" pitchFamily="34" charset="0"/>
              </a:rPr>
              <a:t>describes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the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portion</a:t>
            </a:r>
            <a:r>
              <a:rPr lang="de-DE" altLang="de-DE" sz="1200" baseline="0" dirty="0" smtClean="0">
                <a:latin typeface="Arial" pitchFamily="34" charset="0"/>
              </a:rPr>
              <a:t> </a:t>
            </a:r>
            <a:r>
              <a:rPr lang="de-DE" altLang="de-DE" sz="1200" baseline="0" dirty="0" err="1" smtClean="0">
                <a:latin typeface="Arial" pitchFamily="34" charset="0"/>
              </a:rPr>
              <a:t>of</a:t>
            </a:r>
            <a:r>
              <a:rPr lang="de-DE" altLang="de-DE" sz="1200" baseline="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the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visual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environment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that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can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be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perceived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with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fixed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baseline="0" dirty="0" err="1" smtClean="0">
                <a:latin typeface="Arial" pitchFamily="34" charset="0"/>
              </a:rPr>
              <a:t>eyes</a:t>
            </a:r>
            <a:r>
              <a:rPr lang="de-DE" altLang="de-DE" sz="1200" baseline="0" dirty="0" smtClean="0">
                <a:latin typeface="Arial" pitchFamily="34" charset="0"/>
              </a:rPr>
              <a:t>. </a:t>
            </a:r>
            <a:r>
              <a:rPr lang="de-DE" altLang="de-DE" sz="1200" baseline="0" dirty="0" err="1" smtClean="0">
                <a:latin typeface="Arial" pitchFamily="34" charset="0"/>
              </a:rPr>
              <a:t>It</a:t>
            </a:r>
            <a:r>
              <a:rPr lang="de-DE" altLang="de-DE" sz="1200" baseline="0" dirty="0" smtClean="0">
                <a:latin typeface="Arial" pitchFamily="34" charset="0"/>
              </a:rPr>
              <a:t> </a:t>
            </a:r>
            <a:r>
              <a:rPr lang="de-DE" altLang="de-DE" sz="1200" baseline="0" dirty="0" err="1" smtClean="0">
                <a:latin typeface="Arial" pitchFamily="34" charset="0"/>
              </a:rPr>
              <a:t>encompasses</a:t>
            </a:r>
            <a:r>
              <a:rPr lang="de-DE" altLang="de-DE" sz="1200" baseline="0" dirty="0" smtClean="0">
                <a:latin typeface="Arial" pitchFamily="34" charset="0"/>
              </a:rPr>
              <a:t> </a:t>
            </a:r>
            <a:r>
              <a:rPr lang="de-DE" altLang="de-DE" sz="1200" baseline="0" dirty="0" err="1" smtClean="0">
                <a:latin typeface="Arial" pitchFamily="34" charset="0"/>
              </a:rPr>
              <a:t>central</a:t>
            </a:r>
            <a:r>
              <a:rPr lang="de-DE" altLang="de-DE" sz="1200" baseline="0" dirty="0" smtClean="0">
                <a:latin typeface="Arial" pitchFamily="34" charset="0"/>
              </a:rPr>
              <a:t> </a:t>
            </a:r>
            <a:r>
              <a:rPr lang="de-DE" altLang="de-DE" sz="1200" baseline="0" dirty="0" err="1" smtClean="0">
                <a:latin typeface="Arial" pitchFamily="34" charset="0"/>
              </a:rPr>
              <a:t>and</a:t>
            </a:r>
            <a:r>
              <a:rPr lang="de-DE" altLang="de-DE" sz="1200" baseline="0" dirty="0" smtClean="0">
                <a:latin typeface="Arial" pitchFamily="34" charset="0"/>
              </a:rPr>
              <a:t> </a:t>
            </a:r>
            <a:r>
              <a:rPr lang="de-DE" altLang="de-DE" sz="1200" baseline="0" dirty="0" err="1" smtClean="0">
                <a:latin typeface="Arial" pitchFamily="34" charset="0"/>
              </a:rPr>
              <a:t>peripheral</a:t>
            </a:r>
            <a:r>
              <a:rPr lang="de-DE" altLang="de-DE" sz="1200" baseline="0" dirty="0" smtClean="0">
                <a:latin typeface="Arial" pitchFamily="34" charset="0"/>
              </a:rPr>
              <a:t> (</a:t>
            </a:r>
            <a:r>
              <a:rPr lang="de-DE" altLang="de-DE" sz="1200" baseline="0" dirty="0" err="1" smtClean="0">
                <a:latin typeface="Arial" pitchFamily="34" charset="0"/>
              </a:rPr>
              <a:t>foveal</a:t>
            </a:r>
            <a:r>
              <a:rPr lang="de-DE" altLang="de-DE" sz="1200" baseline="0" dirty="0" smtClean="0">
                <a:latin typeface="Arial" pitchFamily="34" charset="0"/>
              </a:rPr>
              <a:t>) </a:t>
            </a:r>
            <a:r>
              <a:rPr lang="de-DE" altLang="de-DE" sz="1200" baseline="0" dirty="0" err="1" smtClean="0">
                <a:latin typeface="Arial" pitchFamily="34" charset="0"/>
              </a:rPr>
              <a:t>vision</a:t>
            </a:r>
            <a:r>
              <a:rPr lang="de-DE" altLang="de-DE" sz="1200" dirty="0" smtClean="0">
                <a:latin typeface="Arial" pitchFamily="34" charset="0"/>
              </a:rPr>
              <a:t>.</a:t>
            </a:r>
          </a:p>
          <a:p>
            <a:pPr defTabSz="190500">
              <a:lnSpc>
                <a:spcPct val="80000"/>
              </a:lnSpc>
            </a:pPr>
            <a:endParaRPr lang="de-DE" altLang="de-DE" sz="1200" dirty="0" smtClean="0">
              <a:latin typeface="Arial" pitchFamily="34" charset="0"/>
            </a:endParaRPr>
          </a:p>
          <a:p>
            <a:pPr defTabSz="190500">
              <a:lnSpc>
                <a:spcPct val="80000"/>
              </a:lnSpc>
            </a:pPr>
            <a:r>
              <a:rPr lang="de-DE" altLang="de-DE" sz="1200" dirty="0" smtClean="0">
                <a:latin typeface="Arial" pitchFamily="34" charset="0"/>
                <a:sym typeface="Wingdings" pitchFamily="2" charset="2"/>
              </a:rPr>
              <a:t> </a:t>
            </a:r>
            <a:r>
              <a:rPr lang="de-DE" altLang="de-DE" sz="1200" dirty="0" smtClean="0">
                <a:latin typeface="Arial" pitchFamily="34" charset="0"/>
              </a:rPr>
              <a:t>Field </a:t>
            </a:r>
            <a:r>
              <a:rPr lang="de-DE" altLang="de-DE" sz="1200" dirty="0" err="1" smtClean="0">
                <a:latin typeface="Arial" pitchFamily="34" charset="0"/>
              </a:rPr>
              <a:t>of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view</a:t>
            </a:r>
            <a:r>
              <a:rPr lang="de-DE" altLang="de-DE" sz="1200" dirty="0" smtClean="0">
                <a:latin typeface="Arial" pitchFamily="34" charset="0"/>
              </a:rPr>
              <a:t> = </a:t>
            </a:r>
            <a:r>
              <a:rPr lang="de-DE" altLang="de-DE" sz="1200" dirty="0" err="1" smtClean="0">
                <a:latin typeface="Arial" pitchFamily="34" charset="0"/>
              </a:rPr>
              <a:t>the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spatial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portion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of</a:t>
            </a:r>
            <a:r>
              <a:rPr lang="de-DE" altLang="de-DE" sz="1200" dirty="0" smtClean="0">
                <a:latin typeface="Arial" pitchFamily="34" charset="0"/>
              </a:rPr>
              <a:t> an </a:t>
            </a:r>
            <a:r>
              <a:rPr lang="de-DE" altLang="de-DE" sz="1200" dirty="0" err="1" smtClean="0">
                <a:latin typeface="Arial" pitchFamily="34" charset="0"/>
              </a:rPr>
              <a:t>environment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that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can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be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perceived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without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movement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of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the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head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and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eyes</a:t>
            </a:r>
            <a:endParaRPr lang="de-DE" altLang="de-DE" sz="1200" dirty="0" smtClean="0">
              <a:latin typeface="Arial" pitchFamily="34" charset="0"/>
            </a:endParaRPr>
          </a:p>
          <a:p>
            <a:pPr defTabSz="190500">
              <a:lnSpc>
                <a:spcPct val="80000"/>
              </a:lnSpc>
            </a:pPr>
            <a:endParaRPr lang="de-DE" altLang="de-DE" sz="1200" dirty="0" smtClean="0">
              <a:latin typeface="Arial" pitchFamily="34" charset="0"/>
            </a:endParaRPr>
          </a:p>
          <a:p>
            <a:pPr marL="0" marR="0" lvl="0" indent="0" algn="l" defTabSz="190500" rtl="0" eaLnBrk="0" fontAlgn="base" latinLnBrk="0" hangingPunct="0">
              <a:lnSpc>
                <a:spcPct val="8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 smtClean="0">
                <a:latin typeface="Arial" panose="020B0604020202020204" pitchFamily="34" charset="0"/>
              </a:rPr>
              <a:t>Binocular field of view: left-hand image, inner frame (extension to the left/right: </a:t>
            </a:r>
            <a:r>
              <a:rPr lang="en-GB" altLang="de-DE" sz="1200" dirty="0" err="1" smtClean="0">
                <a:latin typeface="Arial" panose="020B0604020202020204" pitchFamily="34" charset="0"/>
              </a:rPr>
              <a:t>approx</a:t>
            </a:r>
            <a:r>
              <a:rPr lang="en-GB" altLang="de-DE" sz="1200" dirty="0" smtClean="0">
                <a:latin typeface="Arial" panose="020B0604020202020204" pitchFamily="34" charset="0"/>
              </a:rPr>
              <a:t> 60°; upwards: approx. </a:t>
            </a:r>
            <a:r>
              <a:rPr lang="de-DE" altLang="de-DE" sz="1200" dirty="0" smtClean="0">
                <a:latin typeface="Arial" panose="020B0604020202020204" pitchFamily="34" charset="0"/>
              </a:rPr>
              <a:t>55°; </a:t>
            </a:r>
            <a:r>
              <a:rPr lang="de-DE" altLang="de-DE" sz="1200" dirty="0" err="1" smtClean="0">
                <a:latin typeface="Arial" panose="020B0604020202020204" pitchFamily="34" charset="0"/>
              </a:rPr>
              <a:t>downwards</a:t>
            </a:r>
            <a:r>
              <a:rPr lang="de-DE" altLang="de-DE" sz="1200" dirty="0" smtClean="0">
                <a:latin typeface="Arial" panose="020B0604020202020204" pitchFamily="34" charset="0"/>
              </a:rPr>
              <a:t>: </a:t>
            </a:r>
            <a:r>
              <a:rPr lang="de-DE" altLang="de-DE" sz="1200" dirty="0" err="1" smtClean="0">
                <a:latin typeface="Arial" panose="020B0604020202020204" pitchFamily="34" charset="0"/>
              </a:rPr>
              <a:t>approx</a:t>
            </a:r>
            <a:r>
              <a:rPr lang="de-DE" altLang="de-DE" sz="1200" dirty="0" smtClean="0">
                <a:latin typeface="Arial" panose="020B0604020202020204" pitchFamily="34" charset="0"/>
              </a:rPr>
              <a:t>. 45°)</a:t>
            </a:r>
          </a:p>
          <a:p>
            <a:pPr defTabSz="190500">
              <a:lnSpc>
                <a:spcPct val="80000"/>
              </a:lnSpc>
            </a:pPr>
            <a:r>
              <a:rPr lang="de-DE" altLang="de-DE" sz="1200" dirty="0" err="1" smtClean="0">
                <a:latin typeface="Arial" panose="020B0604020202020204" pitchFamily="34" charset="0"/>
              </a:rPr>
              <a:t>Peripheral</a:t>
            </a:r>
            <a:r>
              <a:rPr lang="de-DE" altLang="de-DE" sz="1200" dirty="0" smtClean="0">
                <a:latin typeface="Arial" panose="020B0604020202020204" pitchFamily="34" charset="0"/>
              </a:rPr>
              <a:t> </a:t>
            </a:r>
            <a:r>
              <a:rPr lang="de-DE" altLang="de-DE" sz="1200" dirty="0" err="1" smtClean="0">
                <a:latin typeface="Arial" panose="020B0604020202020204" pitchFamily="34" charset="0"/>
              </a:rPr>
              <a:t>system</a:t>
            </a:r>
            <a:r>
              <a:rPr lang="de-DE" altLang="de-DE" sz="1200" dirty="0" smtClean="0">
                <a:latin typeface="Arial" panose="020B0604020202020204" pitchFamily="34" charset="0"/>
              </a:rPr>
              <a:t> </a:t>
            </a:r>
          </a:p>
          <a:p>
            <a:pPr marL="0" marR="0" lvl="0" indent="0" algn="l" defTabSz="190500" rtl="0" eaLnBrk="0" fontAlgn="base" latinLnBrk="0" hangingPunct="0">
              <a:lnSpc>
                <a:spcPct val="8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 typeface="Wingdings" pitchFamily="2" charset="2"/>
              <a:buChar char="§"/>
              <a:tabLst/>
              <a:defRPr/>
            </a:pPr>
            <a:r>
              <a:rPr lang="de-DE" altLang="de-DE" sz="1200" dirty="0" smtClean="0">
                <a:latin typeface="Arial" panose="020B0604020202020204" pitchFamily="34" charset="0"/>
              </a:rPr>
              <a:t> </a:t>
            </a:r>
            <a:r>
              <a:rPr lang="de-DE" altLang="de-DE" sz="1200" dirty="0" err="1" smtClean="0">
                <a:latin typeface="Arial" panose="020B0604020202020204" pitchFamily="34" charset="0"/>
              </a:rPr>
              <a:t>Peripheral</a:t>
            </a:r>
            <a:r>
              <a:rPr lang="de-DE" altLang="de-DE" sz="1200" dirty="0" smtClean="0">
                <a:latin typeface="Arial" panose="020B0604020202020204" pitchFamily="34" charset="0"/>
              </a:rPr>
              <a:t> </a:t>
            </a:r>
            <a:r>
              <a:rPr lang="de-DE" altLang="de-DE" sz="1200" dirty="0" err="1" smtClean="0">
                <a:latin typeface="Arial" panose="020B0604020202020204" pitchFamily="34" charset="0"/>
              </a:rPr>
              <a:t>field</a:t>
            </a:r>
            <a:r>
              <a:rPr lang="de-DE" altLang="de-DE" sz="1200" dirty="0" smtClean="0">
                <a:latin typeface="Arial" panose="020B0604020202020204" pitchFamily="34" charset="0"/>
              </a:rPr>
              <a:t> </a:t>
            </a:r>
            <a:r>
              <a:rPr lang="de-DE" altLang="de-DE" sz="1200" dirty="0" err="1" smtClean="0">
                <a:latin typeface="Arial" panose="020B0604020202020204" pitchFamily="34" charset="0"/>
              </a:rPr>
              <a:t>of</a:t>
            </a:r>
            <a:r>
              <a:rPr lang="de-DE" altLang="de-DE" sz="1200" dirty="0" smtClean="0">
                <a:latin typeface="Arial" panose="020B0604020202020204" pitchFamily="34" charset="0"/>
              </a:rPr>
              <a:t> </a:t>
            </a:r>
            <a:r>
              <a:rPr lang="de-DE" altLang="de-DE" sz="1200" dirty="0" err="1" smtClean="0">
                <a:latin typeface="Arial" panose="020B0604020202020204" pitchFamily="34" charset="0"/>
              </a:rPr>
              <a:t>view</a:t>
            </a:r>
            <a:r>
              <a:rPr lang="de-DE" altLang="de-DE" sz="1200" dirty="0" smtClean="0">
                <a:latin typeface="Arial" panose="020B0604020202020204" pitchFamily="34" charset="0"/>
              </a:rPr>
              <a:t>: </a:t>
            </a:r>
            <a:r>
              <a:rPr lang="de-DE" altLang="de-DE" sz="1200" dirty="0" err="1" smtClean="0">
                <a:latin typeface="Arial" panose="020B0604020202020204" pitchFamily="34" charset="0"/>
              </a:rPr>
              <a:t>perception</a:t>
            </a:r>
            <a:r>
              <a:rPr lang="de-DE" altLang="de-DE" sz="1200" dirty="0" smtClean="0">
                <a:latin typeface="Arial" panose="020B0604020202020204" pitchFamily="34" charset="0"/>
              </a:rPr>
              <a:t> </a:t>
            </a:r>
            <a:r>
              <a:rPr lang="de-DE" altLang="de-DE" sz="1200" dirty="0" err="1" smtClean="0">
                <a:latin typeface="Arial" panose="020B0604020202020204" pitchFamily="34" charset="0"/>
              </a:rPr>
              <a:t>of</a:t>
            </a:r>
            <a:r>
              <a:rPr lang="de-DE" altLang="de-DE" sz="1200" dirty="0" smtClean="0">
                <a:latin typeface="Arial" panose="020B0604020202020204" pitchFamily="34" charset="0"/>
              </a:rPr>
              <a:t> </a:t>
            </a:r>
            <a:r>
              <a:rPr lang="de-DE" altLang="de-DE" sz="1200" dirty="0" err="1" smtClean="0">
                <a:latin typeface="Arial" panose="020B0604020202020204" pitchFamily="34" charset="0"/>
              </a:rPr>
              <a:t>movement</a:t>
            </a:r>
            <a:r>
              <a:rPr lang="de-DE" altLang="de-DE" sz="1200" dirty="0" smtClean="0">
                <a:latin typeface="Arial" panose="020B0604020202020204" pitchFamily="34" charset="0"/>
              </a:rPr>
              <a:t> </a:t>
            </a:r>
            <a:r>
              <a:rPr lang="de-DE" altLang="de-DE" sz="1200" dirty="0" err="1" smtClean="0">
                <a:latin typeface="Arial" panose="020B0604020202020204" pitchFamily="34" charset="0"/>
              </a:rPr>
              <a:t>only</a:t>
            </a:r>
            <a:endParaRPr lang="de-DE" altLang="de-DE" sz="1200" dirty="0" smtClean="0">
              <a:latin typeface="Arial" panose="020B0604020202020204" pitchFamily="34" charset="0"/>
            </a:endParaRPr>
          </a:p>
          <a:p>
            <a:pPr defTabSz="190500">
              <a:lnSpc>
                <a:spcPct val="80000"/>
              </a:lnSpc>
              <a:buFont typeface="Wingdings" panose="05000000000000000000" pitchFamily="2" charset="2"/>
              <a:buChar char="§"/>
            </a:pPr>
            <a:r>
              <a:rPr lang="de-DE" altLang="de-DE" sz="1200" dirty="0" smtClean="0">
                <a:latin typeface="Arial" panose="020B0604020202020204" pitchFamily="34" charset="0"/>
              </a:rPr>
              <a:t> Location </a:t>
            </a:r>
            <a:r>
              <a:rPr lang="de-DE" altLang="de-DE" sz="1200" dirty="0" err="1" smtClean="0">
                <a:latin typeface="Arial" panose="020B0604020202020204" pitchFamily="34" charset="0"/>
              </a:rPr>
              <a:t>of</a:t>
            </a:r>
            <a:r>
              <a:rPr lang="de-DE" altLang="de-DE" sz="1200" dirty="0" smtClean="0">
                <a:latin typeface="Arial" panose="020B0604020202020204" pitchFamily="34" charset="0"/>
              </a:rPr>
              <a:t> </a:t>
            </a:r>
            <a:r>
              <a:rPr lang="de-DE" altLang="de-DE" sz="1200" dirty="0" err="1" smtClean="0">
                <a:latin typeface="Arial" panose="020B0604020202020204" pitchFamily="34" charset="0"/>
              </a:rPr>
              <a:t>visual</a:t>
            </a:r>
            <a:r>
              <a:rPr lang="de-DE" altLang="de-DE" sz="1200" dirty="0" smtClean="0">
                <a:latin typeface="Arial" panose="020B0604020202020204" pitchFamily="34" charset="0"/>
              </a:rPr>
              <a:t> </a:t>
            </a:r>
            <a:r>
              <a:rPr lang="de-DE" altLang="de-DE" sz="1200" dirty="0" err="1" smtClean="0">
                <a:latin typeface="Arial" panose="020B0604020202020204" pitchFamily="34" charset="0"/>
              </a:rPr>
              <a:t>objects</a:t>
            </a:r>
            <a:r>
              <a:rPr lang="de-DE" altLang="de-DE" sz="1200" dirty="0" smtClean="0">
                <a:latin typeface="Arial" panose="020B0604020202020204" pitchFamily="34" charset="0"/>
              </a:rPr>
              <a:t> </a:t>
            </a:r>
            <a:r>
              <a:rPr lang="de-DE" altLang="de-DE" sz="1200" dirty="0" err="1" smtClean="0">
                <a:latin typeface="Arial" panose="020B0604020202020204" pitchFamily="34" charset="0"/>
              </a:rPr>
              <a:t>to</a:t>
            </a:r>
            <a:r>
              <a:rPr lang="de-DE" altLang="de-DE" sz="1200" dirty="0" smtClean="0">
                <a:latin typeface="Arial" panose="020B0604020202020204" pitchFamily="34" charset="0"/>
              </a:rPr>
              <a:t> </a:t>
            </a:r>
            <a:r>
              <a:rPr lang="de-DE" altLang="de-DE" sz="1200" dirty="0" err="1" smtClean="0">
                <a:latin typeface="Arial" panose="020B0604020202020204" pitchFamily="34" charset="0"/>
              </a:rPr>
              <a:t>be</a:t>
            </a:r>
            <a:r>
              <a:rPr lang="de-DE" altLang="de-DE" sz="1200" dirty="0" smtClean="0">
                <a:latin typeface="Arial" panose="020B0604020202020204" pitchFamily="34" charset="0"/>
              </a:rPr>
              <a:t> </a:t>
            </a:r>
            <a:r>
              <a:rPr lang="de-DE" altLang="de-DE" sz="1200" dirty="0" err="1" smtClean="0">
                <a:latin typeface="Arial" panose="020B0604020202020204" pitchFamily="34" charset="0"/>
              </a:rPr>
              <a:t>monitored</a:t>
            </a:r>
            <a:r>
              <a:rPr lang="de-DE" altLang="de-DE" sz="1200" dirty="0" smtClean="0">
                <a:latin typeface="Arial" panose="020B0604020202020204" pitchFamily="34" charset="0"/>
              </a:rPr>
              <a:t> </a:t>
            </a:r>
            <a:r>
              <a:rPr lang="de-DE" altLang="de-DE" sz="1200" dirty="0" err="1" smtClean="0">
                <a:latin typeface="Arial" panose="020B0604020202020204" pitchFamily="34" charset="0"/>
              </a:rPr>
              <a:t>simultaneously</a:t>
            </a:r>
            <a:endParaRPr lang="de-DE" altLang="de-DE" sz="1200" dirty="0" smtClean="0">
              <a:latin typeface="Arial" panose="020B0604020202020204" pitchFamily="34" charset="0"/>
            </a:endParaRPr>
          </a:p>
          <a:p>
            <a:pPr defTabSz="190500">
              <a:lnSpc>
                <a:spcPct val="80000"/>
              </a:lnSpc>
            </a:pPr>
            <a:endParaRPr lang="de-DE" altLang="de-DE" sz="1200" dirty="0" smtClean="0">
              <a:latin typeface="Arial" panose="020B0604020202020204" pitchFamily="34" charset="0"/>
            </a:endParaRPr>
          </a:p>
          <a:p>
            <a:pPr defTabSz="190500">
              <a:lnSpc>
                <a:spcPct val="80000"/>
              </a:lnSpc>
            </a:pPr>
            <a:r>
              <a:rPr lang="de-DE" altLang="de-DE" sz="1200" dirty="0" err="1" smtClean="0">
                <a:latin typeface="Arial" panose="020B0604020202020204" pitchFamily="34" charset="0"/>
              </a:rPr>
              <a:t>Binocular</a:t>
            </a:r>
            <a:r>
              <a:rPr lang="de-DE" altLang="de-DE" sz="1200" dirty="0" smtClean="0">
                <a:latin typeface="Arial" panose="020B0604020202020204" pitchFamily="34" charset="0"/>
              </a:rPr>
              <a:t> </a:t>
            </a:r>
            <a:r>
              <a:rPr lang="de-DE" altLang="de-DE" sz="1200" dirty="0" err="1" smtClean="0">
                <a:latin typeface="Arial" panose="020B0604020202020204" pitchFamily="34" charset="0"/>
              </a:rPr>
              <a:t>field</a:t>
            </a:r>
            <a:r>
              <a:rPr lang="de-DE" altLang="de-DE" sz="1200" dirty="0" smtClean="0">
                <a:latin typeface="Arial" panose="020B0604020202020204" pitchFamily="34" charset="0"/>
              </a:rPr>
              <a:t> </a:t>
            </a:r>
            <a:r>
              <a:rPr lang="de-DE" altLang="de-DE" sz="1200" dirty="0" err="1" smtClean="0">
                <a:latin typeface="Arial" panose="020B0604020202020204" pitchFamily="34" charset="0"/>
              </a:rPr>
              <a:t>of</a:t>
            </a:r>
            <a:r>
              <a:rPr lang="de-DE" altLang="de-DE" sz="1200" dirty="0" smtClean="0">
                <a:latin typeface="Arial" panose="020B0604020202020204" pitchFamily="34" charset="0"/>
              </a:rPr>
              <a:t> </a:t>
            </a:r>
            <a:r>
              <a:rPr lang="de-DE" altLang="de-DE" sz="1200" dirty="0" err="1" smtClean="0">
                <a:latin typeface="Arial" panose="020B0604020202020204" pitchFamily="34" charset="0"/>
              </a:rPr>
              <a:t>view</a:t>
            </a:r>
            <a:r>
              <a:rPr lang="de-DE" altLang="de-DE" sz="1200" dirty="0" smtClean="0">
                <a:latin typeface="Arial" panose="020B0604020202020204" pitchFamily="34" charset="0"/>
              </a:rPr>
              <a:t>: </a:t>
            </a:r>
            <a:r>
              <a:rPr lang="de-DE" altLang="de-DE" sz="1200" dirty="0" err="1" smtClean="0">
                <a:latin typeface="Arial" panose="020B0604020202020204" pitchFamily="34" charset="0"/>
              </a:rPr>
              <a:t>stereoscopic</a:t>
            </a:r>
            <a:r>
              <a:rPr lang="de-DE" altLang="de-DE" sz="1200" dirty="0" smtClean="0">
                <a:latin typeface="Arial" panose="020B0604020202020204" pitchFamily="34" charset="0"/>
              </a:rPr>
              <a:t> </a:t>
            </a:r>
            <a:r>
              <a:rPr lang="de-DE" altLang="de-DE" sz="1200" dirty="0" err="1" smtClean="0">
                <a:latin typeface="Arial" panose="020B0604020202020204" pitchFamily="34" charset="0"/>
              </a:rPr>
              <a:t>vision</a:t>
            </a:r>
            <a:r>
              <a:rPr lang="de-DE" altLang="de-DE" sz="1200" dirty="0" smtClean="0">
                <a:latin typeface="Arial" panose="020B0604020202020204" pitchFamily="34" charset="0"/>
              </a:rPr>
              <a:t>; at </a:t>
            </a:r>
            <a:r>
              <a:rPr lang="de-DE" altLang="de-DE" sz="1200" dirty="0" err="1" smtClean="0">
                <a:latin typeface="Arial" panose="020B0604020202020204" pitchFamily="34" charset="0"/>
              </a:rPr>
              <a:t>the</a:t>
            </a:r>
            <a:r>
              <a:rPr lang="de-DE" altLang="de-DE" sz="1200" dirty="0" smtClean="0">
                <a:latin typeface="Arial" panose="020B0604020202020204" pitchFamily="34" charset="0"/>
              </a:rPr>
              <a:t> </a:t>
            </a:r>
            <a:r>
              <a:rPr lang="de-DE" altLang="de-DE" sz="1200" dirty="0" err="1" smtClean="0">
                <a:latin typeface="Arial" panose="020B0604020202020204" pitchFamily="34" charset="0"/>
              </a:rPr>
              <a:t>edge</a:t>
            </a:r>
            <a:r>
              <a:rPr lang="de-DE" altLang="de-DE" sz="1200" dirty="0" smtClean="0">
                <a:latin typeface="Arial" panose="020B0604020202020204" pitchFamily="34" charset="0"/>
              </a:rPr>
              <a:t> (</a:t>
            </a:r>
            <a:r>
              <a:rPr lang="de-DE" altLang="de-DE" sz="1200" dirty="0" err="1" smtClean="0">
                <a:latin typeface="Arial" panose="020B0604020202020204" pitchFamily="34" charset="0"/>
              </a:rPr>
              <a:t>right</a:t>
            </a:r>
            <a:r>
              <a:rPr lang="de-DE" altLang="de-DE" sz="1200" dirty="0" smtClean="0">
                <a:latin typeface="Arial" panose="020B0604020202020204" pitchFamily="34" charset="0"/>
              </a:rPr>
              <a:t> </a:t>
            </a:r>
            <a:r>
              <a:rPr lang="de-DE" altLang="de-DE" sz="1200" dirty="0" err="1" smtClean="0">
                <a:latin typeface="Arial" panose="020B0604020202020204" pitchFamily="34" charset="0"/>
              </a:rPr>
              <a:t>eye</a:t>
            </a:r>
            <a:r>
              <a:rPr lang="de-DE" altLang="de-DE" sz="1200" dirty="0" smtClean="0">
                <a:latin typeface="Arial" panose="020B0604020202020204" pitchFamily="34" charset="0"/>
              </a:rPr>
              <a:t>, </a:t>
            </a:r>
            <a:r>
              <a:rPr lang="de-DE" altLang="de-DE" sz="1200" dirty="0" err="1" smtClean="0">
                <a:latin typeface="Arial" panose="020B0604020202020204" pitchFamily="34" charset="0"/>
              </a:rPr>
              <a:t>left</a:t>
            </a:r>
            <a:r>
              <a:rPr lang="de-DE" altLang="de-DE" sz="1200" dirty="0" smtClean="0">
                <a:latin typeface="Arial" panose="020B0604020202020204" pitchFamily="34" charset="0"/>
              </a:rPr>
              <a:t> </a:t>
            </a:r>
            <a:r>
              <a:rPr lang="de-DE" altLang="de-DE" sz="1200" dirty="0" err="1" smtClean="0">
                <a:latin typeface="Arial" panose="020B0604020202020204" pitchFamily="34" charset="0"/>
              </a:rPr>
              <a:t>eye</a:t>
            </a:r>
            <a:r>
              <a:rPr lang="de-DE" altLang="de-DE" sz="1200" dirty="0" smtClean="0">
                <a:latin typeface="Arial" panose="020B0604020202020204" pitchFamily="34" charset="0"/>
              </a:rPr>
              <a:t>) </a:t>
            </a:r>
            <a:r>
              <a:rPr lang="de-DE" altLang="de-DE" sz="1200" dirty="0" err="1" smtClean="0">
                <a:latin typeface="Arial" panose="020B0604020202020204" pitchFamily="34" charset="0"/>
              </a:rPr>
              <a:t>monocular</a:t>
            </a:r>
            <a:r>
              <a:rPr lang="de-DE" altLang="de-DE" sz="1200" dirty="0" smtClean="0">
                <a:latin typeface="Arial" panose="020B0604020202020204" pitchFamily="34" charset="0"/>
              </a:rPr>
              <a:t> (</a:t>
            </a:r>
            <a:r>
              <a:rPr lang="de-DE" altLang="de-DE" sz="1200" dirty="0" err="1" smtClean="0">
                <a:latin typeface="Arial" panose="020B0604020202020204" pitchFamily="34" charset="0"/>
              </a:rPr>
              <a:t>one-eyed</a:t>
            </a:r>
            <a:r>
              <a:rPr lang="de-DE" altLang="de-DE" sz="1200" dirty="0" smtClean="0">
                <a:latin typeface="Arial" panose="020B0604020202020204" pitchFamily="34" charset="0"/>
              </a:rPr>
              <a:t>) </a:t>
            </a:r>
            <a:r>
              <a:rPr lang="de-DE" altLang="de-DE" sz="1200" dirty="0" err="1" smtClean="0">
                <a:latin typeface="Arial" panose="020B0604020202020204" pitchFamily="34" charset="0"/>
              </a:rPr>
              <a:t>vision</a:t>
            </a:r>
            <a:r>
              <a:rPr lang="de-DE" altLang="de-DE" sz="1200" dirty="0" smtClean="0">
                <a:latin typeface="Arial" panose="020B0604020202020204" pitchFamily="34" charset="0"/>
              </a:rPr>
              <a:t> </a:t>
            </a:r>
            <a:r>
              <a:rPr lang="de-DE" altLang="de-DE" sz="1200" dirty="0" err="1" smtClean="0">
                <a:latin typeface="Arial" panose="020B0604020202020204" pitchFamily="34" charset="0"/>
              </a:rPr>
              <a:t>only</a:t>
            </a:r>
            <a:endParaRPr lang="de-DE" altLang="de-DE" sz="1200" dirty="0" smtClean="0">
              <a:latin typeface="Arial" panose="020B0604020202020204" pitchFamily="34" charset="0"/>
            </a:endParaRPr>
          </a:p>
          <a:p>
            <a:pPr defTabSz="190500">
              <a:lnSpc>
                <a:spcPct val="80000"/>
              </a:lnSpc>
              <a:buFont typeface="Wingdings" pitchFamily="2" charset="2"/>
              <a:buNone/>
            </a:pPr>
            <a:r>
              <a:rPr lang="de-DE" altLang="de-DE" sz="1200" dirty="0" smtClean="0">
                <a:latin typeface="Arial" pitchFamily="34" charset="0"/>
                <a:sym typeface="Wingdings" pitchFamily="2" charset="2"/>
              </a:rPr>
              <a:t> </a:t>
            </a:r>
            <a:r>
              <a:rPr lang="de-DE" altLang="de-DE" sz="1200" dirty="0" err="1" smtClean="0">
                <a:latin typeface="Arial" pitchFamily="34" charset="0"/>
                <a:sym typeface="Wingdings" pitchFamily="2" charset="2"/>
              </a:rPr>
              <a:t>There</a:t>
            </a:r>
            <a:r>
              <a:rPr lang="de-DE" altLang="de-DE" sz="1200" dirty="0" smtClean="0">
                <a:latin typeface="Arial" pitchFamily="34" charset="0"/>
                <a:sym typeface="Wingdings" pitchFamily="2" charset="2"/>
              </a:rPr>
              <a:t> </a:t>
            </a:r>
            <a:r>
              <a:rPr lang="de-DE" altLang="de-DE" sz="1200" dirty="0" err="1" smtClean="0">
                <a:latin typeface="Arial" pitchFamily="34" charset="0"/>
                <a:sym typeface="Wingdings" pitchFamily="2" charset="2"/>
              </a:rPr>
              <a:t>are</a:t>
            </a:r>
            <a:r>
              <a:rPr lang="de-DE" altLang="de-DE" sz="1200" dirty="0" smtClean="0">
                <a:latin typeface="Arial" pitchFamily="34" charset="0"/>
                <a:sym typeface="Wingdings" pitchFamily="2" charset="2"/>
              </a:rPr>
              <a:t> </a:t>
            </a:r>
            <a:r>
              <a:rPr lang="de-DE" altLang="de-DE" sz="1200" dirty="0" err="1" smtClean="0">
                <a:latin typeface="Arial" pitchFamily="34" charset="0"/>
                <a:sym typeface="Wingdings" pitchFamily="2" charset="2"/>
              </a:rPr>
              <a:t>zones</a:t>
            </a:r>
            <a:r>
              <a:rPr lang="de-DE" altLang="de-DE" sz="1200" dirty="0" smtClean="0">
                <a:latin typeface="Arial" pitchFamily="34" charset="0"/>
                <a:sym typeface="Wingdings" pitchFamily="2" charset="2"/>
              </a:rPr>
              <a:t> </a:t>
            </a:r>
            <a:r>
              <a:rPr lang="de-DE" altLang="de-DE" sz="1200" dirty="0" err="1" smtClean="0">
                <a:latin typeface="Arial" pitchFamily="34" charset="0"/>
                <a:sym typeface="Wingdings" pitchFamily="2" charset="2"/>
              </a:rPr>
              <a:t>of</a:t>
            </a:r>
            <a:r>
              <a:rPr lang="de-DE" altLang="de-DE" sz="1200" dirty="0" smtClean="0">
                <a:latin typeface="Arial" pitchFamily="34" charset="0"/>
                <a:sym typeface="Wingdings" pitchFamily="2" charset="2"/>
              </a:rPr>
              <a:t> </a:t>
            </a:r>
            <a:r>
              <a:rPr lang="de-DE" altLang="de-DE" sz="1200" dirty="0" err="1" smtClean="0">
                <a:latin typeface="Arial" pitchFamily="34" charset="0"/>
                <a:sym typeface="Wingdings" pitchFamily="2" charset="2"/>
              </a:rPr>
              <a:t>one-eyed</a:t>
            </a:r>
            <a:r>
              <a:rPr lang="de-DE" altLang="de-DE" sz="1200" baseline="0" dirty="0" smtClean="0">
                <a:latin typeface="Arial" pitchFamily="34" charset="0"/>
                <a:sym typeface="Wingdings" pitchFamily="2" charset="2"/>
              </a:rPr>
              <a:t> (</a:t>
            </a:r>
            <a:r>
              <a:rPr lang="de-DE" altLang="de-DE" sz="1200" baseline="0" dirty="0" err="1" smtClean="0">
                <a:latin typeface="Arial" pitchFamily="34" charset="0"/>
                <a:sym typeface="Wingdings" pitchFamily="2" charset="2"/>
              </a:rPr>
              <a:t>monocular</a:t>
            </a:r>
            <a:r>
              <a:rPr lang="de-DE" altLang="de-DE" sz="1200" baseline="0" dirty="0" smtClean="0">
                <a:latin typeface="Arial" pitchFamily="34" charset="0"/>
                <a:sym typeface="Wingdings" pitchFamily="2" charset="2"/>
              </a:rPr>
              <a:t>) </a:t>
            </a:r>
            <a:r>
              <a:rPr lang="de-DE" altLang="de-DE" sz="1200" baseline="0" dirty="0" err="1" smtClean="0">
                <a:latin typeface="Arial" pitchFamily="34" charset="0"/>
                <a:sym typeface="Wingdings" pitchFamily="2" charset="2"/>
              </a:rPr>
              <a:t>vision</a:t>
            </a:r>
            <a:r>
              <a:rPr lang="de-DE" altLang="de-DE" sz="1200" baseline="0" dirty="0" smtClean="0">
                <a:latin typeface="Arial" pitchFamily="34" charset="0"/>
                <a:sym typeface="Wingdings" pitchFamily="2" charset="2"/>
              </a:rPr>
              <a:t> </a:t>
            </a:r>
            <a:r>
              <a:rPr lang="de-DE" altLang="de-DE" sz="1200" baseline="0" dirty="0" err="1" smtClean="0">
                <a:latin typeface="Arial" pitchFamily="34" charset="0"/>
                <a:sym typeface="Wingdings" pitchFamily="2" charset="2"/>
              </a:rPr>
              <a:t>and</a:t>
            </a:r>
            <a:r>
              <a:rPr lang="de-DE" altLang="de-DE" sz="1200" baseline="0" dirty="0" smtClean="0">
                <a:latin typeface="Arial" pitchFamily="34" charset="0"/>
                <a:sym typeface="Wingdings" pitchFamily="2" charset="2"/>
              </a:rPr>
              <a:t> </a:t>
            </a:r>
            <a:r>
              <a:rPr lang="de-DE" altLang="de-DE" sz="1200" baseline="0" dirty="0" err="1" smtClean="0">
                <a:latin typeface="Arial" pitchFamily="34" charset="0"/>
                <a:sym typeface="Wingdings" pitchFamily="2" charset="2"/>
              </a:rPr>
              <a:t>zones</a:t>
            </a:r>
            <a:r>
              <a:rPr lang="de-DE" altLang="de-DE" sz="1200" baseline="0" dirty="0" smtClean="0">
                <a:latin typeface="Arial" pitchFamily="34" charset="0"/>
                <a:sym typeface="Wingdings" pitchFamily="2" charset="2"/>
              </a:rPr>
              <a:t> in </a:t>
            </a:r>
            <a:r>
              <a:rPr lang="de-DE" altLang="de-DE" sz="1200" baseline="0" dirty="0" err="1" smtClean="0">
                <a:latin typeface="Arial" pitchFamily="34" charset="0"/>
                <a:sym typeface="Wingdings" pitchFamily="2" charset="2"/>
              </a:rPr>
              <a:t>which</a:t>
            </a:r>
            <a:r>
              <a:rPr lang="de-DE" altLang="de-DE" sz="1200" baseline="0" dirty="0" smtClean="0">
                <a:latin typeface="Arial" pitchFamily="34" charset="0"/>
                <a:sym typeface="Wingdings" pitchFamily="2" charset="2"/>
              </a:rPr>
              <a:t> </a:t>
            </a:r>
            <a:r>
              <a:rPr lang="de-DE" altLang="de-DE" sz="1200" baseline="0" dirty="0" err="1" smtClean="0">
                <a:latin typeface="Arial" pitchFamily="34" charset="0"/>
                <a:sym typeface="Wingdings" pitchFamily="2" charset="2"/>
              </a:rPr>
              <a:t>both</a:t>
            </a:r>
            <a:r>
              <a:rPr lang="de-DE" altLang="de-DE" sz="1200" baseline="0" dirty="0" smtClean="0">
                <a:latin typeface="Arial" pitchFamily="34" charset="0"/>
                <a:sym typeface="Wingdings" pitchFamily="2" charset="2"/>
              </a:rPr>
              <a:t> </a:t>
            </a:r>
            <a:r>
              <a:rPr lang="de-DE" altLang="de-DE" sz="1200" baseline="0" dirty="0" err="1" smtClean="0">
                <a:latin typeface="Arial" pitchFamily="34" charset="0"/>
                <a:sym typeface="Wingdings" pitchFamily="2" charset="2"/>
              </a:rPr>
              <a:t>eyes</a:t>
            </a:r>
            <a:r>
              <a:rPr lang="de-DE" altLang="de-DE" sz="1200" baseline="0" dirty="0" smtClean="0">
                <a:latin typeface="Arial" pitchFamily="34" charset="0"/>
                <a:sym typeface="Wingdings" pitchFamily="2" charset="2"/>
              </a:rPr>
              <a:t> </a:t>
            </a:r>
            <a:r>
              <a:rPr lang="de-DE" altLang="de-DE" sz="1200" baseline="0" dirty="0" err="1" smtClean="0">
                <a:latin typeface="Arial" pitchFamily="34" charset="0"/>
                <a:sym typeface="Wingdings" pitchFamily="2" charset="2"/>
              </a:rPr>
              <a:t>overlap</a:t>
            </a:r>
            <a:r>
              <a:rPr lang="de-DE" altLang="de-DE" sz="1200" baseline="0" dirty="0" smtClean="0">
                <a:latin typeface="Arial" pitchFamily="34" charset="0"/>
                <a:sym typeface="Wingdings" pitchFamily="2" charset="2"/>
              </a:rPr>
              <a:t> (</a:t>
            </a:r>
            <a:r>
              <a:rPr lang="de-DE" altLang="de-DE" sz="1200" baseline="0" dirty="0" err="1" smtClean="0">
                <a:latin typeface="Arial" pitchFamily="34" charset="0"/>
                <a:sym typeface="Wingdings" pitchFamily="2" charset="2"/>
              </a:rPr>
              <a:t>binocular</a:t>
            </a:r>
            <a:r>
              <a:rPr lang="de-DE" altLang="de-DE" sz="1200" baseline="0" dirty="0" smtClean="0">
                <a:latin typeface="Arial" pitchFamily="34" charset="0"/>
                <a:sym typeface="Wingdings" pitchFamily="2" charset="2"/>
              </a:rPr>
              <a:t> </a:t>
            </a:r>
            <a:r>
              <a:rPr lang="de-DE" altLang="de-DE" sz="1200" baseline="0" dirty="0" err="1" smtClean="0">
                <a:latin typeface="Arial" pitchFamily="34" charset="0"/>
                <a:sym typeface="Wingdings" pitchFamily="2" charset="2"/>
              </a:rPr>
              <a:t>vision</a:t>
            </a:r>
            <a:r>
              <a:rPr lang="de-DE" altLang="de-DE" sz="1200" baseline="0" dirty="0" smtClean="0">
                <a:latin typeface="Arial" pitchFamily="34" charset="0"/>
                <a:sym typeface="Wingdings" pitchFamily="2" charset="2"/>
              </a:rPr>
              <a:t>)</a:t>
            </a:r>
            <a:r>
              <a:rPr lang="de-DE" altLang="de-DE" sz="1200" dirty="0" smtClean="0">
                <a:latin typeface="Arial" pitchFamily="34" charset="0"/>
              </a:rPr>
              <a:t>.</a:t>
            </a:r>
          </a:p>
          <a:p>
            <a:pPr defTabSz="190500">
              <a:lnSpc>
                <a:spcPct val="80000"/>
              </a:lnSpc>
              <a:buFont typeface="Wingdings" pitchFamily="2" charset="2"/>
              <a:buNone/>
            </a:pPr>
            <a:endParaRPr lang="de-DE" altLang="de-DE" sz="1200" dirty="0" smtClean="0">
              <a:latin typeface="Arial" pitchFamily="34" charset="0"/>
            </a:endParaRPr>
          </a:p>
          <a:p>
            <a:pPr defTabSz="190500">
              <a:lnSpc>
                <a:spcPct val="80000"/>
              </a:lnSpc>
              <a:buFont typeface="Wingdings" pitchFamily="2" charset="2"/>
              <a:buNone/>
            </a:pPr>
            <a:r>
              <a:rPr lang="de-DE" altLang="de-DE" sz="1200" b="1" dirty="0" err="1" smtClean="0">
                <a:latin typeface="Arial" pitchFamily="34" charset="0"/>
              </a:rPr>
              <a:t>Bottom</a:t>
            </a:r>
            <a:r>
              <a:rPr lang="de-DE" altLang="de-DE" sz="1200" b="1" dirty="0" smtClean="0">
                <a:latin typeface="Arial" pitchFamily="34" charset="0"/>
              </a:rPr>
              <a:t> </a:t>
            </a:r>
            <a:r>
              <a:rPr lang="de-DE" altLang="de-DE" sz="1200" b="1" dirty="0" err="1" smtClean="0">
                <a:latin typeface="Arial" pitchFamily="34" charset="0"/>
              </a:rPr>
              <a:t>right</a:t>
            </a:r>
            <a:r>
              <a:rPr lang="de-DE" altLang="de-DE" sz="1200" b="1" dirty="0" smtClean="0">
                <a:latin typeface="Arial" pitchFamily="34" charset="0"/>
              </a:rPr>
              <a:t>-hand </a:t>
            </a:r>
            <a:r>
              <a:rPr lang="de-DE" altLang="de-DE" sz="1200" b="1" dirty="0" err="1" smtClean="0">
                <a:latin typeface="Arial" pitchFamily="34" charset="0"/>
              </a:rPr>
              <a:t>text</a:t>
            </a:r>
            <a:r>
              <a:rPr lang="de-DE" altLang="de-DE" sz="1200" b="1" dirty="0" smtClean="0">
                <a:latin typeface="Arial" pitchFamily="34" charset="0"/>
              </a:rPr>
              <a:t> </a:t>
            </a:r>
            <a:r>
              <a:rPr lang="de-DE" altLang="de-DE" sz="1200" b="1" dirty="0" err="1" smtClean="0">
                <a:latin typeface="Arial" pitchFamily="34" charset="0"/>
              </a:rPr>
              <a:t>field</a:t>
            </a:r>
            <a:r>
              <a:rPr lang="de-DE" altLang="de-DE" sz="1200" b="1" dirty="0" smtClean="0">
                <a:latin typeface="Arial" pitchFamily="34" charset="0"/>
              </a:rPr>
              <a:t> </a:t>
            </a:r>
            <a:r>
              <a:rPr lang="de-DE" altLang="de-DE" sz="1200" b="1" dirty="0" err="1" smtClean="0">
                <a:latin typeface="Arial" pitchFamily="34" charset="0"/>
              </a:rPr>
              <a:t>animated</a:t>
            </a:r>
            <a:endParaRPr lang="de-DE" altLang="de-DE" sz="1200" b="1" dirty="0" smtClean="0">
              <a:latin typeface="Arial" pitchFamily="34" charset="0"/>
            </a:endParaRPr>
          </a:p>
          <a:p>
            <a:pPr defTabSz="190500">
              <a:lnSpc>
                <a:spcPct val="80000"/>
              </a:lnSpc>
              <a:buFont typeface="Wingdings" pitchFamily="2" charset="2"/>
              <a:buNone/>
            </a:pPr>
            <a:endParaRPr lang="de-DE" altLang="de-DE" sz="1200" i="1" dirty="0" smtClean="0">
              <a:latin typeface="Arial" pitchFamily="34" charset="0"/>
            </a:endParaRPr>
          </a:p>
          <a:p>
            <a:pPr defTabSz="190500" eaLnBrk="1" hangingPunct="1">
              <a:lnSpc>
                <a:spcPct val="80000"/>
              </a:lnSpc>
              <a:spcBef>
                <a:spcPct val="50000"/>
              </a:spcBef>
            </a:pPr>
            <a:r>
              <a:rPr lang="de-DE" altLang="de-DE" sz="1200" i="1" dirty="0" err="1" smtClean="0">
                <a:latin typeface="Arial" pitchFamily="34" charset="0"/>
              </a:rPr>
              <a:t>Presentation</a:t>
            </a:r>
            <a:r>
              <a:rPr lang="de-DE" altLang="de-DE" sz="1200" i="1" dirty="0" smtClean="0">
                <a:latin typeface="Arial" pitchFamily="34" charset="0"/>
              </a:rPr>
              <a:t> </a:t>
            </a:r>
            <a:r>
              <a:rPr lang="de-DE" altLang="de-DE" sz="1200" i="1" dirty="0" err="1" smtClean="0">
                <a:latin typeface="Arial" pitchFamily="34" charset="0"/>
              </a:rPr>
              <a:t>of</a:t>
            </a:r>
            <a:r>
              <a:rPr lang="de-DE" altLang="de-DE" sz="1200" i="1" dirty="0" smtClean="0">
                <a:latin typeface="Arial" pitchFamily="34" charset="0"/>
              </a:rPr>
              <a:t> </a:t>
            </a:r>
            <a:r>
              <a:rPr lang="de-DE" altLang="de-DE" sz="1200" i="1" dirty="0" err="1" smtClean="0">
                <a:latin typeface="Arial" pitchFamily="34" charset="0"/>
              </a:rPr>
              <a:t>the</a:t>
            </a:r>
            <a:r>
              <a:rPr lang="de-DE" altLang="de-DE" sz="1200" i="1" dirty="0" smtClean="0">
                <a:latin typeface="Arial" pitchFamily="34" charset="0"/>
              </a:rPr>
              <a:t> </a:t>
            </a:r>
            <a:r>
              <a:rPr lang="de-DE" altLang="de-DE" sz="1200" i="1" dirty="0" err="1" smtClean="0">
                <a:latin typeface="Arial" pitchFamily="34" charset="0"/>
              </a:rPr>
              <a:t>colour</a:t>
            </a:r>
            <a:r>
              <a:rPr lang="de-DE" altLang="de-DE" sz="1200" i="1" dirty="0" smtClean="0">
                <a:latin typeface="Arial" pitchFamily="34" charset="0"/>
              </a:rPr>
              <a:t> </a:t>
            </a:r>
            <a:r>
              <a:rPr lang="de-DE" altLang="de-DE" sz="1200" i="1" dirty="0" err="1" smtClean="0">
                <a:latin typeface="Arial" pitchFamily="34" charset="0"/>
              </a:rPr>
              <a:t>field</a:t>
            </a:r>
            <a:r>
              <a:rPr lang="de-DE" altLang="de-DE" sz="1200" i="1" dirty="0" smtClean="0">
                <a:latin typeface="Arial" pitchFamily="34" charset="0"/>
              </a:rPr>
              <a:t> </a:t>
            </a:r>
            <a:r>
              <a:rPr lang="de-DE" altLang="de-DE" sz="1200" i="1" dirty="0" err="1" smtClean="0">
                <a:latin typeface="Arial" pitchFamily="34" charset="0"/>
              </a:rPr>
              <a:t>of</a:t>
            </a:r>
            <a:r>
              <a:rPr lang="de-DE" altLang="de-DE" sz="1200" i="1" dirty="0" smtClean="0">
                <a:latin typeface="Arial" pitchFamily="34" charset="0"/>
              </a:rPr>
              <a:t> </a:t>
            </a:r>
            <a:r>
              <a:rPr lang="de-DE" altLang="de-DE" sz="1200" i="1" dirty="0" err="1" smtClean="0">
                <a:latin typeface="Arial" pitchFamily="34" charset="0"/>
              </a:rPr>
              <a:t>view</a:t>
            </a:r>
            <a:r>
              <a:rPr lang="de-DE" altLang="de-DE" sz="1200" i="1" dirty="0" smtClean="0">
                <a:latin typeface="Arial" pitchFamily="34" charset="0"/>
              </a:rPr>
              <a:t> </a:t>
            </a:r>
            <a:r>
              <a:rPr lang="de-DE" altLang="de-DE" sz="1200" i="1" dirty="0" err="1" smtClean="0">
                <a:latin typeface="Arial" pitchFamily="34" charset="0"/>
              </a:rPr>
              <a:t>based</a:t>
            </a:r>
            <a:r>
              <a:rPr lang="de-DE" altLang="de-DE" sz="1200" i="1" dirty="0" smtClean="0">
                <a:latin typeface="Arial" pitchFamily="34" charset="0"/>
              </a:rPr>
              <a:t> upon </a:t>
            </a:r>
            <a:r>
              <a:rPr lang="de-DE" altLang="de-DE" sz="1200" i="1" dirty="0" err="1" smtClean="0">
                <a:latin typeface="Arial" pitchFamily="34" charset="0"/>
              </a:rPr>
              <a:t>presentations</a:t>
            </a:r>
            <a:r>
              <a:rPr lang="de-DE" altLang="de-DE" sz="1200" i="1" dirty="0" smtClean="0">
                <a:latin typeface="Arial" pitchFamily="34" charset="0"/>
              </a:rPr>
              <a:t> at http://www.multimedia-beratung.de/ergonomie/theorie/grundlagen/gesichtssinn.htm 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07D1F1-8236-4B65-B90C-0DA9B6BBC88C}" type="slidenum">
              <a:rPr lang="de-DE" altLang="de-DE" smtClean="0"/>
              <a:pPr/>
              <a:t>11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243579496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80975" indent="-180975">
              <a:lnSpc>
                <a:spcPct val="110000"/>
              </a:lnSpc>
              <a:spcBef>
                <a:spcPct val="5000"/>
              </a:spcBef>
              <a:spcAft>
                <a:spcPct val="5000"/>
              </a:spcAft>
            </a:pPr>
            <a:r>
              <a:rPr lang="de-DE" altLang="de-DE" sz="1200" b="1" dirty="0" smtClean="0">
                <a:latin typeface="Arial" pitchFamily="34" charset="0"/>
              </a:rPr>
              <a:t>Field </a:t>
            </a:r>
            <a:r>
              <a:rPr lang="de-DE" altLang="de-DE" sz="1200" b="1" dirty="0" err="1" smtClean="0">
                <a:latin typeface="Arial" pitchFamily="34" charset="0"/>
              </a:rPr>
              <a:t>of</a:t>
            </a:r>
            <a:r>
              <a:rPr lang="de-DE" altLang="de-DE" sz="1200" b="1" dirty="0" smtClean="0">
                <a:latin typeface="Arial" pitchFamily="34" charset="0"/>
              </a:rPr>
              <a:t> </a:t>
            </a:r>
            <a:r>
              <a:rPr lang="de-DE" altLang="de-DE" sz="1200" b="1" dirty="0" err="1" smtClean="0">
                <a:latin typeface="Arial" pitchFamily="34" charset="0"/>
              </a:rPr>
              <a:t>fixation</a:t>
            </a:r>
            <a:r>
              <a:rPr lang="de-DE" altLang="de-DE" sz="1200" b="1" dirty="0" smtClean="0">
                <a:latin typeface="Arial" pitchFamily="34" charset="0"/>
              </a:rPr>
              <a:t>:</a:t>
            </a:r>
          </a:p>
          <a:p>
            <a:pPr marL="180975" indent="-180975">
              <a:lnSpc>
                <a:spcPct val="110000"/>
              </a:lnSpc>
              <a:spcBef>
                <a:spcPct val="5000"/>
              </a:spcBef>
              <a:spcAft>
                <a:spcPct val="5000"/>
              </a:spcAft>
              <a:buFont typeface="Wingdings" pitchFamily="2" charset="2"/>
              <a:buChar char="§"/>
            </a:pPr>
            <a:r>
              <a:rPr lang="de-DE" altLang="de-DE" sz="1200" dirty="0" err="1" smtClean="0">
                <a:latin typeface="Arial" pitchFamily="34" charset="0"/>
              </a:rPr>
              <a:t>Encompasses</a:t>
            </a:r>
            <a:r>
              <a:rPr lang="de-DE" altLang="de-DE" sz="1200" dirty="0" smtClean="0">
                <a:latin typeface="Arial" pitchFamily="34" charset="0"/>
              </a:rPr>
              <a:t> all </a:t>
            </a:r>
            <a:r>
              <a:rPr lang="de-DE" altLang="de-DE" sz="1200" dirty="0" err="1" smtClean="0">
                <a:latin typeface="Arial" pitchFamily="34" charset="0"/>
              </a:rPr>
              <a:t>points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fixable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by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eye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movement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alone</a:t>
            </a:r>
            <a:r>
              <a:rPr lang="de-DE" altLang="de-DE" sz="1200" dirty="0" smtClean="0">
                <a:latin typeface="Arial" pitchFamily="34" charset="0"/>
              </a:rPr>
              <a:t>, </a:t>
            </a:r>
            <a:r>
              <a:rPr lang="de-DE" altLang="de-DE" sz="1200" dirty="0" err="1" smtClean="0">
                <a:latin typeface="Arial" pitchFamily="34" charset="0"/>
              </a:rPr>
              <a:t>without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movement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of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the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head</a:t>
            </a:r>
            <a:endParaRPr lang="de-DE" altLang="de-DE" sz="1200" dirty="0" smtClean="0">
              <a:latin typeface="Arial" pitchFamily="34" charset="0"/>
            </a:endParaRPr>
          </a:p>
          <a:p>
            <a:pPr marL="180975" indent="-180975">
              <a:lnSpc>
                <a:spcPct val="110000"/>
              </a:lnSpc>
              <a:spcBef>
                <a:spcPct val="5000"/>
              </a:spcBef>
              <a:spcAft>
                <a:spcPct val="5000"/>
              </a:spcAft>
              <a:buFont typeface="Wingdings" pitchFamily="2" charset="2"/>
              <a:buChar char="§"/>
            </a:pPr>
            <a:r>
              <a:rPr lang="de-DE" altLang="de-DE" sz="1200" dirty="0" err="1" smtClean="0">
                <a:latin typeface="Arial" pitchFamily="34" charset="0"/>
              </a:rPr>
              <a:t>Distinction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is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drawn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between</a:t>
            </a:r>
            <a:r>
              <a:rPr lang="de-DE" altLang="de-DE" sz="1200" dirty="0" smtClean="0">
                <a:latin typeface="Arial" pitchFamily="34" charset="0"/>
              </a:rPr>
              <a:t> horizontal </a:t>
            </a:r>
            <a:r>
              <a:rPr lang="de-DE" altLang="de-DE" sz="1200" dirty="0" err="1" smtClean="0">
                <a:latin typeface="Arial" pitchFamily="34" charset="0"/>
              </a:rPr>
              <a:t>and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vertical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field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of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fixation</a:t>
            </a:r>
            <a:r>
              <a:rPr lang="de-DE" altLang="de-DE" sz="1200" dirty="0" smtClean="0">
                <a:latin typeface="Arial" pitchFamily="34" charset="0"/>
              </a:rPr>
              <a:t>, </a:t>
            </a:r>
            <a:r>
              <a:rPr lang="de-DE" altLang="de-DE" sz="1200" dirty="0" err="1" smtClean="0">
                <a:latin typeface="Arial" pitchFamily="34" charset="0"/>
              </a:rPr>
              <a:t>according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to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axis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of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extension</a:t>
            </a:r>
            <a:endParaRPr lang="de-DE" altLang="de-DE" sz="1200" dirty="0" smtClean="0">
              <a:latin typeface="Arial" pitchFamily="34" charset="0"/>
            </a:endParaRPr>
          </a:p>
          <a:p>
            <a:pPr marL="180975" indent="-180975">
              <a:lnSpc>
                <a:spcPct val="110000"/>
              </a:lnSpc>
              <a:spcBef>
                <a:spcPct val="5000"/>
              </a:spcBef>
              <a:spcAft>
                <a:spcPct val="5000"/>
              </a:spcAft>
              <a:buFont typeface="Wingdings" pitchFamily="2" charset="2"/>
              <a:buChar char="§"/>
            </a:pPr>
            <a:r>
              <a:rPr lang="de-DE" altLang="de-DE" sz="1200" dirty="0" smtClean="0">
                <a:latin typeface="Arial" pitchFamily="34" charset="0"/>
              </a:rPr>
              <a:t>The </a:t>
            </a:r>
            <a:r>
              <a:rPr lang="de-DE" altLang="de-DE" sz="1200" dirty="0" err="1" smtClean="0">
                <a:latin typeface="Arial" pitchFamily="34" charset="0"/>
              </a:rPr>
              <a:t>maximum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possible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field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of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fixation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is</a:t>
            </a:r>
            <a:r>
              <a:rPr lang="de-DE" altLang="de-DE" sz="1200" dirty="0" smtClean="0">
                <a:latin typeface="Arial" pitchFamily="34" charset="0"/>
              </a:rPr>
              <a:t> not </a:t>
            </a:r>
            <a:r>
              <a:rPr lang="de-DE" altLang="de-DE" sz="1200" dirty="0" err="1" smtClean="0">
                <a:latin typeface="Arial" pitchFamily="34" charset="0"/>
              </a:rPr>
              <a:t>exploited</a:t>
            </a:r>
            <a:r>
              <a:rPr lang="de-DE" altLang="de-DE" sz="1200" dirty="0" smtClean="0">
                <a:latin typeface="Arial" pitchFamily="34" charset="0"/>
              </a:rPr>
              <a:t>, </a:t>
            </a:r>
            <a:r>
              <a:rPr lang="de-DE" altLang="de-DE" sz="1200" dirty="0" err="1" smtClean="0">
                <a:latin typeface="Arial" pitchFamily="34" charset="0"/>
              </a:rPr>
              <a:t>since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the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head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is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moved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unconsciously</a:t>
            </a:r>
            <a:r>
              <a:rPr lang="de-DE" altLang="de-DE" sz="1200" dirty="0" smtClean="0">
                <a:latin typeface="Arial" pitchFamily="34" charset="0"/>
              </a:rPr>
              <a:t> in </a:t>
            </a:r>
            <a:r>
              <a:rPr lang="de-DE" altLang="de-DE" sz="1200" dirty="0" err="1" smtClean="0">
                <a:latin typeface="Arial" pitchFamily="34" charset="0"/>
              </a:rPr>
              <a:t>the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direction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of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view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before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it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is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reached</a:t>
            </a:r>
            <a:endParaRPr lang="de-DE" altLang="de-DE" sz="1200" dirty="0" smtClean="0">
              <a:latin typeface="Arial" pitchFamily="34" charset="0"/>
            </a:endParaRPr>
          </a:p>
          <a:p>
            <a:pPr marL="180975" indent="-180975">
              <a:lnSpc>
                <a:spcPct val="110000"/>
              </a:lnSpc>
              <a:spcBef>
                <a:spcPct val="5000"/>
              </a:spcBef>
              <a:spcAft>
                <a:spcPct val="50000"/>
              </a:spcAft>
              <a:buFont typeface="Wingdings" pitchFamily="2" charset="2"/>
              <a:buChar char="§"/>
            </a:pPr>
            <a:r>
              <a:rPr lang="de-DE" altLang="de-DE" sz="1200" dirty="0" smtClean="0">
                <a:latin typeface="Arial" pitchFamily="34" charset="0"/>
              </a:rPr>
              <a:t>Areas </a:t>
            </a:r>
            <a:r>
              <a:rPr lang="de-DE" altLang="de-DE" sz="1200" dirty="0" err="1" smtClean="0">
                <a:latin typeface="Arial" pitchFamily="34" charset="0"/>
              </a:rPr>
              <a:t>which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are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to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be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covered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by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eye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movements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alone</a:t>
            </a:r>
            <a:r>
              <a:rPr lang="de-DE" altLang="de-DE" sz="1200" dirty="0" smtClean="0">
                <a:latin typeface="Arial" pitchFamily="34" charset="0"/>
              </a:rPr>
              <a:t> must </a:t>
            </a:r>
            <a:r>
              <a:rPr lang="de-DE" altLang="de-DE" sz="1200" dirty="0" err="1" smtClean="0">
                <a:latin typeface="Arial" pitchFamily="34" charset="0"/>
              </a:rPr>
              <a:t>therefore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be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dimensioned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according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to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the</a:t>
            </a:r>
            <a:r>
              <a:rPr lang="de-DE" altLang="de-DE" sz="1200" dirty="0" smtClean="0">
                <a:latin typeface="Arial" pitchFamily="34" charset="0"/>
              </a:rPr>
              <a:t> ideal </a:t>
            </a:r>
            <a:r>
              <a:rPr lang="de-DE" altLang="de-DE" sz="1200" dirty="0" err="1" smtClean="0">
                <a:latin typeface="Arial" pitchFamily="34" charset="0"/>
              </a:rPr>
              <a:t>field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of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fixation</a:t>
            </a:r>
            <a:r>
              <a:rPr lang="de-DE" altLang="de-DE" sz="1200" dirty="0" smtClean="0">
                <a:latin typeface="Arial" pitchFamily="34" charset="0"/>
              </a:rPr>
              <a:t>, </a:t>
            </a:r>
            <a:r>
              <a:rPr lang="de-DE" altLang="de-DE" sz="1200" dirty="0" err="1" smtClean="0">
                <a:latin typeface="Arial" pitchFamily="34" charset="0"/>
              </a:rPr>
              <a:t>with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consideration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for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the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viewing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distance</a:t>
            </a:r>
            <a:endParaRPr lang="de-DE" altLang="de-DE" sz="1200" dirty="0" smtClean="0">
              <a:latin typeface="Arial" pitchFamily="34" charset="0"/>
            </a:endParaRPr>
          </a:p>
          <a:p>
            <a:pPr marL="180975" indent="-180975">
              <a:lnSpc>
                <a:spcPct val="110000"/>
              </a:lnSpc>
              <a:spcBef>
                <a:spcPct val="5000"/>
              </a:spcBef>
              <a:spcAft>
                <a:spcPct val="5000"/>
              </a:spcAft>
            </a:pPr>
            <a:r>
              <a:rPr lang="de-DE" altLang="de-DE" sz="1200" b="1" dirty="0" smtClean="0">
                <a:latin typeface="Arial" pitchFamily="34" charset="0"/>
              </a:rPr>
              <a:t>Ideal </a:t>
            </a:r>
            <a:r>
              <a:rPr lang="de-DE" altLang="de-DE" sz="1200" b="1" dirty="0" err="1" smtClean="0">
                <a:latin typeface="Arial" pitchFamily="34" charset="0"/>
              </a:rPr>
              <a:t>field</a:t>
            </a:r>
            <a:r>
              <a:rPr lang="de-DE" altLang="de-DE" sz="1200" b="1" dirty="0" smtClean="0">
                <a:latin typeface="Arial" pitchFamily="34" charset="0"/>
              </a:rPr>
              <a:t> </a:t>
            </a:r>
            <a:r>
              <a:rPr lang="de-DE" altLang="de-DE" sz="1200" b="1" dirty="0" err="1" smtClean="0">
                <a:latin typeface="Arial" pitchFamily="34" charset="0"/>
              </a:rPr>
              <a:t>of</a:t>
            </a:r>
            <a:r>
              <a:rPr lang="de-DE" altLang="de-DE" sz="1200" b="1" dirty="0" smtClean="0">
                <a:latin typeface="Arial" pitchFamily="34" charset="0"/>
              </a:rPr>
              <a:t> </a:t>
            </a:r>
            <a:r>
              <a:rPr lang="de-DE" altLang="de-DE" sz="1200" b="1" dirty="0" err="1" smtClean="0">
                <a:latin typeface="Arial" pitchFamily="34" charset="0"/>
              </a:rPr>
              <a:t>fixation</a:t>
            </a:r>
            <a:r>
              <a:rPr lang="de-DE" altLang="de-DE" sz="1200" b="1" dirty="0" smtClean="0">
                <a:latin typeface="Arial" pitchFamily="34" charset="0"/>
              </a:rPr>
              <a:t>:</a:t>
            </a:r>
          </a:p>
          <a:p>
            <a:pPr marL="180975" indent="-180975">
              <a:lnSpc>
                <a:spcPct val="110000"/>
              </a:lnSpc>
              <a:spcBef>
                <a:spcPct val="5000"/>
              </a:spcBef>
              <a:spcAft>
                <a:spcPct val="5000"/>
              </a:spcAft>
              <a:buFont typeface="Wingdings" pitchFamily="2" charset="2"/>
              <a:buChar char="§"/>
            </a:pPr>
            <a:r>
              <a:rPr lang="de-DE" altLang="de-DE" sz="1200" dirty="0" err="1" smtClean="0">
                <a:latin typeface="Arial" pitchFamily="34" charset="0"/>
              </a:rPr>
              <a:t>Viewing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movements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of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approximately</a:t>
            </a:r>
            <a:r>
              <a:rPr lang="de-DE" altLang="de-DE" sz="1200" dirty="0" smtClean="0">
                <a:latin typeface="Arial" pitchFamily="34" charset="0"/>
              </a:rPr>
              <a:t> 15° </a:t>
            </a:r>
            <a:r>
              <a:rPr lang="de-DE" altLang="de-DE" sz="1200" dirty="0" err="1" smtClean="0">
                <a:latin typeface="Arial" pitchFamily="34" charset="0"/>
              </a:rPr>
              <a:t>either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side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of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the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visual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line</a:t>
            </a:r>
            <a:endParaRPr lang="de-DE" altLang="de-DE" sz="1200" dirty="0" smtClean="0">
              <a:latin typeface="Arial" pitchFamily="34" charset="0"/>
            </a:endParaRPr>
          </a:p>
          <a:p>
            <a:pPr marL="180975" indent="-180975">
              <a:lnSpc>
                <a:spcPct val="110000"/>
              </a:lnSpc>
              <a:spcBef>
                <a:spcPct val="5000"/>
              </a:spcBef>
              <a:spcAft>
                <a:spcPct val="5000"/>
              </a:spcAft>
              <a:buFont typeface="Wingdings" pitchFamily="2" charset="2"/>
              <a:buChar char="§"/>
            </a:pPr>
            <a:r>
              <a:rPr lang="de-DE" altLang="de-DE" sz="1200" dirty="0" smtClean="0">
                <a:latin typeface="Arial" pitchFamily="34" charset="0"/>
              </a:rPr>
              <a:t>Location </a:t>
            </a:r>
            <a:r>
              <a:rPr lang="de-DE" altLang="de-DE" sz="1200" dirty="0" err="1" smtClean="0">
                <a:latin typeface="Arial" pitchFamily="34" charset="0"/>
              </a:rPr>
              <a:t>of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observed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objects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which</a:t>
            </a:r>
            <a:r>
              <a:rPr lang="de-DE" altLang="de-DE" sz="1200" dirty="0" smtClean="0">
                <a:latin typeface="Arial" pitchFamily="34" charset="0"/>
              </a:rPr>
              <a:t> must </a:t>
            </a:r>
            <a:r>
              <a:rPr lang="de-DE" altLang="de-DE" sz="1200" dirty="0" err="1" smtClean="0">
                <a:latin typeface="Arial" pitchFamily="34" charset="0"/>
              </a:rPr>
              <a:t>be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fixated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frequently</a:t>
            </a:r>
            <a:endParaRPr lang="de-DE" altLang="de-DE" sz="1200" dirty="0" smtClean="0">
              <a:latin typeface="Arial" pitchFamily="34" charset="0"/>
            </a:endParaRPr>
          </a:p>
          <a:p>
            <a:pPr marL="180975" indent="-180975">
              <a:lnSpc>
                <a:spcPct val="110000"/>
              </a:lnSpc>
              <a:spcBef>
                <a:spcPct val="5000"/>
              </a:spcBef>
              <a:spcAft>
                <a:spcPct val="5000"/>
              </a:spcAft>
              <a:buFont typeface="Wingdings" pitchFamily="2" charset="2"/>
              <a:buChar char="§"/>
            </a:pPr>
            <a:r>
              <a:rPr lang="de-DE" altLang="de-DE" sz="1200" dirty="0" smtClean="0">
                <a:latin typeface="Arial" pitchFamily="34" charset="0"/>
              </a:rPr>
              <a:t>Location </a:t>
            </a:r>
            <a:r>
              <a:rPr lang="de-DE" altLang="de-DE" sz="1200" dirty="0" err="1" smtClean="0">
                <a:latin typeface="Arial" pitchFamily="34" charset="0"/>
              </a:rPr>
              <a:t>of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hazard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or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warning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displays</a:t>
            </a:r>
            <a:endParaRPr lang="de-DE" altLang="de-DE" sz="1200" dirty="0" smtClean="0">
              <a:latin typeface="Arial" pitchFamily="34" charset="0"/>
            </a:endParaRPr>
          </a:p>
          <a:p>
            <a:pPr marL="180975" indent="-180975">
              <a:lnSpc>
                <a:spcPct val="110000"/>
              </a:lnSpc>
              <a:spcBef>
                <a:spcPct val="5000"/>
              </a:spcBef>
              <a:spcAft>
                <a:spcPct val="50000"/>
              </a:spcAft>
              <a:buFont typeface="Wingdings" pitchFamily="2" charset="2"/>
              <a:buChar char="§"/>
            </a:pPr>
            <a:r>
              <a:rPr lang="de-DE" altLang="de-DE" sz="1200" dirty="0" err="1" smtClean="0">
                <a:latin typeface="Arial" pitchFamily="34" charset="0"/>
              </a:rPr>
              <a:t>For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example</a:t>
            </a:r>
            <a:r>
              <a:rPr lang="de-DE" altLang="de-DE" sz="1200" dirty="0" smtClean="0">
                <a:latin typeface="Arial" pitchFamily="34" charset="0"/>
              </a:rPr>
              <a:t>: </a:t>
            </a:r>
            <a:r>
              <a:rPr lang="de-DE" altLang="de-DE" sz="1200" dirty="0" err="1" smtClean="0">
                <a:latin typeface="Arial" pitchFamily="34" charset="0"/>
              </a:rPr>
              <a:t>reading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of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symbols</a:t>
            </a:r>
            <a:r>
              <a:rPr lang="de-DE" altLang="de-DE" sz="1200" dirty="0" smtClean="0">
                <a:latin typeface="Arial" pitchFamily="34" charset="0"/>
              </a:rPr>
              <a:t> in a </a:t>
            </a:r>
            <a:r>
              <a:rPr lang="de-DE" altLang="de-DE" sz="1200" dirty="0" err="1" smtClean="0">
                <a:latin typeface="Arial" pitchFamily="34" charset="0"/>
              </a:rPr>
              <a:t>line</a:t>
            </a:r>
            <a:r>
              <a:rPr lang="de-DE" altLang="de-DE" sz="1200" dirty="0" smtClean="0">
                <a:latin typeface="Arial" pitchFamily="34" charset="0"/>
              </a:rPr>
              <a:t>; </a:t>
            </a:r>
            <a:r>
              <a:rPr lang="de-DE" altLang="de-DE" sz="1200" dirty="0" err="1" smtClean="0">
                <a:latin typeface="Arial" pitchFamily="34" charset="0"/>
              </a:rPr>
              <a:t>tracking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the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needle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of</a:t>
            </a:r>
            <a:r>
              <a:rPr lang="de-DE" altLang="de-DE" sz="1200" dirty="0" smtClean="0">
                <a:latin typeface="Arial" pitchFamily="34" charset="0"/>
              </a:rPr>
              <a:t> a </a:t>
            </a:r>
            <a:r>
              <a:rPr lang="de-DE" altLang="de-DE" sz="1200" dirty="0" err="1" smtClean="0">
                <a:latin typeface="Arial" pitchFamily="34" charset="0"/>
              </a:rPr>
              <a:t>display</a:t>
            </a:r>
            <a:r>
              <a:rPr lang="de-DE" altLang="de-DE" sz="1200" dirty="0" smtClean="0">
                <a:latin typeface="Arial" pitchFamily="34" charset="0"/>
              </a:rPr>
              <a:t>; </a:t>
            </a:r>
            <a:r>
              <a:rPr lang="de-DE" altLang="de-DE" sz="1200" dirty="0" err="1" smtClean="0">
                <a:latin typeface="Arial" pitchFamily="34" charset="0"/>
              </a:rPr>
              <a:t>registering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the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flashing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of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warning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signals</a:t>
            </a:r>
            <a:r>
              <a:rPr lang="de-DE" altLang="de-DE" sz="1200" dirty="0" smtClean="0">
                <a:latin typeface="Arial" pitchFamily="34" charset="0"/>
              </a:rPr>
              <a:t>; </a:t>
            </a:r>
            <a:r>
              <a:rPr lang="de-DE" altLang="de-DE" sz="1200" dirty="0" err="1" smtClean="0">
                <a:latin typeface="Arial" pitchFamily="34" charset="0"/>
              </a:rPr>
              <a:t>visual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monitoring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of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display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states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involving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frequent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changes</a:t>
            </a:r>
            <a:r>
              <a:rPr lang="de-DE" altLang="de-DE" sz="1200" dirty="0" smtClean="0">
                <a:latin typeface="Arial" pitchFamily="34" charset="0"/>
              </a:rPr>
              <a:t> in </a:t>
            </a:r>
            <a:r>
              <a:rPr lang="de-DE" altLang="de-DE" sz="1200" dirty="0" err="1" smtClean="0">
                <a:latin typeface="Arial" pitchFamily="34" charset="0"/>
              </a:rPr>
              <a:t>view</a:t>
            </a:r>
            <a:r>
              <a:rPr lang="de-DE" altLang="de-DE" sz="1200" dirty="0" smtClean="0">
                <a:latin typeface="Arial" pitchFamily="34" charset="0"/>
              </a:rPr>
              <a:t>; </a:t>
            </a:r>
            <a:r>
              <a:rPr lang="de-DE" altLang="de-DE" sz="1200" dirty="0" err="1" smtClean="0">
                <a:latin typeface="Arial" pitchFamily="34" charset="0"/>
              </a:rPr>
              <a:t>very</a:t>
            </a:r>
            <a:r>
              <a:rPr lang="de-DE" altLang="de-DE" sz="1200" dirty="0" smtClean="0">
                <a:latin typeface="Arial" pitchFamily="34" charset="0"/>
              </a:rPr>
              <a:t> rapid </a:t>
            </a:r>
            <a:r>
              <a:rPr lang="de-DE" altLang="de-DE" sz="1200" dirty="0" err="1" smtClean="0">
                <a:latin typeface="Arial" pitchFamily="34" charset="0"/>
              </a:rPr>
              <a:t>switching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between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viewed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locations</a:t>
            </a:r>
            <a:endParaRPr lang="de-DE" altLang="de-DE" sz="1200" dirty="0" smtClean="0">
              <a:latin typeface="Arial" pitchFamily="34" charset="0"/>
            </a:endParaRPr>
          </a:p>
          <a:p>
            <a:pPr marL="180975" indent="-180975">
              <a:lnSpc>
                <a:spcPct val="110000"/>
              </a:lnSpc>
              <a:spcBef>
                <a:spcPct val="5000"/>
              </a:spcBef>
              <a:spcAft>
                <a:spcPct val="5000"/>
              </a:spcAft>
            </a:pPr>
            <a:r>
              <a:rPr lang="de-DE" altLang="de-DE" sz="1200" b="1" dirty="0" smtClean="0">
                <a:latin typeface="Arial" pitchFamily="34" charset="0"/>
              </a:rPr>
              <a:t>Further </a:t>
            </a:r>
            <a:r>
              <a:rPr lang="de-DE" altLang="de-DE" sz="1200" b="1" dirty="0" err="1" smtClean="0">
                <a:latin typeface="Arial" pitchFamily="34" charset="0"/>
              </a:rPr>
              <a:t>visual</a:t>
            </a:r>
            <a:r>
              <a:rPr lang="de-DE" altLang="de-DE" sz="1200" b="1" dirty="0" smtClean="0">
                <a:latin typeface="Arial" pitchFamily="34" charset="0"/>
              </a:rPr>
              <a:t> </a:t>
            </a:r>
            <a:r>
              <a:rPr lang="de-DE" altLang="de-DE" sz="1200" b="1" dirty="0" err="1" smtClean="0">
                <a:latin typeface="Arial" pitchFamily="34" charset="0"/>
              </a:rPr>
              <a:t>fields</a:t>
            </a:r>
            <a:r>
              <a:rPr lang="de-DE" altLang="de-DE" sz="1200" b="1" dirty="0" smtClean="0">
                <a:latin typeface="Arial" pitchFamily="34" charset="0"/>
              </a:rPr>
              <a:t>:</a:t>
            </a:r>
          </a:p>
          <a:p>
            <a:pPr marL="180975" indent="-180975">
              <a:lnSpc>
                <a:spcPct val="110000"/>
              </a:lnSpc>
              <a:spcBef>
                <a:spcPct val="5000"/>
              </a:spcBef>
              <a:spcAft>
                <a:spcPct val="5000"/>
              </a:spcAft>
            </a:pPr>
            <a:r>
              <a:rPr lang="de-DE" altLang="de-DE" sz="1200" dirty="0" smtClean="0">
                <a:latin typeface="Arial" pitchFamily="34" charset="0"/>
              </a:rPr>
              <a:t>Extended </a:t>
            </a:r>
            <a:r>
              <a:rPr lang="de-DE" altLang="de-DE" sz="1200" dirty="0" err="1" smtClean="0">
                <a:latin typeface="Arial" pitchFamily="34" charset="0"/>
              </a:rPr>
              <a:t>field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of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fixation</a:t>
            </a:r>
            <a:r>
              <a:rPr lang="de-DE" altLang="de-DE" sz="1200" dirty="0" smtClean="0">
                <a:latin typeface="Arial" pitchFamily="34" charset="0"/>
              </a:rPr>
              <a:t>:</a:t>
            </a:r>
          </a:p>
          <a:p>
            <a:pPr marL="180975" indent="-180975">
              <a:lnSpc>
                <a:spcPct val="110000"/>
              </a:lnSpc>
              <a:spcBef>
                <a:spcPct val="5000"/>
              </a:spcBef>
              <a:spcAft>
                <a:spcPct val="5000"/>
              </a:spcAft>
              <a:buFont typeface="Wingdings" pitchFamily="2" charset="2"/>
              <a:buChar char="§"/>
            </a:pPr>
            <a:r>
              <a:rPr lang="de-DE" altLang="de-DE" sz="1200" dirty="0" smtClean="0">
                <a:latin typeface="Arial" pitchFamily="34" charset="0"/>
              </a:rPr>
              <a:t>The </a:t>
            </a:r>
            <a:r>
              <a:rPr lang="de-DE" altLang="de-DE" sz="1200" dirty="0" err="1" smtClean="0">
                <a:latin typeface="Arial" pitchFamily="34" charset="0"/>
              </a:rPr>
              <a:t>segment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of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the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visual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space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that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can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be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fixated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with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the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body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stationary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and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with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movement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of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the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head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and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eyes</a:t>
            </a:r>
            <a:endParaRPr lang="de-DE" altLang="de-DE" sz="1200" dirty="0" smtClean="0">
              <a:latin typeface="Arial" pitchFamily="34" charset="0"/>
            </a:endParaRPr>
          </a:p>
          <a:p>
            <a:pPr marL="180975" indent="-180975">
              <a:lnSpc>
                <a:spcPct val="110000"/>
              </a:lnSpc>
              <a:spcBef>
                <a:spcPct val="5000"/>
              </a:spcBef>
              <a:spcAft>
                <a:spcPct val="5000"/>
              </a:spcAft>
              <a:buFont typeface="Wingdings" pitchFamily="2" charset="2"/>
              <a:buChar char="§"/>
            </a:pPr>
            <a:r>
              <a:rPr lang="de-DE" altLang="de-DE" sz="1200" dirty="0" smtClean="0">
                <a:latin typeface="Arial" pitchFamily="34" charset="0"/>
              </a:rPr>
              <a:t>The </a:t>
            </a:r>
            <a:r>
              <a:rPr lang="de-DE" altLang="de-DE" sz="1200" dirty="0" err="1" smtClean="0">
                <a:latin typeface="Arial" pitchFamily="34" charset="0"/>
              </a:rPr>
              <a:t>field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of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fixation</a:t>
            </a:r>
            <a:r>
              <a:rPr lang="de-DE" altLang="de-DE" sz="1200" dirty="0" smtClean="0">
                <a:latin typeface="Arial" pitchFamily="34" charset="0"/>
              </a:rPr>
              <a:t>, </a:t>
            </a:r>
            <a:r>
              <a:rPr lang="de-DE" altLang="de-DE" sz="1200" dirty="0" err="1" smtClean="0">
                <a:latin typeface="Arial" pitchFamily="34" charset="0"/>
              </a:rPr>
              <a:t>extended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by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head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movement</a:t>
            </a:r>
            <a:endParaRPr lang="de-DE" altLang="de-DE" sz="1200" dirty="0" smtClean="0">
              <a:latin typeface="Arial" pitchFamily="34" charset="0"/>
            </a:endParaRPr>
          </a:p>
          <a:p>
            <a:pPr marL="180975" indent="-180975">
              <a:lnSpc>
                <a:spcPct val="110000"/>
              </a:lnSpc>
              <a:spcBef>
                <a:spcPct val="5000"/>
              </a:spcBef>
              <a:spcAft>
                <a:spcPct val="50000"/>
              </a:spcAft>
              <a:buFont typeface="Wingdings" pitchFamily="2" charset="2"/>
              <a:buChar char="§"/>
            </a:pPr>
            <a:r>
              <a:rPr lang="de-DE" altLang="de-DE" sz="1200" dirty="0" smtClean="0">
                <a:latin typeface="Arial" pitchFamily="34" charset="0"/>
              </a:rPr>
              <a:t>Arrangement </a:t>
            </a:r>
            <a:r>
              <a:rPr lang="de-DE" altLang="de-DE" sz="1200" dirty="0" err="1" smtClean="0">
                <a:latin typeface="Arial" pitchFamily="34" charset="0"/>
              </a:rPr>
              <a:t>of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objects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that</a:t>
            </a:r>
            <a:r>
              <a:rPr lang="de-DE" altLang="de-DE" sz="1200" dirty="0" smtClean="0">
                <a:latin typeface="Arial" pitchFamily="34" charset="0"/>
              </a:rPr>
              <a:t> must </a:t>
            </a:r>
            <a:r>
              <a:rPr lang="de-DE" altLang="de-DE" sz="1200" dirty="0" err="1" smtClean="0">
                <a:latin typeface="Arial" pitchFamily="34" charset="0"/>
              </a:rPr>
              <a:t>be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viewed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rapidly</a:t>
            </a:r>
            <a:r>
              <a:rPr lang="de-DE" altLang="de-DE" sz="1200" dirty="0" smtClean="0">
                <a:latin typeface="Arial" pitchFamily="34" charset="0"/>
              </a:rPr>
              <a:t> in </a:t>
            </a:r>
            <a:r>
              <a:rPr lang="de-DE" altLang="de-DE" sz="1200" dirty="0" err="1" smtClean="0">
                <a:latin typeface="Arial" pitchFamily="34" charset="0"/>
              </a:rPr>
              <a:t>sequence</a:t>
            </a:r>
            <a:endParaRPr lang="de-DE" altLang="de-DE" sz="1200" dirty="0" smtClean="0">
              <a:latin typeface="Arial" pitchFamily="34" charset="0"/>
            </a:endParaRPr>
          </a:p>
          <a:p>
            <a:pPr marL="180975" indent="-180975">
              <a:lnSpc>
                <a:spcPct val="110000"/>
              </a:lnSpc>
              <a:spcBef>
                <a:spcPct val="5000"/>
              </a:spcBef>
              <a:spcAft>
                <a:spcPct val="5000"/>
              </a:spcAft>
            </a:pPr>
            <a:r>
              <a:rPr lang="de-DE" altLang="de-DE" sz="1200" dirty="0" smtClean="0">
                <a:latin typeface="Arial" pitchFamily="34" charset="0"/>
              </a:rPr>
              <a:t>Location </a:t>
            </a:r>
            <a:r>
              <a:rPr lang="de-DE" altLang="de-DE" sz="1200" dirty="0" err="1" smtClean="0">
                <a:latin typeface="Arial" pitchFamily="34" charset="0"/>
              </a:rPr>
              <a:t>of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the</a:t>
            </a:r>
            <a:r>
              <a:rPr lang="de-DE" altLang="de-DE" sz="1200" dirty="0" smtClean="0">
                <a:latin typeface="Arial" pitchFamily="34" charset="0"/>
              </a:rPr>
              <a:t> normal </a:t>
            </a:r>
            <a:r>
              <a:rPr lang="de-DE" altLang="de-DE" sz="1200" dirty="0" err="1" smtClean="0">
                <a:latin typeface="Arial" pitchFamily="34" charset="0"/>
              </a:rPr>
              <a:t>visual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line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below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the</a:t>
            </a:r>
            <a:r>
              <a:rPr lang="de-DE" altLang="de-DE" sz="1200" dirty="0" smtClean="0">
                <a:latin typeface="Arial" pitchFamily="34" charset="0"/>
              </a:rPr>
              <a:t> horizontal, </a:t>
            </a:r>
            <a:r>
              <a:rPr lang="de-DE" altLang="de-DE" sz="1200" dirty="0" err="1" smtClean="0">
                <a:latin typeface="Arial" pitchFamily="34" charset="0"/>
              </a:rPr>
              <a:t>dependent</a:t>
            </a:r>
            <a:r>
              <a:rPr lang="de-DE" altLang="de-DE" sz="1200" dirty="0" smtClean="0">
                <a:latin typeface="Arial" pitchFamily="34" charset="0"/>
              </a:rPr>
              <a:t> upon </a:t>
            </a:r>
            <a:r>
              <a:rPr lang="de-DE" altLang="de-DE" sz="1200" dirty="0" err="1" smtClean="0">
                <a:latin typeface="Arial" pitchFamily="34" charset="0"/>
              </a:rPr>
              <a:t>the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body</a:t>
            </a:r>
            <a:r>
              <a:rPr lang="de-DE" altLang="de-DE" sz="1200" dirty="0" smtClean="0">
                <a:latin typeface="Arial" pitchFamily="34" charset="0"/>
              </a:rPr>
              <a:t> (</a:t>
            </a:r>
            <a:r>
              <a:rPr lang="de-DE" altLang="de-DE" sz="1200" dirty="0" err="1" smtClean="0">
                <a:latin typeface="Arial" pitchFamily="34" charset="0"/>
              </a:rPr>
              <a:t>see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illustration</a:t>
            </a:r>
            <a:r>
              <a:rPr lang="de-DE" altLang="de-DE" sz="1200" dirty="0" smtClean="0">
                <a:latin typeface="Arial" pitchFamily="34" charset="0"/>
              </a:rPr>
              <a:t> on Slide 2):</a:t>
            </a:r>
          </a:p>
          <a:p>
            <a:pPr marL="180975" indent="-180975">
              <a:lnSpc>
                <a:spcPct val="110000"/>
              </a:lnSpc>
              <a:spcBef>
                <a:spcPct val="5000"/>
              </a:spcBef>
              <a:spcAft>
                <a:spcPct val="5000"/>
              </a:spcAft>
              <a:buFont typeface="Wingdings" pitchFamily="2" charset="2"/>
              <a:buChar char="§"/>
            </a:pPr>
            <a:r>
              <a:rPr lang="de-DE" altLang="de-DE" sz="1200" dirty="0" err="1" smtClean="0">
                <a:latin typeface="Arial" pitchFamily="34" charset="0"/>
              </a:rPr>
              <a:t>Shown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here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with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head</a:t>
            </a:r>
            <a:r>
              <a:rPr lang="de-DE" altLang="de-DE" sz="1200" dirty="0" smtClean="0">
                <a:latin typeface="Arial" pitchFamily="34" charset="0"/>
              </a:rPr>
              <a:t> in a </a:t>
            </a:r>
            <a:r>
              <a:rPr lang="de-DE" altLang="de-DE" sz="1200" dirty="0" err="1" smtClean="0">
                <a:latin typeface="Arial" pitchFamily="34" charset="0"/>
              </a:rPr>
              <a:t>stressed</a:t>
            </a:r>
            <a:r>
              <a:rPr lang="de-DE" altLang="de-DE" sz="1200" dirty="0" smtClean="0">
                <a:latin typeface="Arial" pitchFamily="34" charset="0"/>
              </a:rPr>
              <a:t> neutral/</a:t>
            </a:r>
            <a:r>
              <a:rPr lang="de-DE" altLang="de-DE" sz="1200" dirty="0" err="1" smtClean="0">
                <a:latin typeface="Arial" pitchFamily="34" charset="0"/>
              </a:rPr>
              <a:t>zero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position</a:t>
            </a:r>
            <a:endParaRPr lang="de-DE" altLang="de-DE" sz="1200" dirty="0" smtClean="0">
              <a:latin typeface="Arial" pitchFamily="34" charset="0"/>
            </a:endParaRPr>
          </a:p>
          <a:p>
            <a:pPr marL="180975" indent="-180975">
              <a:lnSpc>
                <a:spcPct val="110000"/>
              </a:lnSpc>
              <a:spcBef>
                <a:spcPct val="5000"/>
              </a:spcBef>
              <a:spcAft>
                <a:spcPct val="5000"/>
              </a:spcAft>
              <a:buFont typeface="Wingdings" pitchFamily="2" charset="2"/>
              <a:buChar char="§"/>
            </a:pPr>
            <a:r>
              <a:rPr lang="de-DE" altLang="de-DE" sz="1200" dirty="0" err="1" smtClean="0">
                <a:latin typeface="Arial" pitchFamily="34" charset="0"/>
              </a:rPr>
              <a:t>Deflection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of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the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visual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line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by</a:t>
            </a:r>
            <a:r>
              <a:rPr lang="de-DE" altLang="de-DE" sz="1200" dirty="0" smtClean="0">
                <a:latin typeface="Arial" pitchFamily="34" charset="0"/>
              </a:rPr>
              <a:t> 15° </a:t>
            </a:r>
            <a:r>
              <a:rPr lang="de-DE" altLang="de-DE" sz="1200" dirty="0" err="1" smtClean="0">
                <a:latin typeface="Arial" pitchFamily="34" charset="0"/>
              </a:rPr>
              <a:t>only</a:t>
            </a:r>
            <a:endParaRPr lang="de-DE" altLang="de-DE" sz="1200" dirty="0" smtClean="0">
              <a:latin typeface="Arial" pitchFamily="34" charset="0"/>
            </a:endParaRPr>
          </a:p>
          <a:p>
            <a:pPr marL="180975" indent="-180975">
              <a:lnSpc>
                <a:spcPct val="110000"/>
              </a:lnSpc>
              <a:spcBef>
                <a:spcPct val="5000"/>
              </a:spcBef>
              <a:spcAft>
                <a:spcPct val="5000"/>
              </a:spcAft>
              <a:buFont typeface="Wingdings" pitchFamily="2" charset="2"/>
              <a:buChar char="§"/>
            </a:pPr>
            <a:r>
              <a:rPr lang="de-DE" altLang="de-DE" sz="1200" dirty="0" err="1" smtClean="0">
                <a:latin typeface="Arial" pitchFamily="34" charset="0"/>
              </a:rPr>
              <a:t>Maintaining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the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field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of</a:t>
            </a:r>
            <a:r>
              <a:rPr lang="de-DE" altLang="de-DE" sz="1200" dirty="0" smtClean="0">
                <a:latin typeface="Arial" pitchFamily="34" charset="0"/>
              </a:rPr>
              <a:t> ± 15° in </a:t>
            </a:r>
            <a:r>
              <a:rPr lang="de-DE" altLang="de-DE" sz="1200" dirty="0" err="1" smtClean="0">
                <a:latin typeface="Arial" pitchFamily="34" charset="0"/>
              </a:rPr>
              <a:t>view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comfortably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with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the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eyes</a:t>
            </a:r>
            <a:r>
              <a:rPr lang="de-DE" altLang="de-DE" sz="1200" dirty="0" smtClean="0">
                <a:latin typeface="Arial" pitchFamily="34" charset="0"/>
              </a:rPr>
              <a:t>, </a:t>
            </a:r>
            <a:r>
              <a:rPr lang="de-DE" altLang="de-DE" sz="1200" dirty="0" err="1" smtClean="0">
                <a:latin typeface="Arial" pitchFamily="34" charset="0"/>
              </a:rPr>
              <a:t>no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head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movement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required</a:t>
            </a:r>
            <a:r>
              <a:rPr lang="de-DE" altLang="de-DE" sz="1200" dirty="0" smtClean="0">
                <a:latin typeface="Arial" pitchFamily="34" charset="0"/>
              </a:rPr>
              <a:t> (</a:t>
            </a:r>
            <a:r>
              <a:rPr lang="de-DE" altLang="de-DE" sz="1200" dirty="0" err="1" smtClean="0">
                <a:latin typeface="Arial" pitchFamily="34" charset="0"/>
              </a:rPr>
              <a:t>eye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movement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within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the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comfort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range</a:t>
            </a:r>
            <a:r>
              <a:rPr lang="de-DE" altLang="de-DE" sz="1200" dirty="0" smtClean="0">
                <a:latin typeface="Arial" pitchFamily="34" charset="0"/>
              </a:rPr>
              <a:t>)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07D1F1-8236-4B65-B90C-0DA9B6BBC88C}" type="slidenum">
              <a:rPr lang="de-DE" altLang="de-DE" smtClean="0"/>
              <a:pPr/>
              <a:t>12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397075106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07D1F1-8236-4B65-B90C-0DA9B6BBC88C}" type="slidenum">
              <a:rPr lang="de-DE" altLang="de-DE" smtClean="0"/>
              <a:pPr/>
              <a:t>13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129216303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 eaLnBrk="0" hangingPunct="0">
              <a:defRPr sz="1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algn="ctr" eaLnBrk="0" hangingPunct="0">
              <a:defRPr sz="12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algn="ctr" eaLnBrk="0" hangingPunct="0">
              <a:defRPr sz="12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algn="ctr" eaLnBrk="0" hangingPunct="0">
              <a:defRPr sz="12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algn="ctr" eaLnBrk="0" hangingPunct="0">
              <a:defRPr sz="12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EB6C9C26-14B2-4562-ADB8-8B235D1623D4}" type="slidenum">
              <a:rPr kumimoji="0" lang="de-DE" altLang="de-DE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de-DE" altLang="de-DE" sz="12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  <p:sp>
        <p:nvSpPr>
          <p:cNvPr id="153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3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 altLang="de-DE" dirty="0" smtClean="0"/>
          </a:p>
        </p:txBody>
      </p:sp>
    </p:spTree>
    <p:extLst>
      <p:ext uri="{BB962C8B-B14F-4D97-AF65-F5344CB8AC3E}">
        <p14:creationId xmlns:p14="http://schemas.microsoft.com/office/powerpoint/2010/main" val="344605219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altLang="de-DE" sz="1200" dirty="0" smtClean="0">
                <a:latin typeface="Arial" pitchFamily="34" charset="0"/>
              </a:rPr>
              <a:t>Visual </a:t>
            </a:r>
            <a:r>
              <a:rPr lang="de-DE" altLang="de-DE" sz="1200" dirty="0" err="1" smtClean="0">
                <a:latin typeface="Arial" pitchFamily="34" charset="0"/>
              </a:rPr>
              <a:t>data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are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of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particular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importance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for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the</a:t>
            </a:r>
            <a:r>
              <a:rPr lang="de-DE" altLang="de-DE" sz="1200" dirty="0" smtClean="0">
                <a:latin typeface="Arial" pitchFamily="34" charset="0"/>
              </a:rPr>
              <a:t> dimensional design </a:t>
            </a:r>
            <a:r>
              <a:rPr lang="de-DE" altLang="de-DE" sz="1200" dirty="0" err="1" smtClean="0">
                <a:latin typeface="Arial" pitchFamily="34" charset="0"/>
              </a:rPr>
              <a:t>of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workplaces</a:t>
            </a:r>
            <a:r>
              <a:rPr lang="de-DE" altLang="de-DE" sz="1200" dirty="0" smtClean="0">
                <a:latin typeface="Arial" pitchFamily="34" charset="0"/>
              </a:rPr>
              <a:t>. All relevant </a:t>
            </a:r>
            <a:r>
              <a:rPr lang="de-DE" altLang="de-DE" sz="1200" dirty="0" err="1" smtClean="0">
                <a:latin typeface="Arial" pitchFamily="34" charset="0"/>
              </a:rPr>
              <a:t>information</a:t>
            </a:r>
            <a:r>
              <a:rPr lang="de-DE" altLang="de-DE" sz="1200" dirty="0" smtClean="0">
                <a:latin typeface="Arial" pitchFamily="34" charset="0"/>
              </a:rPr>
              <a:t>, </a:t>
            </a:r>
            <a:r>
              <a:rPr lang="de-DE" altLang="de-DE" sz="1200" dirty="0" err="1" smtClean="0">
                <a:latin typeface="Arial" pitchFamily="34" charset="0"/>
              </a:rPr>
              <a:t>work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equipment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and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work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items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should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be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positioned</a:t>
            </a:r>
            <a:r>
              <a:rPr lang="de-DE" altLang="de-DE" sz="1200" dirty="0" smtClean="0">
                <a:latin typeface="Arial" pitchFamily="34" charset="0"/>
              </a:rPr>
              <a:t> such </a:t>
            </a:r>
            <a:r>
              <a:rPr lang="de-DE" altLang="de-DE" sz="1200" dirty="0" err="1" smtClean="0">
                <a:latin typeface="Arial" pitchFamily="34" charset="0"/>
              </a:rPr>
              <a:t>that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they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are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within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the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field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of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fixation</a:t>
            </a:r>
            <a:r>
              <a:rPr lang="de-DE" altLang="de-DE" sz="1200" dirty="0" smtClean="0">
                <a:latin typeface="Arial" pitchFamily="34" charset="0"/>
              </a:rPr>
              <a:t>. On </a:t>
            </a:r>
            <a:r>
              <a:rPr lang="de-DE" altLang="de-DE" sz="1200" dirty="0" err="1" smtClean="0">
                <a:latin typeface="Arial" pitchFamily="34" charset="0"/>
              </a:rPr>
              <a:t>the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machining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centre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for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example</a:t>
            </a:r>
            <a:r>
              <a:rPr lang="de-DE" altLang="de-DE" sz="1200" dirty="0" smtClean="0">
                <a:latin typeface="Arial" pitchFamily="34" charset="0"/>
              </a:rPr>
              <a:t>, </a:t>
            </a:r>
            <a:r>
              <a:rPr lang="de-DE" altLang="de-DE" sz="1200" dirty="0" err="1" smtClean="0">
                <a:latin typeface="Arial" pitchFamily="34" charset="0"/>
              </a:rPr>
              <a:t>the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machining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workplace</a:t>
            </a:r>
            <a:r>
              <a:rPr lang="de-DE" altLang="de-DE" sz="1200" dirty="0" smtClean="0">
                <a:latin typeface="Arial" pitchFamily="34" charset="0"/>
              </a:rPr>
              <a:t> must </a:t>
            </a:r>
            <a:r>
              <a:rPr lang="de-DE" altLang="de-DE" sz="1200" dirty="0" err="1" smtClean="0">
                <a:latin typeface="Arial" pitchFamily="34" charset="0"/>
              </a:rPr>
              <a:t>be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positioned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suitably</a:t>
            </a:r>
            <a:r>
              <a:rPr lang="de-DE" altLang="de-DE" sz="1200" dirty="0" smtClean="0">
                <a:latin typeface="Arial" pitchFamily="34" charset="0"/>
              </a:rPr>
              <a:t> so </a:t>
            </a:r>
            <a:r>
              <a:rPr lang="de-DE" altLang="de-DE" sz="1200" dirty="0" err="1" smtClean="0">
                <a:latin typeface="Arial" pitchFamily="34" charset="0"/>
              </a:rPr>
              <a:t>as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to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permit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observation</a:t>
            </a:r>
            <a:r>
              <a:rPr lang="de-DE" altLang="de-DE" sz="1200" dirty="0" smtClean="0">
                <a:latin typeface="Arial" pitchFamily="34" charset="0"/>
              </a:rPr>
              <a:t>. </a:t>
            </a:r>
          </a:p>
          <a:p>
            <a:endParaRPr lang="de-DE" altLang="de-DE" sz="1200" dirty="0" smtClean="0">
              <a:latin typeface="Arial" pitchFamily="34" charset="0"/>
            </a:endParaRPr>
          </a:p>
          <a:p>
            <a:r>
              <a:rPr lang="de-DE" altLang="de-DE" sz="1200" dirty="0" err="1" smtClean="0">
                <a:latin typeface="Arial" pitchFamily="34" charset="0"/>
              </a:rPr>
              <a:t>For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this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reason</a:t>
            </a:r>
            <a:r>
              <a:rPr lang="de-DE" altLang="de-DE" sz="1200" dirty="0" smtClean="0">
                <a:latin typeface="Arial" pitchFamily="34" charset="0"/>
              </a:rPr>
              <a:t>, </a:t>
            </a:r>
            <a:r>
              <a:rPr lang="de-DE" altLang="de-DE" sz="1200" dirty="0" err="1" smtClean="0">
                <a:latin typeface="Arial" pitchFamily="34" charset="0"/>
              </a:rPr>
              <a:t>the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concepts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above</a:t>
            </a:r>
            <a:r>
              <a:rPr lang="de-DE" altLang="de-DE" sz="1200" dirty="0" smtClean="0">
                <a:latin typeface="Arial" pitchFamily="34" charset="0"/>
              </a:rPr>
              <a:t> all </a:t>
            </a:r>
            <a:r>
              <a:rPr lang="de-DE" altLang="de-DE" sz="1200" dirty="0" err="1" smtClean="0">
                <a:latin typeface="Arial" pitchFamily="34" charset="0"/>
              </a:rPr>
              <a:t>of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visual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axis</a:t>
            </a:r>
            <a:r>
              <a:rPr lang="de-DE" altLang="de-DE" sz="1200" dirty="0" smtClean="0">
                <a:latin typeface="Arial" pitchFamily="34" charset="0"/>
              </a:rPr>
              <a:t>, </a:t>
            </a:r>
            <a:r>
              <a:rPr lang="de-DE" altLang="de-DE" sz="1200" dirty="0" err="1" smtClean="0">
                <a:latin typeface="Arial" pitchFamily="34" charset="0"/>
              </a:rPr>
              <a:t>viewing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distance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and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field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of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fixation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are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explained</a:t>
            </a:r>
            <a:r>
              <a:rPr lang="de-DE" altLang="de-DE" sz="1200" dirty="0" smtClean="0">
                <a:latin typeface="Arial" pitchFamily="34" charset="0"/>
              </a:rPr>
              <a:t> in </a:t>
            </a:r>
            <a:r>
              <a:rPr lang="de-DE" altLang="de-DE" sz="1200" dirty="0" err="1" smtClean="0">
                <a:latin typeface="Arial" pitchFamily="34" charset="0"/>
              </a:rPr>
              <a:t>this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chapter</a:t>
            </a:r>
            <a:r>
              <a:rPr lang="de-DE" altLang="de-DE" sz="1200" dirty="0" smtClean="0">
                <a:latin typeface="Arial" pitchFamily="34" charset="0"/>
              </a:rPr>
              <a:t>, </a:t>
            </a:r>
            <a:r>
              <a:rPr lang="de-DE" altLang="de-DE" sz="1200" dirty="0" err="1" smtClean="0">
                <a:latin typeface="Arial" pitchFamily="34" charset="0"/>
              </a:rPr>
              <a:t>and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reference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is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made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to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peripheral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and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central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vision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and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to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the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relevance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of</a:t>
            </a:r>
            <a:r>
              <a:rPr lang="de-DE" altLang="de-DE" sz="1200" dirty="0" smtClean="0">
                <a:latin typeface="Arial" pitchFamily="34" charset="0"/>
              </a:rPr>
              <a:t> different </a:t>
            </a:r>
            <a:r>
              <a:rPr lang="de-DE" altLang="de-DE" sz="1200" dirty="0" err="1" smtClean="0">
                <a:latin typeface="Arial" pitchFamily="34" charset="0"/>
              </a:rPr>
              <a:t>visual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regions</a:t>
            </a:r>
            <a:r>
              <a:rPr lang="de-DE" altLang="de-DE" sz="1200" dirty="0" smtClean="0">
                <a:latin typeface="Arial" pitchFamily="34" charset="0"/>
              </a:rPr>
              <a:t>.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07D1F1-8236-4B65-B90C-0DA9B6BBC88C}" type="slidenum">
              <a:rPr lang="de-DE" altLang="de-DE" smtClean="0"/>
              <a:pPr/>
              <a:t>2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209124495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7800" indent="-177800">
              <a:buFont typeface="Wingdings" pitchFamily="2" charset="2"/>
              <a:buChar char="§"/>
            </a:pPr>
            <a:r>
              <a:rPr lang="de-DE" altLang="de-DE" sz="1200" b="1" dirty="0" smtClean="0">
                <a:latin typeface="Arial" pitchFamily="34" charset="0"/>
              </a:rPr>
              <a:t>Visual </a:t>
            </a:r>
            <a:r>
              <a:rPr lang="de-DE" altLang="de-DE" sz="1200" b="1" dirty="0" err="1" smtClean="0">
                <a:latin typeface="Arial" pitchFamily="34" charset="0"/>
              </a:rPr>
              <a:t>axis</a:t>
            </a:r>
            <a:r>
              <a:rPr lang="de-DE" altLang="de-DE" sz="1200" b="1" dirty="0" smtClean="0">
                <a:latin typeface="Arial" pitchFamily="34" charset="0"/>
              </a:rPr>
              <a:t>: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line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connecting</a:t>
            </a:r>
            <a:r>
              <a:rPr lang="de-DE" altLang="de-DE" sz="1200" dirty="0" smtClean="0">
                <a:latin typeface="Arial" pitchFamily="34" charset="0"/>
              </a:rPr>
              <a:t> a </a:t>
            </a:r>
            <a:r>
              <a:rPr lang="de-DE" altLang="de-DE" sz="1200" dirty="0" err="1" smtClean="0">
                <a:latin typeface="Arial" pitchFamily="34" charset="0"/>
              </a:rPr>
              <a:t>fixated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object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and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the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centre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of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the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fovea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centralis</a:t>
            </a:r>
            <a:r>
              <a:rPr lang="de-DE" altLang="de-DE" sz="1200" dirty="0" smtClean="0">
                <a:latin typeface="Arial" pitchFamily="34" charset="0"/>
              </a:rPr>
              <a:t>; </a:t>
            </a:r>
            <a:r>
              <a:rPr lang="de-DE" altLang="de-DE" sz="1200" dirty="0" err="1" smtClean="0">
                <a:latin typeface="Arial" pitchFamily="34" charset="0"/>
              </a:rPr>
              <a:t>corresponds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approximately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to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the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visual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line</a:t>
            </a:r>
            <a:r>
              <a:rPr lang="de-DE" altLang="de-DE" sz="1200" dirty="0" smtClean="0">
                <a:latin typeface="Arial" pitchFamily="34" charset="0"/>
              </a:rPr>
              <a:t> (link </a:t>
            </a:r>
            <a:r>
              <a:rPr lang="de-DE" altLang="de-DE" sz="1200" dirty="0" err="1" smtClean="0">
                <a:latin typeface="Arial" pitchFamily="34" charset="0"/>
              </a:rPr>
              <a:t>between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the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fixated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object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and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the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mechanical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centre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of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rotation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of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the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eye</a:t>
            </a:r>
            <a:r>
              <a:rPr lang="de-DE" altLang="de-DE" sz="1200" dirty="0" smtClean="0">
                <a:latin typeface="Arial" pitchFamily="34" charset="0"/>
              </a:rPr>
              <a:t>) </a:t>
            </a:r>
          </a:p>
          <a:p>
            <a:pPr marL="177800" indent="-177800">
              <a:buFont typeface="Wingdings" pitchFamily="2" charset="2"/>
              <a:buChar char="§"/>
            </a:pPr>
            <a:endParaRPr lang="de-DE" altLang="de-DE" sz="1200" b="1" dirty="0" smtClean="0">
              <a:latin typeface="Arial" pitchFamily="34" charset="0"/>
            </a:endParaRPr>
          </a:p>
          <a:p>
            <a:pPr marL="177800" indent="-177800">
              <a:buFont typeface="Wingdings" pitchFamily="2" charset="2"/>
              <a:buChar char="§"/>
            </a:pPr>
            <a:r>
              <a:rPr lang="de-DE" altLang="de-DE" sz="1200" b="1" dirty="0" err="1" smtClean="0">
                <a:latin typeface="Arial" pitchFamily="34" charset="0"/>
              </a:rPr>
              <a:t>Peripheral</a:t>
            </a:r>
            <a:r>
              <a:rPr lang="de-DE" altLang="de-DE" sz="1200" b="1" dirty="0" smtClean="0">
                <a:latin typeface="Arial" pitchFamily="34" charset="0"/>
              </a:rPr>
              <a:t> </a:t>
            </a:r>
            <a:r>
              <a:rPr lang="de-DE" altLang="de-DE" sz="1200" b="1" dirty="0" err="1" smtClean="0">
                <a:latin typeface="Arial" pitchFamily="34" charset="0"/>
              </a:rPr>
              <a:t>detection</a:t>
            </a:r>
            <a:r>
              <a:rPr lang="de-DE" altLang="de-DE" sz="1200" b="1" dirty="0" smtClean="0">
                <a:latin typeface="Arial" pitchFamily="34" charset="0"/>
              </a:rPr>
              <a:t> </a:t>
            </a:r>
            <a:r>
              <a:rPr lang="de-DE" altLang="de-DE" sz="1200" b="1" dirty="0" err="1" smtClean="0">
                <a:latin typeface="Arial" pitchFamily="34" charset="0"/>
              </a:rPr>
              <a:t>tasks</a:t>
            </a:r>
            <a:r>
              <a:rPr lang="de-DE" altLang="de-DE" sz="1200" b="1" dirty="0" smtClean="0">
                <a:latin typeface="Arial" pitchFamily="34" charset="0"/>
              </a:rPr>
              <a:t>: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the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operator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is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warned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by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the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system</a:t>
            </a:r>
            <a:endParaRPr lang="de-DE" altLang="de-DE" sz="1200" dirty="0" smtClean="0">
              <a:latin typeface="Arial" pitchFamily="34" charset="0"/>
            </a:endParaRPr>
          </a:p>
          <a:p>
            <a:pPr marL="177800" indent="-177800">
              <a:buFont typeface="Wingdings" pitchFamily="2" charset="2"/>
              <a:buChar char="§"/>
            </a:pPr>
            <a:r>
              <a:rPr lang="de-DE" altLang="de-DE" sz="1200" dirty="0" err="1" smtClean="0">
                <a:latin typeface="Arial" pitchFamily="34" charset="0"/>
              </a:rPr>
              <a:t>During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peripheral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detection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tasks</a:t>
            </a:r>
            <a:r>
              <a:rPr lang="de-DE" altLang="de-DE" sz="1200" dirty="0" smtClean="0">
                <a:latin typeface="Arial" pitchFamily="34" charset="0"/>
              </a:rPr>
              <a:t>, </a:t>
            </a:r>
            <a:r>
              <a:rPr lang="de-DE" altLang="de-DE" sz="1200" dirty="0" err="1" smtClean="0">
                <a:latin typeface="Arial" pitchFamily="34" charset="0"/>
              </a:rPr>
              <a:t>the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direction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of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view</a:t>
            </a:r>
            <a:r>
              <a:rPr lang="de-DE" altLang="de-DE" sz="1200" dirty="0" smtClean="0">
                <a:latin typeface="Arial" pitchFamily="34" charset="0"/>
              </a:rPr>
              <a:t> (</a:t>
            </a:r>
            <a:r>
              <a:rPr lang="de-DE" altLang="de-DE" sz="1200" dirty="0" err="1" smtClean="0">
                <a:latin typeface="Arial" pitchFamily="34" charset="0"/>
              </a:rPr>
              <a:t>deflection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of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the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visual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axis</a:t>
            </a:r>
            <a:r>
              <a:rPr lang="de-DE" altLang="de-DE" sz="1200" dirty="0" smtClean="0">
                <a:latin typeface="Arial" pitchFamily="34" charset="0"/>
              </a:rPr>
              <a:t>) </a:t>
            </a:r>
            <a:r>
              <a:rPr lang="de-DE" altLang="de-DE" sz="1200" dirty="0" err="1" smtClean="0">
                <a:latin typeface="Arial" pitchFamily="34" charset="0"/>
              </a:rPr>
              <a:t>is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dependent</a:t>
            </a:r>
            <a:r>
              <a:rPr lang="de-DE" altLang="de-DE" sz="1200" dirty="0" smtClean="0">
                <a:latin typeface="Arial" pitchFamily="34" charset="0"/>
              </a:rPr>
              <a:t> upon </a:t>
            </a:r>
            <a:r>
              <a:rPr lang="de-DE" altLang="de-DE" sz="1200" dirty="0" err="1" smtClean="0">
                <a:latin typeface="Arial" pitchFamily="34" charset="0"/>
              </a:rPr>
              <a:t>the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centre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of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attention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to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be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observed</a:t>
            </a:r>
            <a:r>
              <a:rPr lang="de-DE" altLang="de-DE" sz="1200" dirty="0" smtClean="0">
                <a:latin typeface="Arial" pitchFamily="34" charset="0"/>
              </a:rPr>
              <a:t>; </a:t>
            </a:r>
            <a:r>
              <a:rPr lang="de-DE" altLang="de-DE" sz="1200" dirty="0" err="1" smtClean="0">
                <a:latin typeface="Arial" pitchFamily="34" charset="0"/>
              </a:rPr>
              <a:t>the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task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is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to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detect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the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existence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of</a:t>
            </a:r>
            <a:r>
              <a:rPr lang="de-DE" altLang="de-DE" sz="1200" dirty="0" smtClean="0">
                <a:latin typeface="Arial" pitchFamily="34" charset="0"/>
              </a:rPr>
              <a:t> a </a:t>
            </a:r>
            <a:r>
              <a:rPr lang="de-DE" altLang="de-DE" sz="1200" dirty="0" err="1" smtClean="0">
                <a:latin typeface="Arial" pitchFamily="34" charset="0"/>
              </a:rPr>
              <a:t>signal</a:t>
            </a:r>
            <a:endParaRPr lang="de-DE" altLang="de-DE" sz="1200" dirty="0" smtClean="0">
              <a:latin typeface="Arial" pitchFamily="34" charset="0"/>
            </a:endParaRPr>
          </a:p>
          <a:p>
            <a:pPr marL="177800" indent="-177800">
              <a:buFont typeface="Wingdings" pitchFamily="2" charset="2"/>
              <a:buChar char="§"/>
            </a:pPr>
            <a:r>
              <a:rPr lang="de-DE" altLang="de-DE" sz="1200" dirty="0" err="1" smtClean="0">
                <a:latin typeface="Arial" pitchFamily="34" charset="0"/>
              </a:rPr>
              <a:t>Around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the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visual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axis</a:t>
            </a:r>
            <a:r>
              <a:rPr lang="de-DE" altLang="de-DE" sz="1200" dirty="0" smtClean="0">
                <a:latin typeface="Arial" pitchFamily="34" charset="0"/>
              </a:rPr>
              <a:t>, </a:t>
            </a:r>
            <a:r>
              <a:rPr lang="de-DE" altLang="de-DE" sz="1200" dirty="0" err="1" smtClean="0">
                <a:latin typeface="Arial" pitchFamily="34" charset="0"/>
              </a:rPr>
              <a:t>particular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attention</a:t>
            </a:r>
            <a:r>
              <a:rPr lang="de-DE" altLang="de-DE" sz="1200" dirty="0" smtClean="0">
                <a:latin typeface="Arial" pitchFamily="34" charset="0"/>
              </a:rPr>
              <a:t> must </a:t>
            </a:r>
            <a:r>
              <a:rPr lang="de-DE" altLang="de-DE" sz="1200" dirty="0" err="1" smtClean="0">
                <a:latin typeface="Arial" pitchFamily="34" charset="0"/>
              </a:rPr>
              <a:t>be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paid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here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to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the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field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of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fixation</a:t>
            </a:r>
            <a:r>
              <a:rPr lang="de-DE" altLang="de-DE" sz="1200" dirty="0" smtClean="0">
                <a:latin typeface="Arial" pitchFamily="34" charset="0"/>
              </a:rPr>
              <a:t> (</a:t>
            </a:r>
            <a:r>
              <a:rPr lang="de-DE" altLang="de-DE" sz="1200" dirty="0" err="1" smtClean="0">
                <a:latin typeface="Arial" pitchFamily="34" charset="0"/>
              </a:rPr>
              <a:t>see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following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slides</a:t>
            </a:r>
            <a:r>
              <a:rPr lang="de-DE" altLang="de-DE" sz="1200" dirty="0" smtClean="0">
                <a:latin typeface="Arial" pitchFamily="34" charset="0"/>
              </a:rPr>
              <a:t>)</a:t>
            </a:r>
          </a:p>
          <a:p>
            <a:pPr marL="177800" indent="-177800">
              <a:buFont typeface="Wingdings" pitchFamily="2" charset="2"/>
              <a:buNone/>
            </a:pPr>
            <a:endParaRPr lang="de-DE" altLang="de-DE" sz="1200" dirty="0" smtClean="0">
              <a:latin typeface="Arial" pitchFamily="34" charset="0"/>
            </a:endParaRPr>
          </a:p>
          <a:p>
            <a:pPr marL="177800" indent="-177800">
              <a:buFont typeface="Wingdings" pitchFamily="2" charset="2"/>
              <a:buChar char="§"/>
            </a:pPr>
            <a:r>
              <a:rPr lang="de-DE" altLang="de-DE" sz="1200" b="1" dirty="0" smtClean="0">
                <a:latin typeface="Arial" pitchFamily="34" charset="0"/>
              </a:rPr>
              <a:t>Monitoring </a:t>
            </a:r>
            <a:r>
              <a:rPr lang="de-DE" altLang="de-DE" sz="1200" b="1" dirty="0" err="1" smtClean="0">
                <a:latin typeface="Arial" pitchFamily="34" charset="0"/>
              </a:rPr>
              <a:t>tasks</a:t>
            </a:r>
            <a:r>
              <a:rPr lang="de-DE" altLang="de-DE" sz="1200" b="1" dirty="0" smtClean="0">
                <a:latin typeface="Arial" pitchFamily="34" charset="0"/>
              </a:rPr>
              <a:t>: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the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operator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actively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seeks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information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b="1" i="1" dirty="0" smtClean="0">
                <a:latin typeface="Arial" pitchFamily="34" charset="0"/>
              </a:rPr>
              <a:t>(e.g. </a:t>
            </a:r>
            <a:r>
              <a:rPr lang="de-DE" altLang="de-DE" sz="1200" b="1" i="1" dirty="0" err="1" smtClean="0">
                <a:latin typeface="Arial" pitchFamily="34" charset="0"/>
              </a:rPr>
              <a:t>reading</a:t>
            </a:r>
            <a:r>
              <a:rPr lang="de-DE" altLang="de-DE" sz="1200" b="1" i="1" dirty="0" smtClean="0">
                <a:latin typeface="Arial" pitchFamily="34" charset="0"/>
              </a:rPr>
              <a:t> </a:t>
            </a:r>
            <a:r>
              <a:rPr lang="de-DE" altLang="de-DE" sz="1200" b="1" i="1" dirty="0" err="1" smtClean="0">
                <a:latin typeface="Arial" pitchFamily="34" charset="0"/>
              </a:rPr>
              <a:t>of</a:t>
            </a:r>
            <a:r>
              <a:rPr lang="de-DE" altLang="de-DE" sz="1200" b="1" i="1" dirty="0" smtClean="0">
                <a:latin typeface="Arial" pitchFamily="34" charset="0"/>
              </a:rPr>
              <a:t> </a:t>
            </a:r>
            <a:r>
              <a:rPr lang="de-DE" altLang="de-DE" sz="1200" b="1" i="1" dirty="0" err="1" smtClean="0">
                <a:latin typeface="Arial" pitchFamily="34" charset="0"/>
              </a:rPr>
              <a:t>displays</a:t>
            </a:r>
            <a:r>
              <a:rPr lang="de-DE" altLang="de-DE" sz="1200" b="1" i="1" dirty="0" smtClean="0">
                <a:latin typeface="Arial" pitchFamily="34" charset="0"/>
              </a:rPr>
              <a:t>, VDT </a:t>
            </a:r>
            <a:r>
              <a:rPr lang="de-DE" altLang="de-DE" sz="1200" b="1" i="1" dirty="0" err="1" smtClean="0">
                <a:latin typeface="Arial" pitchFamily="34" charset="0"/>
              </a:rPr>
              <a:t>work</a:t>
            </a:r>
            <a:r>
              <a:rPr lang="de-DE" altLang="de-DE" sz="1200" b="1" i="1" dirty="0" smtClean="0">
                <a:latin typeface="Arial" pitchFamily="34" charset="0"/>
              </a:rPr>
              <a:t>)</a:t>
            </a:r>
          </a:p>
          <a:p>
            <a:pPr marL="177800" indent="-177800">
              <a:buFont typeface="Wingdings" pitchFamily="2" charset="2"/>
              <a:buChar char="§"/>
            </a:pPr>
            <a:r>
              <a:rPr lang="de-DE" altLang="de-DE" sz="1200" dirty="0" err="1" smtClean="0">
                <a:latin typeface="Arial" pitchFamily="34" charset="0"/>
              </a:rPr>
              <a:t>During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monitoring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tasks</a:t>
            </a:r>
            <a:r>
              <a:rPr lang="de-DE" altLang="de-DE" sz="1200" dirty="0" smtClean="0">
                <a:latin typeface="Arial" pitchFamily="34" charset="0"/>
              </a:rPr>
              <a:t>, </a:t>
            </a:r>
            <a:r>
              <a:rPr lang="de-DE" altLang="de-DE" sz="1200" dirty="0" err="1" smtClean="0">
                <a:latin typeface="Arial" pitchFamily="34" charset="0"/>
              </a:rPr>
              <a:t>the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visual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axis</a:t>
            </a:r>
            <a:r>
              <a:rPr lang="de-DE" altLang="de-DE" sz="1200" dirty="0" smtClean="0">
                <a:latin typeface="Arial" pitchFamily="34" charset="0"/>
              </a:rPr>
              <a:t> must </a:t>
            </a:r>
            <a:r>
              <a:rPr lang="de-DE" altLang="de-DE" sz="1200" dirty="0" err="1" smtClean="0">
                <a:latin typeface="Arial" pitchFamily="34" charset="0"/>
              </a:rPr>
              <a:t>be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located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along</a:t>
            </a:r>
            <a:r>
              <a:rPr lang="de-DE" altLang="de-DE" sz="1200" dirty="0" smtClean="0">
                <a:latin typeface="Arial" pitchFamily="34" charset="0"/>
              </a:rPr>
              <a:t> a </a:t>
            </a:r>
            <a:r>
              <a:rPr lang="de-DE" altLang="de-DE" sz="1200" dirty="0" err="1" smtClean="0">
                <a:latin typeface="Arial" pitchFamily="34" charset="0"/>
              </a:rPr>
              <a:t>visual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line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below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the</a:t>
            </a:r>
            <a:r>
              <a:rPr lang="de-DE" altLang="de-DE" sz="1200" dirty="0" smtClean="0">
                <a:latin typeface="Arial" pitchFamily="34" charset="0"/>
              </a:rPr>
              <a:t> horizontal (</a:t>
            </a:r>
            <a:r>
              <a:rPr lang="de-DE" altLang="de-DE" sz="1200" dirty="0" err="1" smtClean="0">
                <a:latin typeface="Arial" pitchFamily="34" charset="0"/>
              </a:rPr>
              <a:t>eye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and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head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muscles</a:t>
            </a:r>
            <a:r>
              <a:rPr lang="de-DE" altLang="de-DE" sz="1200" dirty="0" smtClean="0">
                <a:latin typeface="Arial" pitchFamily="34" charset="0"/>
              </a:rPr>
              <a:t> in a relaxed </a:t>
            </a:r>
            <a:r>
              <a:rPr lang="de-DE" altLang="de-DE" sz="1200" dirty="0" err="1" smtClean="0">
                <a:latin typeface="Arial" pitchFamily="34" charset="0"/>
              </a:rPr>
              <a:t>posture</a:t>
            </a:r>
            <a:r>
              <a:rPr lang="de-DE" altLang="de-DE" sz="1200" dirty="0" smtClean="0">
                <a:latin typeface="Arial" pitchFamily="34" charset="0"/>
              </a:rPr>
              <a:t>, </a:t>
            </a:r>
            <a:r>
              <a:rPr lang="de-DE" altLang="de-DE" sz="1200" dirty="0" err="1" smtClean="0">
                <a:latin typeface="Arial" pitchFamily="34" charset="0"/>
              </a:rPr>
              <a:t>hence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below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the</a:t>
            </a:r>
            <a:r>
              <a:rPr lang="de-DE" altLang="de-DE" sz="1200" dirty="0" smtClean="0">
                <a:latin typeface="Arial" pitchFamily="34" charset="0"/>
              </a:rPr>
              <a:t> horizontal)</a:t>
            </a:r>
          </a:p>
          <a:p>
            <a:pPr marL="177800" indent="-177800">
              <a:buFont typeface="Wingdings" pitchFamily="2" charset="2"/>
              <a:buChar char="à"/>
            </a:pPr>
            <a:r>
              <a:rPr lang="de-DE" altLang="de-DE" sz="1200" dirty="0" smtClean="0">
                <a:latin typeface="Arial" pitchFamily="34" charset="0"/>
                <a:sym typeface="Wingdings" pitchFamily="2" charset="2"/>
              </a:rPr>
              <a:t>The </a:t>
            </a:r>
            <a:r>
              <a:rPr lang="de-DE" altLang="de-DE" sz="1200" dirty="0" err="1" smtClean="0">
                <a:latin typeface="Arial" pitchFamily="34" charset="0"/>
                <a:sym typeface="Wingdings" pitchFamily="2" charset="2"/>
              </a:rPr>
              <a:t>user</a:t>
            </a:r>
            <a:r>
              <a:rPr lang="de-DE" altLang="de-DE" sz="1200" dirty="0" smtClean="0">
                <a:latin typeface="Arial" pitchFamily="34" charset="0"/>
                <a:sym typeface="Wingdings" pitchFamily="2" charset="2"/>
              </a:rPr>
              <a:t> </a:t>
            </a:r>
            <a:r>
              <a:rPr lang="de-DE" altLang="de-DE" sz="1200" dirty="0" err="1" smtClean="0">
                <a:latin typeface="Arial" pitchFamily="34" charset="0"/>
                <a:sym typeface="Wingdings" pitchFamily="2" charset="2"/>
              </a:rPr>
              <a:t>actively</a:t>
            </a:r>
            <a:r>
              <a:rPr lang="de-DE" altLang="de-DE" sz="1200" dirty="0" smtClean="0">
                <a:latin typeface="Arial" pitchFamily="34" charset="0"/>
                <a:sym typeface="Wingdings" pitchFamily="2" charset="2"/>
              </a:rPr>
              <a:t> </a:t>
            </a:r>
            <a:r>
              <a:rPr lang="de-DE" altLang="de-DE" sz="1200" dirty="0" err="1" smtClean="0">
                <a:latin typeface="Arial" pitchFamily="34" charset="0"/>
                <a:sym typeface="Wingdings" pitchFamily="2" charset="2"/>
              </a:rPr>
              <a:t>looks</a:t>
            </a:r>
            <a:r>
              <a:rPr lang="de-DE" altLang="de-DE" sz="1200" dirty="0" smtClean="0">
                <a:latin typeface="Arial" pitchFamily="34" charset="0"/>
                <a:sym typeface="Wingdings" pitchFamily="2" charset="2"/>
              </a:rPr>
              <a:t> </a:t>
            </a:r>
            <a:r>
              <a:rPr lang="de-DE" altLang="de-DE" sz="1200" dirty="0" err="1" smtClean="0">
                <a:latin typeface="Arial" pitchFamily="34" charset="0"/>
                <a:sym typeface="Wingdings" pitchFamily="2" charset="2"/>
              </a:rPr>
              <a:t>for</a:t>
            </a:r>
            <a:r>
              <a:rPr lang="de-DE" altLang="de-DE" sz="1200" dirty="0" smtClean="0">
                <a:latin typeface="Arial" pitchFamily="34" charset="0"/>
                <a:sym typeface="Wingdings" pitchFamily="2" charset="2"/>
              </a:rPr>
              <a:t> </a:t>
            </a:r>
            <a:r>
              <a:rPr lang="de-DE" altLang="de-DE" sz="1200" dirty="0" err="1" smtClean="0">
                <a:latin typeface="Arial" pitchFamily="34" charset="0"/>
                <a:sym typeface="Wingdings" pitchFamily="2" charset="2"/>
              </a:rPr>
              <a:t>information</a:t>
            </a:r>
            <a:r>
              <a:rPr lang="de-DE" altLang="de-DE" sz="1200" dirty="0" smtClean="0">
                <a:latin typeface="Arial" pitchFamily="34" charset="0"/>
                <a:sym typeface="Wingdings" pitchFamily="2" charset="2"/>
              </a:rPr>
              <a:t> </a:t>
            </a:r>
            <a:r>
              <a:rPr lang="de-DE" altLang="de-DE" sz="1200" dirty="0" err="1" smtClean="0">
                <a:latin typeface="Arial" pitchFamily="34" charset="0"/>
                <a:sym typeface="Wingdings" pitchFamily="2" charset="2"/>
              </a:rPr>
              <a:t>from</a:t>
            </a:r>
            <a:r>
              <a:rPr lang="de-DE" altLang="de-DE" sz="1200" dirty="0" smtClean="0">
                <a:latin typeface="Arial" pitchFamily="34" charset="0"/>
                <a:sym typeface="Wingdings" pitchFamily="2" charset="2"/>
              </a:rPr>
              <a:t> </a:t>
            </a:r>
            <a:r>
              <a:rPr lang="de-DE" altLang="de-DE" sz="1200" dirty="0" err="1" smtClean="0">
                <a:latin typeface="Arial" pitchFamily="34" charset="0"/>
                <a:sym typeface="Wingdings" pitchFamily="2" charset="2"/>
              </a:rPr>
              <a:t>this</a:t>
            </a:r>
            <a:r>
              <a:rPr lang="de-DE" altLang="de-DE" sz="1200" dirty="0" smtClean="0">
                <a:latin typeface="Arial" pitchFamily="34" charset="0"/>
                <a:sym typeface="Wingdings" pitchFamily="2" charset="2"/>
              </a:rPr>
              <a:t> relaxed </a:t>
            </a:r>
            <a:r>
              <a:rPr lang="de-DE" altLang="de-DE" sz="1200" dirty="0" err="1" smtClean="0">
                <a:latin typeface="Arial" pitchFamily="34" charset="0"/>
                <a:sym typeface="Wingdings" pitchFamily="2" charset="2"/>
              </a:rPr>
              <a:t>position</a:t>
            </a:r>
            <a:endParaRPr lang="de-DE" altLang="de-DE" sz="1200" dirty="0" smtClean="0">
              <a:latin typeface="Arial" pitchFamily="34" charset="0"/>
              <a:sym typeface="Wingdings" pitchFamily="2" charset="2"/>
            </a:endParaRPr>
          </a:p>
          <a:p>
            <a:pPr marL="177800" indent="-177800">
              <a:buFont typeface="Wingdings" pitchFamily="2" charset="2"/>
              <a:buNone/>
            </a:pPr>
            <a:endParaRPr lang="de-DE" altLang="de-DE" sz="1200" dirty="0" smtClean="0">
              <a:latin typeface="Arial" pitchFamily="34" charset="0"/>
            </a:endParaRPr>
          </a:p>
          <a:p>
            <a:pPr marL="177800" indent="-177800">
              <a:buFont typeface="Wingdings" pitchFamily="2" charset="2"/>
              <a:buNone/>
            </a:pPr>
            <a:endParaRPr lang="de-DE" sz="1200" dirty="0" smtClean="0"/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07D1F1-8236-4B65-B90C-0DA9B6BBC88C}" type="slidenum">
              <a:rPr lang="de-DE" altLang="de-DE" smtClean="0"/>
              <a:pPr/>
              <a:t>3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340948318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7800" indent="-177800">
              <a:buFont typeface="Wingdings" pitchFamily="2" charset="2"/>
              <a:buChar char="§"/>
            </a:pPr>
            <a:r>
              <a:rPr lang="de-DE" altLang="de-DE" sz="1200" dirty="0" err="1" smtClean="0">
                <a:latin typeface="Arial" pitchFamily="34" charset="0"/>
              </a:rPr>
              <a:t>During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automatic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process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control</a:t>
            </a:r>
            <a:r>
              <a:rPr lang="de-DE" altLang="de-DE" sz="1200" dirty="0" smtClean="0">
                <a:latin typeface="Arial" pitchFamily="34" charset="0"/>
              </a:rPr>
              <a:t>, </a:t>
            </a:r>
            <a:r>
              <a:rPr lang="de-DE" altLang="de-DE" sz="1200" dirty="0" err="1" smtClean="0">
                <a:latin typeface="Arial" pitchFamily="34" charset="0"/>
              </a:rPr>
              <a:t>the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emphasis</a:t>
            </a:r>
            <a:r>
              <a:rPr lang="de-DE" altLang="de-DE" sz="1200" dirty="0" smtClean="0">
                <a:latin typeface="Arial" pitchFamily="34" charset="0"/>
              </a:rPr>
              <a:t> lies upon </a:t>
            </a:r>
            <a:r>
              <a:rPr lang="de-DE" altLang="de-DE" sz="1200" dirty="0" err="1" smtClean="0">
                <a:latin typeface="Arial" pitchFamily="34" charset="0"/>
              </a:rPr>
              <a:t>the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task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of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process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observation</a:t>
            </a:r>
            <a:r>
              <a:rPr lang="de-DE" altLang="de-DE" sz="1200" dirty="0" smtClean="0">
                <a:latin typeface="Arial" pitchFamily="34" charset="0"/>
              </a:rPr>
              <a:t>, </a:t>
            </a:r>
            <a:r>
              <a:rPr lang="de-DE" altLang="de-DE" sz="1200" dirty="0" err="1" smtClean="0">
                <a:latin typeface="Arial" pitchFamily="34" charset="0"/>
              </a:rPr>
              <a:t>which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is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performed</a:t>
            </a:r>
            <a:r>
              <a:rPr lang="de-DE" altLang="de-DE" sz="1200" dirty="0" smtClean="0">
                <a:latin typeface="Arial" pitchFamily="34" charset="0"/>
              </a:rPr>
              <a:t> in a relaxed </a:t>
            </a:r>
            <a:r>
              <a:rPr lang="de-DE" altLang="de-DE" sz="1200" dirty="0" err="1" smtClean="0">
                <a:latin typeface="Arial" pitchFamily="34" charset="0"/>
              </a:rPr>
              <a:t>rearward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seating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posture</a:t>
            </a:r>
            <a:endParaRPr lang="de-DE" altLang="de-DE" sz="1200" dirty="0" smtClean="0">
              <a:latin typeface="Arial" pitchFamily="34" charset="0"/>
            </a:endParaRPr>
          </a:p>
          <a:p>
            <a:pPr marL="177800" indent="-177800">
              <a:buFont typeface="Wingdings" pitchFamily="2" charset="2"/>
              <a:buChar char="§"/>
            </a:pPr>
            <a:endParaRPr lang="de-DE" altLang="de-DE" sz="1200" dirty="0" smtClean="0">
              <a:latin typeface="Arial" pitchFamily="34" charset="0"/>
            </a:endParaRPr>
          </a:p>
          <a:p>
            <a:pPr marL="177800" indent="-177800">
              <a:buFont typeface="Wingdings" pitchFamily="2" charset="2"/>
              <a:buChar char="§"/>
            </a:pPr>
            <a:r>
              <a:rPr lang="de-DE" altLang="de-DE" sz="1200" dirty="0" smtClean="0">
                <a:latin typeface="Arial" pitchFamily="34" charset="0"/>
              </a:rPr>
              <a:t>The </a:t>
            </a:r>
            <a:r>
              <a:rPr lang="de-DE" altLang="de-DE" sz="1200" dirty="0" err="1" smtClean="0">
                <a:latin typeface="Arial" pitchFamily="34" charset="0"/>
              </a:rPr>
              <a:t>rearward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seating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posture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causes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the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eye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point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to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move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backwards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and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slightly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downwards</a:t>
            </a:r>
            <a:r>
              <a:rPr lang="de-DE" altLang="de-DE" sz="1200" dirty="0" smtClean="0">
                <a:latin typeface="Arial" pitchFamily="34" charset="0"/>
              </a:rPr>
              <a:t>; </a:t>
            </a:r>
            <a:r>
              <a:rPr lang="de-DE" altLang="de-DE" sz="1200" dirty="0" err="1" smtClean="0">
                <a:latin typeface="Arial" pitchFamily="34" charset="0"/>
              </a:rPr>
              <a:t>the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visual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axis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rotates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upwards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by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the</a:t>
            </a:r>
            <a:r>
              <a:rPr lang="de-DE" altLang="de-DE" sz="1200" dirty="0" smtClean="0">
                <a:latin typeface="Arial" pitchFamily="34" charset="0"/>
              </a:rPr>
              <a:t> angle </a:t>
            </a:r>
            <a:r>
              <a:rPr lang="de-DE" altLang="de-DE" sz="1200" dirty="0" err="1" smtClean="0">
                <a:latin typeface="Arial" pitchFamily="34" charset="0"/>
              </a:rPr>
              <a:t>of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the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trunk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inclination</a:t>
            </a:r>
            <a:endParaRPr lang="de-DE" altLang="de-DE" sz="1200" dirty="0" smtClean="0">
              <a:latin typeface="Arial" pitchFamily="34" charset="0"/>
            </a:endParaRPr>
          </a:p>
          <a:p>
            <a:pPr marL="177800" indent="-177800">
              <a:buFont typeface="Wingdings" pitchFamily="2" charset="2"/>
              <a:buChar char="§"/>
            </a:pPr>
            <a:endParaRPr lang="de-DE" altLang="de-DE" sz="1200" dirty="0" smtClean="0">
              <a:latin typeface="Arial" pitchFamily="34" charset="0"/>
            </a:endParaRPr>
          </a:p>
          <a:p>
            <a:pPr marL="177800" indent="-177800">
              <a:buFont typeface="Wingdings" pitchFamily="2" charset="2"/>
              <a:buChar char="§"/>
            </a:pPr>
            <a:r>
              <a:rPr lang="de-DE" altLang="de-DE" sz="1200" dirty="0" smtClean="0">
                <a:latin typeface="Arial" pitchFamily="34" charset="0"/>
              </a:rPr>
              <a:t>In </a:t>
            </a:r>
            <a:r>
              <a:rPr lang="de-DE" altLang="de-DE" sz="1200" dirty="0" err="1" smtClean="0">
                <a:latin typeface="Arial" pitchFamily="34" charset="0"/>
              </a:rPr>
              <a:t>order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to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ensure</a:t>
            </a:r>
            <a:r>
              <a:rPr lang="de-DE" altLang="de-DE" sz="1200" dirty="0" smtClean="0">
                <a:latin typeface="Arial" pitchFamily="34" charset="0"/>
              </a:rPr>
              <a:t> a </a:t>
            </a:r>
            <a:r>
              <a:rPr lang="de-DE" altLang="de-DE" sz="1200" dirty="0" err="1" smtClean="0">
                <a:latin typeface="Arial" pitchFamily="34" charset="0"/>
              </a:rPr>
              <a:t>perpendicular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view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of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the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surface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of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the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control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desk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arrangement</a:t>
            </a:r>
            <a:r>
              <a:rPr lang="de-DE" altLang="de-DE" sz="1200" dirty="0" smtClean="0">
                <a:latin typeface="Arial" pitchFamily="34" charset="0"/>
              </a:rPr>
              <a:t>, </a:t>
            </a:r>
            <a:r>
              <a:rPr lang="de-DE" altLang="de-DE" sz="1200" dirty="0" err="1" smtClean="0">
                <a:latin typeface="Arial" pitchFamily="34" charset="0"/>
              </a:rPr>
              <a:t>the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inclination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of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the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surface</a:t>
            </a:r>
            <a:r>
              <a:rPr lang="de-DE" altLang="de-DE" sz="1200" dirty="0" smtClean="0">
                <a:latin typeface="Arial" pitchFamily="34" charset="0"/>
              </a:rPr>
              <a:t> must </a:t>
            </a:r>
            <a:r>
              <a:rPr lang="de-DE" altLang="de-DE" sz="1200" dirty="0" err="1" smtClean="0">
                <a:latin typeface="Arial" pitchFamily="34" charset="0"/>
              </a:rPr>
              <a:t>be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adjusted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to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this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posture</a:t>
            </a:r>
            <a:endParaRPr lang="de-DE" altLang="de-DE" sz="1200" dirty="0" smtClean="0">
              <a:latin typeface="Arial" pitchFamily="34" charset="0"/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07D1F1-8236-4B65-B90C-0DA9B6BBC88C}" type="slidenum">
              <a:rPr lang="de-DE" altLang="de-DE" smtClean="0"/>
              <a:pPr/>
              <a:t>5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241389051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altLang="de-DE" dirty="0" smtClean="0">
              <a:latin typeface="Arial" pitchFamily="34" charset="0"/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07D1F1-8236-4B65-B90C-0DA9B6BBC88C}" type="slidenum">
              <a:rPr lang="de-DE" altLang="de-DE" smtClean="0"/>
              <a:pPr/>
              <a:t>6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108125937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07D1F1-8236-4B65-B90C-0DA9B6BBC88C}" type="slidenum">
              <a:rPr lang="de-DE" altLang="de-DE" smtClean="0"/>
              <a:pPr/>
              <a:t>7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77940877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7800" indent="-177800">
              <a:lnSpc>
                <a:spcPct val="115000"/>
              </a:lnSpc>
              <a:spcBef>
                <a:spcPct val="0"/>
              </a:spcBef>
              <a:spcAft>
                <a:spcPct val="15000"/>
              </a:spcAft>
              <a:buFont typeface="Wingdings" pitchFamily="2" charset="2"/>
              <a:buNone/>
              <a:defRPr/>
            </a:pPr>
            <a:r>
              <a:rPr lang="de-DE" sz="1200" dirty="0" smtClean="0"/>
              <a:t>Height </a:t>
            </a:r>
            <a:r>
              <a:rPr lang="de-DE" sz="1200" dirty="0" err="1" smtClean="0"/>
              <a:t>of</a:t>
            </a:r>
            <a:r>
              <a:rPr lang="de-DE" sz="1200" dirty="0" smtClean="0"/>
              <a:t> </a:t>
            </a:r>
            <a:r>
              <a:rPr lang="de-DE" sz="1200" dirty="0" err="1" smtClean="0"/>
              <a:t>the</a:t>
            </a:r>
            <a:r>
              <a:rPr lang="de-DE" sz="1200" dirty="0" smtClean="0"/>
              <a:t> </a:t>
            </a:r>
            <a:r>
              <a:rPr lang="de-DE" sz="1200" dirty="0" err="1" smtClean="0"/>
              <a:t>object</a:t>
            </a:r>
            <a:r>
              <a:rPr lang="de-DE" sz="1200" dirty="0" smtClean="0"/>
              <a:t> h: </a:t>
            </a:r>
            <a:r>
              <a:rPr lang="de-DE" sz="1200" dirty="0" err="1" smtClean="0"/>
              <a:t>extent</a:t>
            </a:r>
            <a:r>
              <a:rPr lang="de-DE" sz="1200" dirty="0" smtClean="0"/>
              <a:t> </a:t>
            </a:r>
            <a:r>
              <a:rPr lang="de-DE" sz="1200" dirty="0" err="1" smtClean="0"/>
              <a:t>of</a:t>
            </a:r>
            <a:r>
              <a:rPr lang="de-DE" sz="1200" dirty="0" smtClean="0"/>
              <a:t> </a:t>
            </a:r>
            <a:r>
              <a:rPr lang="de-DE" sz="1200" dirty="0" err="1" smtClean="0"/>
              <a:t>the</a:t>
            </a:r>
            <a:r>
              <a:rPr lang="de-DE" sz="1200" dirty="0" smtClean="0"/>
              <a:t> </a:t>
            </a:r>
            <a:r>
              <a:rPr lang="de-DE" sz="1200" dirty="0" err="1" smtClean="0"/>
              <a:t>object</a:t>
            </a:r>
            <a:r>
              <a:rPr lang="de-DE" sz="1200" dirty="0" smtClean="0"/>
              <a:t>, </a:t>
            </a:r>
            <a:r>
              <a:rPr lang="de-DE" sz="1200" dirty="0" smtClean="0">
                <a:solidFill>
                  <a:srgbClr val="2A3C5C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de-DE" sz="1200" dirty="0" err="1" smtClean="0">
                <a:solidFill>
                  <a:srgbClr val="2A3C5C"/>
                </a:solidFill>
                <a:latin typeface="Arial" pitchFamily="34" charset="0"/>
                <a:cs typeface="Arial" pitchFamily="34" charset="0"/>
              </a:rPr>
              <a:t>apperent</a:t>
            </a:r>
            <a:r>
              <a:rPr lang="de-DE" sz="1200" dirty="0" smtClean="0">
                <a:solidFill>
                  <a:srgbClr val="2A3C5C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de-DE" sz="1200" dirty="0" err="1" smtClean="0">
                <a:solidFill>
                  <a:srgbClr val="2A3C5C"/>
                </a:solidFill>
                <a:latin typeface="Arial" pitchFamily="34" charset="0"/>
                <a:cs typeface="Arial" pitchFamily="34" charset="0"/>
              </a:rPr>
              <a:t>size</a:t>
            </a:r>
            <a:endParaRPr lang="de-DE" sz="1200" dirty="0" smtClean="0">
              <a:solidFill>
                <a:srgbClr val="2A3C5C"/>
              </a:solidFill>
              <a:latin typeface="Arial" pitchFamily="34" charset="0"/>
              <a:cs typeface="Arial" pitchFamily="34" charset="0"/>
            </a:endParaRPr>
          </a:p>
          <a:p>
            <a:pPr marL="177800" indent="-177800">
              <a:lnSpc>
                <a:spcPct val="115000"/>
              </a:lnSpc>
              <a:spcBef>
                <a:spcPct val="0"/>
              </a:spcBef>
              <a:spcAft>
                <a:spcPct val="15000"/>
              </a:spcAft>
              <a:buFont typeface="Wingdings" pitchFamily="2" charset="2"/>
              <a:buNone/>
              <a:defRPr/>
            </a:pPr>
            <a:r>
              <a:rPr lang="de-DE" altLang="de-DE" sz="1200" dirty="0" smtClean="0">
                <a:latin typeface="Arial" pitchFamily="34" charset="0"/>
              </a:rPr>
              <a:t>Symbol </a:t>
            </a:r>
            <a:r>
              <a:rPr lang="de-DE" altLang="de-DE" sz="1200" dirty="0" err="1" smtClean="0">
                <a:latin typeface="Arial" pitchFamily="34" charset="0"/>
              </a:rPr>
              <a:t>sizes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that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are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selected</a:t>
            </a:r>
            <a:r>
              <a:rPr lang="de-DE" altLang="de-DE" sz="1200" dirty="0" smtClean="0">
                <a:latin typeface="Arial" pitchFamily="34" charset="0"/>
              </a:rPr>
              <a:t> so </a:t>
            </a:r>
            <a:r>
              <a:rPr lang="de-DE" altLang="de-DE" sz="1200" dirty="0" err="1" smtClean="0">
                <a:latin typeface="Arial" pitchFamily="34" charset="0"/>
              </a:rPr>
              <a:t>as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to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be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easily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identifiable</a:t>
            </a:r>
            <a:r>
              <a:rPr lang="de-DE" altLang="de-DE" sz="1200" dirty="0" smtClean="0">
                <a:latin typeface="Arial" pitchFamily="34" charset="0"/>
              </a:rPr>
              <a:t> at </a:t>
            </a:r>
            <a:r>
              <a:rPr lang="de-DE" altLang="de-DE" sz="1200" dirty="0" err="1" smtClean="0">
                <a:latin typeface="Arial" pitchFamily="34" charset="0"/>
              </a:rPr>
              <a:t>the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viewing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distance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are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dependent</a:t>
            </a:r>
            <a:r>
              <a:rPr lang="de-DE" altLang="de-DE" sz="1200" dirty="0" smtClean="0">
                <a:latin typeface="Arial" pitchFamily="34" charset="0"/>
              </a:rPr>
              <a:t> upon </a:t>
            </a:r>
            <a:r>
              <a:rPr lang="de-DE" altLang="de-DE" sz="1200" dirty="0" err="1" smtClean="0">
                <a:latin typeface="Arial" pitchFamily="34" charset="0"/>
              </a:rPr>
              <a:t>the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visual</a:t>
            </a:r>
            <a:r>
              <a:rPr lang="de-DE" altLang="de-DE" sz="1200" dirty="0" smtClean="0">
                <a:latin typeface="Arial" pitchFamily="34" charset="0"/>
              </a:rPr>
              <a:t> angle.</a:t>
            </a:r>
          </a:p>
          <a:p>
            <a:pPr marL="177800" indent="-177800">
              <a:lnSpc>
                <a:spcPct val="115000"/>
              </a:lnSpc>
              <a:spcBef>
                <a:spcPct val="0"/>
              </a:spcBef>
              <a:spcAft>
                <a:spcPct val="15000"/>
              </a:spcAft>
              <a:buFont typeface="Wingdings" pitchFamily="2" charset="2"/>
              <a:buNone/>
              <a:defRPr/>
            </a:pPr>
            <a:endParaRPr lang="de-DE" altLang="de-DE" sz="1200" dirty="0" smtClean="0">
              <a:latin typeface="Arial" pitchFamily="34" charset="0"/>
            </a:endParaRPr>
          </a:p>
          <a:p>
            <a:pPr marL="177800" indent="-177800">
              <a:lnSpc>
                <a:spcPct val="115000"/>
              </a:lnSpc>
              <a:spcBef>
                <a:spcPct val="0"/>
              </a:spcBef>
              <a:spcAft>
                <a:spcPct val="15000"/>
              </a:spcAft>
              <a:buFont typeface="Wingdings" pitchFamily="2" charset="2"/>
              <a:buNone/>
              <a:defRPr/>
            </a:pPr>
            <a:r>
              <a:rPr lang="de-DE" sz="1200" dirty="0" smtClean="0">
                <a:solidFill>
                  <a:srgbClr val="2A3C5C"/>
                </a:solidFill>
                <a:latin typeface="Arial" pitchFamily="34" charset="0"/>
                <a:cs typeface="Arial" pitchFamily="34" charset="0"/>
              </a:rPr>
              <a:t>Set  </a:t>
            </a:r>
            <a:r>
              <a:rPr lang="de-DE" sz="1200" dirty="0" err="1" smtClean="0">
                <a:solidFill>
                  <a:srgbClr val="2A3C5C"/>
                </a:solidFill>
                <a:latin typeface="Arial" pitchFamily="34" charset="0"/>
                <a:cs typeface="Arial" pitchFamily="34" charset="0"/>
              </a:rPr>
              <a:t>visual</a:t>
            </a:r>
            <a:r>
              <a:rPr lang="de-DE" sz="1200" dirty="0" smtClean="0">
                <a:solidFill>
                  <a:srgbClr val="2A3C5C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de-DE" sz="1200" dirty="0" err="1" smtClean="0">
                <a:solidFill>
                  <a:srgbClr val="2A3C5C"/>
                </a:solidFill>
                <a:latin typeface="Arial" pitchFamily="34" charset="0"/>
                <a:cs typeface="Arial" pitchFamily="34" charset="0"/>
              </a:rPr>
              <a:t>angles</a:t>
            </a:r>
            <a:r>
              <a:rPr lang="de-DE" sz="1200" dirty="0" smtClean="0">
                <a:solidFill>
                  <a:srgbClr val="2A3C5C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de-DE" sz="1200" dirty="0" err="1" smtClean="0">
                <a:solidFill>
                  <a:srgbClr val="2A3C5C"/>
                </a:solidFill>
                <a:latin typeface="Arial" pitchFamily="34" charset="0"/>
                <a:cs typeface="Arial" pitchFamily="34" charset="0"/>
              </a:rPr>
              <a:t>are</a:t>
            </a:r>
            <a:r>
              <a:rPr lang="de-DE" sz="1200" dirty="0" smtClean="0">
                <a:solidFill>
                  <a:srgbClr val="2A3C5C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de-DE" sz="1200" dirty="0" err="1" smtClean="0">
                <a:solidFill>
                  <a:srgbClr val="2A3C5C"/>
                </a:solidFill>
                <a:latin typeface="Arial" pitchFamily="34" charset="0"/>
                <a:cs typeface="Arial" pitchFamily="34" charset="0"/>
              </a:rPr>
              <a:t>refered</a:t>
            </a:r>
            <a:r>
              <a:rPr lang="de-DE" sz="1200" dirty="0" smtClean="0">
                <a:solidFill>
                  <a:srgbClr val="2A3C5C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de-DE" sz="1200" dirty="0" err="1" smtClean="0">
                <a:solidFill>
                  <a:srgbClr val="2A3C5C"/>
                </a:solidFill>
                <a:latin typeface="Arial" pitchFamily="34" charset="0"/>
                <a:cs typeface="Arial" pitchFamily="34" charset="0"/>
              </a:rPr>
              <a:t>to</a:t>
            </a:r>
            <a:r>
              <a:rPr lang="de-DE" sz="1200" dirty="0" smtClean="0">
                <a:solidFill>
                  <a:srgbClr val="2A3C5C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de-DE" sz="1200" dirty="0" err="1" smtClean="0">
                <a:solidFill>
                  <a:srgbClr val="2A3C5C"/>
                </a:solidFill>
                <a:latin typeface="Arial" pitchFamily="34" charset="0"/>
                <a:cs typeface="Arial" pitchFamily="34" charset="0"/>
              </a:rPr>
              <a:t>the</a:t>
            </a:r>
            <a:r>
              <a:rPr lang="de-DE" sz="1200" dirty="0" smtClean="0">
                <a:solidFill>
                  <a:srgbClr val="2A3C5C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de-DE" sz="1200" dirty="0" err="1" smtClean="0">
                <a:solidFill>
                  <a:srgbClr val="2A3C5C"/>
                </a:solidFill>
                <a:latin typeface="Arial" pitchFamily="34" charset="0"/>
                <a:cs typeface="Arial" pitchFamily="34" charset="0"/>
              </a:rPr>
              <a:t>verticle</a:t>
            </a:r>
            <a:r>
              <a:rPr lang="de-DE" sz="1200" dirty="0" smtClean="0">
                <a:solidFill>
                  <a:srgbClr val="2A3C5C"/>
                </a:solidFill>
                <a:latin typeface="Arial" pitchFamily="34" charset="0"/>
                <a:cs typeface="Arial" pitchFamily="34" charset="0"/>
              </a:rPr>
              <a:t>  </a:t>
            </a:r>
            <a:r>
              <a:rPr lang="de-DE" sz="1200" dirty="0" err="1" smtClean="0">
                <a:solidFill>
                  <a:srgbClr val="2A3C5C"/>
                </a:solidFill>
                <a:latin typeface="Arial" pitchFamily="34" charset="0"/>
                <a:cs typeface="Arial" pitchFamily="34" charset="0"/>
              </a:rPr>
              <a:t>size</a:t>
            </a:r>
            <a:r>
              <a:rPr lang="de-DE" sz="1200" dirty="0" smtClean="0">
                <a:solidFill>
                  <a:srgbClr val="2A3C5C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de-DE" sz="1200" dirty="0" err="1" smtClean="0">
                <a:solidFill>
                  <a:srgbClr val="2A3C5C"/>
                </a:solidFill>
                <a:latin typeface="Arial" pitchFamily="34" charset="0"/>
                <a:cs typeface="Arial" pitchFamily="34" charset="0"/>
              </a:rPr>
              <a:t>of</a:t>
            </a:r>
            <a:r>
              <a:rPr lang="de-DE" sz="1200" dirty="0" smtClean="0">
                <a:solidFill>
                  <a:srgbClr val="2A3C5C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de-DE" sz="1200" dirty="0" err="1" smtClean="0">
                <a:solidFill>
                  <a:srgbClr val="2A3C5C"/>
                </a:solidFill>
                <a:latin typeface="Arial" pitchFamily="34" charset="0"/>
                <a:cs typeface="Arial" pitchFamily="34" charset="0"/>
              </a:rPr>
              <a:t>the</a:t>
            </a:r>
            <a:r>
              <a:rPr lang="de-DE" sz="1200" dirty="0" smtClean="0">
                <a:solidFill>
                  <a:srgbClr val="2A3C5C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de-DE" sz="1200" dirty="0" err="1" smtClean="0">
                <a:solidFill>
                  <a:srgbClr val="2A3C5C"/>
                </a:solidFill>
                <a:latin typeface="Arial" pitchFamily="34" charset="0"/>
                <a:cs typeface="Arial" pitchFamily="34" charset="0"/>
              </a:rPr>
              <a:t>viewed</a:t>
            </a:r>
            <a:r>
              <a:rPr lang="de-DE" sz="1200" dirty="0" smtClean="0">
                <a:solidFill>
                  <a:srgbClr val="2A3C5C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de-DE" sz="1200" dirty="0" err="1" smtClean="0">
                <a:solidFill>
                  <a:srgbClr val="2A3C5C"/>
                </a:solidFill>
                <a:latin typeface="Arial" pitchFamily="34" charset="0"/>
                <a:cs typeface="Arial" pitchFamily="34" charset="0"/>
              </a:rPr>
              <a:t>object</a:t>
            </a:r>
            <a:r>
              <a:rPr lang="de-DE" sz="1200" dirty="0" smtClean="0">
                <a:solidFill>
                  <a:srgbClr val="2A3C5C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de-DE" sz="1200" dirty="0" err="1" smtClean="0">
                <a:solidFill>
                  <a:srgbClr val="2A3C5C"/>
                </a:solidFill>
                <a:latin typeface="Arial" pitchFamily="34" charset="0"/>
                <a:cs typeface="Arial" pitchFamily="34" charset="0"/>
              </a:rPr>
              <a:t>for</a:t>
            </a:r>
            <a:r>
              <a:rPr lang="de-DE" sz="1200" dirty="0" smtClean="0">
                <a:solidFill>
                  <a:srgbClr val="2A3C5C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de-DE" sz="1200" dirty="0" err="1" smtClean="0">
                <a:solidFill>
                  <a:srgbClr val="2A3C5C"/>
                </a:solidFill>
                <a:latin typeface="Arial" pitchFamily="34" charset="0"/>
                <a:cs typeface="Arial" pitchFamily="34" charset="0"/>
              </a:rPr>
              <a:t>monitors</a:t>
            </a:r>
            <a:r>
              <a:rPr lang="de-DE" sz="1200" dirty="0" smtClean="0">
                <a:solidFill>
                  <a:srgbClr val="2A3C5C"/>
                </a:solidFill>
                <a:latin typeface="Arial" pitchFamily="34" charset="0"/>
                <a:cs typeface="Arial" pitchFamily="34" charset="0"/>
              </a:rPr>
              <a:t>, </a:t>
            </a:r>
            <a:r>
              <a:rPr lang="de-DE" sz="1200" dirty="0" err="1" smtClean="0">
                <a:solidFill>
                  <a:srgbClr val="2A3C5C"/>
                </a:solidFill>
                <a:latin typeface="Arial" pitchFamily="34" charset="0"/>
                <a:cs typeface="Arial" pitchFamily="34" charset="0"/>
              </a:rPr>
              <a:t>control</a:t>
            </a:r>
            <a:r>
              <a:rPr lang="de-DE" sz="1200" dirty="0" smtClean="0">
                <a:solidFill>
                  <a:srgbClr val="2A3C5C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de-DE" sz="1200" dirty="0" err="1" smtClean="0">
                <a:solidFill>
                  <a:srgbClr val="2A3C5C"/>
                </a:solidFill>
                <a:latin typeface="Arial" pitchFamily="34" charset="0"/>
                <a:cs typeface="Arial" pitchFamily="34" charset="0"/>
              </a:rPr>
              <a:t>room</a:t>
            </a:r>
            <a:r>
              <a:rPr lang="de-DE" sz="1200" dirty="0" smtClean="0">
                <a:solidFill>
                  <a:srgbClr val="2A3C5C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de-DE" sz="1200" dirty="0" err="1" smtClean="0">
                <a:solidFill>
                  <a:srgbClr val="2A3C5C"/>
                </a:solidFill>
                <a:latin typeface="Arial" pitchFamily="34" charset="0"/>
                <a:cs typeface="Arial" pitchFamily="34" charset="0"/>
              </a:rPr>
              <a:t>technology</a:t>
            </a:r>
            <a:r>
              <a:rPr lang="de-DE" sz="1200" dirty="0" smtClean="0">
                <a:solidFill>
                  <a:srgbClr val="2A3C5C"/>
                </a:solidFill>
                <a:latin typeface="Arial" pitchFamily="34" charset="0"/>
                <a:cs typeface="Arial" pitchFamily="34" charset="0"/>
              </a:rPr>
              <a:t>, </a:t>
            </a:r>
            <a:r>
              <a:rPr lang="de-DE" sz="1200" dirty="0" err="1" smtClean="0">
                <a:solidFill>
                  <a:srgbClr val="2A3C5C"/>
                </a:solidFill>
                <a:latin typeface="Arial" pitchFamily="34" charset="0"/>
                <a:cs typeface="Arial" pitchFamily="34" charset="0"/>
              </a:rPr>
              <a:t>display</a:t>
            </a:r>
            <a:r>
              <a:rPr lang="de-DE" sz="1200" dirty="0" smtClean="0">
                <a:solidFill>
                  <a:srgbClr val="2A3C5C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de-DE" sz="1200" dirty="0" err="1" smtClean="0">
                <a:solidFill>
                  <a:srgbClr val="2A3C5C"/>
                </a:solidFill>
                <a:latin typeface="Arial" pitchFamily="34" charset="0"/>
                <a:cs typeface="Arial" pitchFamily="34" charset="0"/>
              </a:rPr>
              <a:t>of</a:t>
            </a:r>
            <a:r>
              <a:rPr lang="de-DE" sz="1200" dirty="0" smtClean="0">
                <a:solidFill>
                  <a:srgbClr val="2A3C5C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de-DE" sz="1200" dirty="0" err="1" smtClean="0">
                <a:solidFill>
                  <a:srgbClr val="2A3C5C"/>
                </a:solidFill>
                <a:latin typeface="Arial" pitchFamily="34" charset="0"/>
                <a:cs typeface="Arial" pitchFamily="34" charset="0"/>
              </a:rPr>
              <a:t>machines</a:t>
            </a:r>
            <a:r>
              <a:rPr lang="de-DE" sz="1200" dirty="0" smtClean="0">
                <a:solidFill>
                  <a:srgbClr val="2A3C5C"/>
                </a:solidFill>
                <a:latin typeface="Arial" pitchFamily="34" charset="0"/>
                <a:cs typeface="Arial" pitchFamily="34" charset="0"/>
              </a:rPr>
              <a:t>  etc.</a:t>
            </a:r>
            <a:endParaRPr lang="de-DE" sz="1200" dirty="0" smtClean="0"/>
          </a:p>
          <a:p>
            <a:pPr marL="177800" indent="-177800">
              <a:lnSpc>
                <a:spcPct val="115000"/>
              </a:lnSpc>
              <a:spcBef>
                <a:spcPct val="0"/>
              </a:spcBef>
              <a:spcAft>
                <a:spcPct val="15000"/>
              </a:spcAft>
              <a:defRPr/>
            </a:pPr>
            <a:endParaRPr lang="de-DE" altLang="de-DE" sz="1200" b="1" dirty="0" smtClean="0">
              <a:latin typeface="Arial" pitchFamily="34" charset="0"/>
            </a:endParaRPr>
          </a:p>
          <a:p>
            <a:pPr marL="177800" indent="-177800">
              <a:lnSpc>
                <a:spcPct val="115000"/>
              </a:lnSpc>
              <a:spcBef>
                <a:spcPct val="0"/>
              </a:spcBef>
              <a:spcAft>
                <a:spcPct val="15000"/>
              </a:spcAft>
              <a:defRPr/>
            </a:pPr>
            <a:r>
              <a:rPr lang="de-DE" altLang="de-DE" sz="1200" b="1" dirty="0" smtClean="0">
                <a:latin typeface="Arial" pitchFamily="34" charset="0"/>
              </a:rPr>
              <a:t>Visual angle: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</a:p>
          <a:p>
            <a:pPr marL="177800" indent="-177800">
              <a:lnSpc>
                <a:spcPct val="115000"/>
              </a:lnSpc>
              <a:spcBef>
                <a:spcPct val="0"/>
              </a:spcBef>
              <a:spcAft>
                <a:spcPct val="15000"/>
              </a:spcAft>
              <a:defRPr/>
            </a:pPr>
            <a:r>
              <a:rPr lang="de-DE" altLang="de-DE" sz="1200" dirty="0" smtClean="0">
                <a:latin typeface="Arial" pitchFamily="34" charset="0"/>
              </a:rPr>
              <a:t>Angle </a:t>
            </a:r>
            <a:r>
              <a:rPr lang="de-DE" altLang="de-DE" sz="1200" dirty="0" err="1" smtClean="0">
                <a:latin typeface="Arial" pitchFamily="34" charset="0"/>
              </a:rPr>
              <a:t>the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apex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of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which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is</a:t>
            </a:r>
            <a:r>
              <a:rPr lang="de-DE" altLang="de-DE" sz="1200" dirty="0" smtClean="0">
                <a:latin typeface="Arial" pitchFamily="34" charset="0"/>
              </a:rPr>
              <a:t> at </a:t>
            </a:r>
            <a:r>
              <a:rPr lang="de-DE" altLang="de-DE" sz="1200" dirty="0" err="1" smtClean="0">
                <a:latin typeface="Arial" pitchFamily="34" charset="0"/>
              </a:rPr>
              <a:t>the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eye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and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the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legs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of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which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encompass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the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object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being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viewed</a:t>
            </a:r>
            <a:r>
              <a:rPr lang="de-DE" altLang="de-DE" sz="1200" dirty="0" smtClean="0">
                <a:latin typeface="Arial" pitchFamily="34" charset="0"/>
              </a:rPr>
              <a:t>.</a:t>
            </a:r>
          </a:p>
          <a:p>
            <a:pPr marL="177800" indent="-177800">
              <a:lnSpc>
                <a:spcPct val="115000"/>
              </a:lnSpc>
              <a:spcBef>
                <a:spcPct val="0"/>
              </a:spcBef>
              <a:spcAft>
                <a:spcPct val="15000"/>
              </a:spcAft>
              <a:defRPr/>
            </a:pPr>
            <a:r>
              <a:rPr lang="de-DE" altLang="de-DE" sz="1200" dirty="0" smtClean="0">
                <a:latin typeface="Arial" pitchFamily="34" charset="0"/>
              </a:rPr>
              <a:t>	At a </a:t>
            </a:r>
            <a:r>
              <a:rPr lang="de-DE" altLang="de-DE" sz="1200" dirty="0" err="1" smtClean="0">
                <a:latin typeface="Arial" pitchFamily="34" charset="0"/>
              </a:rPr>
              <a:t>given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viewing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distance</a:t>
            </a:r>
            <a:r>
              <a:rPr lang="de-DE" altLang="de-DE" sz="1200" dirty="0" smtClean="0">
                <a:latin typeface="Arial" pitchFamily="34" charset="0"/>
              </a:rPr>
              <a:t>: 	</a:t>
            </a:r>
          </a:p>
          <a:p>
            <a:pPr marL="177800" indent="-177800">
              <a:lnSpc>
                <a:spcPct val="115000"/>
              </a:lnSpc>
              <a:spcBef>
                <a:spcPct val="0"/>
              </a:spcBef>
              <a:spcAft>
                <a:spcPct val="15000"/>
              </a:spcAft>
              <a:buFont typeface="Wingdings" pitchFamily="2" charset="2"/>
              <a:buChar char="§"/>
              <a:defRPr/>
            </a:pPr>
            <a:r>
              <a:rPr lang="de-DE" altLang="de-DE" sz="1200" dirty="0" smtClean="0">
                <a:latin typeface="Arial" pitchFamily="34" charset="0"/>
              </a:rPr>
              <a:t>Visual angle </a:t>
            </a:r>
            <a:r>
              <a:rPr lang="de-DE" altLang="de-DE" sz="1200" dirty="0" err="1" smtClean="0">
                <a:latin typeface="Arial" pitchFamily="34" charset="0"/>
              </a:rPr>
              <a:t>white</a:t>
            </a:r>
            <a:r>
              <a:rPr lang="de-DE" altLang="de-DE" sz="1200" dirty="0" smtClean="0">
                <a:latin typeface="Arial" pitchFamily="34" charset="0"/>
              </a:rPr>
              <a:t> &lt; </a:t>
            </a:r>
            <a:r>
              <a:rPr lang="de-DE" altLang="de-DE" sz="1200" dirty="0" err="1" smtClean="0">
                <a:latin typeface="Arial" pitchFamily="34" charset="0"/>
              </a:rPr>
              <a:t>visual</a:t>
            </a:r>
            <a:r>
              <a:rPr lang="de-DE" altLang="de-DE" sz="1200" dirty="0" smtClean="0">
                <a:latin typeface="Arial" pitchFamily="34" charset="0"/>
              </a:rPr>
              <a:t> angle </a:t>
            </a:r>
            <a:r>
              <a:rPr lang="de-DE" altLang="de-DE" sz="1200" dirty="0" err="1" smtClean="0">
                <a:latin typeface="Arial" pitchFamily="34" charset="0"/>
              </a:rPr>
              <a:t>black</a:t>
            </a:r>
            <a:r>
              <a:rPr lang="de-DE" altLang="de-DE" sz="1200" dirty="0" smtClean="0">
                <a:latin typeface="Arial" pitchFamily="34" charset="0"/>
              </a:rPr>
              <a:t> &lt; </a:t>
            </a:r>
            <a:r>
              <a:rPr lang="de-DE" altLang="de-DE" sz="1200" dirty="0" err="1" smtClean="0">
                <a:latin typeface="Arial" pitchFamily="34" charset="0"/>
              </a:rPr>
              <a:t>visual</a:t>
            </a:r>
            <a:r>
              <a:rPr lang="de-DE" altLang="de-DE" sz="1200" dirty="0" smtClean="0">
                <a:latin typeface="Arial" pitchFamily="34" charset="0"/>
              </a:rPr>
              <a:t> angle </a:t>
            </a:r>
            <a:r>
              <a:rPr lang="de-DE" altLang="de-DE" sz="1200" dirty="0" err="1" smtClean="0">
                <a:latin typeface="Arial" pitchFamily="34" charset="0"/>
              </a:rPr>
              <a:t>coloured</a:t>
            </a:r>
            <a:r>
              <a:rPr lang="de-DE" altLang="de-DE" sz="1200" dirty="0" smtClean="0">
                <a:latin typeface="Arial" pitchFamily="34" charset="0"/>
                <a:sym typeface="Wingdings" pitchFamily="2" charset="2"/>
              </a:rPr>
              <a:t>	</a:t>
            </a:r>
          </a:p>
          <a:p>
            <a:pPr marL="177800" indent="-177800">
              <a:lnSpc>
                <a:spcPct val="115000"/>
              </a:lnSpc>
              <a:spcBef>
                <a:spcPct val="0"/>
              </a:spcBef>
              <a:spcAft>
                <a:spcPct val="15000"/>
              </a:spcAft>
              <a:buFont typeface="Wingdings" pitchFamily="2" charset="2"/>
              <a:buNone/>
              <a:defRPr/>
            </a:pPr>
            <a:r>
              <a:rPr lang="de-DE" altLang="de-DE" sz="1200" dirty="0" smtClean="0">
                <a:latin typeface="Arial" pitchFamily="34" charset="0"/>
                <a:sym typeface="Wingdings" pitchFamily="2" charset="2"/>
              </a:rPr>
              <a:t>	</a:t>
            </a:r>
            <a:r>
              <a:rPr lang="de-DE" altLang="de-DE" sz="1200" dirty="0" smtClean="0">
                <a:latin typeface="Arial" pitchFamily="34" charset="0"/>
              </a:rPr>
              <a:t> Symbol </a:t>
            </a:r>
            <a:r>
              <a:rPr lang="de-DE" altLang="de-DE" sz="1200" dirty="0" err="1" smtClean="0">
                <a:latin typeface="Arial" pitchFamily="34" charset="0"/>
              </a:rPr>
              <a:t>height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white</a:t>
            </a:r>
            <a:r>
              <a:rPr lang="de-DE" altLang="de-DE" sz="1200" dirty="0" smtClean="0">
                <a:latin typeface="Arial" pitchFamily="34" charset="0"/>
              </a:rPr>
              <a:t> &lt; </a:t>
            </a:r>
            <a:r>
              <a:rPr lang="de-DE" altLang="de-DE" sz="1200" dirty="0" err="1" smtClean="0">
                <a:latin typeface="Arial" pitchFamily="34" charset="0"/>
              </a:rPr>
              <a:t>symbol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height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black</a:t>
            </a:r>
            <a:r>
              <a:rPr lang="de-DE" altLang="de-DE" sz="1200" dirty="0" smtClean="0">
                <a:latin typeface="Arial" pitchFamily="34" charset="0"/>
              </a:rPr>
              <a:t> &lt; </a:t>
            </a:r>
            <a:r>
              <a:rPr lang="de-DE" altLang="de-DE" sz="1200" dirty="0" err="1" smtClean="0">
                <a:latin typeface="Arial" pitchFamily="34" charset="0"/>
              </a:rPr>
              <a:t>symbol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height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coloured</a:t>
            </a:r>
            <a:endParaRPr lang="de-DE" altLang="de-DE" sz="1200" dirty="0" smtClean="0">
              <a:latin typeface="Arial" pitchFamily="34" charset="0"/>
            </a:endParaRPr>
          </a:p>
          <a:p>
            <a:pPr marL="177800" indent="-177800">
              <a:lnSpc>
                <a:spcPct val="115000"/>
              </a:lnSpc>
              <a:spcBef>
                <a:spcPct val="0"/>
              </a:spcBef>
              <a:spcAft>
                <a:spcPct val="15000"/>
              </a:spcAft>
              <a:buFont typeface="Wingdings" pitchFamily="2" charset="2"/>
              <a:buChar char="§"/>
              <a:defRPr/>
            </a:pPr>
            <a:r>
              <a:rPr lang="de-DE" altLang="de-DE" sz="1200" dirty="0" smtClean="0">
                <a:latin typeface="Arial" pitchFamily="34" charset="0"/>
              </a:rPr>
              <a:t>Visual angle in </a:t>
            </a:r>
            <a:r>
              <a:rPr lang="de-DE" altLang="de-DE" sz="1200" dirty="0" err="1" smtClean="0">
                <a:latin typeface="Arial" pitchFamily="34" charset="0"/>
              </a:rPr>
              <a:t>minutes</a:t>
            </a:r>
            <a:r>
              <a:rPr lang="de-DE" altLang="de-DE" sz="1200" dirty="0" smtClean="0">
                <a:latin typeface="Arial" pitchFamily="34" charset="0"/>
              </a:rPr>
              <a:t>: ideal </a:t>
            </a:r>
            <a:r>
              <a:rPr lang="de-DE" altLang="de-DE" sz="1200" dirty="0" err="1" smtClean="0">
                <a:latin typeface="Arial" pitchFamily="34" charset="0"/>
              </a:rPr>
              <a:t>range</a:t>
            </a:r>
            <a:r>
              <a:rPr lang="de-DE" altLang="de-DE" sz="1200" dirty="0" smtClean="0">
                <a:latin typeface="Arial" pitchFamily="34" charset="0"/>
              </a:rPr>
              <a:t>: 18´-22´</a:t>
            </a:r>
          </a:p>
          <a:p>
            <a:pPr marL="177800" indent="-177800">
              <a:lnSpc>
                <a:spcPct val="115000"/>
              </a:lnSpc>
              <a:spcBef>
                <a:spcPct val="0"/>
              </a:spcBef>
              <a:spcAft>
                <a:spcPct val="15000"/>
              </a:spcAft>
              <a:buFont typeface="Wingdings" pitchFamily="2" charset="2"/>
              <a:buChar char="§"/>
              <a:defRPr/>
            </a:pPr>
            <a:r>
              <a:rPr lang="de-DE" altLang="de-DE" sz="1200" dirty="0" smtClean="0">
                <a:latin typeface="Arial" pitchFamily="34" charset="0"/>
              </a:rPr>
              <a:t>This </a:t>
            </a:r>
            <a:r>
              <a:rPr lang="de-DE" altLang="de-DE" sz="1200" dirty="0" err="1" smtClean="0">
                <a:latin typeface="Arial" pitchFamily="34" charset="0"/>
              </a:rPr>
              <a:t>can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be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used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to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determine</a:t>
            </a:r>
            <a:r>
              <a:rPr lang="de-DE" altLang="de-DE" sz="1200" dirty="0" smtClean="0">
                <a:latin typeface="Arial" pitchFamily="34" charset="0"/>
              </a:rPr>
              <a:t> a </a:t>
            </a:r>
            <a:r>
              <a:rPr lang="de-DE" altLang="de-DE" sz="1200" dirty="0" err="1" smtClean="0">
                <a:latin typeface="Arial" pitchFamily="34" charset="0"/>
              </a:rPr>
              <a:t>symbol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size</a:t>
            </a:r>
            <a:r>
              <a:rPr lang="de-DE" altLang="de-DE" sz="1200" dirty="0" smtClean="0">
                <a:latin typeface="Arial" pitchFamily="34" charset="0"/>
              </a:rPr>
              <a:t> at a </a:t>
            </a:r>
            <a:r>
              <a:rPr lang="de-DE" altLang="de-DE" sz="1200" dirty="0" err="1" smtClean="0">
                <a:latin typeface="Arial" pitchFamily="34" charset="0"/>
              </a:rPr>
              <a:t>specified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viewing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distance</a:t>
            </a:r>
            <a:r>
              <a:rPr lang="de-DE" altLang="de-DE" sz="1200" dirty="0" smtClean="0">
                <a:latin typeface="Arial" pitchFamily="34" charset="0"/>
              </a:rPr>
              <a:t>.</a:t>
            </a:r>
          </a:p>
          <a:p>
            <a:pPr marL="177800" indent="-177800">
              <a:lnSpc>
                <a:spcPct val="115000"/>
              </a:lnSpc>
              <a:spcBef>
                <a:spcPct val="0"/>
              </a:spcBef>
              <a:spcAft>
                <a:spcPct val="15000"/>
              </a:spcAft>
              <a:buFont typeface="Wingdings" pitchFamily="2" charset="2"/>
              <a:buChar char="§"/>
              <a:defRPr/>
            </a:pPr>
            <a:r>
              <a:rPr lang="de-DE" altLang="de-DE" sz="1200" dirty="0" err="1" smtClean="0">
                <a:latin typeface="Arial" pitchFamily="34" charset="0"/>
              </a:rPr>
              <a:t>Conversely</a:t>
            </a:r>
            <a:r>
              <a:rPr lang="de-DE" altLang="de-DE" sz="1200" dirty="0" smtClean="0">
                <a:latin typeface="Arial" pitchFamily="34" charset="0"/>
              </a:rPr>
              <a:t>, </a:t>
            </a:r>
            <a:r>
              <a:rPr lang="de-DE" altLang="de-DE" sz="1200" dirty="0" err="1" smtClean="0">
                <a:latin typeface="Arial" pitchFamily="34" charset="0"/>
              </a:rPr>
              <a:t>if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the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symbol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size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is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known</a:t>
            </a:r>
            <a:r>
              <a:rPr lang="de-DE" altLang="de-DE" sz="1200" dirty="0" smtClean="0">
                <a:latin typeface="Arial" pitchFamily="34" charset="0"/>
              </a:rPr>
              <a:t>, </a:t>
            </a:r>
            <a:r>
              <a:rPr lang="de-DE" altLang="de-DE" sz="1200" dirty="0" err="1" smtClean="0">
                <a:latin typeface="Arial" pitchFamily="34" charset="0"/>
              </a:rPr>
              <a:t>the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viewing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distance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to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the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eye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can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be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calculated</a:t>
            </a:r>
            <a:r>
              <a:rPr lang="de-DE" altLang="de-DE" sz="1200" dirty="0" smtClean="0">
                <a:latin typeface="Arial" pitchFamily="34" charset="0"/>
              </a:rPr>
              <a:t> at </a:t>
            </a:r>
            <a:r>
              <a:rPr lang="de-DE" altLang="de-DE" sz="1200" dirty="0" err="1" smtClean="0">
                <a:latin typeface="Arial" pitchFamily="34" charset="0"/>
              </a:rPr>
              <a:t>which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the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symbol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should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be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located</a:t>
            </a:r>
            <a:r>
              <a:rPr lang="de-DE" altLang="de-DE" sz="1200" dirty="0" smtClean="0">
                <a:latin typeface="Arial" pitchFamily="34" charset="0"/>
              </a:rPr>
              <a:t>.</a:t>
            </a:r>
          </a:p>
          <a:p>
            <a:pPr marL="177800" indent="-177800" eaLnBrk="1" hangingPunct="1">
              <a:lnSpc>
                <a:spcPct val="115000"/>
              </a:lnSpc>
              <a:spcBef>
                <a:spcPct val="0"/>
              </a:spcBef>
              <a:spcAft>
                <a:spcPct val="15000"/>
              </a:spcAft>
              <a:buFont typeface="Wingdings" pitchFamily="2" charset="2"/>
              <a:buChar char="§"/>
              <a:defRPr/>
            </a:pPr>
            <a:endParaRPr lang="de-DE" altLang="de-DE" sz="1200" dirty="0" smtClean="0">
              <a:latin typeface="Arial" pitchFamily="34" charset="0"/>
            </a:endParaRPr>
          </a:p>
          <a:p>
            <a:pPr marL="177800" indent="-177800" eaLnBrk="1" hangingPunct="1">
              <a:lnSpc>
                <a:spcPct val="115000"/>
              </a:lnSpc>
              <a:spcBef>
                <a:spcPct val="0"/>
              </a:spcBef>
              <a:spcAft>
                <a:spcPct val="15000"/>
              </a:spcAft>
              <a:buFont typeface="Wingdings" pitchFamily="2" charset="2"/>
              <a:buChar char="§"/>
              <a:defRPr/>
            </a:pPr>
            <a:endParaRPr lang="de-DE" altLang="de-DE" sz="1200" dirty="0" smtClean="0">
              <a:latin typeface="Arial" pitchFamily="34" charset="0"/>
            </a:endParaRPr>
          </a:p>
          <a:p>
            <a:pPr eaLnBrk="1" hangingPunct="1">
              <a:lnSpc>
                <a:spcPct val="115000"/>
              </a:lnSpc>
              <a:spcBef>
                <a:spcPct val="0"/>
              </a:spcBef>
              <a:spcAft>
                <a:spcPct val="15000"/>
              </a:spcAft>
              <a:buFont typeface="Wingdings" pitchFamily="2" charset="2"/>
              <a:buNone/>
              <a:defRPr/>
            </a:pPr>
            <a:r>
              <a:rPr lang="de-DE" altLang="de-DE" sz="1200" dirty="0" smtClean="0">
                <a:latin typeface="Arial" pitchFamily="34" charset="0"/>
              </a:rPr>
              <a:t>The </a:t>
            </a:r>
            <a:r>
              <a:rPr lang="de-DE" altLang="de-DE" sz="1200" dirty="0" err="1" smtClean="0">
                <a:latin typeface="Arial" pitchFamily="34" charset="0"/>
              </a:rPr>
              <a:t>resolving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capacity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is</a:t>
            </a:r>
            <a:r>
              <a:rPr lang="de-DE" altLang="de-DE" sz="1200" dirty="0" smtClean="0">
                <a:latin typeface="Arial" pitchFamily="34" charset="0"/>
              </a:rPr>
              <a:t> also </a:t>
            </a:r>
            <a:r>
              <a:rPr lang="de-DE" altLang="de-DE" sz="1200" dirty="0" err="1" smtClean="0">
                <a:latin typeface="Arial" pitchFamily="34" charset="0"/>
              </a:rPr>
              <a:t>stated</a:t>
            </a:r>
            <a:r>
              <a:rPr lang="de-DE" altLang="de-DE" sz="1200" dirty="0" smtClean="0">
                <a:latin typeface="Arial" pitchFamily="34" charset="0"/>
              </a:rPr>
              <a:t> in </a:t>
            </a:r>
            <a:r>
              <a:rPr lang="de-DE" altLang="de-DE" sz="1200" dirty="0" err="1" smtClean="0">
                <a:latin typeface="Arial" pitchFamily="34" charset="0"/>
              </a:rPr>
              <a:t>terms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of</a:t>
            </a:r>
            <a:r>
              <a:rPr lang="de-DE" altLang="de-DE" sz="1200" dirty="0" smtClean="0">
                <a:latin typeface="Arial" pitchFamily="34" charset="0"/>
              </a:rPr>
              <a:t> a </a:t>
            </a:r>
            <a:r>
              <a:rPr lang="de-DE" altLang="de-DE" sz="1200" dirty="0" err="1" smtClean="0">
                <a:latin typeface="Arial" pitchFamily="34" charset="0"/>
              </a:rPr>
              <a:t>visual</a:t>
            </a:r>
            <a:r>
              <a:rPr lang="de-DE" altLang="de-DE" sz="1200" dirty="0" smtClean="0">
                <a:latin typeface="Arial" pitchFamily="34" charset="0"/>
              </a:rPr>
              <a:t> angle, </a:t>
            </a:r>
            <a:r>
              <a:rPr lang="de-DE" altLang="de-DE" sz="1200" dirty="0" err="1" smtClean="0">
                <a:latin typeface="Arial" pitchFamily="34" charset="0"/>
              </a:rPr>
              <a:t>and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indicates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the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ability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to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perceive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two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points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situated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close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to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each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other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as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being</a:t>
            </a:r>
            <a:r>
              <a:rPr lang="de-DE" altLang="de-DE" sz="1200" dirty="0" smtClean="0">
                <a:latin typeface="Arial" pitchFamily="34" charset="0"/>
              </a:rPr>
              <a:t> separate. The </a:t>
            </a:r>
            <a:r>
              <a:rPr lang="de-DE" altLang="de-DE" sz="1200" dirty="0" err="1" smtClean="0">
                <a:latin typeface="Arial" pitchFamily="34" charset="0"/>
              </a:rPr>
              <a:t>points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require</a:t>
            </a:r>
            <a:r>
              <a:rPr lang="de-DE" altLang="de-DE" sz="1200" dirty="0" smtClean="0">
                <a:latin typeface="Arial" pitchFamily="34" charset="0"/>
              </a:rPr>
              <a:t> a </a:t>
            </a:r>
            <a:r>
              <a:rPr lang="de-DE" altLang="de-DE" sz="1200" dirty="0" err="1" smtClean="0">
                <a:latin typeface="Arial" pitchFamily="34" charset="0"/>
              </a:rPr>
              <a:t>minimum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distance</a:t>
            </a:r>
            <a:r>
              <a:rPr lang="de-DE" altLang="de-DE" sz="1200" dirty="0" smtClean="0">
                <a:latin typeface="Arial" pitchFamily="34" charset="0"/>
              </a:rPr>
              <a:t>.</a:t>
            </a:r>
            <a:endParaRPr lang="de-DE" altLang="de-DE" sz="1200" b="1" dirty="0" smtClean="0">
              <a:latin typeface="Arial" pitchFamily="34" charset="0"/>
            </a:endParaRPr>
          </a:p>
          <a:p>
            <a:pPr marL="177800" indent="-177800" eaLnBrk="1" hangingPunct="1">
              <a:lnSpc>
                <a:spcPct val="115000"/>
              </a:lnSpc>
              <a:spcBef>
                <a:spcPct val="0"/>
              </a:spcBef>
              <a:spcAft>
                <a:spcPct val="15000"/>
              </a:spcAft>
              <a:buFont typeface="Wingdings" pitchFamily="2" charset="2"/>
              <a:buChar char="Ø"/>
              <a:defRPr/>
            </a:pPr>
            <a:r>
              <a:rPr lang="de-DE" altLang="de-DE" sz="1200" dirty="0" smtClean="0">
                <a:latin typeface="Arial" pitchFamily="34" charset="0"/>
              </a:rPr>
              <a:t>The </a:t>
            </a:r>
            <a:r>
              <a:rPr lang="de-DE" altLang="de-DE" sz="1200" dirty="0" err="1" smtClean="0">
                <a:latin typeface="Arial" pitchFamily="34" charset="0"/>
              </a:rPr>
              <a:t>smallest</a:t>
            </a:r>
            <a:r>
              <a:rPr lang="de-DE" altLang="de-DE" sz="1200" dirty="0" smtClean="0">
                <a:latin typeface="Arial" pitchFamily="34" charset="0"/>
              </a:rPr>
              <a:t> angular </a:t>
            </a:r>
            <a:r>
              <a:rPr lang="de-DE" altLang="de-DE" sz="1200" dirty="0" err="1" smtClean="0">
                <a:latin typeface="Arial" pitchFamily="34" charset="0"/>
              </a:rPr>
              <a:t>interval</a:t>
            </a:r>
            <a:r>
              <a:rPr lang="de-DE" altLang="de-DE" sz="1200" dirty="0" smtClean="0">
                <a:latin typeface="Arial" pitchFamily="34" charset="0"/>
              </a:rPr>
              <a:t> (</a:t>
            </a:r>
            <a:r>
              <a:rPr lang="de-DE" altLang="de-DE" sz="1200" dirty="0" err="1" smtClean="0">
                <a:latin typeface="Arial" pitchFamily="34" charset="0"/>
              </a:rPr>
              <a:t>resolving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capacity</a:t>
            </a:r>
            <a:r>
              <a:rPr lang="de-DE" altLang="de-DE" sz="1200" dirty="0" smtClean="0">
                <a:latin typeface="Arial" pitchFamily="34" charset="0"/>
              </a:rPr>
              <a:t>) at </a:t>
            </a:r>
            <a:r>
              <a:rPr lang="de-DE" altLang="de-DE" sz="1200" dirty="0" err="1" smtClean="0">
                <a:latin typeface="Arial" pitchFamily="34" charset="0"/>
              </a:rPr>
              <a:t>which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two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points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can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be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perceived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as</a:t>
            </a:r>
            <a:r>
              <a:rPr lang="de-DE" altLang="de-DE" sz="1200" dirty="0" smtClean="0">
                <a:latin typeface="Arial" pitchFamily="34" charset="0"/>
              </a:rPr>
              <a:t> separate </a:t>
            </a:r>
            <a:r>
              <a:rPr lang="de-DE" altLang="de-DE" sz="1200" dirty="0" err="1" smtClean="0">
                <a:latin typeface="Arial" pitchFamily="34" charset="0"/>
              </a:rPr>
              <a:t>is</a:t>
            </a:r>
            <a:r>
              <a:rPr lang="de-DE" altLang="de-DE" sz="1200" dirty="0" smtClean="0">
                <a:latin typeface="Arial" pitchFamily="34" charset="0"/>
              </a:rPr>
              <a:t>, </a:t>
            </a:r>
            <a:r>
              <a:rPr lang="de-DE" altLang="de-DE" sz="1200" dirty="0" err="1" smtClean="0">
                <a:latin typeface="Arial" pitchFamily="34" charset="0"/>
              </a:rPr>
              <a:t>under</a:t>
            </a:r>
            <a:r>
              <a:rPr lang="de-DE" altLang="de-DE" sz="1200" dirty="0" smtClean="0">
                <a:latin typeface="Arial" pitchFamily="34" charset="0"/>
              </a:rPr>
              <a:t> ideal </a:t>
            </a:r>
            <a:r>
              <a:rPr lang="de-DE" altLang="de-DE" sz="1200" dirty="0" err="1" smtClean="0">
                <a:latin typeface="Arial" pitchFamily="34" charset="0"/>
              </a:rPr>
              <a:t>conditions</a:t>
            </a:r>
            <a:r>
              <a:rPr lang="de-DE" altLang="de-DE" sz="1200" dirty="0" smtClean="0">
                <a:latin typeface="Arial" pitchFamily="34" charset="0"/>
              </a:rPr>
              <a:t>, at a </a:t>
            </a:r>
            <a:r>
              <a:rPr lang="de-DE" altLang="de-DE" sz="1200" dirty="0" err="1" smtClean="0">
                <a:latin typeface="Arial" pitchFamily="34" charset="0"/>
              </a:rPr>
              <a:t>visual</a:t>
            </a:r>
            <a:r>
              <a:rPr lang="de-DE" altLang="de-DE" sz="1200" dirty="0" smtClean="0">
                <a:latin typeface="Arial" pitchFamily="34" charset="0"/>
              </a:rPr>
              <a:t> angle </a:t>
            </a:r>
            <a:r>
              <a:rPr lang="de-DE" altLang="de-DE" sz="1200" dirty="0" err="1" smtClean="0">
                <a:latin typeface="Arial" pitchFamily="34" charset="0"/>
              </a:rPr>
              <a:t>of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approximately</a:t>
            </a:r>
            <a:r>
              <a:rPr lang="de-DE" altLang="de-DE" sz="1200" dirty="0" smtClean="0">
                <a:latin typeface="Arial" pitchFamily="34" charset="0"/>
              </a:rPr>
              <a:t> 1´; </a:t>
            </a:r>
            <a:r>
              <a:rPr lang="de-DE" altLang="de-DE" sz="1200" dirty="0" err="1" smtClean="0">
                <a:latin typeface="Arial" pitchFamily="34" charset="0"/>
              </a:rPr>
              <a:t>the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average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proportions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are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rather</a:t>
            </a:r>
            <a:r>
              <a:rPr lang="de-DE" altLang="de-DE" sz="1200" dirty="0" smtClean="0">
                <a:latin typeface="Arial" pitchFamily="34" charset="0"/>
              </a:rPr>
              <a:t> 2`</a:t>
            </a:r>
          </a:p>
          <a:p>
            <a:pPr marL="177800" indent="-177800" eaLnBrk="1" hangingPunct="1">
              <a:lnSpc>
                <a:spcPct val="115000"/>
              </a:lnSpc>
              <a:spcBef>
                <a:spcPct val="0"/>
              </a:spcBef>
              <a:spcAft>
                <a:spcPct val="15000"/>
              </a:spcAft>
              <a:buFont typeface="Wingdings" pitchFamily="2" charset="2"/>
              <a:buChar char="Ø"/>
              <a:defRPr/>
            </a:pPr>
            <a:r>
              <a:rPr lang="de-DE" sz="1200" dirty="0" smtClean="0"/>
              <a:t>The </a:t>
            </a:r>
            <a:r>
              <a:rPr lang="de-DE" sz="1200" dirty="0" err="1" smtClean="0"/>
              <a:t>reciprocal</a:t>
            </a:r>
            <a:r>
              <a:rPr lang="de-DE" sz="1200" dirty="0" smtClean="0"/>
              <a:t> </a:t>
            </a:r>
            <a:r>
              <a:rPr lang="de-DE" sz="1200" dirty="0" err="1" smtClean="0"/>
              <a:t>of</a:t>
            </a:r>
            <a:r>
              <a:rPr lang="de-DE" sz="1200" dirty="0" smtClean="0"/>
              <a:t> </a:t>
            </a:r>
            <a:r>
              <a:rPr lang="de-DE" sz="1200" dirty="0" err="1" smtClean="0"/>
              <a:t>the</a:t>
            </a:r>
            <a:r>
              <a:rPr lang="de-DE" sz="1200" dirty="0" smtClean="0"/>
              <a:t> </a:t>
            </a:r>
            <a:r>
              <a:rPr lang="de-DE" sz="1200" dirty="0" err="1" smtClean="0"/>
              <a:t>resolvableness</a:t>
            </a:r>
            <a:r>
              <a:rPr lang="de-DE" sz="1200" dirty="0" smtClean="0"/>
              <a:t> </a:t>
            </a:r>
            <a:r>
              <a:rPr lang="de-DE" sz="1200" dirty="0" err="1" smtClean="0"/>
              <a:t>is</a:t>
            </a:r>
            <a:r>
              <a:rPr lang="de-DE" sz="1200" dirty="0" smtClean="0"/>
              <a:t> </a:t>
            </a:r>
            <a:r>
              <a:rPr lang="de-DE" sz="1200" dirty="0" err="1" smtClean="0"/>
              <a:t>the</a:t>
            </a:r>
            <a:r>
              <a:rPr lang="de-DE" sz="1200" dirty="0" smtClean="0"/>
              <a:t> </a:t>
            </a:r>
            <a:r>
              <a:rPr lang="de-DE" sz="1200" dirty="0" err="1" smtClean="0"/>
              <a:t>visual</a:t>
            </a:r>
            <a:r>
              <a:rPr lang="de-DE" sz="1200" dirty="0" smtClean="0"/>
              <a:t> </a:t>
            </a:r>
            <a:r>
              <a:rPr lang="de-DE" sz="1200" dirty="0" err="1" smtClean="0"/>
              <a:t>acuity</a:t>
            </a:r>
            <a:r>
              <a:rPr lang="de-DE" sz="1200" dirty="0" smtClean="0"/>
              <a:t> (</a:t>
            </a:r>
            <a:r>
              <a:rPr lang="de-DE" sz="1200" dirty="0" err="1" smtClean="0"/>
              <a:t>Visus</a:t>
            </a:r>
            <a:r>
              <a:rPr lang="de-DE" sz="1200" dirty="0" smtClean="0"/>
              <a:t>)</a:t>
            </a:r>
          </a:p>
          <a:p>
            <a:pPr marL="177800" indent="-177800" eaLnBrk="1" hangingPunct="1">
              <a:lnSpc>
                <a:spcPct val="115000"/>
              </a:lnSpc>
              <a:spcBef>
                <a:spcPct val="0"/>
              </a:spcBef>
              <a:spcAft>
                <a:spcPct val="15000"/>
              </a:spcAft>
              <a:buFont typeface="Wingdings" pitchFamily="2" charset="2"/>
              <a:buChar char="§"/>
              <a:defRPr/>
            </a:pPr>
            <a:endParaRPr lang="de-DE" altLang="de-DE" sz="1200" dirty="0" smtClean="0">
              <a:latin typeface="Arial" pitchFamily="34" charset="0"/>
            </a:endParaRPr>
          </a:p>
          <a:p>
            <a:pPr marL="177800" indent="-177800" eaLnBrk="1" hangingPunct="1">
              <a:lnSpc>
                <a:spcPct val="115000"/>
              </a:lnSpc>
              <a:spcBef>
                <a:spcPct val="0"/>
              </a:spcBef>
              <a:spcAft>
                <a:spcPct val="15000"/>
              </a:spcAft>
              <a:defRPr/>
            </a:pPr>
            <a:endParaRPr lang="de-DE" altLang="de-DE" sz="1200" i="1" dirty="0" smtClean="0">
              <a:latin typeface="Arial" pitchFamily="34" charset="0"/>
            </a:endParaRPr>
          </a:p>
          <a:p>
            <a:pPr marL="177800" indent="-177800">
              <a:lnSpc>
                <a:spcPct val="90000"/>
              </a:lnSpc>
              <a:defRPr/>
            </a:pPr>
            <a:r>
              <a:rPr lang="de-DE" altLang="de-DE" sz="1200" b="1" dirty="0" err="1" smtClean="0">
                <a:latin typeface="Arial" pitchFamily="34" charset="0"/>
              </a:rPr>
              <a:t>right</a:t>
            </a:r>
            <a:r>
              <a:rPr lang="de-DE" altLang="de-DE" sz="1200" b="1" dirty="0" smtClean="0">
                <a:latin typeface="Arial" pitchFamily="34" charset="0"/>
              </a:rPr>
              <a:t> </a:t>
            </a:r>
            <a:r>
              <a:rPr lang="de-DE" altLang="de-DE" sz="1200" b="1" dirty="0" err="1" smtClean="0">
                <a:latin typeface="Arial" pitchFamily="34" charset="0"/>
              </a:rPr>
              <a:t>example</a:t>
            </a:r>
            <a:r>
              <a:rPr lang="de-DE" altLang="de-DE" sz="1200" b="1" dirty="0" smtClean="0">
                <a:latin typeface="Arial" pitchFamily="34" charset="0"/>
              </a:rPr>
              <a:t> </a:t>
            </a:r>
            <a:r>
              <a:rPr lang="de-DE" altLang="de-DE" sz="1200" b="1" dirty="0" err="1" smtClean="0">
                <a:latin typeface="Arial" pitchFamily="34" charset="0"/>
              </a:rPr>
              <a:t>animated</a:t>
            </a:r>
            <a:endParaRPr lang="de-DE" altLang="de-DE" sz="1200" b="1" dirty="0" smtClean="0">
              <a:latin typeface="Arial" pitchFamily="34" charset="0"/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07D1F1-8236-4B65-B90C-0DA9B6BBC88C}" type="slidenum">
              <a:rPr lang="de-DE" altLang="de-DE" smtClean="0"/>
              <a:pPr/>
              <a:t>8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258081855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7800" indent="-177800" eaLnBrk="1" hangingPunct="1">
              <a:lnSpc>
                <a:spcPct val="115000"/>
              </a:lnSpc>
              <a:spcBef>
                <a:spcPct val="0"/>
              </a:spcBef>
              <a:spcAft>
                <a:spcPct val="15000"/>
              </a:spcAft>
            </a:pPr>
            <a:r>
              <a:rPr lang="de-DE" altLang="de-DE" sz="1200" b="1" dirty="0" smtClean="0">
                <a:latin typeface="Arial" pitchFamily="34" charset="0"/>
              </a:rPr>
              <a:t>Central </a:t>
            </a:r>
            <a:r>
              <a:rPr lang="de-DE" altLang="de-DE" sz="1200" b="1" dirty="0" err="1" smtClean="0">
                <a:latin typeface="Arial" pitchFamily="34" charset="0"/>
              </a:rPr>
              <a:t>vision</a:t>
            </a:r>
            <a:r>
              <a:rPr lang="de-DE" altLang="de-DE" sz="1200" b="1" dirty="0" smtClean="0">
                <a:latin typeface="Arial" pitchFamily="34" charset="0"/>
              </a:rPr>
              <a:t>:</a:t>
            </a:r>
          </a:p>
          <a:p>
            <a:pPr marL="177800" indent="-177800" eaLnBrk="1" hangingPunct="1">
              <a:lnSpc>
                <a:spcPct val="115000"/>
              </a:lnSpc>
              <a:spcBef>
                <a:spcPct val="0"/>
              </a:spcBef>
              <a:spcAft>
                <a:spcPct val="15000"/>
              </a:spcAft>
              <a:buFont typeface="Wingdings" pitchFamily="2" charset="2"/>
              <a:buChar char="§"/>
            </a:pPr>
            <a:r>
              <a:rPr lang="de-DE" altLang="de-DE" sz="1200" dirty="0" smtClean="0">
                <a:latin typeface="Arial" pitchFamily="34" charset="0"/>
              </a:rPr>
              <a:t>Fixation </a:t>
            </a:r>
            <a:r>
              <a:rPr lang="de-DE" altLang="de-DE" sz="1200" dirty="0" err="1" smtClean="0">
                <a:latin typeface="Arial" pitchFamily="34" charset="0"/>
              </a:rPr>
              <a:t>occurs</a:t>
            </a:r>
            <a:r>
              <a:rPr lang="de-DE" altLang="de-DE" sz="1200" dirty="0" smtClean="0">
                <a:latin typeface="Arial" pitchFamily="34" charset="0"/>
              </a:rPr>
              <a:t> = </a:t>
            </a:r>
            <a:r>
              <a:rPr lang="de-DE" altLang="de-DE" sz="1200" dirty="0" err="1" smtClean="0">
                <a:latin typeface="Arial" pitchFamily="34" charset="0"/>
              </a:rPr>
              <a:t>the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view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rests</a:t>
            </a:r>
            <a:r>
              <a:rPr lang="de-DE" altLang="de-DE" sz="1200" dirty="0" smtClean="0">
                <a:latin typeface="Arial" pitchFamily="34" charset="0"/>
              </a:rPr>
              <a:t> on </a:t>
            </a:r>
            <a:r>
              <a:rPr lang="de-DE" altLang="de-DE" sz="1200" dirty="0" err="1" smtClean="0">
                <a:latin typeface="Arial" pitchFamily="34" charset="0"/>
              </a:rPr>
              <a:t>one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point</a:t>
            </a:r>
            <a:r>
              <a:rPr lang="de-DE" altLang="de-DE" sz="1200" dirty="0" smtClean="0">
                <a:latin typeface="Arial" pitchFamily="34" charset="0"/>
              </a:rPr>
              <a:t> (</a:t>
            </a:r>
            <a:r>
              <a:rPr lang="de-DE" altLang="de-DE" sz="1200" dirty="0" err="1" smtClean="0">
                <a:latin typeface="Arial" pitchFamily="34" charset="0"/>
              </a:rPr>
              <a:t>for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approximately</a:t>
            </a:r>
            <a:r>
              <a:rPr lang="de-DE" altLang="de-DE" sz="1200" dirty="0" smtClean="0">
                <a:latin typeface="Arial" pitchFamily="34" charset="0"/>
              </a:rPr>
              <a:t> 0.3 </a:t>
            </a:r>
            <a:r>
              <a:rPr lang="de-DE" altLang="de-DE" sz="1200" dirty="0" err="1" smtClean="0">
                <a:latin typeface="Arial" pitchFamily="34" charset="0"/>
              </a:rPr>
              <a:t>seconds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or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longer</a:t>
            </a:r>
            <a:r>
              <a:rPr lang="de-DE" altLang="de-DE" sz="1200" dirty="0" smtClean="0">
                <a:latin typeface="Arial" pitchFamily="34" charset="0"/>
              </a:rPr>
              <a:t>)</a:t>
            </a:r>
          </a:p>
          <a:p>
            <a:pPr marL="177800" indent="-177800">
              <a:lnSpc>
                <a:spcPct val="115000"/>
              </a:lnSpc>
              <a:spcBef>
                <a:spcPct val="0"/>
              </a:spcBef>
              <a:spcAft>
                <a:spcPct val="15000"/>
              </a:spcAft>
              <a:buFont typeface="Wingdings" pitchFamily="2" charset="2"/>
              <a:buChar char="§"/>
            </a:pPr>
            <a:r>
              <a:rPr lang="de-DE" altLang="de-DE" sz="1200" dirty="0" smtClean="0">
                <a:latin typeface="Arial" pitchFamily="34" charset="0"/>
              </a:rPr>
              <a:t>Formation </a:t>
            </a:r>
            <a:r>
              <a:rPr lang="de-DE" altLang="de-DE" sz="1200" dirty="0" err="1" smtClean="0">
                <a:latin typeface="Arial" pitchFamily="34" charset="0"/>
              </a:rPr>
              <a:t>of</a:t>
            </a:r>
            <a:r>
              <a:rPr lang="de-DE" altLang="de-DE" sz="1200" dirty="0" smtClean="0">
                <a:latin typeface="Arial" pitchFamily="34" charset="0"/>
              </a:rPr>
              <a:t> a </a:t>
            </a:r>
            <a:r>
              <a:rPr lang="de-DE" altLang="de-DE" sz="1200" dirty="0" err="1" smtClean="0">
                <a:latin typeface="Arial" pitchFamily="34" charset="0"/>
              </a:rPr>
              <a:t>stimulus</a:t>
            </a:r>
            <a:r>
              <a:rPr lang="de-DE" altLang="de-DE" sz="1200" dirty="0" smtClean="0">
                <a:latin typeface="Arial" pitchFamily="34" charset="0"/>
              </a:rPr>
              <a:t> on </a:t>
            </a:r>
            <a:r>
              <a:rPr lang="de-DE" altLang="de-DE" sz="1200" dirty="0" err="1" smtClean="0">
                <a:latin typeface="Arial" pitchFamily="34" charset="0"/>
              </a:rPr>
              <a:t>the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fovea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centralis</a:t>
            </a:r>
            <a:r>
              <a:rPr lang="de-DE" altLang="de-DE" sz="1200" dirty="0" smtClean="0">
                <a:latin typeface="Arial" pitchFamily="34" charset="0"/>
              </a:rPr>
              <a:t>: 100% </a:t>
            </a:r>
            <a:r>
              <a:rPr lang="de-DE" altLang="de-DE" sz="1200" dirty="0" err="1" smtClean="0">
                <a:latin typeface="Arial" pitchFamily="34" charset="0"/>
              </a:rPr>
              <a:t>sharpness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region</a:t>
            </a:r>
            <a:endParaRPr lang="de-DE" altLang="de-DE" sz="1200" dirty="0" smtClean="0">
              <a:latin typeface="Arial" pitchFamily="34" charset="0"/>
            </a:endParaRPr>
          </a:p>
          <a:p>
            <a:pPr marL="177800" indent="-177800">
              <a:lnSpc>
                <a:spcPct val="115000"/>
              </a:lnSpc>
              <a:spcBef>
                <a:spcPct val="0"/>
              </a:spcBef>
              <a:spcAft>
                <a:spcPct val="15000"/>
              </a:spcAft>
              <a:buFont typeface="Wingdings" pitchFamily="2" charset="2"/>
              <a:buChar char="§"/>
            </a:pPr>
            <a:r>
              <a:rPr lang="de-DE" altLang="de-DE" sz="1200" dirty="0" smtClean="0">
                <a:latin typeface="Arial" pitchFamily="34" charset="0"/>
              </a:rPr>
              <a:t>Sharp </a:t>
            </a:r>
            <a:r>
              <a:rPr lang="de-DE" altLang="de-DE" sz="1200" dirty="0" err="1" smtClean="0">
                <a:latin typeface="Arial" pitchFamily="34" charset="0"/>
              </a:rPr>
              <a:t>vision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owing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to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photopic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vision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by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means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of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the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cones</a:t>
            </a:r>
            <a:endParaRPr lang="de-DE" altLang="de-DE" sz="1200" dirty="0" smtClean="0">
              <a:latin typeface="Arial" pitchFamily="34" charset="0"/>
            </a:endParaRPr>
          </a:p>
          <a:p>
            <a:pPr marL="177800" indent="-177800">
              <a:lnSpc>
                <a:spcPct val="115000"/>
              </a:lnSpc>
              <a:spcBef>
                <a:spcPct val="0"/>
              </a:spcBef>
              <a:spcAft>
                <a:spcPct val="15000"/>
              </a:spcAft>
              <a:buFont typeface="Wingdings" pitchFamily="2" charset="2"/>
              <a:buChar char="§"/>
            </a:pPr>
            <a:r>
              <a:rPr lang="de-DE" altLang="de-DE" sz="1200" dirty="0" err="1" smtClean="0">
                <a:solidFill>
                  <a:srgbClr val="2A3C5C"/>
                </a:solidFill>
                <a:latin typeface="Arial" pitchFamily="34" charset="0"/>
                <a:cs typeface="Arial" pitchFamily="34" charset="0"/>
              </a:rPr>
              <a:t>With</a:t>
            </a:r>
            <a:r>
              <a:rPr lang="de-DE" altLang="de-DE" sz="1200" dirty="0" smtClean="0">
                <a:solidFill>
                  <a:srgbClr val="2A3C5C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sz="1200" dirty="0" err="1" smtClean="0">
                <a:solidFill>
                  <a:srgbClr val="2A3C5C"/>
                </a:solidFill>
                <a:latin typeface="Arial" pitchFamily="34" charset="0"/>
                <a:cs typeface="Arial" pitchFamily="34" charset="0"/>
              </a:rPr>
              <a:t>the</a:t>
            </a:r>
            <a:r>
              <a:rPr lang="de-DE" altLang="de-DE" sz="1200" dirty="0" smtClean="0">
                <a:solidFill>
                  <a:srgbClr val="2A3C5C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sz="1200" dirty="0" err="1" smtClean="0">
                <a:solidFill>
                  <a:srgbClr val="2A3C5C"/>
                </a:solidFill>
                <a:latin typeface="Arial" pitchFamily="34" charset="0"/>
                <a:cs typeface="Arial" pitchFamily="34" charset="0"/>
              </a:rPr>
              <a:t>pupil</a:t>
            </a:r>
            <a:r>
              <a:rPr lang="de-DE" altLang="de-DE" sz="1200" dirty="0" smtClean="0">
                <a:solidFill>
                  <a:srgbClr val="2A3C5C"/>
                </a:solidFill>
                <a:latin typeface="Arial" pitchFamily="34" charset="0"/>
                <a:cs typeface="Arial" pitchFamily="34" charset="0"/>
              </a:rPr>
              <a:t> at </a:t>
            </a:r>
            <a:r>
              <a:rPr lang="de-DE" altLang="de-DE" sz="1200" dirty="0" err="1" smtClean="0">
                <a:solidFill>
                  <a:srgbClr val="2A3C5C"/>
                </a:solidFill>
                <a:latin typeface="Arial" pitchFamily="34" charset="0"/>
                <a:cs typeface="Arial" pitchFamily="34" charset="0"/>
              </a:rPr>
              <a:t>maximum</a:t>
            </a:r>
            <a:r>
              <a:rPr lang="de-DE" altLang="de-DE" sz="1200" dirty="0" smtClean="0">
                <a:solidFill>
                  <a:srgbClr val="2A3C5C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sz="1200" dirty="0" err="1" smtClean="0">
                <a:solidFill>
                  <a:srgbClr val="2A3C5C"/>
                </a:solidFill>
                <a:latin typeface="Arial" pitchFamily="34" charset="0"/>
                <a:cs typeface="Arial" pitchFamily="34" charset="0"/>
              </a:rPr>
              <a:t>width</a:t>
            </a:r>
            <a:r>
              <a:rPr lang="de-DE" altLang="de-DE" sz="1200" dirty="0" smtClean="0">
                <a:solidFill>
                  <a:srgbClr val="2A3C5C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sz="1200" dirty="0" err="1" smtClean="0">
                <a:solidFill>
                  <a:srgbClr val="2A3C5C"/>
                </a:solidFill>
                <a:latin typeface="Arial" pitchFamily="34" charset="0"/>
                <a:cs typeface="Arial" pitchFamily="34" charset="0"/>
              </a:rPr>
              <a:t>and</a:t>
            </a:r>
            <a:r>
              <a:rPr lang="de-DE" altLang="de-DE" sz="1200" dirty="0" smtClean="0">
                <a:solidFill>
                  <a:srgbClr val="2A3C5C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sz="1200" dirty="0" err="1" smtClean="0">
                <a:solidFill>
                  <a:srgbClr val="2A3C5C"/>
                </a:solidFill>
                <a:latin typeface="Arial" pitchFamily="34" charset="0"/>
                <a:cs typeface="Arial" pitchFamily="34" charset="0"/>
              </a:rPr>
              <a:t>with</a:t>
            </a:r>
            <a:r>
              <a:rPr lang="de-DE" altLang="de-DE" sz="1200" dirty="0" smtClean="0">
                <a:solidFill>
                  <a:srgbClr val="2A3C5C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sz="1200" dirty="0" err="1" smtClean="0">
                <a:solidFill>
                  <a:srgbClr val="2A3C5C"/>
                </a:solidFill>
                <a:latin typeface="Arial" pitchFamily="34" charset="0"/>
                <a:cs typeface="Arial" pitchFamily="34" charset="0"/>
              </a:rPr>
              <a:t>adequate</a:t>
            </a:r>
            <a:r>
              <a:rPr lang="de-DE" altLang="de-DE" sz="1200" dirty="0" smtClean="0">
                <a:solidFill>
                  <a:srgbClr val="2A3C5C"/>
                </a:solidFill>
                <a:latin typeface="Arial" pitchFamily="34" charset="0"/>
                <a:cs typeface="Arial" pitchFamily="34" charset="0"/>
              </a:rPr>
              <a:t> light</a:t>
            </a:r>
            <a:endParaRPr lang="de-DE" altLang="de-DE" sz="1200" dirty="0" smtClean="0">
              <a:latin typeface="Arial" pitchFamily="34" charset="0"/>
            </a:endParaRPr>
          </a:p>
          <a:p>
            <a:pPr marL="177800" indent="-177800">
              <a:lnSpc>
                <a:spcPct val="115000"/>
              </a:lnSpc>
              <a:spcBef>
                <a:spcPct val="0"/>
              </a:spcBef>
              <a:spcAft>
                <a:spcPct val="15000"/>
              </a:spcAft>
              <a:buFont typeface="Wingdings" pitchFamily="2" charset="2"/>
              <a:buChar char="§"/>
            </a:pPr>
            <a:r>
              <a:rPr lang="de-DE" altLang="de-DE" sz="1200" dirty="0" err="1" smtClean="0">
                <a:latin typeface="Arial" pitchFamily="34" charset="0"/>
              </a:rPr>
              <a:t>Extraction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of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detail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information</a:t>
            </a:r>
            <a:endParaRPr lang="de-DE" altLang="de-DE" sz="1200" dirty="0" smtClean="0">
              <a:latin typeface="Arial" pitchFamily="34" charset="0"/>
            </a:endParaRPr>
          </a:p>
          <a:p>
            <a:pPr marL="177800" indent="-177800">
              <a:lnSpc>
                <a:spcPct val="115000"/>
              </a:lnSpc>
              <a:spcBef>
                <a:spcPct val="0"/>
              </a:spcBef>
              <a:spcAft>
                <a:spcPct val="15000"/>
              </a:spcAft>
              <a:buFont typeface="Wingdings" pitchFamily="2" charset="2"/>
              <a:buChar char="§"/>
            </a:pPr>
            <a:endParaRPr lang="de-DE" altLang="de-DE" sz="1200" dirty="0" smtClean="0">
              <a:latin typeface="Arial" pitchFamily="34" charset="0"/>
            </a:endParaRPr>
          </a:p>
          <a:p>
            <a:pPr marL="177800" indent="-177800">
              <a:lnSpc>
                <a:spcPct val="115000"/>
              </a:lnSpc>
              <a:spcBef>
                <a:spcPct val="0"/>
              </a:spcBef>
              <a:spcAft>
                <a:spcPct val="15000"/>
              </a:spcAft>
              <a:buFont typeface="Wingdings" pitchFamily="2" charset="2"/>
              <a:buChar char="§"/>
            </a:pPr>
            <a:r>
              <a:rPr lang="de-DE" altLang="de-DE" sz="1200" dirty="0" smtClean="0">
                <a:latin typeface="Arial" pitchFamily="34" charset="0"/>
              </a:rPr>
              <a:t>At a </a:t>
            </a:r>
            <a:r>
              <a:rPr lang="de-DE" altLang="de-DE" sz="1200" dirty="0" err="1" smtClean="0">
                <a:latin typeface="Arial" pitchFamily="34" charset="0"/>
              </a:rPr>
              <a:t>distance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from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the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centre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of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fixation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of</a:t>
            </a:r>
            <a:r>
              <a:rPr lang="de-DE" altLang="de-DE" sz="1200" dirty="0" smtClean="0">
                <a:latin typeface="Arial" pitchFamily="34" charset="0"/>
              </a:rPr>
              <a:t> (</a:t>
            </a:r>
            <a:r>
              <a:rPr lang="de-DE" altLang="de-DE" sz="1200" dirty="0" err="1" smtClean="0">
                <a:latin typeface="Arial" pitchFamily="34" charset="0"/>
              </a:rPr>
              <a:t>for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example</a:t>
            </a:r>
            <a:r>
              <a:rPr lang="de-DE" altLang="de-DE" sz="1200" dirty="0" smtClean="0">
                <a:latin typeface="Arial" pitchFamily="34" charset="0"/>
              </a:rPr>
              <a:t>) 3°, </a:t>
            </a:r>
            <a:r>
              <a:rPr lang="de-DE" altLang="de-DE" sz="1200" dirty="0" err="1" smtClean="0">
                <a:latin typeface="Arial" pitchFamily="34" charset="0"/>
              </a:rPr>
              <a:t>the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visual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acuity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has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already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dropped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to</a:t>
            </a:r>
            <a:r>
              <a:rPr lang="de-DE" altLang="de-DE" sz="1200" dirty="0" smtClean="0">
                <a:latin typeface="Arial" pitchFamily="34" charset="0"/>
              </a:rPr>
              <a:t> 50%</a:t>
            </a:r>
          </a:p>
          <a:p>
            <a:pPr marL="177800" indent="-177800">
              <a:lnSpc>
                <a:spcPct val="90000"/>
              </a:lnSpc>
            </a:pPr>
            <a:endParaRPr lang="de-DE" altLang="de-DE" sz="1200" dirty="0" smtClean="0">
              <a:latin typeface="Arial" pitchFamily="34" charset="0"/>
            </a:endParaRPr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07D1F1-8236-4B65-B90C-0DA9B6BBC88C}" type="slidenum">
              <a:rPr lang="de-DE" altLang="de-DE" smtClean="0"/>
              <a:pPr/>
              <a:t>9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154142330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190500">
              <a:lnSpc>
                <a:spcPct val="80000"/>
              </a:lnSpc>
            </a:pPr>
            <a:r>
              <a:rPr lang="de-DE" altLang="de-DE" sz="1200" dirty="0" err="1" smtClean="0">
                <a:latin typeface="Arial" panose="020B0604020202020204" pitchFamily="34" charset="0"/>
              </a:rPr>
              <a:t>When</a:t>
            </a:r>
            <a:r>
              <a:rPr lang="de-DE" altLang="de-DE" sz="1200" dirty="0" smtClean="0">
                <a:latin typeface="Arial" panose="020B0604020202020204" pitchFamily="34" charset="0"/>
              </a:rPr>
              <a:t> </a:t>
            </a:r>
            <a:r>
              <a:rPr lang="de-DE" altLang="de-DE" sz="1200" dirty="0" err="1" smtClean="0">
                <a:latin typeface="Arial" panose="020B0604020202020204" pitchFamily="34" charset="0"/>
              </a:rPr>
              <a:t>tasks</a:t>
            </a:r>
            <a:r>
              <a:rPr lang="de-DE" altLang="de-DE" sz="1200" dirty="0" smtClean="0">
                <a:latin typeface="Arial" panose="020B0604020202020204" pitchFamily="34" charset="0"/>
              </a:rPr>
              <a:t> </a:t>
            </a:r>
            <a:r>
              <a:rPr lang="de-DE" altLang="de-DE" sz="1200" dirty="0" err="1" smtClean="0">
                <a:latin typeface="Arial" panose="020B0604020202020204" pitchFamily="34" charset="0"/>
              </a:rPr>
              <a:t>are</a:t>
            </a:r>
            <a:r>
              <a:rPr lang="de-DE" altLang="de-DE" sz="1200" dirty="0" smtClean="0">
                <a:latin typeface="Arial" panose="020B0604020202020204" pitchFamily="34" charset="0"/>
              </a:rPr>
              <a:t> </a:t>
            </a:r>
            <a:r>
              <a:rPr lang="de-DE" altLang="de-DE" sz="1200" dirty="0" err="1" smtClean="0">
                <a:latin typeface="Arial" panose="020B0604020202020204" pitchFamily="34" charset="0"/>
              </a:rPr>
              <a:t>assigned</a:t>
            </a:r>
            <a:r>
              <a:rPr lang="de-DE" altLang="de-DE" sz="1200" dirty="0" smtClean="0">
                <a:latin typeface="Arial" panose="020B0604020202020204" pitchFamily="34" charset="0"/>
              </a:rPr>
              <a:t> </a:t>
            </a:r>
            <a:r>
              <a:rPr lang="de-DE" altLang="de-DE" sz="1200" dirty="0" err="1" smtClean="0">
                <a:latin typeface="Arial" panose="020B0604020202020204" pitchFamily="34" charset="0"/>
              </a:rPr>
              <a:t>to</a:t>
            </a:r>
            <a:r>
              <a:rPr lang="de-DE" altLang="de-DE" sz="1200" dirty="0" smtClean="0">
                <a:latin typeface="Arial" panose="020B0604020202020204" pitchFamily="34" charset="0"/>
              </a:rPr>
              <a:t> </a:t>
            </a:r>
            <a:r>
              <a:rPr lang="de-DE" altLang="de-DE" sz="1200" dirty="0" err="1" smtClean="0">
                <a:latin typeface="Arial" panose="020B0604020202020204" pitchFamily="34" charset="0"/>
              </a:rPr>
              <a:t>central</a:t>
            </a:r>
            <a:r>
              <a:rPr lang="de-DE" altLang="de-DE" sz="1200" dirty="0" smtClean="0">
                <a:latin typeface="Arial" panose="020B0604020202020204" pitchFamily="34" charset="0"/>
              </a:rPr>
              <a:t> </a:t>
            </a:r>
            <a:r>
              <a:rPr lang="de-DE" altLang="de-DE" sz="1200" dirty="0" err="1" smtClean="0">
                <a:latin typeface="Arial" panose="020B0604020202020204" pitchFamily="34" charset="0"/>
              </a:rPr>
              <a:t>and</a:t>
            </a:r>
            <a:r>
              <a:rPr lang="de-DE" altLang="de-DE" sz="1200" dirty="0" smtClean="0">
                <a:latin typeface="Arial" panose="020B0604020202020204" pitchFamily="34" charset="0"/>
              </a:rPr>
              <a:t> </a:t>
            </a:r>
            <a:r>
              <a:rPr lang="de-DE" altLang="de-DE" sz="1200" dirty="0" err="1" smtClean="0">
                <a:latin typeface="Arial" panose="020B0604020202020204" pitchFamily="34" charset="0"/>
              </a:rPr>
              <a:t>peripheral</a:t>
            </a:r>
            <a:r>
              <a:rPr lang="de-DE" altLang="de-DE" sz="1200" dirty="0" smtClean="0">
                <a:latin typeface="Arial" panose="020B0604020202020204" pitchFamily="34" charset="0"/>
              </a:rPr>
              <a:t> </a:t>
            </a:r>
            <a:r>
              <a:rPr lang="de-DE" altLang="de-DE" sz="1200" dirty="0" err="1" smtClean="0">
                <a:latin typeface="Arial" panose="020B0604020202020204" pitchFamily="34" charset="0"/>
              </a:rPr>
              <a:t>vision</a:t>
            </a:r>
            <a:r>
              <a:rPr lang="de-DE" altLang="de-DE" sz="1200" dirty="0" smtClean="0">
                <a:latin typeface="Arial" panose="020B0604020202020204" pitchFamily="34" charset="0"/>
              </a:rPr>
              <a:t>, </a:t>
            </a:r>
            <a:r>
              <a:rPr lang="de-DE" altLang="de-DE" sz="1200" dirty="0" err="1" smtClean="0">
                <a:latin typeface="Arial" panose="020B0604020202020204" pitchFamily="34" charset="0"/>
              </a:rPr>
              <a:t>preference</a:t>
            </a:r>
            <a:r>
              <a:rPr lang="de-DE" altLang="de-DE" sz="1200" dirty="0" smtClean="0">
                <a:latin typeface="Arial" panose="020B0604020202020204" pitchFamily="34" charset="0"/>
              </a:rPr>
              <a:t> </a:t>
            </a:r>
            <a:r>
              <a:rPr lang="de-DE" altLang="de-DE" sz="1200" dirty="0" err="1" smtClean="0">
                <a:latin typeface="Arial" panose="020B0604020202020204" pitchFamily="34" charset="0"/>
              </a:rPr>
              <a:t>is</a:t>
            </a:r>
            <a:r>
              <a:rPr lang="de-DE" altLang="de-DE" sz="1200" dirty="0" smtClean="0">
                <a:latin typeface="Arial" panose="020B0604020202020204" pitchFamily="34" charset="0"/>
              </a:rPr>
              <a:t> </a:t>
            </a:r>
            <a:r>
              <a:rPr lang="de-DE" altLang="de-DE" sz="1200" dirty="0" err="1" smtClean="0">
                <a:latin typeface="Arial" panose="020B0604020202020204" pitchFamily="34" charset="0"/>
              </a:rPr>
              <a:t>given</a:t>
            </a:r>
            <a:r>
              <a:rPr lang="de-DE" altLang="de-DE" sz="1200" dirty="0" smtClean="0">
                <a:latin typeface="Arial" panose="020B0604020202020204" pitchFamily="34" charset="0"/>
              </a:rPr>
              <a:t> </a:t>
            </a:r>
            <a:r>
              <a:rPr lang="de-DE" altLang="de-DE" sz="1200" dirty="0" err="1" smtClean="0">
                <a:latin typeface="Arial" panose="020B0604020202020204" pitchFamily="34" charset="0"/>
              </a:rPr>
              <a:t>to</a:t>
            </a:r>
            <a:r>
              <a:rPr lang="de-DE" altLang="de-DE" sz="1200" dirty="0" smtClean="0">
                <a:latin typeface="Arial" panose="020B0604020202020204" pitchFamily="34" charset="0"/>
              </a:rPr>
              <a:t> </a:t>
            </a:r>
            <a:r>
              <a:rPr lang="de-DE" altLang="de-DE" sz="1200" dirty="0" err="1" smtClean="0">
                <a:latin typeface="Arial" panose="020B0604020202020204" pitchFamily="34" charset="0"/>
              </a:rPr>
              <a:t>the</a:t>
            </a:r>
            <a:r>
              <a:rPr lang="de-DE" altLang="de-DE" sz="1200" dirty="0" smtClean="0">
                <a:latin typeface="Arial" panose="020B0604020202020204" pitchFamily="34" charset="0"/>
              </a:rPr>
              <a:t> </a:t>
            </a:r>
            <a:r>
              <a:rPr lang="de-DE" altLang="de-DE" sz="1200" dirty="0" err="1" smtClean="0">
                <a:latin typeface="Arial" panose="020B0604020202020204" pitchFamily="34" charset="0"/>
              </a:rPr>
              <a:t>latter</a:t>
            </a:r>
            <a:r>
              <a:rPr lang="de-DE" altLang="de-DE" sz="1200" dirty="0" smtClean="0">
                <a:latin typeface="Arial" panose="020B0604020202020204" pitchFamily="34" charset="0"/>
              </a:rPr>
              <a:t>.</a:t>
            </a:r>
          </a:p>
          <a:p>
            <a:pPr defTabSz="190500">
              <a:lnSpc>
                <a:spcPct val="80000"/>
              </a:lnSpc>
            </a:pPr>
            <a:r>
              <a:rPr lang="de-DE" altLang="de-DE" sz="1200" dirty="0" err="1" smtClean="0">
                <a:latin typeface="Arial" panose="020B0604020202020204" pitchFamily="34" charset="0"/>
              </a:rPr>
              <a:t>If</a:t>
            </a:r>
            <a:r>
              <a:rPr lang="de-DE" altLang="de-DE" sz="1200" dirty="0" smtClean="0">
                <a:latin typeface="Arial" panose="020B0604020202020204" pitchFamily="34" charset="0"/>
              </a:rPr>
              <a:t> a </a:t>
            </a:r>
            <a:r>
              <a:rPr lang="de-DE" altLang="de-DE" sz="1200" dirty="0" err="1" smtClean="0">
                <a:latin typeface="Arial" panose="020B0604020202020204" pitchFamily="34" charset="0"/>
              </a:rPr>
              <a:t>new</a:t>
            </a:r>
            <a:r>
              <a:rPr lang="de-DE" altLang="de-DE" sz="1200" dirty="0" smtClean="0">
                <a:latin typeface="Arial" panose="020B0604020202020204" pitchFamily="34" charset="0"/>
              </a:rPr>
              <a:t> </a:t>
            </a:r>
            <a:r>
              <a:rPr lang="de-DE" altLang="de-DE" sz="1200" dirty="0" err="1" smtClean="0">
                <a:latin typeface="Arial" panose="020B0604020202020204" pitchFamily="34" charset="0"/>
              </a:rPr>
              <a:t>object</a:t>
            </a:r>
            <a:r>
              <a:rPr lang="de-DE" altLang="de-DE" sz="1200" dirty="0" smtClean="0">
                <a:latin typeface="Arial" panose="020B0604020202020204" pitchFamily="34" charset="0"/>
              </a:rPr>
              <a:t> </a:t>
            </a:r>
            <a:r>
              <a:rPr lang="de-DE" altLang="de-DE" sz="1200" dirty="0" err="1" smtClean="0">
                <a:latin typeface="Arial" panose="020B0604020202020204" pitchFamily="34" charset="0"/>
              </a:rPr>
              <a:t>suddenly</a:t>
            </a:r>
            <a:r>
              <a:rPr lang="de-DE" altLang="de-DE" sz="1200" dirty="0" smtClean="0">
                <a:latin typeface="Arial" panose="020B0604020202020204" pitchFamily="34" charset="0"/>
              </a:rPr>
              <a:t> </a:t>
            </a:r>
            <a:r>
              <a:rPr lang="de-DE" altLang="de-DE" sz="1200" dirty="0" err="1" smtClean="0">
                <a:latin typeface="Arial" panose="020B0604020202020204" pitchFamily="34" charset="0"/>
              </a:rPr>
              <a:t>appears</a:t>
            </a:r>
            <a:r>
              <a:rPr lang="de-DE" altLang="de-DE" sz="1200" dirty="0" smtClean="0">
                <a:latin typeface="Arial" panose="020B0604020202020204" pitchFamily="34" charset="0"/>
              </a:rPr>
              <a:t> </a:t>
            </a:r>
            <a:r>
              <a:rPr lang="de-DE" altLang="de-DE" sz="1200" dirty="0" err="1" smtClean="0">
                <a:latin typeface="Arial" panose="020B0604020202020204" pitchFamily="34" charset="0"/>
              </a:rPr>
              <a:t>or</a:t>
            </a:r>
            <a:r>
              <a:rPr lang="de-DE" altLang="de-DE" sz="1200" dirty="0" smtClean="0">
                <a:latin typeface="Arial" panose="020B0604020202020204" pitchFamily="34" charset="0"/>
              </a:rPr>
              <a:t> </a:t>
            </a:r>
            <a:r>
              <a:rPr lang="de-DE" altLang="de-DE" sz="1200" dirty="0" err="1" smtClean="0">
                <a:latin typeface="Arial" panose="020B0604020202020204" pitchFamily="34" charset="0"/>
              </a:rPr>
              <a:t>movement</a:t>
            </a:r>
            <a:r>
              <a:rPr lang="de-DE" altLang="de-DE" sz="1200" dirty="0" smtClean="0">
                <a:latin typeface="Arial" panose="020B0604020202020204" pitchFamily="34" charset="0"/>
              </a:rPr>
              <a:t> </a:t>
            </a:r>
            <a:r>
              <a:rPr lang="de-DE" altLang="de-DE" sz="1200" dirty="0" err="1" smtClean="0">
                <a:latin typeface="Arial" panose="020B0604020202020204" pitchFamily="34" charset="0"/>
              </a:rPr>
              <a:t>occurs</a:t>
            </a:r>
            <a:r>
              <a:rPr lang="de-DE" altLang="de-DE" sz="1200" dirty="0" smtClean="0">
                <a:latin typeface="Arial" panose="020B0604020202020204" pitchFamily="34" charset="0"/>
              </a:rPr>
              <a:t> </a:t>
            </a:r>
            <a:r>
              <a:rPr lang="de-DE" altLang="de-DE" sz="1200" dirty="0" err="1" smtClean="0">
                <a:latin typeface="Arial" panose="020B0604020202020204" pitchFamily="34" charset="0"/>
              </a:rPr>
              <a:t>within</a:t>
            </a:r>
            <a:r>
              <a:rPr lang="de-DE" altLang="de-DE" sz="1200" dirty="0" smtClean="0">
                <a:latin typeface="Arial" panose="020B0604020202020204" pitchFamily="34" charset="0"/>
              </a:rPr>
              <a:t> </a:t>
            </a:r>
            <a:r>
              <a:rPr lang="de-DE" altLang="de-DE" sz="1200" dirty="0" err="1" smtClean="0">
                <a:latin typeface="Arial" panose="020B0604020202020204" pitchFamily="34" charset="0"/>
              </a:rPr>
              <a:t>the</a:t>
            </a:r>
            <a:r>
              <a:rPr lang="de-DE" altLang="de-DE" sz="1200" dirty="0" smtClean="0">
                <a:latin typeface="Arial" panose="020B0604020202020204" pitchFamily="34" charset="0"/>
              </a:rPr>
              <a:t> </a:t>
            </a:r>
            <a:r>
              <a:rPr lang="de-DE" altLang="de-DE" sz="1200" dirty="0" err="1" smtClean="0">
                <a:latin typeface="Arial" panose="020B0604020202020204" pitchFamily="34" charset="0"/>
              </a:rPr>
              <a:t>visual</a:t>
            </a:r>
            <a:r>
              <a:rPr lang="de-DE" altLang="de-DE" sz="1200" dirty="0" smtClean="0">
                <a:latin typeface="Arial" panose="020B0604020202020204" pitchFamily="34" charset="0"/>
              </a:rPr>
              <a:t> </a:t>
            </a:r>
            <a:r>
              <a:rPr lang="de-DE" altLang="de-DE" sz="1200" dirty="0" err="1" smtClean="0">
                <a:latin typeface="Arial" panose="020B0604020202020204" pitchFamily="34" charset="0"/>
              </a:rPr>
              <a:t>periphery</a:t>
            </a:r>
            <a:r>
              <a:rPr lang="de-DE" altLang="de-DE" sz="1200" dirty="0" smtClean="0">
                <a:latin typeface="Arial" panose="020B0604020202020204" pitchFamily="34" charset="0"/>
              </a:rPr>
              <a:t>, </a:t>
            </a:r>
            <a:r>
              <a:rPr lang="de-DE" altLang="de-DE" sz="1200" dirty="0" err="1" smtClean="0">
                <a:latin typeface="Arial" panose="020B0604020202020204" pitchFamily="34" charset="0"/>
              </a:rPr>
              <a:t>processes</a:t>
            </a:r>
            <a:r>
              <a:rPr lang="de-DE" altLang="de-DE" sz="1200" dirty="0" smtClean="0">
                <a:latin typeface="Arial" panose="020B0604020202020204" pitchFamily="34" charset="0"/>
              </a:rPr>
              <a:t> </a:t>
            </a:r>
            <a:r>
              <a:rPr lang="de-DE" altLang="de-DE" sz="1200" dirty="0" err="1" smtClean="0">
                <a:latin typeface="Arial" panose="020B0604020202020204" pitchFamily="34" charset="0"/>
              </a:rPr>
              <a:t>concerning</a:t>
            </a:r>
            <a:r>
              <a:rPr lang="de-DE" altLang="de-DE" sz="1200" dirty="0" smtClean="0">
                <a:latin typeface="Arial" panose="020B0604020202020204" pitchFamily="34" charset="0"/>
              </a:rPr>
              <a:t> </a:t>
            </a:r>
            <a:r>
              <a:rPr lang="de-DE" altLang="de-DE" sz="1200" dirty="0" err="1" smtClean="0">
                <a:latin typeface="Arial" panose="020B0604020202020204" pitchFamily="34" charset="0"/>
              </a:rPr>
              <a:t>the</a:t>
            </a:r>
            <a:r>
              <a:rPr lang="de-DE" altLang="de-DE" sz="1200" dirty="0" smtClean="0">
                <a:latin typeface="Arial" panose="020B0604020202020204" pitchFamily="34" charset="0"/>
              </a:rPr>
              <a:t> </a:t>
            </a:r>
            <a:r>
              <a:rPr lang="de-DE" altLang="de-DE" sz="1200" dirty="0" err="1" smtClean="0">
                <a:latin typeface="Arial" panose="020B0604020202020204" pitchFamily="34" charset="0"/>
              </a:rPr>
              <a:t>transmission</a:t>
            </a:r>
            <a:r>
              <a:rPr lang="de-DE" altLang="de-DE" sz="1200" dirty="0" smtClean="0">
                <a:latin typeface="Arial" panose="020B0604020202020204" pitchFamily="34" charset="0"/>
              </a:rPr>
              <a:t> </a:t>
            </a:r>
            <a:r>
              <a:rPr lang="de-DE" altLang="de-DE" sz="1200" dirty="0" err="1" smtClean="0">
                <a:latin typeface="Arial" panose="020B0604020202020204" pitchFamily="34" charset="0"/>
              </a:rPr>
              <a:t>and</a:t>
            </a:r>
            <a:r>
              <a:rPr lang="de-DE" altLang="de-DE" sz="1200" dirty="0" smtClean="0">
                <a:latin typeface="Arial" panose="020B0604020202020204" pitchFamily="34" charset="0"/>
              </a:rPr>
              <a:t> </a:t>
            </a:r>
            <a:r>
              <a:rPr lang="de-DE" altLang="de-DE" sz="1200" dirty="0" err="1" smtClean="0">
                <a:latin typeface="Arial" panose="020B0604020202020204" pitchFamily="34" charset="0"/>
              </a:rPr>
              <a:t>processing</a:t>
            </a:r>
            <a:r>
              <a:rPr lang="de-DE" altLang="de-DE" sz="1200" dirty="0" smtClean="0">
                <a:latin typeface="Arial" panose="020B0604020202020204" pitchFamily="34" charset="0"/>
              </a:rPr>
              <a:t> </a:t>
            </a:r>
            <a:r>
              <a:rPr lang="de-DE" altLang="de-DE" sz="1200" dirty="0" err="1" smtClean="0">
                <a:latin typeface="Arial" panose="020B0604020202020204" pitchFamily="34" charset="0"/>
              </a:rPr>
              <a:t>of</a:t>
            </a:r>
            <a:r>
              <a:rPr lang="de-DE" altLang="de-DE" sz="1200" dirty="0" smtClean="0">
                <a:latin typeface="Arial" panose="020B0604020202020204" pitchFamily="34" charset="0"/>
              </a:rPr>
              <a:t> </a:t>
            </a:r>
            <a:r>
              <a:rPr lang="de-DE" altLang="de-DE" sz="1200" dirty="0" err="1" smtClean="0">
                <a:latin typeface="Arial" panose="020B0604020202020204" pitchFamily="34" charset="0"/>
              </a:rPr>
              <a:t>information</a:t>
            </a:r>
            <a:r>
              <a:rPr lang="de-DE" altLang="de-DE" sz="1200" dirty="0" smtClean="0">
                <a:latin typeface="Arial" panose="020B0604020202020204" pitchFamily="34" charset="0"/>
              </a:rPr>
              <a:t> </a:t>
            </a:r>
            <a:r>
              <a:rPr lang="de-DE" altLang="de-DE" sz="1200" dirty="0" err="1" smtClean="0">
                <a:latin typeface="Arial" panose="020B0604020202020204" pitchFamily="34" charset="0"/>
              </a:rPr>
              <a:t>from</a:t>
            </a:r>
            <a:r>
              <a:rPr lang="de-DE" altLang="de-DE" sz="1200" dirty="0" smtClean="0">
                <a:latin typeface="Arial" panose="020B0604020202020204" pitchFamily="34" charset="0"/>
              </a:rPr>
              <a:t> </a:t>
            </a:r>
            <a:r>
              <a:rPr lang="de-DE" altLang="de-DE" sz="1200" dirty="0" err="1" smtClean="0">
                <a:latin typeface="Arial" panose="020B0604020202020204" pitchFamily="34" charset="0"/>
              </a:rPr>
              <a:t>the</a:t>
            </a:r>
            <a:r>
              <a:rPr lang="de-DE" altLang="de-DE" sz="1200" dirty="0" smtClean="0">
                <a:latin typeface="Arial" panose="020B0604020202020204" pitchFamily="34" charset="0"/>
              </a:rPr>
              <a:t> </a:t>
            </a:r>
            <a:r>
              <a:rPr lang="de-DE" altLang="de-DE" sz="1200" dirty="0" err="1" smtClean="0">
                <a:latin typeface="Arial" panose="020B0604020202020204" pitchFamily="34" charset="0"/>
              </a:rPr>
              <a:t>central</a:t>
            </a:r>
            <a:r>
              <a:rPr lang="de-DE" altLang="de-DE" sz="1200" dirty="0" smtClean="0">
                <a:latin typeface="Arial" panose="020B0604020202020204" pitchFamily="34" charset="0"/>
              </a:rPr>
              <a:t> </a:t>
            </a:r>
            <a:r>
              <a:rPr lang="de-DE" altLang="de-DE" sz="1200" dirty="0" err="1" smtClean="0">
                <a:latin typeface="Arial" panose="020B0604020202020204" pitchFamily="34" charset="0"/>
              </a:rPr>
              <a:t>visual</a:t>
            </a:r>
            <a:r>
              <a:rPr lang="de-DE" altLang="de-DE" sz="1200" dirty="0" smtClean="0">
                <a:latin typeface="Arial" panose="020B0604020202020204" pitchFamily="34" charset="0"/>
              </a:rPr>
              <a:t> </a:t>
            </a:r>
            <a:r>
              <a:rPr lang="de-DE" altLang="de-DE" sz="1200" dirty="0" err="1" smtClean="0">
                <a:latin typeface="Arial" panose="020B0604020202020204" pitchFamily="34" charset="0"/>
              </a:rPr>
              <a:t>region</a:t>
            </a:r>
            <a:r>
              <a:rPr lang="de-DE" altLang="de-DE" sz="1200" dirty="0" smtClean="0">
                <a:latin typeface="Arial" panose="020B0604020202020204" pitchFamily="34" charset="0"/>
              </a:rPr>
              <a:t> </a:t>
            </a:r>
            <a:r>
              <a:rPr lang="de-DE" altLang="de-DE" sz="1200" dirty="0" err="1" smtClean="0">
                <a:latin typeface="Arial" panose="020B0604020202020204" pitchFamily="34" charset="0"/>
              </a:rPr>
              <a:t>are</a:t>
            </a:r>
            <a:r>
              <a:rPr lang="de-DE" altLang="de-DE" sz="1200" dirty="0" smtClean="0">
                <a:latin typeface="Arial" panose="020B0604020202020204" pitchFamily="34" charset="0"/>
              </a:rPr>
              <a:t> </a:t>
            </a:r>
            <a:r>
              <a:rPr lang="de-DE" altLang="de-DE" sz="1200" dirty="0" err="1" smtClean="0">
                <a:latin typeface="Arial" panose="020B0604020202020204" pitchFamily="34" charset="0"/>
              </a:rPr>
              <a:t>blocked</a:t>
            </a:r>
            <a:r>
              <a:rPr lang="de-DE" altLang="de-DE" sz="1200" dirty="0" smtClean="0">
                <a:latin typeface="Arial" panose="020B0604020202020204" pitchFamily="34" charset="0"/>
              </a:rPr>
              <a:t> </a:t>
            </a:r>
            <a:r>
              <a:rPr lang="de-DE" altLang="de-DE" sz="1200" dirty="0" err="1" smtClean="0">
                <a:latin typeface="Arial" panose="020B0604020202020204" pitchFamily="34" charset="0"/>
              </a:rPr>
              <a:t>and</a:t>
            </a:r>
            <a:r>
              <a:rPr lang="de-DE" altLang="de-DE" sz="1200" dirty="0" smtClean="0">
                <a:latin typeface="Arial" panose="020B0604020202020204" pitchFamily="34" charset="0"/>
              </a:rPr>
              <a:t> </a:t>
            </a:r>
            <a:r>
              <a:rPr lang="de-DE" altLang="de-DE" sz="1200" dirty="0" err="1" smtClean="0">
                <a:latin typeface="Arial" panose="020B0604020202020204" pitchFamily="34" charset="0"/>
              </a:rPr>
              <a:t>reorientation</a:t>
            </a:r>
            <a:r>
              <a:rPr lang="de-DE" altLang="de-DE" sz="1200" dirty="0" smtClean="0">
                <a:latin typeface="Arial" panose="020B0604020202020204" pitchFamily="34" charset="0"/>
              </a:rPr>
              <a:t> </a:t>
            </a:r>
            <a:r>
              <a:rPr lang="de-DE" altLang="de-DE" sz="1200" dirty="0" err="1" smtClean="0">
                <a:latin typeface="Arial" panose="020B0604020202020204" pitchFamily="34" charset="0"/>
              </a:rPr>
              <a:t>of</a:t>
            </a:r>
            <a:r>
              <a:rPr lang="de-DE" altLang="de-DE" sz="1200" dirty="0" smtClean="0">
                <a:latin typeface="Arial" panose="020B0604020202020204" pitchFamily="34" charset="0"/>
              </a:rPr>
              <a:t> </a:t>
            </a:r>
            <a:r>
              <a:rPr lang="de-DE" altLang="de-DE" sz="1200" dirty="0" err="1" smtClean="0">
                <a:latin typeface="Arial" panose="020B0604020202020204" pitchFamily="34" charset="0"/>
              </a:rPr>
              <a:t>the</a:t>
            </a:r>
            <a:r>
              <a:rPr lang="de-DE" altLang="de-DE" sz="1200" dirty="0" smtClean="0">
                <a:latin typeface="Arial" panose="020B0604020202020204" pitchFamily="34" charset="0"/>
              </a:rPr>
              <a:t> </a:t>
            </a:r>
            <a:r>
              <a:rPr lang="de-DE" altLang="de-DE" sz="1200" dirty="0" err="1" smtClean="0">
                <a:latin typeface="Arial" panose="020B0604020202020204" pitchFamily="34" charset="0"/>
              </a:rPr>
              <a:t>head</a:t>
            </a:r>
            <a:r>
              <a:rPr lang="de-DE" altLang="de-DE" sz="1200" dirty="0" smtClean="0">
                <a:latin typeface="Arial" panose="020B0604020202020204" pitchFamily="34" charset="0"/>
              </a:rPr>
              <a:t> </a:t>
            </a:r>
            <a:r>
              <a:rPr lang="de-DE" altLang="de-DE" sz="1200" dirty="0" err="1" smtClean="0">
                <a:latin typeface="Arial" panose="020B0604020202020204" pitchFamily="34" charset="0"/>
              </a:rPr>
              <a:t>and</a:t>
            </a:r>
            <a:r>
              <a:rPr lang="de-DE" altLang="de-DE" sz="1200" dirty="0" smtClean="0">
                <a:latin typeface="Arial" panose="020B0604020202020204" pitchFamily="34" charset="0"/>
              </a:rPr>
              <a:t> </a:t>
            </a:r>
            <a:r>
              <a:rPr lang="de-DE" altLang="de-DE" sz="1200" dirty="0" err="1" smtClean="0">
                <a:latin typeface="Arial" panose="020B0604020202020204" pitchFamily="34" charset="0"/>
              </a:rPr>
              <a:t>eye</a:t>
            </a:r>
            <a:r>
              <a:rPr lang="de-DE" altLang="de-DE" sz="1200" dirty="0" smtClean="0">
                <a:latin typeface="Arial" panose="020B0604020202020204" pitchFamily="34" charset="0"/>
              </a:rPr>
              <a:t> </a:t>
            </a:r>
            <a:r>
              <a:rPr lang="de-DE" altLang="de-DE" sz="1200" dirty="0" err="1" smtClean="0">
                <a:latin typeface="Arial" panose="020B0604020202020204" pitchFamily="34" charset="0"/>
              </a:rPr>
              <a:t>initiated</a:t>
            </a:r>
            <a:r>
              <a:rPr lang="de-DE" altLang="de-DE" sz="1200" dirty="0" smtClean="0">
                <a:latin typeface="Arial" panose="020B0604020202020204" pitchFamily="34" charset="0"/>
              </a:rPr>
              <a:t>, in </a:t>
            </a:r>
            <a:r>
              <a:rPr lang="de-DE" altLang="de-DE" sz="1200" dirty="0" err="1" smtClean="0">
                <a:latin typeface="Arial" panose="020B0604020202020204" pitchFamily="34" charset="0"/>
              </a:rPr>
              <a:t>order</a:t>
            </a:r>
            <a:r>
              <a:rPr lang="de-DE" altLang="de-DE" sz="1200" dirty="0" smtClean="0">
                <a:latin typeface="Arial" panose="020B0604020202020204" pitchFamily="34" charset="0"/>
              </a:rPr>
              <a:t> </a:t>
            </a:r>
            <a:r>
              <a:rPr lang="de-DE" altLang="de-DE" sz="1200" dirty="0" err="1" smtClean="0">
                <a:latin typeface="Arial" panose="020B0604020202020204" pitchFamily="34" charset="0"/>
              </a:rPr>
              <a:t>for</a:t>
            </a:r>
            <a:r>
              <a:rPr lang="de-DE" altLang="de-DE" sz="1200" dirty="0" smtClean="0">
                <a:latin typeface="Arial" panose="020B0604020202020204" pitchFamily="34" charset="0"/>
              </a:rPr>
              <a:t> </a:t>
            </a:r>
            <a:r>
              <a:rPr lang="de-DE" altLang="de-DE" sz="1200" dirty="0" err="1" smtClean="0">
                <a:latin typeface="Arial" panose="020B0604020202020204" pitchFamily="34" charset="0"/>
              </a:rPr>
              <a:t>the</a:t>
            </a:r>
            <a:r>
              <a:rPr lang="de-DE" altLang="de-DE" sz="1200" dirty="0" smtClean="0">
                <a:latin typeface="Arial" panose="020B0604020202020204" pitchFamily="34" charset="0"/>
              </a:rPr>
              <a:t> </a:t>
            </a:r>
            <a:r>
              <a:rPr lang="de-DE" altLang="de-DE" sz="1200" dirty="0" err="1" smtClean="0">
                <a:latin typeface="Arial" panose="020B0604020202020204" pitchFamily="34" charset="0"/>
              </a:rPr>
              <a:t>object</a:t>
            </a:r>
            <a:r>
              <a:rPr lang="de-DE" altLang="de-DE" sz="1200" dirty="0" smtClean="0">
                <a:latin typeface="Arial" panose="020B0604020202020204" pitchFamily="34" charset="0"/>
              </a:rPr>
              <a:t> </a:t>
            </a:r>
            <a:r>
              <a:rPr lang="de-DE" altLang="de-DE" sz="1200" dirty="0" err="1" smtClean="0">
                <a:latin typeface="Arial" panose="020B0604020202020204" pitchFamily="34" charset="0"/>
              </a:rPr>
              <a:t>to</a:t>
            </a:r>
            <a:r>
              <a:rPr lang="de-DE" altLang="de-DE" sz="1200" dirty="0" smtClean="0">
                <a:latin typeface="Arial" panose="020B0604020202020204" pitchFamily="34" charset="0"/>
              </a:rPr>
              <a:t> </a:t>
            </a:r>
            <a:r>
              <a:rPr lang="de-DE" altLang="de-DE" sz="1200" dirty="0" err="1" smtClean="0">
                <a:latin typeface="Arial" panose="020B0604020202020204" pitchFamily="34" charset="0"/>
              </a:rPr>
              <a:t>be</a:t>
            </a:r>
            <a:r>
              <a:rPr lang="de-DE" altLang="de-DE" sz="1200" dirty="0" smtClean="0">
                <a:latin typeface="Arial" panose="020B0604020202020204" pitchFamily="34" charset="0"/>
              </a:rPr>
              <a:t> </a:t>
            </a:r>
            <a:r>
              <a:rPr lang="de-DE" altLang="de-DE" sz="1200" dirty="0" err="1" smtClean="0">
                <a:latin typeface="Arial" panose="020B0604020202020204" pitchFamily="34" charset="0"/>
              </a:rPr>
              <a:t>fixated</a:t>
            </a:r>
            <a:r>
              <a:rPr lang="de-DE" altLang="de-DE" sz="1200" dirty="0" smtClean="0">
                <a:latin typeface="Arial" panose="020B0604020202020204" pitchFamily="34" charset="0"/>
              </a:rPr>
              <a:t>.</a:t>
            </a:r>
          </a:p>
          <a:p>
            <a:pPr defTabSz="190500">
              <a:lnSpc>
                <a:spcPct val="80000"/>
              </a:lnSpc>
            </a:pPr>
            <a:r>
              <a:rPr lang="de-DE" altLang="de-DE" sz="1200" dirty="0" smtClean="0">
                <a:latin typeface="Arial" panose="020B0604020202020204" pitchFamily="34" charset="0"/>
              </a:rPr>
              <a:t>The </a:t>
            </a:r>
            <a:r>
              <a:rPr lang="de-DE" altLang="de-DE" sz="1200" dirty="0" err="1" smtClean="0">
                <a:latin typeface="Arial" panose="020B0604020202020204" pitchFamily="34" charset="0"/>
              </a:rPr>
              <a:t>observer</a:t>
            </a:r>
            <a:r>
              <a:rPr lang="de-DE" altLang="de-DE" sz="1200" dirty="0" smtClean="0">
                <a:latin typeface="Arial" panose="020B0604020202020204" pitchFamily="34" charset="0"/>
              </a:rPr>
              <a:t> </a:t>
            </a:r>
            <a:r>
              <a:rPr lang="de-DE" altLang="de-DE" sz="1200" dirty="0" err="1" smtClean="0">
                <a:latin typeface="Arial" panose="020B0604020202020204" pitchFamily="34" charset="0"/>
              </a:rPr>
              <a:t>continually</a:t>
            </a:r>
            <a:r>
              <a:rPr lang="de-DE" altLang="de-DE" sz="1200" dirty="0" smtClean="0">
                <a:latin typeface="Arial" panose="020B0604020202020204" pitchFamily="34" charset="0"/>
              </a:rPr>
              <a:t> </a:t>
            </a:r>
            <a:r>
              <a:rPr lang="de-DE" altLang="de-DE" sz="1200" dirty="0" err="1" smtClean="0">
                <a:latin typeface="Arial" panose="020B0604020202020204" pitchFamily="34" charset="0"/>
              </a:rPr>
              <a:t>uses</a:t>
            </a:r>
            <a:r>
              <a:rPr lang="de-DE" altLang="de-DE" sz="1200" dirty="0" smtClean="0">
                <a:latin typeface="Arial" panose="020B0604020202020204" pitchFamily="34" charset="0"/>
              </a:rPr>
              <a:t> </a:t>
            </a:r>
            <a:r>
              <a:rPr lang="de-DE" altLang="de-DE" sz="1200" dirty="0" err="1" smtClean="0">
                <a:latin typeface="Arial" panose="020B0604020202020204" pitchFamily="34" charset="0"/>
              </a:rPr>
              <a:t>the</a:t>
            </a:r>
            <a:r>
              <a:rPr lang="de-DE" altLang="de-DE" sz="1200" dirty="0" smtClean="0">
                <a:latin typeface="Arial" panose="020B0604020202020204" pitchFamily="34" charset="0"/>
              </a:rPr>
              <a:t> </a:t>
            </a:r>
            <a:r>
              <a:rPr lang="de-DE" altLang="de-DE" sz="1200" dirty="0" err="1" smtClean="0">
                <a:latin typeface="Arial" panose="020B0604020202020204" pitchFamily="34" charset="0"/>
              </a:rPr>
              <a:t>information</a:t>
            </a:r>
            <a:r>
              <a:rPr lang="de-DE" altLang="de-DE" sz="1200" dirty="0" smtClean="0">
                <a:latin typeface="Arial" panose="020B0604020202020204" pitchFamily="34" charset="0"/>
              </a:rPr>
              <a:t> </a:t>
            </a:r>
            <a:r>
              <a:rPr lang="de-DE" altLang="de-DE" sz="1200" dirty="0" err="1" smtClean="0">
                <a:latin typeface="Arial" panose="020B0604020202020204" pitchFamily="34" charset="0"/>
              </a:rPr>
              <a:t>received</a:t>
            </a:r>
            <a:r>
              <a:rPr lang="de-DE" altLang="de-DE" sz="1200" dirty="0" smtClean="0">
                <a:latin typeface="Arial" panose="020B0604020202020204" pitchFamily="34" charset="0"/>
              </a:rPr>
              <a:t> </a:t>
            </a:r>
            <a:r>
              <a:rPr lang="de-DE" altLang="de-DE" sz="1200" dirty="0" err="1" smtClean="0">
                <a:latin typeface="Arial" panose="020B0604020202020204" pitchFamily="34" charset="0"/>
              </a:rPr>
              <a:t>peripherally</a:t>
            </a:r>
            <a:r>
              <a:rPr lang="de-DE" altLang="de-DE" sz="1200" dirty="0" smtClean="0">
                <a:latin typeface="Arial" panose="020B0604020202020204" pitchFamily="34" charset="0"/>
              </a:rPr>
              <a:t> in </a:t>
            </a:r>
            <a:r>
              <a:rPr lang="de-DE" altLang="de-DE" sz="1200" dirty="0" err="1" smtClean="0">
                <a:latin typeface="Arial" panose="020B0604020202020204" pitchFamily="34" charset="0"/>
              </a:rPr>
              <a:t>order</a:t>
            </a:r>
            <a:r>
              <a:rPr lang="de-DE" altLang="de-DE" sz="1200" dirty="0" smtClean="0">
                <a:latin typeface="Arial" panose="020B0604020202020204" pitchFamily="34" charset="0"/>
              </a:rPr>
              <a:t> </a:t>
            </a:r>
            <a:r>
              <a:rPr lang="de-DE" altLang="de-DE" sz="1200" dirty="0" err="1" smtClean="0">
                <a:latin typeface="Arial" panose="020B0604020202020204" pitchFamily="34" charset="0"/>
              </a:rPr>
              <a:t>to</a:t>
            </a:r>
            <a:r>
              <a:rPr lang="de-DE" altLang="de-DE" sz="1200" dirty="0" smtClean="0">
                <a:latin typeface="Arial" panose="020B0604020202020204" pitchFamily="34" charset="0"/>
              </a:rPr>
              <a:t> </a:t>
            </a:r>
            <a:r>
              <a:rPr lang="de-DE" altLang="de-DE" sz="1200" dirty="0" err="1" smtClean="0">
                <a:latin typeface="Arial" panose="020B0604020202020204" pitchFamily="34" charset="0"/>
              </a:rPr>
              <a:t>select</a:t>
            </a:r>
            <a:r>
              <a:rPr lang="de-DE" altLang="de-DE" sz="1200" dirty="0" smtClean="0">
                <a:latin typeface="Arial" panose="020B0604020202020204" pitchFamily="34" charset="0"/>
              </a:rPr>
              <a:t> </a:t>
            </a:r>
            <a:r>
              <a:rPr lang="de-DE" altLang="de-DE" sz="1200" dirty="0" err="1" smtClean="0">
                <a:latin typeface="Arial" panose="020B0604020202020204" pitchFamily="34" charset="0"/>
              </a:rPr>
              <a:t>fixation</a:t>
            </a:r>
            <a:r>
              <a:rPr lang="de-DE" altLang="de-DE" sz="1200" dirty="0" smtClean="0">
                <a:latin typeface="Arial" panose="020B0604020202020204" pitchFamily="34" charset="0"/>
              </a:rPr>
              <a:t> </a:t>
            </a:r>
            <a:r>
              <a:rPr lang="de-DE" altLang="de-DE" sz="1200" dirty="0" err="1" smtClean="0">
                <a:latin typeface="Arial" panose="020B0604020202020204" pitchFamily="34" charset="0"/>
              </a:rPr>
              <a:t>points</a:t>
            </a:r>
            <a:r>
              <a:rPr lang="de-DE" altLang="de-DE" sz="1200" dirty="0" smtClean="0">
                <a:latin typeface="Arial" panose="020B0604020202020204" pitchFamily="34" charset="0"/>
              </a:rPr>
              <a:t>.</a:t>
            </a:r>
          </a:p>
          <a:p>
            <a:pPr defTabSz="190500">
              <a:lnSpc>
                <a:spcPct val="80000"/>
              </a:lnSpc>
            </a:pPr>
            <a:endParaRPr lang="de-DE" altLang="de-DE" b="1" dirty="0" smtClean="0">
              <a:latin typeface="Arial" pitchFamily="34" charset="0"/>
            </a:endParaRPr>
          </a:p>
          <a:p>
            <a:pPr defTabSz="190500">
              <a:lnSpc>
                <a:spcPct val="80000"/>
              </a:lnSpc>
            </a:pPr>
            <a:r>
              <a:rPr lang="de-DE" altLang="de-DE" sz="1200" b="1" dirty="0" err="1" smtClean="0">
                <a:latin typeface="Arial" panose="020B0604020202020204" pitchFamily="34" charset="0"/>
              </a:rPr>
              <a:t>Peripheral</a:t>
            </a:r>
            <a:r>
              <a:rPr lang="de-DE" altLang="de-DE" sz="1200" b="1" dirty="0" smtClean="0">
                <a:latin typeface="Arial" panose="020B0604020202020204" pitchFamily="34" charset="0"/>
              </a:rPr>
              <a:t> </a:t>
            </a:r>
            <a:r>
              <a:rPr lang="de-DE" altLang="de-DE" sz="1200" b="1" dirty="0" err="1" smtClean="0">
                <a:latin typeface="Arial" panose="020B0604020202020204" pitchFamily="34" charset="0"/>
              </a:rPr>
              <a:t>vision</a:t>
            </a:r>
            <a:r>
              <a:rPr lang="de-DE" altLang="de-DE" sz="1200" b="1" dirty="0" smtClean="0">
                <a:latin typeface="Arial" panose="020B0604020202020204" pitchFamily="34" charset="0"/>
              </a:rPr>
              <a:t>:</a:t>
            </a:r>
          </a:p>
          <a:p>
            <a:pPr defTabSz="190500">
              <a:lnSpc>
                <a:spcPct val="80000"/>
              </a:lnSpc>
              <a:buFont typeface="Wingdings" pitchFamily="2" charset="2"/>
              <a:buChar char="§"/>
            </a:pPr>
            <a:r>
              <a:rPr lang="de-DE" altLang="de-DE" sz="1200" dirty="0" smtClean="0">
                <a:latin typeface="Arial" panose="020B0604020202020204" pitchFamily="34" charset="0"/>
              </a:rPr>
              <a:t> </a:t>
            </a:r>
            <a:r>
              <a:rPr lang="de-DE" altLang="de-DE" sz="1200" dirty="0" err="1" smtClean="0">
                <a:latin typeface="Arial" panose="020B0604020202020204" pitchFamily="34" charset="0"/>
              </a:rPr>
              <a:t>Occurs</a:t>
            </a:r>
            <a:r>
              <a:rPr lang="de-DE" altLang="de-DE" sz="1200" dirty="0" smtClean="0">
                <a:latin typeface="Arial" panose="020B0604020202020204" pitchFamily="34" charset="0"/>
              </a:rPr>
              <a:t> in </a:t>
            </a:r>
            <a:r>
              <a:rPr lang="de-DE" altLang="de-DE" sz="1200" dirty="0" err="1" smtClean="0">
                <a:latin typeface="Arial" panose="020B0604020202020204" pitchFamily="34" charset="0"/>
              </a:rPr>
              <a:t>the</a:t>
            </a:r>
            <a:r>
              <a:rPr lang="de-DE" altLang="de-DE" sz="1200" dirty="0" smtClean="0">
                <a:latin typeface="Arial" panose="020B0604020202020204" pitchFamily="34" charset="0"/>
              </a:rPr>
              <a:t> </a:t>
            </a:r>
            <a:r>
              <a:rPr lang="de-DE" altLang="de-DE" sz="1200" dirty="0" err="1" smtClean="0">
                <a:latin typeface="Arial" panose="020B0604020202020204" pitchFamily="34" charset="0"/>
              </a:rPr>
              <a:t>remaining</a:t>
            </a:r>
            <a:r>
              <a:rPr lang="de-DE" altLang="de-DE" sz="1200" dirty="0" smtClean="0">
                <a:latin typeface="Arial" panose="020B0604020202020204" pitchFamily="34" charset="0"/>
              </a:rPr>
              <a:t> </a:t>
            </a:r>
            <a:r>
              <a:rPr lang="de-DE" altLang="de-DE" sz="1200" dirty="0" err="1" smtClean="0">
                <a:latin typeface="Arial" panose="020B0604020202020204" pitchFamily="34" charset="0"/>
              </a:rPr>
              <a:t>region</a:t>
            </a:r>
            <a:r>
              <a:rPr lang="de-DE" altLang="de-DE" sz="1200" dirty="0" smtClean="0">
                <a:latin typeface="Arial" panose="020B0604020202020204" pitchFamily="34" charset="0"/>
              </a:rPr>
              <a:t> </a:t>
            </a:r>
            <a:r>
              <a:rPr lang="de-DE" altLang="de-DE" sz="1200" dirty="0" err="1" smtClean="0">
                <a:latin typeface="Arial" panose="020B0604020202020204" pitchFamily="34" charset="0"/>
              </a:rPr>
              <a:t>of</a:t>
            </a:r>
            <a:r>
              <a:rPr lang="de-DE" altLang="de-DE" sz="1200" dirty="0" smtClean="0">
                <a:latin typeface="Arial" panose="020B0604020202020204" pitchFamily="34" charset="0"/>
              </a:rPr>
              <a:t> </a:t>
            </a:r>
            <a:r>
              <a:rPr lang="de-DE" altLang="de-DE" sz="1200" dirty="0" err="1" smtClean="0">
                <a:latin typeface="Arial" panose="020B0604020202020204" pitchFamily="34" charset="0"/>
              </a:rPr>
              <a:t>the</a:t>
            </a:r>
            <a:r>
              <a:rPr lang="de-DE" altLang="de-DE" sz="1200" dirty="0" smtClean="0">
                <a:latin typeface="Arial" panose="020B0604020202020204" pitchFamily="34" charset="0"/>
              </a:rPr>
              <a:t> </a:t>
            </a:r>
            <a:r>
              <a:rPr lang="de-DE" altLang="de-DE" sz="1200" dirty="0" err="1" smtClean="0">
                <a:latin typeface="Arial" panose="020B0604020202020204" pitchFamily="34" charset="0"/>
              </a:rPr>
              <a:t>retina</a:t>
            </a:r>
            <a:endParaRPr lang="de-DE" altLang="de-DE" sz="1200" dirty="0" smtClean="0">
              <a:latin typeface="Arial" panose="020B0604020202020204" pitchFamily="34" charset="0"/>
            </a:endParaRPr>
          </a:p>
          <a:p>
            <a:pPr defTabSz="190500">
              <a:lnSpc>
                <a:spcPct val="80000"/>
              </a:lnSpc>
              <a:buFont typeface="Wingdings" pitchFamily="2" charset="2"/>
              <a:buChar char="§"/>
            </a:pPr>
            <a:r>
              <a:rPr lang="de-DE" altLang="de-DE" sz="1200" dirty="0" smtClean="0">
                <a:latin typeface="Arial" panose="020B0604020202020204" pitchFamily="34" charset="0"/>
              </a:rPr>
              <a:t> </a:t>
            </a:r>
            <a:r>
              <a:rPr lang="de-DE" altLang="de-DE" sz="1200" dirty="0" err="1" smtClean="0">
                <a:latin typeface="Arial" panose="020B0604020202020204" pitchFamily="34" charset="0"/>
              </a:rPr>
              <a:t>Reduced</a:t>
            </a:r>
            <a:r>
              <a:rPr lang="de-DE" altLang="de-DE" sz="1200" dirty="0" smtClean="0">
                <a:latin typeface="Arial" panose="020B0604020202020204" pitchFamily="34" charset="0"/>
              </a:rPr>
              <a:t> </a:t>
            </a:r>
            <a:r>
              <a:rPr lang="de-DE" altLang="de-DE" sz="1200" dirty="0" err="1" smtClean="0">
                <a:latin typeface="Arial" panose="020B0604020202020204" pitchFamily="34" charset="0"/>
              </a:rPr>
              <a:t>visual</a:t>
            </a:r>
            <a:r>
              <a:rPr lang="de-DE" altLang="de-DE" sz="1200" dirty="0" smtClean="0">
                <a:latin typeface="Arial" panose="020B0604020202020204" pitchFamily="34" charset="0"/>
              </a:rPr>
              <a:t> </a:t>
            </a:r>
            <a:r>
              <a:rPr lang="de-DE" altLang="de-DE" sz="1200" dirty="0" err="1" smtClean="0">
                <a:latin typeface="Arial" panose="020B0604020202020204" pitchFamily="34" charset="0"/>
              </a:rPr>
              <a:t>acuity</a:t>
            </a:r>
            <a:r>
              <a:rPr lang="de-DE" altLang="de-DE" sz="1200" dirty="0" smtClean="0">
                <a:latin typeface="Arial" panose="020B0604020202020204" pitchFamily="34" charset="0"/>
              </a:rPr>
              <a:t> </a:t>
            </a:r>
            <a:r>
              <a:rPr lang="de-DE" altLang="de-DE" sz="1200" dirty="0" err="1" smtClean="0">
                <a:latin typeface="Arial" panose="020B0604020202020204" pitchFamily="34" charset="0"/>
              </a:rPr>
              <a:t>compared</a:t>
            </a:r>
            <a:r>
              <a:rPr lang="de-DE" altLang="de-DE" sz="1200" dirty="0" smtClean="0">
                <a:latin typeface="Arial" panose="020B0604020202020204" pitchFamily="34" charset="0"/>
              </a:rPr>
              <a:t> </a:t>
            </a:r>
            <a:r>
              <a:rPr lang="de-DE" altLang="de-DE" sz="1200" dirty="0" err="1" smtClean="0">
                <a:latin typeface="Arial" panose="020B0604020202020204" pitchFamily="34" charset="0"/>
              </a:rPr>
              <a:t>to</a:t>
            </a:r>
            <a:r>
              <a:rPr lang="de-DE" altLang="de-DE" sz="1200" dirty="0" smtClean="0">
                <a:latin typeface="Arial" panose="020B0604020202020204" pitchFamily="34" charset="0"/>
              </a:rPr>
              <a:t> </a:t>
            </a:r>
            <a:r>
              <a:rPr lang="de-DE" altLang="de-DE" sz="1200" dirty="0" err="1" smtClean="0">
                <a:latin typeface="Arial" panose="020B0604020202020204" pitchFamily="34" charset="0"/>
              </a:rPr>
              <a:t>the</a:t>
            </a:r>
            <a:r>
              <a:rPr lang="de-DE" altLang="de-DE" sz="1200" dirty="0" smtClean="0">
                <a:latin typeface="Arial" panose="020B0604020202020204" pitchFamily="34" charset="0"/>
              </a:rPr>
              <a:t> </a:t>
            </a:r>
            <a:r>
              <a:rPr lang="de-DE" altLang="de-DE" sz="1200" dirty="0" err="1" smtClean="0">
                <a:latin typeface="Arial" panose="020B0604020202020204" pitchFamily="34" charset="0"/>
              </a:rPr>
              <a:t>fovea</a:t>
            </a:r>
            <a:endParaRPr lang="de-DE" altLang="de-DE" sz="1200" dirty="0" smtClean="0">
              <a:latin typeface="Arial" panose="020B0604020202020204" pitchFamily="34" charset="0"/>
            </a:endParaRPr>
          </a:p>
          <a:p>
            <a:pPr defTabSz="190500">
              <a:lnSpc>
                <a:spcPct val="80000"/>
              </a:lnSpc>
              <a:buFont typeface="Wingdings" pitchFamily="2" charset="2"/>
              <a:buChar char="§"/>
            </a:pPr>
            <a:r>
              <a:rPr lang="de-DE" altLang="de-DE" sz="1200" dirty="0" smtClean="0">
                <a:latin typeface="Arial" panose="020B0604020202020204" pitchFamily="34" charset="0"/>
              </a:rPr>
              <a:t> </a:t>
            </a:r>
            <a:r>
              <a:rPr lang="de-DE" altLang="de-DE" sz="1200" dirty="0" err="1" smtClean="0">
                <a:latin typeface="Arial" panose="020B0604020202020204" pitchFamily="34" charset="0"/>
              </a:rPr>
              <a:t>Delivers</a:t>
            </a:r>
            <a:r>
              <a:rPr lang="de-DE" altLang="de-DE" sz="1200" dirty="0" smtClean="0">
                <a:latin typeface="Arial" panose="020B0604020202020204" pitchFamily="34" charset="0"/>
              </a:rPr>
              <a:t> "</a:t>
            </a:r>
            <a:r>
              <a:rPr lang="de-DE" altLang="de-DE" sz="1200" dirty="0" err="1" smtClean="0">
                <a:latin typeface="Arial" panose="020B0604020202020204" pitchFamily="34" charset="0"/>
              </a:rPr>
              <a:t>only</a:t>
            </a:r>
            <a:r>
              <a:rPr lang="de-DE" altLang="de-DE" sz="1200" dirty="0" smtClean="0">
                <a:latin typeface="Arial" panose="020B0604020202020204" pitchFamily="34" charset="0"/>
              </a:rPr>
              <a:t>" </a:t>
            </a:r>
            <a:r>
              <a:rPr lang="de-DE" altLang="de-DE" sz="1200" dirty="0" err="1" smtClean="0">
                <a:latin typeface="Arial" panose="020B0604020202020204" pitchFamily="34" charset="0"/>
              </a:rPr>
              <a:t>orientation</a:t>
            </a:r>
            <a:r>
              <a:rPr lang="de-DE" altLang="de-DE" sz="1200" dirty="0" smtClean="0">
                <a:latin typeface="Arial" panose="020B0604020202020204" pitchFamily="34" charset="0"/>
              </a:rPr>
              <a:t> </a:t>
            </a:r>
            <a:r>
              <a:rPr lang="de-DE" altLang="de-DE" sz="1200" dirty="0" err="1" smtClean="0">
                <a:latin typeface="Arial" panose="020B0604020202020204" pitchFamily="34" charset="0"/>
              </a:rPr>
              <a:t>and</a:t>
            </a:r>
            <a:r>
              <a:rPr lang="de-DE" altLang="de-DE" sz="1200" dirty="0" smtClean="0">
                <a:latin typeface="Arial" panose="020B0604020202020204" pitchFamily="34" charset="0"/>
              </a:rPr>
              <a:t> </a:t>
            </a:r>
            <a:r>
              <a:rPr lang="de-DE" altLang="de-DE" sz="1200" dirty="0" err="1" smtClean="0">
                <a:latin typeface="Arial" panose="020B0604020202020204" pitchFamily="34" charset="0"/>
              </a:rPr>
              <a:t>background</a:t>
            </a:r>
            <a:r>
              <a:rPr lang="de-DE" altLang="de-DE" sz="1200" dirty="0" smtClean="0">
                <a:latin typeface="Arial" panose="020B0604020202020204" pitchFamily="34" charset="0"/>
              </a:rPr>
              <a:t> </a:t>
            </a:r>
            <a:r>
              <a:rPr lang="de-DE" altLang="de-DE" sz="1200" dirty="0" err="1" smtClean="0">
                <a:latin typeface="Arial" panose="020B0604020202020204" pitchFamily="34" charset="0"/>
              </a:rPr>
              <a:t>information</a:t>
            </a:r>
            <a:endParaRPr lang="de-DE" altLang="de-DE" sz="1200" dirty="0" smtClean="0">
              <a:latin typeface="Arial" panose="020B0604020202020204" pitchFamily="34" charset="0"/>
            </a:endParaRPr>
          </a:p>
          <a:p>
            <a:pPr defTabSz="190500">
              <a:lnSpc>
                <a:spcPct val="80000"/>
              </a:lnSpc>
              <a:buFont typeface="Wingdings" pitchFamily="2" charset="2"/>
              <a:buChar char="§"/>
            </a:pPr>
            <a:r>
              <a:rPr lang="de-DE" altLang="de-DE" sz="1200" dirty="0" smtClean="0">
                <a:latin typeface="Arial" panose="020B0604020202020204" pitchFamily="34" charset="0"/>
              </a:rPr>
              <a:t> </a:t>
            </a:r>
            <a:r>
              <a:rPr lang="de-DE" altLang="de-DE" sz="1200" dirty="0" err="1" smtClean="0">
                <a:latin typeface="Arial" panose="020B0604020202020204" pitchFamily="34" charset="0"/>
              </a:rPr>
              <a:t>Simultaneous</a:t>
            </a:r>
            <a:r>
              <a:rPr lang="de-DE" altLang="de-DE" sz="1200" dirty="0" smtClean="0">
                <a:latin typeface="Arial" panose="020B0604020202020204" pitchFamily="34" charset="0"/>
              </a:rPr>
              <a:t> </a:t>
            </a:r>
            <a:r>
              <a:rPr lang="de-DE" altLang="de-DE" sz="1200" dirty="0" err="1" smtClean="0">
                <a:latin typeface="Arial" panose="020B0604020202020204" pitchFamily="34" charset="0"/>
              </a:rPr>
              <a:t>perception</a:t>
            </a:r>
            <a:r>
              <a:rPr lang="de-DE" altLang="de-DE" sz="1200" dirty="0" smtClean="0">
                <a:latin typeface="Arial" panose="020B0604020202020204" pitchFamily="34" charset="0"/>
              </a:rPr>
              <a:t> </a:t>
            </a:r>
            <a:r>
              <a:rPr lang="de-DE" altLang="de-DE" sz="1200" dirty="0" err="1" smtClean="0">
                <a:latin typeface="Arial" panose="020B0604020202020204" pitchFamily="34" charset="0"/>
              </a:rPr>
              <a:t>of</a:t>
            </a:r>
            <a:r>
              <a:rPr lang="de-DE" altLang="de-DE" sz="1200" dirty="0" smtClean="0">
                <a:latin typeface="Arial" panose="020B0604020202020204" pitchFamily="34" charset="0"/>
              </a:rPr>
              <a:t> all </a:t>
            </a:r>
            <a:r>
              <a:rPr lang="de-DE" altLang="de-DE" sz="1200" dirty="0" err="1" smtClean="0">
                <a:latin typeface="Arial" panose="020B0604020202020204" pitchFamily="34" charset="0"/>
              </a:rPr>
              <a:t>points</a:t>
            </a:r>
            <a:r>
              <a:rPr lang="de-DE" altLang="de-DE" sz="1200" dirty="0" smtClean="0">
                <a:latin typeface="Arial" panose="020B0604020202020204" pitchFamily="34" charset="0"/>
              </a:rPr>
              <a:t> </a:t>
            </a:r>
            <a:r>
              <a:rPr lang="de-DE" altLang="de-DE" sz="1200" dirty="0" err="1" smtClean="0">
                <a:latin typeface="Arial" panose="020B0604020202020204" pitchFamily="34" charset="0"/>
              </a:rPr>
              <a:t>of</a:t>
            </a:r>
            <a:r>
              <a:rPr lang="de-DE" altLang="de-DE" sz="1200" dirty="0" smtClean="0">
                <a:latin typeface="Arial" panose="020B0604020202020204" pitchFamily="34" charset="0"/>
              </a:rPr>
              <a:t> </a:t>
            </a:r>
            <a:r>
              <a:rPr lang="de-DE" altLang="de-DE" sz="1200" dirty="0" err="1" smtClean="0">
                <a:latin typeface="Arial" panose="020B0604020202020204" pitchFamily="34" charset="0"/>
              </a:rPr>
              <a:t>the</a:t>
            </a:r>
            <a:r>
              <a:rPr lang="de-DE" altLang="de-DE" sz="1200" dirty="0" smtClean="0">
                <a:latin typeface="Arial" panose="020B0604020202020204" pitchFamily="34" charset="0"/>
              </a:rPr>
              <a:t> </a:t>
            </a:r>
            <a:r>
              <a:rPr lang="de-DE" altLang="de-DE" sz="1200" dirty="0" err="1" smtClean="0">
                <a:latin typeface="Arial" panose="020B0604020202020204" pitchFamily="34" charset="0"/>
              </a:rPr>
              <a:t>field</a:t>
            </a:r>
            <a:r>
              <a:rPr lang="de-DE" altLang="de-DE" sz="1200" dirty="0" smtClean="0">
                <a:latin typeface="Arial" panose="020B0604020202020204" pitchFamily="34" charset="0"/>
              </a:rPr>
              <a:t> </a:t>
            </a:r>
            <a:r>
              <a:rPr lang="de-DE" altLang="de-DE" sz="1200" dirty="0" err="1" smtClean="0">
                <a:latin typeface="Arial" panose="020B0604020202020204" pitchFamily="34" charset="0"/>
              </a:rPr>
              <a:t>of</a:t>
            </a:r>
            <a:r>
              <a:rPr lang="de-DE" altLang="de-DE" sz="1200" dirty="0" smtClean="0">
                <a:latin typeface="Arial" panose="020B0604020202020204" pitchFamily="34" charset="0"/>
              </a:rPr>
              <a:t> </a:t>
            </a:r>
            <a:r>
              <a:rPr lang="de-DE" altLang="de-DE" sz="1200" dirty="0" err="1" smtClean="0">
                <a:latin typeface="Arial" panose="020B0604020202020204" pitchFamily="34" charset="0"/>
              </a:rPr>
              <a:t>view</a:t>
            </a:r>
            <a:r>
              <a:rPr lang="de-DE" altLang="de-DE" sz="1200" dirty="0" smtClean="0">
                <a:latin typeface="Arial" panose="020B0604020202020204" pitchFamily="34" charset="0"/>
              </a:rPr>
              <a:t> (</a:t>
            </a:r>
            <a:r>
              <a:rPr lang="de-DE" altLang="de-DE" sz="1200" dirty="0" err="1" smtClean="0">
                <a:latin typeface="Arial" panose="020B0604020202020204" pitchFamily="34" charset="0"/>
              </a:rPr>
              <a:t>perception</a:t>
            </a:r>
            <a:r>
              <a:rPr lang="de-DE" altLang="de-DE" sz="1200" dirty="0" smtClean="0">
                <a:latin typeface="Arial" panose="020B0604020202020204" pitchFamily="34" charset="0"/>
              </a:rPr>
              <a:t> </a:t>
            </a:r>
            <a:r>
              <a:rPr lang="de-DE" altLang="de-DE" sz="1200" dirty="0" err="1" smtClean="0">
                <a:latin typeface="Arial" panose="020B0604020202020204" pitchFamily="34" charset="0"/>
              </a:rPr>
              <a:t>through</a:t>
            </a:r>
            <a:r>
              <a:rPr lang="de-DE" altLang="de-DE" sz="1200" dirty="0" smtClean="0">
                <a:latin typeface="Arial" panose="020B0604020202020204" pitchFamily="34" charset="0"/>
              </a:rPr>
              <a:t> </a:t>
            </a:r>
            <a:r>
              <a:rPr lang="de-DE" altLang="de-DE" sz="1200" dirty="0" err="1" smtClean="0">
                <a:latin typeface="Arial" panose="020B0604020202020204" pitchFamily="34" charset="0"/>
              </a:rPr>
              <a:t>movement</a:t>
            </a:r>
            <a:r>
              <a:rPr lang="de-DE" altLang="de-DE" sz="1200" dirty="0" smtClean="0">
                <a:latin typeface="Arial" panose="020B0604020202020204" pitchFamily="34" charset="0"/>
              </a:rPr>
              <a:t> </a:t>
            </a:r>
            <a:r>
              <a:rPr lang="de-DE" altLang="de-DE" sz="1200" dirty="0" err="1" smtClean="0">
                <a:latin typeface="Arial" panose="020B0604020202020204" pitchFamily="34" charset="0"/>
              </a:rPr>
              <a:t>and</a:t>
            </a:r>
            <a:r>
              <a:rPr lang="de-DE" altLang="de-DE" sz="1200" dirty="0" smtClean="0">
                <a:latin typeface="Arial" panose="020B0604020202020204" pitchFamily="34" charset="0"/>
              </a:rPr>
              <a:t>/</a:t>
            </a:r>
            <a:r>
              <a:rPr lang="de-DE" altLang="de-DE" sz="1200" dirty="0" err="1" smtClean="0">
                <a:latin typeface="Arial" panose="020B0604020202020204" pitchFamily="34" charset="0"/>
              </a:rPr>
              <a:t>or</a:t>
            </a:r>
            <a:r>
              <a:rPr lang="de-DE" altLang="de-DE" sz="1200" dirty="0" smtClean="0">
                <a:latin typeface="Arial" panose="020B0604020202020204" pitchFamily="34" charset="0"/>
              </a:rPr>
              <a:t> </a:t>
            </a:r>
            <a:r>
              <a:rPr lang="de-DE" altLang="de-DE" sz="1200" dirty="0" err="1" smtClean="0">
                <a:latin typeface="Arial" panose="020B0604020202020204" pitchFamily="34" charset="0"/>
              </a:rPr>
              <a:t>contrast</a:t>
            </a:r>
            <a:r>
              <a:rPr lang="de-DE" altLang="de-DE" sz="1200" dirty="0" smtClean="0">
                <a:latin typeface="Arial" panose="020B0604020202020204" pitchFamily="34" charset="0"/>
              </a:rPr>
              <a:t>)</a:t>
            </a:r>
          </a:p>
          <a:p>
            <a:pPr defTabSz="190500">
              <a:lnSpc>
                <a:spcPct val="80000"/>
              </a:lnSpc>
              <a:buFont typeface="Wingdings" pitchFamily="2" charset="2"/>
              <a:buChar char="§"/>
            </a:pPr>
            <a:r>
              <a:rPr lang="de-DE" altLang="de-DE" sz="1200" dirty="0" smtClean="0">
                <a:latin typeface="Arial" panose="020B0604020202020204" pitchFamily="34" charset="0"/>
              </a:rPr>
              <a:t> Low </a:t>
            </a:r>
            <a:r>
              <a:rPr lang="de-DE" altLang="de-DE" sz="1200" dirty="0" err="1" smtClean="0">
                <a:latin typeface="Arial" panose="020B0604020202020204" pitchFamily="34" charset="0"/>
              </a:rPr>
              <a:t>spatial</a:t>
            </a:r>
            <a:r>
              <a:rPr lang="de-DE" altLang="de-DE" sz="1200" dirty="0" smtClean="0">
                <a:latin typeface="Arial" panose="020B0604020202020204" pitchFamily="34" charset="0"/>
              </a:rPr>
              <a:t> </a:t>
            </a:r>
            <a:r>
              <a:rPr lang="de-DE" altLang="de-DE" sz="1200" dirty="0" err="1" smtClean="0">
                <a:latin typeface="Arial" panose="020B0604020202020204" pitchFamily="34" charset="0"/>
              </a:rPr>
              <a:t>resolution</a:t>
            </a:r>
            <a:r>
              <a:rPr lang="de-DE" altLang="de-DE" sz="1200" dirty="0" smtClean="0">
                <a:latin typeface="Arial" panose="020B0604020202020204" pitchFamily="34" charset="0"/>
              </a:rPr>
              <a:t> </a:t>
            </a:r>
            <a:r>
              <a:rPr lang="de-DE" altLang="de-DE" sz="1200" dirty="0" err="1" smtClean="0">
                <a:latin typeface="Arial" panose="020B0604020202020204" pitchFamily="34" charset="0"/>
              </a:rPr>
              <a:t>capacity</a:t>
            </a:r>
            <a:endParaRPr lang="de-DE" altLang="de-DE" sz="1200" dirty="0" smtClean="0">
              <a:latin typeface="Arial" panose="020B0604020202020204" pitchFamily="34" charset="0"/>
            </a:endParaRPr>
          </a:p>
          <a:p>
            <a:pPr defTabSz="190500">
              <a:lnSpc>
                <a:spcPct val="80000"/>
              </a:lnSpc>
              <a:buFont typeface="Wingdings" pitchFamily="2" charset="2"/>
              <a:buChar char="§"/>
            </a:pPr>
            <a:r>
              <a:rPr lang="de-DE" altLang="de-DE" sz="1200" dirty="0" smtClean="0">
                <a:latin typeface="Arial" panose="020B0604020202020204" pitchFamily="34" charset="0"/>
              </a:rPr>
              <a:t> High temporal </a:t>
            </a:r>
            <a:r>
              <a:rPr lang="de-DE" altLang="de-DE" sz="1200" dirty="0" err="1" smtClean="0">
                <a:latin typeface="Arial" panose="020B0604020202020204" pitchFamily="34" charset="0"/>
              </a:rPr>
              <a:t>resolution</a:t>
            </a:r>
            <a:r>
              <a:rPr lang="de-DE" altLang="de-DE" sz="1200" dirty="0" smtClean="0">
                <a:latin typeface="Arial" panose="020B0604020202020204" pitchFamily="34" charset="0"/>
              </a:rPr>
              <a:t> </a:t>
            </a:r>
            <a:r>
              <a:rPr lang="de-DE" altLang="de-DE" sz="1200" dirty="0" err="1" smtClean="0">
                <a:latin typeface="Arial" panose="020B0604020202020204" pitchFamily="34" charset="0"/>
              </a:rPr>
              <a:t>capacity</a:t>
            </a:r>
            <a:r>
              <a:rPr lang="de-DE" altLang="de-DE" sz="1200" dirty="0" smtClean="0">
                <a:latin typeface="Arial" panose="020B0604020202020204" pitchFamily="34" charset="0"/>
              </a:rPr>
              <a:t>, </a:t>
            </a:r>
            <a:r>
              <a:rPr lang="de-DE" altLang="de-DE" sz="1200" dirty="0" err="1" smtClean="0">
                <a:latin typeface="Arial" panose="020B0604020202020204" pitchFamily="34" charset="0"/>
              </a:rPr>
              <a:t>therefore</a:t>
            </a:r>
            <a:r>
              <a:rPr lang="de-DE" altLang="de-DE" sz="1200" dirty="0" smtClean="0">
                <a:latin typeface="Arial" panose="020B0604020202020204" pitchFamily="34" charset="0"/>
              </a:rPr>
              <a:t> </a:t>
            </a:r>
            <a:r>
              <a:rPr lang="de-DE" altLang="de-DE" sz="1200" dirty="0" err="1" smtClean="0">
                <a:latin typeface="Arial" panose="020B0604020202020204" pitchFamily="34" charset="0"/>
              </a:rPr>
              <a:t>very</a:t>
            </a:r>
            <a:r>
              <a:rPr lang="de-DE" altLang="de-DE" sz="1200" dirty="0" smtClean="0">
                <a:latin typeface="Arial" panose="020B0604020202020204" pitchFamily="34" charset="0"/>
              </a:rPr>
              <a:t> sensitive </a:t>
            </a:r>
            <a:r>
              <a:rPr lang="de-DE" altLang="de-DE" sz="1200" dirty="0" err="1" smtClean="0">
                <a:latin typeface="Arial" panose="020B0604020202020204" pitchFamily="34" charset="0"/>
              </a:rPr>
              <a:t>to</a:t>
            </a:r>
            <a:r>
              <a:rPr lang="de-DE" altLang="de-DE" sz="1200" dirty="0" smtClean="0">
                <a:latin typeface="Arial" panose="020B0604020202020204" pitchFamily="34" charset="0"/>
              </a:rPr>
              <a:t> </a:t>
            </a:r>
            <a:r>
              <a:rPr lang="de-DE" altLang="de-DE" sz="1200" dirty="0" err="1" smtClean="0">
                <a:latin typeface="Arial" panose="020B0604020202020204" pitchFamily="34" charset="0"/>
              </a:rPr>
              <a:t>movements</a:t>
            </a:r>
            <a:endParaRPr lang="de-DE" altLang="de-DE" sz="1200" dirty="0" smtClean="0">
              <a:latin typeface="Arial" panose="020B0604020202020204" pitchFamily="34" charset="0"/>
            </a:endParaRPr>
          </a:p>
          <a:p>
            <a:pPr defTabSz="190500">
              <a:lnSpc>
                <a:spcPct val="80000"/>
              </a:lnSpc>
              <a:buFont typeface="Wingdings" pitchFamily="2" charset="2"/>
              <a:buChar char="§"/>
            </a:pPr>
            <a:r>
              <a:rPr lang="de-DE" altLang="de-DE" sz="1200" dirty="0" smtClean="0">
                <a:latin typeface="Arial" panose="020B0604020202020204" pitchFamily="34" charset="0"/>
              </a:rPr>
              <a:t> </a:t>
            </a:r>
            <a:r>
              <a:rPr lang="de-DE" altLang="de-DE" sz="1200" dirty="0" err="1" smtClean="0">
                <a:latin typeface="Arial" panose="020B0604020202020204" pitchFamily="34" charset="0"/>
              </a:rPr>
              <a:t>Retinal</a:t>
            </a:r>
            <a:r>
              <a:rPr lang="de-DE" altLang="de-DE" sz="1200" dirty="0" smtClean="0">
                <a:latin typeface="Arial" panose="020B0604020202020204" pitchFamily="34" charset="0"/>
              </a:rPr>
              <a:t> </a:t>
            </a:r>
            <a:r>
              <a:rPr lang="de-DE" altLang="de-DE" sz="1200" dirty="0" err="1" smtClean="0">
                <a:latin typeface="Arial" panose="020B0604020202020204" pitchFamily="34" charset="0"/>
              </a:rPr>
              <a:t>periphery</a:t>
            </a:r>
            <a:r>
              <a:rPr lang="de-DE" altLang="de-DE" sz="1200" dirty="0" smtClean="0">
                <a:latin typeface="Arial" panose="020B0604020202020204" pitchFamily="34" charset="0"/>
              </a:rPr>
              <a:t>: = "</a:t>
            </a:r>
            <a:r>
              <a:rPr lang="de-DE" altLang="de-DE" sz="1200" i="1" dirty="0" err="1" smtClean="0">
                <a:latin typeface="Arial" panose="020B0604020202020204" pitchFamily="34" charset="0"/>
              </a:rPr>
              <a:t>wide</a:t>
            </a:r>
            <a:r>
              <a:rPr lang="de-DE" altLang="de-DE" sz="1200" i="1" dirty="0" smtClean="0">
                <a:latin typeface="Arial" panose="020B0604020202020204" pitchFamily="34" charset="0"/>
              </a:rPr>
              <a:t>-angle </a:t>
            </a:r>
            <a:r>
              <a:rPr lang="de-DE" altLang="de-DE" sz="1200" i="1" dirty="0" err="1" smtClean="0">
                <a:latin typeface="Arial" panose="020B0604020202020204" pitchFamily="34" charset="0"/>
              </a:rPr>
              <a:t>early-warning</a:t>
            </a:r>
            <a:r>
              <a:rPr lang="de-DE" altLang="de-DE" sz="1200" i="1" dirty="0" smtClean="0">
                <a:latin typeface="Arial" panose="020B0604020202020204" pitchFamily="34" charset="0"/>
              </a:rPr>
              <a:t> </a:t>
            </a:r>
            <a:r>
              <a:rPr lang="de-DE" altLang="de-DE" sz="1200" i="1" dirty="0" err="1" smtClean="0">
                <a:latin typeface="Arial" panose="020B0604020202020204" pitchFamily="34" charset="0"/>
              </a:rPr>
              <a:t>system</a:t>
            </a:r>
            <a:r>
              <a:rPr lang="de-DE" altLang="de-DE" sz="1200" dirty="0" smtClean="0">
                <a:latin typeface="Arial" panose="020B0604020202020204" pitchFamily="34" charset="0"/>
              </a:rPr>
              <a:t>"</a:t>
            </a:r>
            <a:endParaRPr lang="de-DE" altLang="de-DE" dirty="0" smtClean="0">
              <a:latin typeface="Arial" pitchFamily="34" charset="0"/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07D1F1-8236-4B65-B90C-0DA9B6BBC88C}" type="slidenum">
              <a:rPr lang="de-DE" altLang="de-DE" smtClean="0"/>
              <a:pPr/>
              <a:t>10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26106463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jpe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2" descr="Titel-Kopf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844"/>
          <a:stretch>
            <a:fillRect/>
          </a:stretch>
        </p:blipFill>
        <p:spPr bwMode="auto">
          <a:xfrm>
            <a:off x="3175" y="1096963"/>
            <a:ext cx="9140825" cy="706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3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677"/>
          <a:stretch>
            <a:fillRect/>
          </a:stretch>
        </p:blipFill>
        <p:spPr bwMode="auto">
          <a:xfrm>
            <a:off x="0" y="0"/>
            <a:ext cx="9139238" cy="1096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6" descr="M:\kan\kan-geschaeftsstelle\Oeffentlichkeitsarbeit\Homepage\Projektordner_Redesign\SimpleThings_relaunch\Internetdesign\Wortmarken\KAN-Praxis\Module\KAN-Praxis-Module.jpg"/>
          <p:cNvPicPr>
            <a:picLocks noChangeAspect="1" noChangeArrowheads="1"/>
          </p:cNvPicPr>
          <p:nvPr userDrawn="1"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30813" y="333375"/>
            <a:ext cx="2941637" cy="966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0191" name="Rectangle 15"/>
          <p:cNvSpPr>
            <a:spLocks noGrp="1" noChangeArrowheads="1"/>
          </p:cNvSpPr>
          <p:nvPr>
            <p:ph type="ctrTitle"/>
          </p:nvPr>
        </p:nvSpPr>
        <p:spPr>
          <a:xfrm>
            <a:off x="1979613" y="2189163"/>
            <a:ext cx="6102350" cy="2679700"/>
          </a:xfrm>
        </p:spPr>
        <p:txBody>
          <a:bodyPr bIns="0"/>
          <a:lstStyle>
            <a:lvl1pPr>
              <a:lnSpc>
                <a:spcPct val="90000"/>
              </a:lnSpc>
              <a:defRPr sz="4000"/>
            </a:lvl1pPr>
          </a:lstStyle>
          <a:p>
            <a:pPr lvl="0"/>
            <a:r>
              <a:rPr lang="de-DE" altLang="de-DE" noProof="0" smtClean="0"/>
              <a:t>Hier steht ein Titel</a:t>
            </a:r>
          </a:p>
        </p:txBody>
      </p:sp>
      <p:sp>
        <p:nvSpPr>
          <p:cNvPr id="50192" name="Rectangle 16"/>
          <p:cNvSpPr>
            <a:spLocks noGrp="1" noChangeArrowheads="1"/>
          </p:cNvSpPr>
          <p:nvPr>
            <p:ph type="subTitle" idx="1"/>
          </p:nvPr>
        </p:nvSpPr>
        <p:spPr>
          <a:xfrm>
            <a:off x="1979613" y="5083175"/>
            <a:ext cx="6102350" cy="1298575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/>
          <a:lstStyle>
            <a:lvl1pPr>
              <a:spcBef>
                <a:spcPct val="0"/>
              </a:spcBef>
              <a:defRPr sz="2000" b="0"/>
            </a:lvl1pPr>
          </a:lstStyle>
          <a:p>
            <a:pPr lvl="0"/>
            <a:r>
              <a:rPr lang="de-DE" altLang="de-DE" noProof="0" smtClean="0"/>
              <a:t>Veranstaltung</a:t>
            </a:r>
          </a:p>
          <a:p>
            <a:pPr lvl="0"/>
            <a:r>
              <a:rPr lang="de-DE" altLang="de-DE" noProof="0" smtClean="0"/>
              <a:t>Autor	</a:t>
            </a:r>
          </a:p>
          <a:p>
            <a:pPr lvl="0"/>
            <a:r>
              <a:rPr lang="de-DE" altLang="de-DE" noProof="0" smtClean="0"/>
              <a:t>Ort, Datum</a:t>
            </a:r>
          </a:p>
        </p:txBody>
      </p:sp>
    </p:spTree>
    <p:extLst>
      <p:ext uri="{BB962C8B-B14F-4D97-AF65-F5344CB8AC3E}">
        <p14:creationId xmlns:p14="http://schemas.microsoft.com/office/powerpoint/2010/main" val="13849258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F59B7BC-B1E0-42E4-91CD-0F0FF1B3BABD}" type="datetime1">
              <a:rPr lang="de-DE" altLang="de-DE" smtClean="0"/>
              <a:t>12.11.2019</a:t>
            </a:fld>
            <a:endParaRPr lang="de-DE" altLang="de-DE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de-DE" dirty="0" smtClean="0"/>
              <a:t>Module 2 – Learning ergonomics - Part 2</a:t>
            </a:r>
            <a:endParaRPr lang="de-DE" altLang="de-DE" dirty="0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de-DE" altLang="de-DE" dirty="0" smtClean="0"/>
              <a:t> </a:t>
            </a:r>
            <a:fld id="{A7A8F42C-B60E-4559-A6F1-A68D069F3B34}" type="slidenum">
              <a:rPr lang="de-DE" altLang="de-DE"/>
              <a:pPr/>
              <a:t>‹Nr.›</a:t>
            </a:fld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40875985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588125" y="765175"/>
            <a:ext cx="2016125" cy="5616575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539750" y="765175"/>
            <a:ext cx="5895975" cy="5616575"/>
          </a:xfrm>
        </p:spPr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38197DC-6A12-4F97-A718-FDB40F04AE24}" type="datetime1">
              <a:rPr lang="de-DE" altLang="de-DE" smtClean="0"/>
              <a:t>12.11.2019</a:t>
            </a:fld>
            <a:endParaRPr lang="de-DE" altLang="de-DE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de-DE" dirty="0" smtClean="0"/>
              <a:t>Module 2 – Learning ergonomics - Part 2</a:t>
            </a:r>
            <a:endParaRPr lang="de-DE" altLang="de-DE" dirty="0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de-DE" altLang="de-DE" dirty="0" smtClean="0"/>
              <a:t> </a:t>
            </a:r>
            <a:fld id="{1E31CA39-C23F-40FA-852D-DCCE8DE10DF5}" type="slidenum">
              <a:rPr lang="de-DE" altLang="de-DE"/>
              <a:pPr/>
              <a:t>‹Nr.›</a:t>
            </a:fld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320743873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7"/>
          <p:cNvSpPr>
            <a:spLocks noChangeArrowheads="1"/>
          </p:cNvSpPr>
          <p:nvPr/>
        </p:nvSpPr>
        <p:spPr bwMode="auto">
          <a:xfrm>
            <a:off x="0" y="2346325"/>
            <a:ext cx="9144000" cy="4511675"/>
          </a:xfrm>
          <a:prstGeom prst="rect">
            <a:avLst/>
          </a:prstGeom>
          <a:solidFill>
            <a:srgbClr val="EAEAE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algn="ctr" eaLnBrk="0" hangingPunct="0">
              <a:defRPr sz="1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algn="ctr" eaLnBrk="0" hangingPunct="0">
              <a:defRPr sz="12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algn="ctr" eaLnBrk="0" hangingPunct="0">
              <a:defRPr sz="12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algn="ctr" eaLnBrk="0" hangingPunct="0">
              <a:defRPr sz="12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algn="ctr" eaLnBrk="0" hangingPunct="0">
              <a:defRPr sz="12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endParaRPr lang="de-DE" altLang="de-DE"/>
          </a:p>
        </p:txBody>
      </p:sp>
      <p:pic>
        <p:nvPicPr>
          <p:cNvPr id="5" name="Picture 16" descr="DGUV_Logo_RGB_11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1000" y="174625"/>
            <a:ext cx="4672013" cy="1166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6" name="Group 23"/>
          <p:cNvGrpSpPr>
            <a:grpSpLocks/>
          </p:cNvGrpSpPr>
          <p:nvPr/>
        </p:nvGrpSpPr>
        <p:grpSpPr bwMode="auto">
          <a:xfrm rot="5400000">
            <a:off x="-1101725" y="1101725"/>
            <a:ext cx="2347913" cy="144463"/>
            <a:chOff x="340" y="912"/>
            <a:chExt cx="1479" cy="91"/>
          </a:xfrm>
        </p:grpSpPr>
        <p:sp>
          <p:nvSpPr>
            <p:cNvPr id="7" name="Rectangle 19"/>
            <p:cNvSpPr>
              <a:spLocks noChangeArrowheads="1"/>
            </p:cNvSpPr>
            <p:nvPr userDrawn="1"/>
          </p:nvSpPr>
          <p:spPr bwMode="auto">
            <a:xfrm>
              <a:off x="340" y="912"/>
              <a:ext cx="476" cy="91"/>
            </a:xfrm>
            <a:prstGeom prst="rect">
              <a:avLst/>
            </a:prstGeom>
            <a:solidFill>
              <a:srgbClr val="6E6E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algn="ctr" eaLnBrk="0" hangingPunct="0">
                <a:defRPr sz="12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algn="ctr" eaLnBrk="0" hangingPunct="0">
                <a:defRPr sz="1200"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algn="ctr" eaLnBrk="0" hangingPunct="0">
                <a:defRPr sz="1200"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algn="ctr" eaLnBrk="0" hangingPunct="0">
                <a:defRPr sz="12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algn="ctr" eaLnBrk="0" hangingPunct="0">
                <a:defRPr sz="12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/>
              <a:endParaRPr lang="de-DE" altLang="de-DE"/>
            </a:p>
          </p:txBody>
        </p:sp>
        <p:sp>
          <p:nvSpPr>
            <p:cNvPr id="8" name="Rectangle 20"/>
            <p:cNvSpPr>
              <a:spLocks noChangeArrowheads="1"/>
            </p:cNvSpPr>
            <p:nvPr userDrawn="1"/>
          </p:nvSpPr>
          <p:spPr bwMode="auto">
            <a:xfrm>
              <a:off x="841" y="912"/>
              <a:ext cx="476" cy="91"/>
            </a:xfrm>
            <a:prstGeom prst="rect">
              <a:avLst/>
            </a:prstGeom>
            <a:solidFill>
              <a:srgbClr val="B30B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algn="ctr" eaLnBrk="0" hangingPunct="0">
                <a:defRPr sz="12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algn="ctr" eaLnBrk="0" hangingPunct="0">
                <a:defRPr sz="1200"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algn="ctr" eaLnBrk="0" hangingPunct="0">
                <a:defRPr sz="1200"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algn="ctr" eaLnBrk="0" hangingPunct="0">
                <a:defRPr sz="12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algn="ctr" eaLnBrk="0" hangingPunct="0">
                <a:defRPr sz="12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/>
              <a:endParaRPr lang="de-DE" altLang="de-DE"/>
            </a:p>
          </p:txBody>
        </p:sp>
        <p:sp>
          <p:nvSpPr>
            <p:cNvPr id="9" name="Rectangle 21"/>
            <p:cNvSpPr>
              <a:spLocks noChangeArrowheads="1"/>
            </p:cNvSpPr>
            <p:nvPr userDrawn="1"/>
          </p:nvSpPr>
          <p:spPr bwMode="auto">
            <a:xfrm>
              <a:off x="1343" y="912"/>
              <a:ext cx="476" cy="91"/>
            </a:xfrm>
            <a:prstGeom prst="rect">
              <a:avLst/>
            </a:prstGeom>
            <a:solidFill>
              <a:srgbClr val="004D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algn="ctr" eaLnBrk="0" hangingPunct="0">
                <a:defRPr sz="12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algn="ctr" eaLnBrk="0" hangingPunct="0">
                <a:defRPr sz="1200"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algn="ctr" eaLnBrk="0" hangingPunct="0">
                <a:defRPr sz="1200"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algn="ctr" eaLnBrk="0" hangingPunct="0">
                <a:defRPr sz="12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algn="ctr" eaLnBrk="0" hangingPunct="0">
                <a:defRPr sz="12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/>
              <a:endParaRPr lang="de-DE" altLang="de-DE"/>
            </a:p>
          </p:txBody>
        </p:sp>
      </p:grpSp>
      <p:sp>
        <p:nvSpPr>
          <p:cNvPr id="3075" name="Rectangle 3"/>
          <p:cNvSpPr>
            <a:spLocks noGrp="1" noChangeArrowheads="1"/>
          </p:cNvSpPr>
          <p:nvPr>
            <p:ph type="ctrTitle"/>
          </p:nvPr>
        </p:nvSpPr>
        <p:spPr>
          <a:xfrm>
            <a:off x="719138" y="2643188"/>
            <a:ext cx="7885112" cy="1368425"/>
          </a:xfrm>
        </p:spPr>
        <p:txBody>
          <a:bodyPr/>
          <a:lstStyle>
            <a:lvl1pPr>
              <a:lnSpc>
                <a:spcPct val="114000"/>
              </a:lnSpc>
              <a:defRPr sz="2800">
                <a:solidFill>
                  <a:schemeClr val="tx1"/>
                </a:solidFill>
              </a:defRPr>
            </a:lvl1pPr>
          </a:lstStyle>
          <a:p>
            <a:r>
              <a:rPr lang="de-DE"/>
              <a:t>Titel der Präsentation</a:t>
            </a:r>
            <a:br>
              <a:rPr lang="de-DE"/>
            </a:br>
            <a:r>
              <a:rPr lang="de-DE"/>
              <a:t>bei Bedarf auch mehrzeilig</a:t>
            </a:r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719138" y="4227513"/>
            <a:ext cx="7885112" cy="647700"/>
          </a:xfrm>
        </p:spPr>
        <p:txBody>
          <a:bodyPr/>
          <a:lstStyle>
            <a:lvl1pPr marL="0" indent="0">
              <a:buFontTx/>
              <a:buNone/>
              <a:defRPr sz="2800"/>
            </a:lvl1pPr>
          </a:lstStyle>
          <a:p>
            <a:r>
              <a:rPr lang="de-DE"/>
              <a:t>Untertitel der Präsentation</a:t>
            </a:r>
          </a:p>
        </p:txBody>
      </p:sp>
    </p:spTree>
    <p:extLst>
      <p:ext uri="{BB962C8B-B14F-4D97-AF65-F5344CB8AC3E}">
        <p14:creationId xmlns:p14="http://schemas.microsoft.com/office/powerpoint/2010/main" val="99947146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0"/>
          </p:nvPr>
        </p:nvSpPr>
        <p:spPr>
          <a:xfrm>
            <a:off x="144463" y="6629400"/>
            <a:ext cx="5021262" cy="228600"/>
          </a:xfrm>
          <a:prstGeom prst="rect">
            <a:avLst/>
          </a:prstGeom>
        </p:spPr>
        <p:txBody>
          <a:bodyPr/>
          <a:lstStyle>
            <a:lvl1pPr algn="ctr">
              <a:defRPr>
                <a:latin typeface="Arial" charset="0"/>
                <a:cs typeface="+mn-cs"/>
              </a:defRPr>
            </a:lvl1pPr>
          </a:lstStyle>
          <a:p>
            <a:pPr>
              <a:defRPr/>
            </a:pPr>
            <a:r>
              <a:rPr lang="de-DE"/>
              <a:t>Modul 2-2 Beispiel Gabelstapler</a:t>
            </a:r>
          </a:p>
        </p:txBody>
      </p:sp>
    </p:spTree>
    <p:extLst>
      <p:ext uri="{BB962C8B-B14F-4D97-AF65-F5344CB8AC3E}">
        <p14:creationId xmlns:p14="http://schemas.microsoft.com/office/powerpoint/2010/main" val="230175723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0"/>
          </p:nvPr>
        </p:nvSpPr>
        <p:spPr>
          <a:xfrm>
            <a:off x="144463" y="6629400"/>
            <a:ext cx="5021262" cy="228600"/>
          </a:xfrm>
          <a:prstGeom prst="rect">
            <a:avLst/>
          </a:prstGeom>
        </p:spPr>
        <p:txBody>
          <a:bodyPr/>
          <a:lstStyle>
            <a:lvl1pPr algn="ctr">
              <a:defRPr>
                <a:latin typeface="Arial" charset="0"/>
                <a:cs typeface="+mn-cs"/>
              </a:defRPr>
            </a:lvl1pPr>
          </a:lstStyle>
          <a:p>
            <a:pPr>
              <a:defRPr/>
            </a:pPr>
            <a:r>
              <a:rPr lang="de-DE"/>
              <a:t>Modul 2-2 Beispiel Gabelstapler</a:t>
            </a:r>
          </a:p>
        </p:txBody>
      </p:sp>
    </p:spTree>
    <p:extLst>
      <p:ext uri="{BB962C8B-B14F-4D97-AF65-F5344CB8AC3E}">
        <p14:creationId xmlns:p14="http://schemas.microsoft.com/office/powerpoint/2010/main" val="355435557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719138" y="2125663"/>
            <a:ext cx="3865562" cy="40322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737100" y="2125663"/>
            <a:ext cx="3867150" cy="40322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0"/>
          </p:nvPr>
        </p:nvSpPr>
        <p:spPr>
          <a:xfrm>
            <a:off x="144463" y="6629400"/>
            <a:ext cx="5021262" cy="228600"/>
          </a:xfrm>
          <a:prstGeom prst="rect">
            <a:avLst/>
          </a:prstGeom>
        </p:spPr>
        <p:txBody>
          <a:bodyPr/>
          <a:lstStyle>
            <a:lvl1pPr algn="ctr">
              <a:defRPr>
                <a:latin typeface="Arial" charset="0"/>
                <a:cs typeface="+mn-cs"/>
              </a:defRPr>
            </a:lvl1pPr>
          </a:lstStyle>
          <a:p>
            <a:pPr>
              <a:defRPr/>
            </a:pPr>
            <a:r>
              <a:rPr lang="de-DE"/>
              <a:t>Modul 2-2 Beispiel Gabelstapler</a:t>
            </a:r>
          </a:p>
        </p:txBody>
      </p:sp>
    </p:spTree>
    <p:extLst>
      <p:ext uri="{BB962C8B-B14F-4D97-AF65-F5344CB8AC3E}">
        <p14:creationId xmlns:p14="http://schemas.microsoft.com/office/powerpoint/2010/main" val="386062946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Fußzeilenplatzhalter 6"/>
          <p:cNvSpPr>
            <a:spLocks noGrp="1"/>
          </p:cNvSpPr>
          <p:nvPr>
            <p:ph type="ftr" sz="quarter" idx="10"/>
          </p:nvPr>
        </p:nvSpPr>
        <p:spPr>
          <a:xfrm>
            <a:off x="144463" y="6629400"/>
            <a:ext cx="5021262" cy="228600"/>
          </a:xfrm>
          <a:prstGeom prst="rect">
            <a:avLst/>
          </a:prstGeom>
        </p:spPr>
        <p:txBody>
          <a:bodyPr/>
          <a:lstStyle>
            <a:lvl1pPr algn="ctr">
              <a:defRPr>
                <a:latin typeface="Arial" charset="0"/>
                <a:cs typeface="+mn-cs"/>
              </a:defRPr>
            </a:lvl1pPr>
          </a:lstStyle>
          <a:p>
            <a:pPr>
              <a:defRPr/>
            </a:pPr>
            <a:r>
              <a:rPr lang="de-DE"/>
              <a:t>Modul 2-2 Beispiel Gabelstapler</a:t>
            </a:r>
          </a:p>
        </p:txBody>
      </p:sp>
    </p:spTree>
    <p:extLst>
      <p:ext uri="{BB962C8B-B14F-4D97-AF65-F5344CB8AC3E}">
        <p14:creationId xmlns:p14="http://schemas.microsoft.com/office/powerpoint/2010/main" val="101678014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0"/>
          </p:nvPr>
        </p:nvSpPr>
        <p:spPr>
          <a:xfrm>
            <a:off x="144463" y="6629400"/>
            <a:ext cx="5021262" cy="228600"/>
          </a:xfrm>
          <a:prstGeom prst="rect">
            <a:avLst/>
          </a:prstGeom>
        </p:spPr>
        <p:txBody>
          <a:bodyPr/>
          <a:lstStyle>
            <a:lvl1pPr algn="ctr">
              <a:defRPr>
                <a:latin typeface="Arial" charset="0"/>
                <a:cs typeface="+mn-cs"/>
              </a:defRPr>
            </a:lvl1pPr>
          </a:lstStyle>
          <a:p>
            <a:pPr>
              <a:defRPr/>
            </a:pPr>
            <a:r>
              <a:rPr lang="de-DE"/>
              <a:t>Modul 2-2 Beispiel Gabelstapler</a:t>
            </a:r>
          </a:p>
        </p:txBody>
      </p:sp>
    </p:spTree>
    <p:extLst>
      <p:ext uri="{BB962C8B-B14F-4D97-AF65-F5344CB8AC3E}">
        <p14:creationId xmlns:p14="http://schemas.microsoft.com/office/powerpoint/2010/main" val="348145106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ußzeilenplatzhalter 1"/>
          <p:cNvSpPr>
            <a:spLocks noGrp="1"/>
          </p:cNvSpPr>
          <p:nvPr>
            <p:ph type="ftr" sz="quarter" idx="10"/>
          </p:nvPr>
        </p:nvSpPr>
        <p:spPr>
          <a:xfrm>
            <a:off x="144463" y="6629400"/>
            <a:ext cx="5021262" cy="228600"/>
          </a:xfrm>
          <a:prstGeom prst="rect">
            <a:avLst/>
          </a:prstGeom>
        </p:spPr>
        <p:txBody>
          <a:bodyPr/>
          <a:lstStyle>
            <a:lvl1pPr algn="ctr">
              <a:defRPr>
                <a:latin typeface="Arial" charset="0"/>
                <a:cs typeface="+mn-cs"/>
              </a:defRPr>
            </a:lvl1pPr>
          </a:lstStyle>
          <a:p>
            <a:pPr>
              <a:defRPr/>
            </a:pPr>
            <a:r>
              <a:rPr lang="de-DE"/>
              <a:t>Modul 2-2 Beispiel Gabelstapler</a:t>
            </a:r>
          </a:p>
        </p:txBody>
      </p:sp>
    </p:spTree>
    <p:extLst>
      <p:ext uri="{BB962C8B-B14F-4D97-AF65-F5344CB8AC3E}">
        <p14:creationId xmlns:p14="http://schemas.microsoft.com/office/powerpoint/2010/main" val="366239154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0"/>
          </p:nvPr>
        </p:nvSpPr>
        <p:spPr>
          <a:xfrm>
            <a:off x="144463" y="6629400"/>
            <a:ext cx="5021262" cy="228600"/>
          </a:xfrm>
          <a:prstGeom prst="rect">
            <a:avLst/>
          </a:prstGeom>
        </p:spPr>
        <p:txBody>
          <a:bodyPr/>
          <a:lstStyle>
            <a:lvl1pPr algn="ctr">
              <a:defRPr>
                <a:latin typeface="Arial" charset="0"/>
                <a:cs typeface="+mn-cs"/>
              </a:defRPr>
            </a:lvl1pPr>
          </a:lstStyle>
          <a:p>
            <a:pPr>
              <a:defRPr/>
            </a:pPr>
            <a:r>
              <a:rPr lang="de-DE"/>
              <a:t>Modul 2-2 Beispiel Gabelstapler</a:t>
            </a:r>
          </a:p>
        </p:txBody>
      </p:sp>
    </p:spTree>
    <p:extLst>
      <p:ext uri="{BB962C8B-B14F-4D97-AF65-F5344CB8AC3E}">
        <p14:creationId xmlns:p14="http://schemas.microsoft.com/office/powerpoint/2010/main" val="19939270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395C53E-5B63-4EBC-BE73-0561D966001E}" type="datetime1">
              <a:rPr lang="de-DE" altLang="de-DE" smtClean="0"/>
              <a:t>12.11.2019</a:t>
            </a:fld>
            <a:endParaRPr lang="de-DE" altLang="de-DE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de-DE" dirty="0" smtClean="0"/>
              <a:t>Module 2 – Learning ergonomics - Part 2</a:t>
            </a:r>
            <a:endParaRPr lang="de-DE" altLang="de-DE" dirty="0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de-DE" altLang="de-DE" dirty="0" smtClean="0"/>
              <a:t> </a:t>
            </a:r>
            <a:fld id="{64BF3704-6186-4150-B411-DAE4D11F88B1}" type="slidenum">
              <a:rPr lang="de-DE" altLang="de-DE"/>
              <a:pPr/>
              <a:t>‹Nr.›</a:t>
            </a:fld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93441847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de-DE" noProof="0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0"/>
          </p:nvPr>
        </p:nvSpPr>
        <p:spPr>
          <a:xfrm>
            <a:off x="144463" y="6629400"/>
            <a:ext cx="5021262" cy="228600"/>
          </a:xfrm>
          <a:prstGeom prst="rect">
            <a:avLst/>
          </a:prstGeom>
        </p:spPr>
        <p:txBody>
          <a:bodyPr/>
          <a:lstStyle>
            <a:lvl1pPr algn="ctr">
              <a:defRPr>
                <a:latin typeface="Arial" charset="0"/>
                <a:cs typeface="+mn-cs"/>
              </a:defRPr>
            </a:lvl1pPr>
          </a:lstStyle>
          <a:p>
            <a:pPr>
              <a:defRPr/>
            </a:pPr>
            <a:r>
              <a:rPr lang="de-DE"/>
              <a:t>Modul 2-2 Beispiel Gabelstapler</a:t>
            </a:r>
          </a:p>
        </p:txBody>
      </p:sp>
    </p:spTree>
    <p:extLst>
      <p:ext uri="{BB962C8B-B14F-4D97-AF65-F5344CB8AC3E}">
        <p14:creationId xmlns:p14="http://schemas.microsoft.com/office/powerpoint/2010/main" val="75815870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0"/>
          </p:nvPr>
        </p:nvSpPr>
        <p:spPr>
          <a:xfrm>
            <a:off x="144463" y="6629400"/>
            <a:ext cx="5021262" cy="228600"/>
          </a:xfrm>
          <a:prstGeom prst="rect">
            <a:avLst/>
          </a:prstGeom>
        </p:spPr>
        <p:txBody>
          <a:bodyPr/>
          <a:lstStyle>
            <a:lvl1pPr algn="ctr">
              <a:defRPr>
                <a:latin typeface="Arial" charset="0"/>
                <a:cs typeface="+mn-cs"/>
              </a:defRPr>
            </a:lvl1pPr>
          </a:lstStyle>
          <a:p>
            <a:pPr>
              <a:defRPr/>
            </a:pPr>
            <a:r>
              <a:rPr lang="de-DE"/>
              <a:t>Modul 2-2 Beispiel Gabelstapler</a:t>
            </a:r>
          </a:p>
        </p:txBody>
      </p:sp>
    </p:spTree>
    <p:extLst>
      <p:ext uri="{BB962C8B-B14F-4D97-AF65-F5344CB8AC3E}">
        <p14:creationId xmlns:p14="http://schemas.microsoft.com/office/powerpoint/2010/main" val="362851795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632575" y="1309688"/>
            <a:ext cx="1971675" cy="4848225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717550" y="1309688"/>
            <a:ext cx="5762625" cy="4848225"/>
          </a:xfrm>
        </p:spPr>
        <p:txBody>
          <a:bodyPr vert="eaVert"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0"/>
          </p:nvPr>
        </p:nvSpPr>
        <p:spPr>
          <a:xfrm>
            <a:off x="144463" y="6629400"/>
            <a:ext cx="5021262" cy="228600"/>
          </a:xfrm>
          <a:prstGeom prst="rect">
            <a:avLst/>
          </a:prstGeom>
        </p:spPr>
        <p:txBody>
          <a:bodyPr/>
          <a:lstStyle>
            <a:lvl1pPr algn="ctr">
              <a:defRPr>
                <a:latin typeface="Arial" charset="0"/>
                <a:cs typeface="+mn-cs"/>
              </a:defRPr>
            </a:lvl1pPr>
          </a:lstStyle>
          <a:p>
            <a:pPr>
              <a:defRPr/>
            </a:pPr>
            <a:r>
              <a:rPr lang="de-DE"/>
              <a:t>Modul 2-2 Beispiel Gabelstapler</a:t>
            </a:r>
          </a:p>
        </p:txBody>
      </p:sp>
    </p:spTree>
    <p:extLst>
      <p:ext uri="{BB962C8B-B14F-4D97-AF65-F5344CB8AC3E}">
        <p14:creationId xmlns:p14="http://schemas.microsoft.com/office/powerpoint/2010/main" val="25357553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B741F90-B35D-49A5-B2B4-2C23A84A2ECB}" type="datetime1">
              <a:rPr lang="de-DE" altLang="de-DE" smtClean="0"/>
              <a:t>12.11.2019</a:t>
            </a:fld>
            <a:endParaRPr lang="de-DE" altLang="de-DE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de-DE" dirty="0" smtClean="0"/>
              <a:t>Module 2 – Learning ergonomics - Part 2</a:t>
            </a:r>
            <a:endParaRPr lang="de-DE" altLang="de-DE" dirty="0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de-DE" altLang="de-DE" dirty="0" smtClean="0"/>
              <a:t> </a:t>
            </a:r>
            <a:fld id="{E84C972D-739F-4C75-B12C-0942E1533F6D}" type="slidenum">
              <a:rPr lang="de-DE" altLang="de-DE"/>
              <a:pPr/>
              <a:t>‹Nr.›</a:t>
            </a:fld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554754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539750" y="1484313"/>
            <a:ext cx="3956050" cy="489743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484313"/>
            <a:ext cx="3956050" cy="489743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3A73C36-4058-4B8C-8389-597E8EA8FDA2}" type="datetime1">
              <a:rPr lang="de-DE" altLang="de-DE" smtClean="0"/>
              <a:t>12.11.2019</a:t>
            </a:fld>
            <a:endParaRPr lang="de-DE" altLang="de-DE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de-DE" dirty="0" smtClean="0"/>
              <a:t>Module 2 – Learning ergonomics - Part 2</a:t>
            </a:r>
            <a:endParaRPr lang="de-DE" altLang="de-DE" dirty="0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de-DE" altLang="de-DE" dirty="0" smtClean="0"/>
              <a:t> </a:t>
            </a:r>
            <a:fld id="{71F61CFD-55E0-4197-8974-B60B86488C8A}" type="slidenum">
              <a:rPr lang="de-DE" altLang="de-DE"/>
              <a:pPr/>
              <a:t>‹Nr.›</a:t>
            </a:fld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11433605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EE7ED00-BE05-4754-9B7D-E3578BE14D62}" type="datetime1">
              <a:rPr lang="de-DE" altLang="de-DE" smtClean="0"/>
              <a:t>12.11.2019</a:t>
            </a:fld>
            <a:endParaRPr lang="de-DE" altLang="de-DE"/>
          </a:p>
        </p:txBody>
      </p:sp>
      <p:sp>
        <p:nvSpPr>
          <p:cNvPr id="8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de-DE" dirty="0" smtClean="0"/>
              <a:t>Module 2 – Learning ergonomics - Part 2</a:t>
            </a:r>
            <a:endParaRPr lang="de-DE" altLang="de-DE" dirty="0"/>
          </a:p>
        </p:txBody>
      </p:sp>
      <p:sp>
        <p:nvSpPr>
          <p:cNvPr id="9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de-DE" altLang="de-DE" dirty="0" smtClean="0"/>
              <a:t> </a:t>
            </a:r>
            <a:fld id="{440F1D19-EB1D-4E80-A6AF-A5DEE2C9CC53}" type="slidenum">
              <a:rPr lang="de-DE" altLang="de-DE"/>
              <a:pPr/>
              <a:t>‹Nr.›</a:t>
            </a:fld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18157267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3AB2FD-FF02-4816-A90A-AF7729AB8D4C}" type="datetime1">
              <a:rPr lang="de-DE" altLang="de-DE" smtClean="0"/>
              <a:t>12.11.2019</a:t>
            </a:fld>
            <a:endParaRPr lang="de-DE" altLang="de-DE"/>
          </a:p>
        </p:txBody>
      </p:sp>
      <p:sp>
        <p:nvSpPr>
          <p:cNvPr id="4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de-DE" dirty="0" smtClean="0"/>
              <a:t>Module 2 – Learning ergonomics - Part 2</a:t>
            </a:r>
            <a:endParaRPr lang="de-DE" altLang="de-DE" dirty="0"/>
          </a:p>
        </p:txBody>
      </p:sp>
      <p:sp>
        <p:nvSpPr>
          <p:cNvPr id="5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de-DE" altLang="de-DE" dirty="0" smtClean="0"/>
              <a:t> </a:t>
            </a:r>
            <a:fld id="{4FF3177A-9F58-4EBC-ACD4-A70865518514}" type="slidenum">
              <a:rPr lang="de-DE" altLang="de-DE"/>
              <a:pPr/>
              <a:t>‹Nr.›</a:t>
            </a:fld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5933879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D3351E6-B384-407C-AB14-3812534F28A6}" type="datetime1">
              <a:rPr lang="de-DE" altLang="de-DE" smtClean="0"/>
              <a:t>12.11.2019</a:t>
            </a:fld>
            <a:endParaRPr lang="de-DE" altLang="de-DE"/>
          </a:p>
        </p:txBody>
      </p:sp>
      <p:sp>
        <p:nvSpPr>
          <p:cNvPr id="3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de-DE" dirty="0" smtClean="0"/>
              <a:t>Module 2 – Learning ergonomics - Part 2</a:t>
            </a:r>
            <a:endParaRPr lang="de-DE" altLang="de-DE" dirty="0"/>
          </a:p>
        </p:txBody>
      </p:sp>
      <p:sp>
        <p:nvSpPr>
          <p:cNvPr id="4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de-DE" altLang="de-DE" dirty="0" smtClean="0"/>
              <a:t> </a:t>
            </a:r>
            <a:fld id="{9685F95D-72DA-426D-ADBE-8DD586C486FE}" type="slidenum">
              <a:rPr lang="de-DE" altLang="de-DE"/>
              <a:pPr/>
              <a:t>‹Nr.›</a:t>
            </a:fld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19669557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18ADF36-C879-4BF3-88FE-32197954328A}" type="datetime1">
              <a:rPr lang="de-DE" altLang="de-DE" smtClean="0"/>
              <a:t>12.11.2019</a:t>
            </a:fld>
            <a:endParaRPr lang="de-DE" altLang="de-DE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de-DE" dirty="0" smtClean="0"/>
              <a:t>Module 2 – Learning ergonomics - Part 2</a:t>
            </a:r>
            <a:endParaRPr lang="de-DE" altLang="de-DE" dirty="0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de-DE" altLang="de-DE" dirty="0" smtClean="0"/>
              <a:t> </a:t>
            </a:r>
            <a:fld id="{853ADAE6-79A0-48BE-A041-28B63C63CBA7}" type="slidenum">
              <a:rPr lang="de-DE" altLang="de-DE"/>
              <a:pPr/>
              <a:t>‹Nr.›</a:t>
            </a:fld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40968633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de-DE" noProof="0" smtClean="0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81CFD33-2A1E-4CA8-82DA-DCCBA6039C0B}" type="datetime1">
              <a:rPr lang="de-DE" altLang="de-DE" smtClean="0"/>
              <a:t>12.11.2019</a:t>
            </a:fld>
            <a:endParaRPr lang="de-DE" altLang="de-DE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de-DE" dirty="0" smtClean="0"/>
              <a:t>Module 2 – Learning ergonomics - Part 2</a:t>
            </a:r>
            <a:endParaRPr lang="de-DE" altLang="de-DE" dirty="0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de-DE" altLang="de-DE" dirty="0" smtClean="0"/>
              <a:t> </a:t>
            </a:r>
            <a:fld id="{23AEE297-9D1F-45C1-8B8E-D227C23DCCEC}" type="slidenum">
              <a:rPr lang="de-DE" altLang="de-DE"/>
              <a:pPr/>
              <a:t>‹Nr.›</a:t>
            </a:fld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5402705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5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7" descr="Folgefolie-2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231"/>
          <a:stretch>
            <a:fillRect/>
          </a:stretch>
        </p:blipFill>
        <p:spPr bwMode="auto">
          <a:xfrm>
            <a:off x="0" y="566738"/>
            <a:ext cx="9144000" cy="6291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5" name="Rectangle 11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5187950" y="6496050"/>
            <a:ext cx="1825625" cy="333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4994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r" defTabSz="801688">
              <a:spcBef>
                <a:spcPct val="0"/>
              </a:spcBef>
              <a:defRPr sz="1200">
                <a:solidFill>
                  <a:schemeClr val="bg1"/>
                </a:solidFill>
                <a:latin typeface="Arial" charset="0"/>
              </a:defRPr>
            </a:lvl1pPr>
          </a:lstStyle>
          <a:p>
            <a:pPr>
              <a:defRPr/>
            </a:pPr>
            <a:fld id="{FF2A2E49-9D2C-43CB-BBDF-746EC19B20BF}" type="datetime1">
              <a:rPr lang="de-DE" altLang="de-DE" smtClean="0"/>
              <a:t>12.11.2019</a:t>
            </a:fld>
            <a:endParaRPr lang="de-DE" altLang="de-DE"/>
          </a:p>
        </p:txBody>
      </p:sp>
      <p:sp>
        <p:nvSpPr>
          <p:cNvPr id="1036" name="Rectangle 1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557213" y="6496050"/>
            <a:ext cx="4375150" cy="333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4994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defTabSz="801688">
              <a:spcBef>
                <a:spcPct val="0"/>
              </a:spcBef>
              <a:defRPr sz="1200">
                <a:solidFill>
                  <a:schemeClr val="bg1"/>
                </a:solidFill>
                <a:latin typeface="Arial" charset="0"/>
              </a:defRPr>
            </a:lvl1pPr>
          </a:lstStyle>
          <a:p>
            <a:pPr>
              <a:defRPr/>
            </a:pPr>
            <a:r>
              <a:rPr lang="en-US" altLang="de-DE" dirty="0" smtClean="0"/>
              <a:t>Module 2 – Learning ergonomics - Part 2</a:t>
            </a:r>
            <a:endParaRPr lang="de-DE" altLang="de-DE" dirty="0"/>
          </a:p>
        </p:txBody>
      </p:sp>
      <p:sp>
        <p:nvSpPr>
          <p:cNvPr id="1029" name="Rectangle 14"/>
          <p:cNvSpPr>
            <a:spLocks noGrp="1" noChangeArrowheads="1"/>
          </p:cNvSpPr>
          <p:nvPr>
            <p:ph type="body" idx="1"/>
          </p:nvPr>
        </p:nvSpPr>
        <p:spPr bwMode="auto">
          <a:xfrm>
            <a:off x="539750" y="1484313"/>
            <a:ext cx="8064500" cy="4897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de-DE" smtClean="0"/>
              <a:t>Zwischenüberschrift 24pt</a:t>
            </a:r>
          </a:p>
          <a:p>
            <a:pPr lvl="1"/>
            <a:r>
              <a:rPr lang="de-DE" altLang="de-DE" smtClean="0"/>
              <a:t>Fließtext optimal 24pt</a:t>
            </a:r>
          </a:p>
          <a:p>
            <a:pPr lvl="2"/>
            <a:r>
              <a:rPr lang="de-DE" altLang="de-DE" smtClean="0"/>
              <a:t>Aufzähungspunkt</a:t>
            </a:r>
          </a:p>
          <a:p>
            <a:pPr lvl="3"/>
            <a:r>
              <a:rPr lang="de-DE" altLang="de-DE" smtClean="0"/>
              <a:t>Aufzähungspunkt</a:t>
            </a:r>
          </a:p>
        </p:txBody>
      </p:sp>
      <p:sp>
        <p:nvSpPr>
          <p:cNvPr id="1030" name="Rectangle 15"/>
          <p:cNvSpPr>
            <a:spLocks noGrp="1" noChangeArrowheads="1"/>
          </p:cNvSpPr>
          <p:nvPr>
            <p:ph type="title"/>
          </p:nvPr>
        </p:nvSpPr>
        <p:spPr bwMode="auto">
          <a:xfrm>
            <a:off x="539750" y="765175"/>
            <a:ext cx="8064500" cy="496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4007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de-DE" smtClean="0"/>
              <a:t>Überschrift 30pt</a:t>
            </a:r>
          </a:p>
        </p:txBody>
      </p:sp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226300" y="6496050"/>
            <a:ext cx="1355725" cy="333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r" defTabSz="801688">
              <a:spcBef>
                <a:spcPct val="0"/>
              </a:spcBef>
              <a:defRPr sz="1200">
                <a:solidFill>
                  <a:schemeClr val="bg1"/>
                </a:solidFill>
              </a:defRPr>
            </a:lvl1pPr>
          </a:lstStyle>
          <a:p>
            <a:r>
              <a:rPr lang="de-DE" altLang="de-DE" dirty="0" smtClean="0"/>
              <a:t> </a:t>
            </a:r>
            <a:fld id="{B8E352B0-1573-4D1C-9501-79B526AB07C6}" type="slidenum">
              <a:rPr lang="de-DE" altLang="de-DE"/>
              <a:pPr/>
              <a:t>‹Nr.›</a:t>
            </a:fld>
            <a:endParaRPr lang="de-DE" altLang="de-DE" dirty="0"/>
          </a:p>
        </p:txBody>
      </p:sp>
      <p:pic>
        <p:nvPicPr>
          <p:cNvPr id="1032" name="Picture 8" descr="M:\kan\kan-geschaeftsstelle\Oeffentlichkeitsarbeit\Homepage\Projektordner_Redesign\SimpleThings_relaunch\Internetdesign\Wortmarken\KAN-Praxis\Module\KAN-Praxis-Module.jpg"/>
          <p:cNvPicPr>
            <a:picLocks noChangeAspect="1" noChangeArrowheads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388" y="44450"/>
            <a:ext cx="1584325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hdr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chemeClr val="tx2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chemeClr val="tx2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chemeClr val="tx2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chemeClr val="tx2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000" b="1">
          <a:solidFill>
            <a:schemeClr val="tx2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000" b="1">
          <a:solidFill>
            <a:schemeClr val="tx2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000" b="1">
          <a:solidFill>
            <a:schemeClr val="tx2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000" b="1">
          <a:solidFill>
            <a:schemeClr val="tx2"/>
          </a:solidFill>
          <a:latin typeface="Arial" charset="0"/>
        </a:defRPr>
      </a:lvl9pPr>
    </p:titleStyle>
    <p:bodyStyle>
      <a:lvl1pPr algn="l" rtl="0" eaLnBrk="0" fontAlgn="base" hangingPunct="0">
        <a:spcBef>
          <a:spcPct val="20000"/>
        </a:spcBef>
        <a:spcAft>
          <a:spcPct val="0"/>
        </a:spcAft>
        <a:tabLst>
          <a:tab pos="1616075" algn="l"/>
        </a:tabLst>
        <a:defRPr sz="2400" b="1">
          <a:solidFill>
            <a:schemeClr val="bg2"/>
          </a:solidFill>
          <a:latin typeface="+mn-lt"/>
          <a:ea typeface="+mn-ea"/>
          <a:cs typeface="+mn-cs"/>
        </a:defRPr>
      </a:lvl1pPr>
      <a:lvl2pPr marL="1588" algn="l" rtl="0" eaLnBrk="0" fontAlgn="base" hangingPunct="0">
        <a:spcBef>
          <a:spcPct val="20000"/>
        </a:spcBef>
        <a:spcAft>
          <a:spcPct val="0"/>
        </a:spcAft>
        <a:tabLst>
          <a:tab pos="1616075" algn="l"/>
        </a:tabLst>
        <a:defRPr sz="2400">
          <a:solidFill>
            <a:schemeClr val="bg2"/>
          </a:solidFill>
          <a:latin typeface="+mn-lt"/>
        </a:defRPr>
      </a:lvl2pPr>
      <a:lvl3pPr marL="265113" indent="-261938" algn="l" rtl="0" eaLnBrk="0" fontAlgn="base" hangingPunct="0">
        <a:spcBef>
          <a:spcPct val="20000"/>
        </a:spcBef>
        <a:spcAft>
          <a:spcPct val="0"/>
        </a:spcAft>
        <a:buClr>
          <a:srgbClr val="FAB500"/>
        </a:buClr>
        <a:buFont typeface="Wingdings" panose="05000000000000000000" pitchFamily="2" charset="2"/>
        <a:buChar char="§"/>
        <a:tabLst>
          <a:tab pos="1616075" algn="l"/>
        </a:tabLst>
        <a:defRPr sz="2400">
          <a:solidFill>
            <a:schemeClr val="bg2"/>
          </a:solidFill>
          <a:latin typeface="+mn-lt"/>
        </a:defRPr>
      </a:lvl3pPr>
      <a:lvl4pPr marL="534988" indent="-268288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tabLst>
          <a:tab pos="1616075" algn="l"/>
        </a:tabLst>
        <a:defRPr sz="2100">
          <a:solidFill>
            <a:schemeClr val="bg2"/>
          </a:solidFill>
          <a:latin typeface="+mn-lt"/>
        </a:defRPr>
      </a:lvl4pPr>
      <a:lvl5pPr marL="4964113" indent="-147638" algn="l" rtl="0" eaLnBrk="0" fontAlgn="base" hangingPunct="0">
        <a:spcBef>
          <a:spcPct val="20000"/>
        </a:spcBef>
        <a:spcAft>
          <a:spcPct val="0"/>
        </a:spcAft>
        <a:buChar char="•"/>
        <a:tabLst>
          <a:tab pos="1616075" algn="l"/>
        </a:tabLst>
        <a:defRPr sz="1700">
          <a:solidFill>
            <a:srgbClr val="878787"/>
          </a:solidFill>
          <a:latin typeface="+mn-lt"/>
        </a:defRPr>
      </a:lvl5pPr>
      <a:lvl6pPr marL="5421313" indent="-147638" algn="l" rtl="0" fontAlgn="base">
        <a:spcBef>
          <a:spcPct val="20000"/>
        </a:spcBef>
        <a:spcAft>
          <a:spcPct val="0"/>
        </a:spcAft>
        <a:buChar char="•"/>
        <a:tabLst>
          <a:tab pos="1616075" algn="l"/>
        </a:tabLst>
        <a:defRPr sz="1700">
          <a:solidFill>
            <a:srgbClr val="878787"/>
          </a:solidFill>
          <a:latin typeface="+mn-lt"/>
        </a:defRPr>
      </a:lvl6pPr>
      <a:lvl7pPr marL="5878513" indent="-147638" algn="l" rtl="0" fontAlgn="base">
        <a:spcBef>
          <a:spcPct val="20000"/>
        </a:spcBef>
        <a:spcAft>
          <a:spcPct val="0"/>
        </a:spcAft>
        <a:buChar char="•"/>
        <a:tabLst>
          <a:tab pos="1616075" algn="l"/>
        </a:tabLst>
        <a:defRPr sz="1700">
          <a:solidFill>
            <a:srgbClr val="878787"/>
          </a:solidFill>
          <a:latin typeface="+mn-lt"/>
        </a:defRPr>
      </a:lvl7pPr>
      <a:lvl8pPr marL="6335713" indent="-147638" algn="l" rtl="0" fontAlgn="base">
        <a:spcBef>
          <a:spcPct val="20000"/>
        </a:spcBef>
        <a:spcAft>
          <a:spcPct val="0"/>
        </a:spcAft>
        <a:buChar char="•"/>
        <a:tabLst>
          <a:tab pos="1616075" algn="l"/>
        </a:tabLst>
        <a:defRPr sz="1700">
          <a:solidFill>
            <a:srgbClr val="878787"/>
          </a:solidFill>
          <a:latin typeface="+mn-lt"/>
        </a:defRPr>
      </a:lvl8pPr>
      <a:lvl9pPr marL="6792913" indent="-147638" algn="l" rtl="0" fontAlgn="base">
        <a:spcBef>
          <a:spcPct val="20000"/>
        </a:spcBef>
        <a:spcAft>
          <a:spcPct val="0"/>
        </a:spcAft>
        <a:buChar char="•"/>
        <a:tabLst>
          <a:tab pos="1616075" algn="l"/>
        </a:tabLst>
        <a:defRPr sz="1700">
          <a:solidFill>
            <a:srgbClr val="878787"/>
          </a:solidFill>
          <a:latin typeface="+mn-lt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717550" y="1309688"/>
            <a:ext cx="7886700" cy="679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de-DE" smtClean="0"/>
              <a:t>Klicken Sie, um das Titelformat zu bearbeiten</a:t>
            </a:r>
            <a:br>
              <a:rPr lang="de-DE" altLang="de-DE" smtClean="0"/>
            </a:br>
            <a:r>
              <a:rPr lang="de-DE" altLang="de-DE" smtClean="0"/>
              <a:t>Zweite Zeile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719138" y="2125663"/>
            <a:ext cx="7885112" cy="403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de-DE" smtClean="0"/>
              <a:t>Klicken Sie, um die Formate des Vorlagentextes zu bearbeiten</a:t>
            </a:r>
          </a:p>
          <a:p>
            <a:pPr lvl="1"/>
            <a:r>
              <a:rPr lang="de-DE" altLang="de-DE" smtClean="0"/>
              <a:t>Zweite Ebene</a:t>
            </a:r>
          </a:p>
          <a:p>
            <a:pPr lvl="2"/>
            <a:r>
              <a:rPr lang="de-DE" altLang="de-DE" smtClean="0"/>
              <a:t>Dritte Ebene</a:t>
            </a:r>
          </a:p>
          <a:p>
            <a:pPr lvl="3"/>
            <a:r>
              <a:rPr lang="de-DE" altLang="de-DE" smtClean="0"/>
              <a:t>Vierte Ebene</a:t>
            </a:r>
          </a:p>
          <a:p>
            <a:pPr lvl="4"/>
            <a:r>
              <a:rPr lang="de-DE" altLang="de-DE" smtClean="0"/>
              <a:t>Fünfte Ebene</a:t>
            </a:r>
          </a:p>
        </p:txBody>
      </p:sp>
      <p:grpSp>
        <p:nvGrpSpPr>
          <p:cNvPr id="1028" name="Group 17"/>
          <p:cNvGrpSpPr>
            <a:grpSpLocks/>
          </p:cNvGrpSpPr>
          <p:nvPr/>
        </p:nvGrpSpPr>
        <p:grpSpPr bwMode="auto">
          <a:xfrm rot="5400000">
            <a:off x="-1101725" y="1101725"/>
            <a:ext cx="2347913" cy="144463"/>
            <a:chOff x="340" y="912"/>
            <a:chExt cx="1479" cy="91"/>
          </a:xfrm>
        </p:grpSpPr>
        <p:sp>
          <p:nvSpPr>
            <p:cNvPr id="1031" name="Rectangle 18"/>
            <p:cNvSpPr>
              <a:spLocks noChangeArrowheads="1"/>
            </p:cNvSpPr>
            <p:nvPr userDrawn="1"/>
          </p:nvSpPr>
          <p:spPr bwMode="auto">
            <a:xfrm>
              <a:off x="340" y="912"/>
              <a:ext cx="476" cy="91"/>
            </a:xfrm>
            <a:prstGeom prst="rect">
              <a:avLst/>
            </a:prstGeom>
            <a:solidFill>
              <a:srgbClr val="6E6E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algn="ctr" eaLnBrk="0" hangingPunct="0">
                <a:defRPr sz="12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algn="ctr" eaLnBrk="0" hangingPunct="0">
                <a:defRPr sz="1200"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algn="ctr" eaLnBrk="0" hangingPunct="0">
                <a:defRPr sz="1200"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algn="ctr" eaLnBrk="0" hangingPunct="0">
                <a:defRPr sz="12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algn="ctr" eaLnBrk="0" hangingPunct="0">
                <a:defRPr sz="12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/>
              <a:endParaRPr lang="de-DE" altLang="de-DE"/>
            </a:p>
          </p:txBody>
        </p:sp>
        <p:sp>
          <p:nvSpPr>
            <p:cNvPr id="1032" name="Rectangle 19"/>
            <p:cNvSpPr>
              <a:spLocks noChangeArrowheads="1"/>
            </p:cNvSpPr>
            <p:nvPr userDrawn="1"/>
          </p:nvSpPr>
          <p:spPr bwMode="auto">
            <a:xfrm>
              <a:off x="841" y="912"/>
              <a:ext cx="476" cy="91"/>
            </a:xfrm>
            <a:prstGeom prst="rect">
              <a:avLst/>
            </a:prstGeom>
            <a:solidFill>
              <a:srgbClr val="B30B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algn="ctr" eaLnBrk="0" hangingPunct="0">
                <a:defRPr sz="12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algn="ctr" eaLnBrk="0" hangingPunct="0">
                <a:defRPr sz="1200"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algn="ctr" eaLnBrk="0" hangingPunct="0">
                <a:defRPr sz="1200"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algn="ctr" eaLnBrk="0" hangingPunct="0">
                <a:defRPr sz="12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algn="ctr" eaLnBrk="0" hangingPunct="0">
                <a:defRPr sz="12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/>
              <a:endParaRPr lang="de-DE" altLang="de-DE"/>
            </a:p>
          </p:txBody>
        </p:sp>
        <p:sp>
          <p:nvSpPr>
            <p:cNvPr id="1033" name="Rectangle 20"/>
            <p:cNvSpPr>
              <a:spLocks noChangeArrowheads="1"/>
            </p:cNvSpPr>
            <p:nvPr userDrawn="1"/>
          </p:nvSpPr>
          <p:spPr bwMode="auto">
            <a:xfrm>
              <a:off x="1343" y="912"/>
              <a:ext cx="476" cy="91"/>
            </a:xfrm>
            <a:prstGeom prst="rect">
              <a:avLst/>
            </a:prstGeom>
            <a:solidFill>
              <a:srgbClr val="004D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algn="ctr" eaLnBrk="0" hangingPunct="0">
                <a:defRPr sz="12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algn="ctr" eaLnBrk="0" hangingPunct="0">
                <a:defRPr sz="1200"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algn="ctr" eaLnBrk="0" hangingPunct="0">
                <a:defRPr sz="1200"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algn="ctr" eaLnBrk="0" hangingPunct="0">
                <a:defRPr sz="12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algn="ctr" eaLnBrk="0" hangingPunct="0">
                <a:defRPr sz="12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/>
              <a:endParaRPr lang="de-DE" altLang="de-DE"/>
            </a:p>
          </p:txBody>
        </p:sp>
      </p:grpSp>
      <p:sp>
        <p:nvSpPr>
          <p:cNvPr id="1029" name="Text Box 11"/>
          <p:cNvSpPr txBox="1">
            <a:spLocks noChangeArrowheads="1"/>
          </p:cNvSpPr>
          <p:nvPr userDrawn="1"/>
        </p:nvSpPr>
        <p:spPr bwMode="auto">
          <a:xfrm>
            <a:off x="0" y="6454775"/>
            <a:ext cx="9144000" cy="43021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ctr" eaLnBrk="0" hangingPunct="0">
              <a:defRPr sz="1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algn="ctr" eaLnBrk="0" hangingPunct="0">
              <a:defRPr sz="12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algn="ctr" eaLnBrk="0" hangingPunct="0">
              <a:defRPr sz="12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algn="ctr" eaLnBrk="0" hangingPunct="0">
              <a:defRPr sz="12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algn="ctr" eaLnBrk="0" hangingPunct="0">
              <a:defRPr sz="12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r>
              <a:rPr lang="de-DE" altLang="de-DE" dirty="0"/>
              <a:t>Modul 2-2 Beispiele Gabelstapler		</a:t>
            </a:r>
            <a:r>
              <a:rPr lang="de-DE" altLang="de-DE" dirty="0" smtClean="0"/>
              <a:t>V1.3-2014</a:t>
            </a:r>
            <a:r>
              <a:rPr lang="de-DE" altLang="de-DE" dirty="0"/>
              <a:t>	                                                                          Folie </a:t>
            </a:r>
            <a:fld id="{F3D95DD5-2A3C-47BC-8F5E-949341857913}" type="slidenum">
              <a:rPr lang="de-DE" altLang="de-DE"/>
              <a:pPr/>
              <a:t>‹Nr.›</a:t>
            </a:fld>
            <a:endParaRPr lang="de-DE" altLang="de-DE" dirty="0"/>
          </a:p>
          <a:p>
            <a:r>
              <a:rPr lang="de-DE" altLang="de-DE" sz="1000" dirty="0"/>
              <a:t>						</a:t>
            </a:r>
          </a:p>
        </p:txBody>
      </p:sp>
      <p:pic>
        <p:nvPicPr>
          <p:cNvPr id="1030" name="Picture 13"/>
          <p:cNvPicPr>
            <a:picLocks noChangeAspect="1" noChangeArrowheads="1"/>
          </p:cNvPicPr>
          <p:nvPr userDrawn="1"/>
        </p:nvPicPr>
        <p:blipFill>
          <a:blip r:embed="rId13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51513" y="42863"/>
            <a:ext cx="333375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145806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rgbClr val="6E6E6E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rgbClr val="6E6E6E"/>
          </a:solidFill>
          <a:latin typeface="Arial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rgbClr val="6E6E6E"/>
          </a:solidFill>
          <a:latin typeface="Arial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rgbClr val="6E6E6E"/>
          </a:solidFill>
          <a:latin typeface="Arial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rgbClr val="6E6E6E"/>
          </a:solidFill>
          <a:latin typeface="Arial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rgbClr val="6E6E6E"/>
          </a:solidFill>
          <a:latin typeface="Arial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rgbClr val="6E6E6E"/>
          </a:solidFill>
          <a:latin typeface="Arial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rgbClr val="6E6E6E"/>
          </a:solidFill>
          <a:latin typeface="Arial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rgbClr val="6E6E6E"/>
          </a:solidFill>
          <a:latin typeface="Arial" charset="0"/>
        </a:defRPr>
      </a:lvl9pPr>
    </p:titleStyle>
    <p:bodyStyle>
      <a:lvl1pPr marL="355600" indent="-355600" algn="l" rtl="0" eaLnBrk="0" fontAlgn="base" hangingPunct="0">
        <a:spcBef>
          <a:spcPct val="30000"/>
        </a:spcBef>
        <a:spcAft>
          <a:spcPct val="30000"/>
        </a:spcAft>
        <a:buClr>
          <a:srgbClr val="6E6E6E"/>
        </a:buClr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812800" indent="-277813" algn="l" rtl="0" eaLnBrk="0" fontAlgn="base" hangingPunct="0">
        <a:spcBef>
          <a:spcPct val="30000"/>
        </a:spcBef>
        <a:spcAft>
          <a:spcPct val="30000"/>
        </a:spcAft>
        <a:buClr>
          <a:srgbClr val="6E6E6E"/>
        </a:buClr>
        <a:buChar char="•"/>
        <a:defRPr sz="2000">
          <a:solidFill>
            <a:schemeClr val="tx1"/>
          </a:solidFill>
          <a:latin typeface="+mn-lt"/>
        </a:defRPr>
      </a:lvl2pPr>
      <a:lvl3pPr marL="1257300" indent="-265113" algn="l" rtl="0" eaLnBrk="0" fontAlgn="base" hangingPunct="0">
        <a:spcBef>
          <a:spcPct val="30000"/>
        </a:spcBef>
        <a:spcAft>
          <a:spcPct val="30000"/>
        </a:spcAft>
        <a:buClr>
          <a:srgbClr val="6E6E6E"/>
        </a:buClr>
        <a:buChar char="•"/>
        <a:defRPr sz="2000">
          <a:solidFill>
            <a:schemeClr val="tx1"/>
          </a:solidFill>
          <a:latin typeface="+mn-lt"/>
        </a:defRPr>
      </a:lvl3pPr>
      <a:lvl4pPr marL="1790700" indent="-265113" algn="l" rtl="0" eaLnBrk="0" fontAlgn="base" hangingPunct="0">
        <a:spcBef>
          <a:spcPct val="30000"/>
        </a:spcBef>
        <a:spcAft>
          <a:spcPct val="30000"/>
        </a:spcAft>
        <a:buClr>
          <a:srgbClr val="6E6E6E"/>
        </a:buClr>
        <a:buChar char="•"/>
        <a:defRPr sz="2000">
          <a:solidFill>
            <a:schemeClr val="tx1"/>
          </a:solidFill>
          <a:latin typeface="+mn-lt"/>
        </a:defRPr>
      </a:lvl4pPr>
      <a:lvl5pPr marL="2247900" indent="-277813" algn="l" rtl="0" eaLnBrk="0" fontAlgn="base" hangingPunct="0">
        <a:spcBef>
          <a:spcPct val="30000"/>
        </a:spcBef>
        <a:spcAft>
          <a:spcPct val="30000"/>
        </a:spcAft>
        <a:buClr>
          <a:srgbClr val="6E6E6E"/>
        </a:buClr>
        <a:buChar char="•"/>
        <a:defRPr sz="2000">
          <a:solidFill>
            <a:schemeClr val="tx1"/>
          </a:solidFill>
          <a:latin typeface="+mn-lt"/>
        </a:defRPr>
      </a:lvl5pPr>
      <a:lvl6pPr marL="2705100" indent="-277813" algn="l" rtl="0" fontAlgn="base">
        <a:spcBef>
          <a:spcPct val="30000"/>
        </a:spcBef>
        <a:spcAft>
          <a:spcPct val="30000"/>
        </a:spcAft>
        <a:buClr>
          <a:srgbClr val="6E6E6E"/>
        </a:buClr>
        <a:buChar char="•"/>
        <a:defRPr sz="2000">
          <a:solidFill>
            <a:schemeClr val="tx1"/>
          </a:solidFill>
          <a:latin typeface="+mn-lt"/>
        </a:defRPr>
      </a:lvl6pPr>
      <a:lvl7pPr marL="3162300" indent="-277813" algn="l" rtl="0" fontAlgn="base">
        <a:spcBef>
          <a:spcPct val="30000"/>
        </a:spcBef>
        <a:spcAft>
          <a:spcPct val="30000"/>
        </a:spcAft>
        <a:buClr>
          <a:srgbClr val="6E6E6E"/>
        </a:buClr>
        <a:buChar char="•"/>
        <a:defRPr sz="2000">
          <a:solidFill>
            <a:schemeClr val="tx1"/>
          </a:solidFill>
          <a:latin typeface="+mn-lt"/>
        </a:defRPr>
      </a:lvl7pPr>
      <a:lvl8pPr marL="3619500" indent="-277813" algn="l" rtl="0" fontAlgn="base">
        <a:spcBef>
          <a:spcPct val="30000"/>
        </a:spcBef>
        <a:spcAft>
          <a:spcPct val="30000"/>
        </a:spcAft>
        <a:buClr>
          <a:srgbClr val="6E6E6E"/>
        </a:buClr>
        <a:buChar char="•"/>
        <a:defRPr sz="2000">
          <a:solidFill>
            <a:schemeClr val="tx1"/>
          </a:solidFill>
          <a:latin typeface="+mn-lt"/>
        </a:defRPr>
      </a:lvl8pPr>
      <a:lvl9pPr marL="4076700" indent="-277813" algn="l" rtl="0" fontAlgn="base">
        <a:spcBef>
          <a:spcPct val="30000"/>
        </a:spcBef>
        <a:spcAft>
          <a:spcPct val="30000"/>
        </a:spcAft>
        <a:buClr>
          <a:srgbClr val="6E6E6E"/>
        </a:buClr>
        <a:buChar char="•"/>
        <a:defRPr sz="2000">
          <a:solidFill>
            <a:schemeClr val="tx1"/>
          </a:solidFill>
          <a:latin typeface="+mn-lt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baua.de/DE/Angebote/Publikationen/Berichte/F2249.html" TargetMode="Externa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Jungheinrich.mpg" TargetMode="Externa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hyperlink" Target="http://nora.kan-praxis.de/en" TargetMode="Externa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kan.de/" TargetMode="External"/><Relationship Id="rId2" Type="http://schemas.openxmlformats.org/officeDocument/2006/relationships/hyperlink" Target="mailto:Christiane.Kamusella@tu-dresden.de" TargetMode="External"/><Relationship Id="rId1" Type="http://schemas.openxmlformats.org/officeDocument/2006/relationships/slideLayout" Target="../slideLayouts/slideLayout1.xml"/><Relationship Id="rId4" Type="http://schemas.openxmlformats.org/officeDocument/2006/relationships/hyperlink" Target="http://ergonomie.kan-praxis.de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14.png"/><Relationship Id="rId4" Type="http://schemas.openxmlformats.org/officeDocument/2006/relationships/oleObject" Target="../embeddings/oleObject1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42"/>
          <p:cNvSpPr>
            <a:spLocks noGrp="1" noChangeArrowheads="1"/>
          </p:cNvSpPr>
          <p:nvPr>
            <p:ph type="ctrTitle"/>
          </p:nvPr>
        </p:nvSpPr>
        <p:spPr>
          <a:xfrm>
            <a:off x="1475656" y="2189162"/>
            <a:ext cx="7128791" cy="3472085"/>
          </a:xfrm>
        </p:spPr>
        <p:txBody>
          <a:bodyPr/>
          <a:lstStyle/>
          <a:p>
            <a:pPr eaLnBrk="1" hangingPunct="1"/>
            <a:r>
              <a:rPr lang="en-US" dirty="0"/>
              <a:t>Anthropometric and biomechanical aspects of ergonomic design</a:t>
            </a:r>
            <a:r>
              <a:rPr lang="de-DE" dirty="0" smtClean="0"/>
              <a:t/>
            </a:r>
            <a:br>
              <a:rPr lang="de-DE" dirty="0" smtClean="0"/>
            </a:br>
            <a:r>
              <a:rPr lang="de-DE" dirty="0" smtClean="0"/>
              <a:t/>
            </a:r>
            <a:br>
              <a:rPr lang="de-DE" dirty="0" smtClean="0"/>
            </a:br>
            <a:r>
              <a:rPr lang="de-DE" sz="2800" dirty="0" smtClean="0"/>
              <a:t>Part 2: </a:t>
            </a:r>
            <a:r>
              <a:rPr lang="de-DE" altLang="de-DE" sz="2800" dirty="0"/>
              <a:t>Visual </a:t>
            </a:r>
            <a:r>
              <a:rPr lang="de-DE" altLang="de-DE" sz="2800" dirty="0" err="1"/>
              <a:t>data</a:t>
            </a:r>
            <a:r>
              <a:rPr lang="de-DE" altLang="de-DE" sz="2800" dirty="0"/>
              <a:t> for </a:t>
            </a:r>
            <a:r>
              <a:rPr lang="de-DE" altLang="de-DE" sz="2800" dirty="0" err="1"/>
              <a:t>anthropometric</a:t>
            </a:r>
            <a:r>
              <a:rPr lang="de-DE" altLang="de-DE" sz="2800" dirty="0"/>
              <a:t> design </a:t>
            </a:r>
            <a:endParaRPr lang="de-DE" altLang="de-DE" dirty="0" smtClean="0"/>
          </a:p>
        </p:txBody>
      </p:sp>
      <p:sp>
        <p:nvSpPr>
          <p:cNvPr id="3075" name="Rectangle 43"/>
          <p:cNvSpPr>
            <a:spLocks noGrp="1" noChangeArrowheads="1"/>
          </p:cNvSpPr>
          <p:nvPr>
            <p:ph type="subTitle" idx="1"/>
          </p:nvPr>
        </p:nvSpPr>
        <p:spPr>
          <a:xfrm>
            <a:off x="1475656" y="5083175"/>
            <a:ext cx="6606307" cy="1298575"/>
          </a:xfrm>
        </p:spPr>
        <p:txBody>
          <a:bodyPr/>
          <a:lstStyle/>
          <a:p>
            <a:pPr>
              <a:defRPr/>
            </a:pPr>
            <a:r>
              <a:rPr lang="de-DE" altLang="de-DE" dirty="0" smtClean="0"/>
              <a:t/>
            </a:r>
            <a:br>
              <a:rPr lang="de-DE" altLang="de-DE" dirty="0" smtClean="0"/>
            </a:br>
            <a:r>
              <a:rPr lang="en-US" altLang="de-DE" dirty="0"/>
              <a:t>Module 2 – Learning ergonomics </a:t>
            </a:r>
            <a:endParaRPr lang="de-DE" altLang="de-DE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26293" y="782722"/>
            <a:ext cx="8064500" cy="496888"/>
          </a:xfrm>
        </p:spPr>
        <p:txBody>
          <a:bodyPr/>
          <a:lstStyle/>
          <a:p>
            <a:r>
              <a:rPr lang="it-IT" dirty="0"/>
              <a:t>Visual </a:t>
            </a:r>
            <a:r>
              <a:rPr lang="it-IT" dirty="0" err="1"/>
              <a:t>region</a:t>
            </a:r>
            <a:r>
              <a:rPr lang="it-IT" dirty="0"/>
              <a:t> – </a:t>
            </a:r>
            <a:r>
              <a:rPr lang="it-IT" dirty="0" err="1"/>
              <a:t>central</a:t>
            </a:r>
            <a:r>
              <a:rPr lang="it-IT" dirty="0"/>
              <a:t> </a:t>
            </a:r>
            <a:r>
              <a:rPr lang="it-IT" dirty="0" err="1"/>
              <a:t>vision</a:t>
            </a:r>
            <a:r>
              <a:rPr lang="it-IT" dirty="0"/>
              <a:t> vs. </a:t>
            </a:r>
            <a:r>
              <a:rPr lang="it-IT" dirty="0" err="1"/>
              <a:t>peripheral</a:t>
            </a:r>
            <a:r>
              <a:rPr lang="it-IT" dirty="0"/>
              <a:t> </a:t>
            </a:r>
            <a:r>
              <a:rPr lang="it-IT" dirty="0" err="1"/>
              <a:t>vision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>
          <a:xfrm>
            <a:off x="5274493" y="6513597"/>
            <a:ext cx="1825625" cy="333375"/>
          </a:xfrm>
        </p:spPr>
        <p:txBody>
          <a:bodyPr/>
          <a:lstStyle/>
          <a:p>
            <a:pPr>
              <a:defRPr/>
            </a:pPr>
            <a:fld id="{A395C53E-5B63-4EBC-BE73-0561D966001E}" type="datetime1">
              <a:rPr lang="de-DE" altLang="de-DE" smtClean="0"/>
              <a:t>12.11.2019</a:t>
            </a:fld>
            <a:endParaRPr lang="de-DE" alt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643756" y="6513597"/>
            <a:ext cx="4375150" cy="333375"/>
          </a:xfrm>
        </p:spPr>
        <p:txBody>
          <a:bodyPr/>
          <a:lstStyle/>
          <a:p>
            <a:pPr>
              <a:defRPr/>
            </a:pPr>
            <a:r>
              <a:rPr lang="en-US" altLang="de-DE" dirty="0" smtClean="0"/>
              <a:t>Module 2 – Learning ergonomics - Part 2</a:t>
            </a:r>
            <a:endParaRPr lang="de-DE" alt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>
          <a:xfrm>
            <a:off x="7312843" y="6513597"/>
            <a:ext cx="1355725" cy="333375"/>
          </a:xfrm>
        </p:spPr>
        <p:txBody>
          <a:bodyPr/>
          <a:lstStyle/>
          <a:p>
            <a:r>
              <a:rPr lang="de-DE" altLang="de-DE" dirty="0" smtClean="0"/>
              <a:t> </a:t>
            </a:r>
            <a:fld id="{64BF3704-6186-4150-B411-DAE4D11F88B1}" type="slidenum">
              <a:rPr lang="de-DE" altLang="de-DE" smtClean="0"/>
              <a:pPr/>
              <a:t>10</a:t>
            </a:fld>
            <a:endParaRPr lang="de-DE" altLang="de-DE" dirty="0"/>
          </a:p>
        </p:txBody>
      </p:sp>
      <p:graphicFrame>
        <p:nvGraphicFramePr>
          <p:cNvPr id="7" name="Group 21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548762989"/>
              </p:ext>
            </p:extLst>
          </p:nvPr>
        </p:nvGraphicFramePr>
        <p:xfrm>
          <a:off x="605890" y="1772816"/>
          <a:ext cx="8295455" cy="4523695"/>
        </p:xfrm>
        <a:graphic>
          <a:graphicData uri="http://schemas.openxmlformats.org/drawingml/2006/table">
            <a:tbl>
              <a:tblPr firstRow="1">
                <a:tableStyleId>{21E4AEA4-8DFA-4A89-87EB-49C32662AFE0}</a:tableStyleId>
              </a:tblPr>
              <a:tblGrid>
                <a:gridCol w="294133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3558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99830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76484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8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Characteristic</a:t>
                      </a:r>
                      <a:r>
                        <a:rPr kumimoji="0" lang="de-DE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 </a:t>
                      </a:r>
                    </a:p>
                  </a:txBody>
                  <a:tcPr marL="90000" marR="90000" marT="46800" marB="4680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Central </a:t>
                      </a:r>
                      <a:r>
                        <a:rPr kumimoji="0" lang="de-DE" sz="18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system</a:t>
                      </a:r>
                      <a:r>
                        <a:rPr kumimoji="0" lang="de-DE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– </a:t>
                      </a:r>
                      <a:r>
                        <a:rPr kumimoji="0" lang="de-DE" sz="18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fixation</a:t>
                      </a:r>
                      <a:endParaRPr kumimoji="0" lang="de-DE" sz="1800" u="none" strike="noStrike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</a:txBody>
                  <a:tcPr marL="90000" marR="90000" marT="46800" marB="4680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8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Peripheral</a:t>
                      </a:r>
                      <a:r>
                        <a:rPr kumimoji="0" lang="de-DE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</a:t>
                      </a:r>
                      <a:r>
                        <a:rPr kumimoji="0" lang="de-DE" sz="18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system</a:t>
                      </a:r>
                      <a:r>
                        <a:rPr kumimoji="0" lang="de-DE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</a:t>
                      </a:r>
                    </a:p>
                  </a:txBody>
                  <a:tcPr marL="90000" marR="90000" marT="46800" marB="46800" horzOverflow="overflow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8731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Absolute </a:t>
                      </a:r>
                      <a:r>
                        <a:rPr kumimoji="0" lang="de-DE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sensitivity</a:t>
                      </a:r>
                      <a:r>
                        <a:rPr kumimoji="0" lang="de-DE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de-DE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to</a:t>
                      </a:r>
                      <a:r>
                        <a:rPr kumimoji="0" lang="de-DE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light </a:t>
                      </a:r>
                      <a:r>
                        <a:rPr kumimoji="0" lang="de-DE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 </a:t>
                      </a:r>
                      <a:endParaRPr kumimoji="0" lang="de-DE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Low</a:t>
                      </a:r>
                    </a:p>
                  </a:txBody>
                  <a:tcPr marL="90000" marR="90000" marT="46800" marB="4680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High</a:t>
                      </a:r>
                      <a:r>
                        <a:rPr kumimoji="0" lang="de-DE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 </a:t>
                      </a:r>
                      <a:endParaRPr kumimoji="0" lang="de-DE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anchor="ctr"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916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Colour</a:t>
                      </a:r>
                      <a:r>
                        <a:rPr kumimoji="0" lang="de-DE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de-DE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sensitivity</a:t>
                      </a:r>
                      <a:r>
                        <a:rPr kumimoji="0" lang="de-DE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 </a:t>
                      </a:r>
                    </a:p>
                  </a:txBody>
                  <a:tcPr marL="90000" marR="90000" marT="46800" marB="4680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High</a:t>
                      </a:r>
                    </a:p>
                  </a:txBody>
                  <a:tcPr marL="90000" marR="90000" marT="46800" marB="4680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Low</a:t>
                      </a:r>
                      <a:r>
                        <a:rPr kumimoji="0" lang="de-DE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 </a:t>
                      </a:r>
                      <a:endParaRPr kumimoji="0" lang="de-DE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anchor="ctr" horzOverflow="overflow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8731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Visual </a:t>
                      </a:r>
                      <a:r>
                        <a:rPr kumimoji="0" lang="de-DE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acuity</a:t>
                      </a:r>
                      <a:r>
                        <a:rPr kumimoji="0" lang="de-DE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  </a:t>
                      </a:r>
                      <a:br>
                        <a:rPr kumimoji="0" lang="de-DE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</a:br>
                      <a:r>
                        <a:rPr kumimoji="0" lang="de-DE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(</a:t>
                      </a:r>
                      <a:r>
                        <a:rPr kumimoji="0" lang="de-DE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spatial</a:t>
                      </a:r>
                      <a:r>
                        <a:rPr kumimoji="0" lang="de-DE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de-DE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resolving</a:t>
                      </a:r>
                      <a:r>
                        <a:rPr kumimoji="0" lang="de-DE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de-DE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capacity</a:t>
                      </a:r>
                      <a:r>
                        <a:rPr kumimoji="0" lang="de-DE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)</a:t>
                      </a:r>
                    </a:p>
                  </a:txBody>
                  <a:tcPr marL="90000" marR="90000" marT="46800" marB="4680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High</a:t>
                      </a:r>
                    </a:p>
                  </a:txBody>
                  <a:tcPr marL="90000" marR="90000" marT="46800" marB="4680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Low</a:t>
                      </a:r>
                      <a:r>
                        <a:rPr kumimoji="0" lang="de-DE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 </a:t>
                      </a:r>
                      <a:endParaRPr kumimoji="0" lang="de-DE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horzOverflow="overflow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9546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Sensitivity</a:t>
                      </a:r>
                      <a:r>
                        <a:rPr kumimoji="0" lang="de-DE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de-DE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to</a:t>
                      </a:r>
                      <a:r>
                        <a:rPr kumimoji="0" lang="de-DE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de-DE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movement</a:t>
                      </a:r>
                      <a:r>
                        <a:rPr kumimoji="0" lang="de-DE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  </a:t>
                      </a:r>
                      <a:br>
                        <a:rPr kumimoji="0" lang="de-DE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</a:br>
                      <a:r>
                        <a:rPr kumimoji="0" lang="de-DE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(temporal </a:t>
                      </a:r>
                      <a:r>
                        <a:rPr kumimoji="0" lang="de-DE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resolving</a:t>
                      </a:r>
                      <a:r>
                        <a:rPr kumimoji="0" lang="de-DE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de-DE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capacity</a:t>
                      </a:r>
                      <a:r>
                        <a:rPr kumimoji="0" lang="de-DE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)</a:t>
                      </a:r>
                      <a:r>
                        <a:rPr kumimoji="0" lang="de-DE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 </a:t>
                      </a:r>
                      <a:endParaRPr kumimoji="0" lang="de-DE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Low</a:t>
                      </a:r>
                    </a:p>
                  </a:txBody>
                  <a:tcPr marL="90000" marR="90000" marT="46800" marB="4680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High</a:t>
                      </a:r>
                      <a:r>
                        <a:rPr kumimoji="0" lang="de-DE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 </a:t>
                      </a:r>
                      <a:endParaRPr kumimoji="0" lang="de-DE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horzOverflow="overflow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7916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Specialization</a:t>
                      </a:r>
                      <a:r>
                        <a:rPr kumimoji="0" lang="de-DE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 </a:t>
                      </a:r>
                      <a:endParaRPr kumimoji="0" lang="de-DE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Perception</a:t>
                      </a:r>
                      <a:r>
                        <a:rPr kumimoji="0" lang="de-DE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de-DE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of</a:t>
                      </a:r>
                      <a:r>
                        <a:rPr kumimoji="0" lang="de-DE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de-DE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details</a:t>
                      </a:r>
                      <a:endParaRPr kumimoji="0" lang="de-DE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Movement, </a:t>
                      </a:r>
                      <a:r>
                        <a:rPr kumimoji="0" lang="de-DE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change</a:t>
                      </a:r>
                      <a:r>
                        <a:rPr kumimoji="0" lang="de-DE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 </a:t>
                      </a:r>
                    </a:p>
                  </a:txBody>
                  <a:tcPr marL="90000" marR="90000" marT="46800" marB="46800" anchor="ctr" horzOverflow="overflow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31990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Function</a:t>
                      </a:r>
                      <a:r>
                        <a:rPr kumimoji="0" lang="de-DE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 </a:t>
                      </a:r>
                      <a:endParaRPr kumimoji="0" lang="de-DE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Analysis </a:t>
                      </a:r>
                      <a:r>
                        <a:rPr kumimoji="0" lang="de-DE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of</a:t>
                      </a:r>
                      <a:r>
                        <a:rPr kumimoji="0" lang="de-DE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de-DE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content</a:t>
                      </a:r>
                      <a:r>
                        <a:rPr kumimoji="0" lang="de-DE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de-DE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of</a:t>
                      </a:r>
                      <a:r>
                        <a:rPr kumimoji="0" lang="de-DE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de-DE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viewed</a:t>
                      </a:r>
                      <a:r>
                        <a:rPr kumimoji="0" lang="de-DE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matter</a:t>
                      </a:r>
                    </a:p>
                  </a:txBody>
                  <a:tcPr marL="90000" marR="90000" marT="46800" marB="4680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"Alarm </a:t>
                      </a:r>
                      <a:r>
                        <a:rPr kumimoji="0" lang="de-DE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reflex</a:t>
                      </a:r>
                      <a:r>
                        <a:rPr kumimoji="0" lang="de-DE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", </a:t>
                      </a:r>
                      <a:r>
                        <a:rPr kumimoji="0" lang="de-DE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control</a:t>
                      </a:r>
                      <a:r>
                        <a:rPr kumimoji="0" lang="de-DE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de-DE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of</a:t>
                      </a:r>
                      <a:r>
                        <a:rPr kumimoji="0" lang="de-DE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de-DE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viewing</a:t>
                      </a:r>
                      <a:r>
                        <a:rPr kumimoji="0" lang="de-DE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de-DE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movements</a:t>
                      </a:r>
                      <a:endParaRPr kumimoji="0" lang="de-DE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"Orientation </a:t>
                      </a:r>
                      <a:r>
                        <a:rPr kumimoji="0" lang="de-DE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reflex</a:t>
                      </a:r>
                      <a:r>
                        <a:rPr kumimoji="0" lang="de-DE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", </a:t>
                      </a:r>
                      <a:r>
                        <a:rPr kumimoji="0" lang="de-DE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movement</a:t>
                      </a:r>
                      <a:r>
                        <a:rPr kumimoji="0" lang="de-DE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de-DE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and</a:t>
                      </a:r>
                      <a:r>
                        <a:rPr kumimoji="0" lang="de-DE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de-DE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change</a:t>
                      </a:r>
                      <a:r>
                        <a:rPr kumimoji="0" lang="de-DE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de-DE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have</a:t>
                      </a:r>
                      <a:r>
                        <a:rPr kumimoji="0" lang="de-DE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de-DE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highest</a:t>
                      </a:r>
                      <a:r>
                        <a:rPr kumimoji="0" lang="de-DE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de-DE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priority</a:t>
                      </a:r>
                      <a:r>
                        <a:rPr kumimoji="0" lang="de-DE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</a:p>
                  </a:txBody>
                  <a:tcPr marL="90000" marR="90000" marT="46800" marB="46800" horzOverflow="overflow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41748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Visual region - field of view, </a:t>
            </a:r>
            <a:r>
              <a:rPr lang="en-US" dirty="0" err="1"/>
              <a:t>colour</a:t>
            </a:r>
            <a:r>
              <a:rPr lang="en-US" dirty="0"/>
              <a:t> field of view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395C53E-5B63-4EBC-BE73-0561D966001E}" type="datetime1">
              <a:rPr lang="de-DE" altLang="de-DE" smtClean="0"/>
              <a:t>12.11.2019</a:t>
            </a:fld>
            <a:endParaRPr lang="de-DE" alt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436876" y="6498292"/>
            <a:ext cx="4375150" cy="333375"/>
          </a:xfrm>
        </p:spPr>
        <p:txBody>
          <a:bodyPr/>
          <a:lstStyle/>
          <a:p>
            <a:pPr>
              <a:defRPr/>
            </a:pPr>
            <a:r>
              <a:rPr lang="en-US" altLang="de-DE" dirty="0" smtClean="0"/>
              <a:t>Module 2 – Learning ergonomics - Part 2</a:t>
            </a:r>
            <a:endParaRPr lang="de-DE" alt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de-DE" altLang="de-DE" dirty="0" smtClean="0"/>
              <a:t> </a:t>
            </a:r>
            <a:fld id="{64BF3704-6186-4150-B411-DAE4D11F88B1}" type="slidenum">
              <a:rPr lang="de-DE" altLang="de-DE" smtClean="0"/>
              <a:pPr/>
              <a:t>11</a:t>
            </a:fld>
            <a:endParaRPr lang="de-DE" altLang="de-DE" dirty="0"/>
          </a:p>
        </p:txBody>
      </p:sp>
      <p:pic>
        <p:nvPicPr>
          <p:cNvPr id="7" name="Picture 24" descr="gesichtsfeld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6003" y="2281001"/>
            <a:ext cx="4219375" cy="3782646"/>
          </a:xfrm>
          <a:prstGeom prst="rect">
            <a:avLst/>
          </a:prstGeom>
          <a:noFill/>
        </p:spPr>
      </p:pic>
      <p:pic>
        <p:nvPicPr>
          <p:cNvPr id="8" name="Picture 9" descr="Kopf von oben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39444" y="3978669"/>
            <a:ext cx="2309528" cy="16105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AutoShape 11"/>
          <p:cNvSpPr>
            <a:spLocks noChangeAspect="1" noChangeArrowheads="1"/>
          </p:cNvSpPr>
          <p:nvPr/>
        </p:nvSpPr>
        <p:spPr bwMode="auto">
          <a:xfrm>
            <a:off x="6866059" y="3643451"/>
            <a:ext cx="403425" cy="136039"/>
          </a:xfrm>
          <a:custGeom>
            <a:avLst/>
            <a:gdLst>
              <a:gd name="T0" fmla="*/ 385133 w 21600"/>
              <a:gd name="T1" fmla="*/ 69057 h 21600"/>
              <a:gd name="T2" fmla="*/ 204788 w 21600"/>
              <a:gd name="T3" fmla="*/ 138113 h 21600"/>
              <a:gd name="T4" fmla="*/ 24442 w 21600"/>
              <a:gd name="T5" fmla="*/ 69057 h 21600"/>
              <a:gd name="T6" fmla="*/ 204788 w 21600"/>
              <a:gd name="T7" fmla="*/ 0 h 21600"/>
              <a:gd name="T8" fmla="*/ 0 60000 65536"/>
              <a:gd name="T9" fmla="*/ 0 60000 65536"/>
              <a:gd name="T10" fmla="*/ 0 60000 65536"/>
              <a:gd name="T11" fmla="*/ 0 60000 65536"/>
              <a:gd name="T12" fmla="*/ 3089 w 21600"/>
              <a:gd name="T13" fmla="*/ 3089 h 21600"/>
              <a:gd name="T14" fmla="*/ 18511 w 21600"/>
              <a:gd name="T15" fmla="*/ 18511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578" y="21600"/>
                </a:lnTo>
                <a:lnTo>
                  <a:pt x="19022" y="21600"/>
                </a:lnTo>
                <a:lnTo>
                  <a:pt x="21600" y="0"/>
                </a:lnTo>
                <a:close/>
              </a:path>
            </a:pathLst>
          </a:custGeom>
          <a:solidFill>
            <a:srgbClr val="66FF66"/>
          </a:solidFill>
          <a:ln w="9525">
            <a:noFill/>
            <a:miter lim="800000"/>
            <a:headEnd/>
            <a:tailEnd/>
          </a:ln>
        </p:spPr>
        <p:txBody>
          <a:bodyPr wrap="none" lIns="90000" tIns="46800" rIns="90000" bIns="46800" anchor="ctr"/>
          <a:lstStyle/>
          <a:p>
            <a:endParaRPr lang="de-DE"/>
          </a:p>
        </p:txBody>
      </p:sp>
      <p:sp>
        <p:nvSpPr>
          <p:cNvPr id="10" name="AutoShape 12"/>
          <p:cNvSpPr>
            <a:spLocks noChangeAspect="1" noChangeArrowheads="1"/>
          </p:cNvSpPr>
          <p:nvPr/>
        </p:nvSpPr>
        <p:spPr bwMode="auto">
          <a:xfrm>
            <a:off x="6696630" y="3175568"/>
            <a:ext cx="744303" cy="164184"/>
          </a:xfrm>
          <a:custGeom>
            <a:avLst/>
            <a:gdLst>
              <a:gd name="T0" fmla="*/ 726194 w 21600"/>
              <a:gd name="T1" fmla="*/ 83344 h 21600"/>
              <a:gd name="T2" fmla="*/ 377825 w 21600"/>
              <a:gd name="T3" fmla="*/ 166687 h 21600"/>
              <a:gd name="T4" fmla="*/ 29456 w 21600"/>
              <a:gd name="T5" fmla="*/ 83344 h 21600"/>
              <a:gd name="T6" fmla="*/ 377825 w 21600"/>
              <a:gd name="T7" fmla="*/ 0 h 21600"/>
              <a:gd name="T8" fmla="*/ 0 60000 65536"/>
              <a:gd name="T9" fmla="*/ 0 60000 65536"/>
              <a:gd name="T10" fmla="*/ 0 60000 65536"/>
              <a:gd name="T11" fmla="*/ 0 60000 65536"/>
              <a:gd name="T12" fmla="*/ 2642 w 21600"/>
              <a:gd name="T13" fmla="*/ 2642 h 21600"/>
              <a:gd name="T14" fmla="*/ 18958 w 21600"/>
              <a:gd name="T15" fmla="*/ 18958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1683" y="21600"/>
                </a:lnTo>
                <a:lnTo>
                  <a:pt x="19917" y="21600"/>
                </a:lnTo>
                <a:lnTo>
                  <a:pt x="21600" y="0"/>
                </a:lnTo>
                <a:close/>
              </a:path>
            </a:pathLst>
          </a:custGeom>
          <a:solidFill>
            <a:srgbClr val="FF0000"/>
          </a:solidFill>
          <a:ln w="9525">
            <a:noFill/>
            <a:miter lim="800000"/>
            <a:headEnd/>
            <a:tailEnd/>
          </a:ln>
        </p:spPr>
        <p:txBody>
          <a:bodyPr wrap="none" lIns="90000" tIns="46800" rIns="90000" bIns="46800" anchor="ctr"/>
          <a:lstStyle/>
          <a:p>
            <a:endParaRPr lang="de-DE"/>
          </a:p>
        </p:txBody>
      </p:sp>
      <p:sp>
        <p:nvSpPr>
          <p:cNvPr id="11" name="AutoShape 13"/>
          <p:cNvSpPr>
            <a:spLocks noChangeAspect="1" noChangeArrowheads="1"/>
          </p:cNvSpPr>
          <p:nvPr/>
        </p:nvSpPr>
        <p:spPr bwMode="auto">
          <a:xfrm>
            <a:off x="6380917" y="2728298"/>
            <a:ext cx="1382279" cy="190767"/>
          </a:xfrm>
          <a:custGeom>
            <a:avLst/>
            <a:gdLst>
              <a:gd name="T0" fmla="*/ 1358261 w 21600"/>
              <a:gd name="T1" fmla="*/ 96838 h 21600"/>
              <a:gd name="T2" fmla="*/ 701675 w 21600"/>
              <a:gd name="T3" fmla="*/ 193675 h 21600"/>
              <a:gd name="T4" fmla="*/ 45089 w 21600"/>
              <a:gd name="T5" fmla="*/ 96838 h 21600"/>
              <a:gd name="T6" fmla="*/ 701675 w 21600"/>
              <a:gd name="T7" fmla="*/ 0 h 21600"/>
              <a:gd name="T8" fmla="*/ 0 60000 65536"/>
              <a:gd name="T9" fmla="*/ 0 60000 65536"/>
              <a:gd name="T10" fmla="*/ 0 60000 65536"/>
              <a:gd name="T11" fmla="*/ 0 60000 65536"/>
              <a:gd name="T12" fmla="*/ 2494 w 21600"/>
              <a:gd name="T13" fmla="*/ 2494 h 21600"/>
              <a:gd name="T14" fmla="*/ 19106 w 21600"/>
              <a:gd name="T15" fmla="*/ 19106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1388" y="21600"/>
                </a:lnTo>
                <a:lnTo>
                  <a:pt x="20212" y="21600"/>
                </a:lnTo>
                <a:lnTo>
                  <a:pt x="21600" y="0"/>
                </a:lnTo>
                <a:close/>
              </a:path>
            </a:pathLst>
          </a:cu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 wrap="none" lIns="90000" tIns="46800" rIns="90000" bIns="46800" anchor="ctr"/>
          <a:lstStyle/>
          <a:p>
            <a:endParaRPr lang="de-DE"/>
          </a:p>
        </p:txBody>
      </p:sp>
      <p:sp>
        <p:nvSpPr>
          <p:cNvPr id="12" name="AutoShape 14"/>
          <p:cNvSpPr>
            <a:spLocks noChangeAspect="1" noChangeArrowheads="1"/>
          </p:cNvSpPr>
          <p:nvPr/>
        </p:nvSpPr>
        <p:spPr bwMode="auto">
          <a:xfrm>
            <a:off x="6103535" y="2203431"/>
            <a:ext cx="1931124" cy="229859"/>
          </a:xfrm>
          <a:custGeom>
            <a:avLst/>
            <a:gdLst>
              <a:gd name="T0" fmla="*/ 1904469 w 21600"/>
              <a:gd name="T1" fmla="*/ 116682 h 21600"/>
              <a:gd name="T2" fmla="*/ 980282 w 21600"/>
              <a:gd name="T3" fmla="*/ 233363 h 21600"/>
              <a:gd name="T4" fmla="*/ 56094 w 21600"/>
              <a:gd name="T5" fmla="*/ 116682 h 21600"/>
              <a:gd name="T6" fmla="*/ 980282 w 21600"/>
              <a:gd name="T7" fmla="*/ 0 h 21600"/>
              <a:gd name="T8" fmla="*/ 0 60000 65536"/>
              <a:gd name="T9" fmla="*/ 0 60000 65536"/>
              <a:gd name="T10" fmla="*/ 0 60000 65536"/>
              <a:gd name="T11" fmla="*/ 0 60000 65536"/>
              <a:gd name="T12" fmla="*/ 2418 w 21600"/>
              <a:gd name="T13" fmla="*/ 2418 h 21600"/>
              <a:gd name="T14" fmla="*/ 19182 w 21600"/>
              <a:gd name="T15" fmla="*/ 1918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1236" y="21600"/>
                </a:lnTo>
                <a:lnTo>
                  <a:pt x="20364" y="21600"/>
                </a:lnTo>
                <a:lnTo>
                  <a:pt x="21600" y="0"/>
                </a:lnTo>
                <a:close/>
              </a:path>
            </a:pathLst>
          </a:custGeom>
          <a:solidFill>
            <a:srgbClr val="00CCFF"/>
          </a:solidFill>
          <a:ln w="9525">
            <a:noFill/>
            <a:miter lim="800000"/>
            <a:headEnd/>
            <a:tailEnd/>
          </a:ln>
        </p:spPr>
        <p:txBody>
          <a:bodyPr wrap="none" lIns="90000" tIns="46800" rIns="90000" bIns="46800" anchor="ctr"/>
          <a:lstStyle/>
          <a:p>
            <a:endParaRPr lang="de-DE"/>
          </a:p>
        </p:txBody>
      </p:sp>
      <p:grpSp>
        <p:nvGrpSpPr>
          <p:cNvPr id="13" name="Group 15"/>
          <p:cNvGrpSpPr>
            <a:grpSpLocks noChangeAspect="1"/>
          </p:cNvGrpSpPr>
          <p:nvPr/>
        </p:nvGrpSpPr>
        <p:grpSpPr bwMode="auto">
          <a:xfrm>
            <a:off x="6054477" y="1973510"/>
            <a:ext cx="2045269" cy="2329855"/>
            <a:chOff x="651" y="825"/>
            <a:chExt cx="1575" cy="1656"/>
          </a:xfrm>
        </p:grpSpPr>
        <p:sp>
          <p:nvSpPr>
            <p:cNvPr id="14" name="Line 16"/>
            <p:cNvSpPr>
              <a:spLocks noChangeAspect="1" noChangeShapeType="1"/>
            </p:cNvSpPr>
            <p:nvPr/>
          </p:nvSpPr>
          <p:spPr bwMode="auto">
            <a:xfrm flipH="1" flipV="1">
              <a:off x="870" y="849"/>
              <a:ext cx="579" cy="1629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lIns="90000" tIns="46800" rIns="90000" bIns="46800"/>
            <a:lstStyle/>
            <a:p>
              <a:endParaRPr lang="de-DE"/>
            </a:p>
          </p:txBody>
        </p:sp>
        <p:sp>
          <p:nvSpPr>
            <p:cNvPr id="15" name="Line 17"/>
            <p:cNvSpPr>
              <a:spLocks noChangeAspect="1" noChangeShapeType="1"/>
            </p:cNvSpPr>
            <p:nvPr/>
          </p:nvSpPr>
          <p:spPr bwMode="auto">
            <a:xfrm flipH="1" flipV="1">
              <a:off x="840" y="858"/>
              <a:ext cx="609" cy="162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lIns="90000" tIns="46800" rIns="90000" bIns="46800"/>
            <a:lstStyle/>
            <a:p>
              <a:endParaRPr lang="de-DE"/>
            </a:p>
          </p:txBody>
        </p:sp>
        <p:sp>
          <p:nvSpPr>
            <p:cNvPr id="16" name="Line 18"/>
            <p:cNvSpPr>
              <a:spLocks noChangeAspect="1" noChangeShapeType="1"/>
            </p:cNvSpPr>
            <p:nvPr/>
          </p:nvSpPr>
          <p:spPr bwMode="auto">
            <a:xfrm flipH="1" flipV="1">
              <a:off x="678" y="918"/>
              <a:ext cx="768" cy="1554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lIns="90000" tIns="46800" rIns="90000" bIns="46800"/>
            <a:lstStyle/>
            <a:p>
              <a:endParaRPr lang="de-DE"/>
            </a:p>
          </p:txBody>
        </p:sp>
        <p:sp>
          <p:nvSpPr>
            <p:cNvPr id="17" name="Line 19"/>
            <p:cNvSpPr>
              <a:spLocks noChangeAspect="1" noChangeShapeType="1"/>
            </p:cNvSpPr>
            <p:nvPr/>
          </p:nvSpPr>
          <p:spPr bwMode="auto">
            <a:xfrm flipH="1" flipV="1">
              <a:off x="651" y="933"/>
              <a:ext cx="795" cy="1542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lIns="90000" tIns="46800" rIns="90000" bIns="46800"/>
            <a:lstStyle/>
            <a:p>
              <a:endParaRPr lang="de-DE"/>
            </a:p>
          </p:txBody>
        </p:sp>
        <p:sp>
          <p:nvSpPr>
            <p:cNvPr id="18" name="Line 20"/>
            <p:cNvSpPr>
              <a:spLocks noChangeAspect="1" noChangeShapeType="1"/>
            </p:cNvSpPr>
            <p:nvPr/>
          </p:nvSpPr>
          <p:spPr bwMode="auto">
            <a:xfrm flipV="1">
              <a:off x="1446" y="825"/>
              <a:ext cx="546" cy="165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lIns="90000" tIns="46800" rIns="90000" bIns="46800"/>
            <a:lstStyle/>
            <a:p>
              <a:endParaRPr lang="de-DE"/>
            </a:p>
          </p:txBody>
        </p:sp>
        <p:sp>
          <p:nvSpPr>
            <p:cNvPr id="19" name="Line 21"/>
            <p:cNvSpPr>
              <a:spLocks noChangeAspect="1" noChangeShapeType="1"/>
            </p:cNvSpPr>
            <p:nvPr/>
          </p:nvSpPr>
          <p:spPr bwMode="auto">
            <a:xfrm flipV="1">
              <a:off x="1446" y="837"/>
              <a:ext cx="582" cy="1641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lIns="90000" tIns="46800" rIns="90000" bIns="46800"/>
            <a:lstStyle/>
            <a:p>
              <a:endParaRPr lang="de-DE"/>
            </a:p>
          </p:txBody>
        </p:sp>
        <p:sp>
          <p:nvSpPr>
            <p:cNvPr id="20" name="Line 22"/>
            <p:cNvSpPr>
              <a:spLocks noChangeAspect="1" noChangeShapeType="1"/>
            </p:cNvSpPr>
            <p:nvPr/>
          </p:nvSpPr>
          <p:spPr bwMode="auto">
            <a:xfrm flipV="1">
              <a:off x="1446" y="894"/>
              <a:ext cx="750" cy="1584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lIns="90000" tIns="46800" rIns="90000" bIns="46800"/>
            <a:lstStyle/>
            <a:p>
              <a:endParaRPr lang="de-DE"/>
            </a:p>
          </p:txBody>
        </p:sp>
        <p:sp>
          <p:nvSpPr>
            <p:cNvPr id="21" name="Line 23"/>
            <p:cNvSpPr>
              <a:spLocks noChangeAspect="1" noChangeShapeType="1"/>
            </p:cNvSpPr>
            <p:nvPr/>
          </p:nvSpPr>
          <p:spPr bwMode="auto">
            <a:xfrm flipV="1">
              <a:off x="1446" y="909"/>
              <a:ext cx="780" cy="1572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lIns="90000" tIns="46800" rIns="90000" bIns="46800"/>
            <a:lstStyle/>
            <a:p>
              <a:endParaRPr lang="de-DE"/>
            </a:p>
          </p:txBody>
        </p:sp>
      </p:grpSp>
      <p:sp>
        <p:nvSpPr>
          <p:cNvPr id="22" name="Text Box 24"/>
          <p:cNvSpPr txBox="1">
            <a:spLocks noChangeAspect="1" noChangeArrowheads="1"/>
          </p:cNvSpPr>
          <p:nvPr/>
        </p:nvSpPr>
        <p:spPr bwMode="auto">
          <a:xfrm>
            <a:off x="7413151" y="3599464"/>
            <a:ext cx="885033" cy="2791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0000" tIns="46800" rIns="90000" bIns="46800">
            <a:spAutoFit/>
          </a:bodyPr>
          <a:lstStyle/>
          <a:p>
            <a:pPr algn="l">
              <a:spcBef>
                <a:spcPct val="50000"/>
              </a:spcBef>
            </a:pPr>
            <a:r>
              <a:rPr lang="de-DE" sz="1200" dirty="0"/>
              <a:t>19° </a:t>
            </a:r>
            <a:r>
              <a:rPr lang="de-DE" sz="1200" dirty="0" err="1" smtClean="0"/>
              <a:t>green</a:t>
            </a:r>
            <a:endParaRPr lang="de-DE" sz="1200" dirty="0"/>
          </a:p>
        </p:txBody>
      </p:sp>
      <p:sp>
        <p:nvSpPr>
          <p:cNvPr id="23" name="Text Box 25"/>
          <p:cNvSpPr txBox="1">
            <a:spLocks noChangeAspect="1" noChangeArrowheads="1"/>
          </p:cNvSpPr>
          <p:nvPr/>
        </p:nvSpPr>
        <p:spPr bwMode="auto">
          <a:xfrm>
            <a:off x="7609682" y="3167664"/>
            <a:ext cx="759940" cy="2791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0000" tIns="46800" rIns="90000" bIns="46800">
            <a:spAutoFit/>
          </a:bodyPr>
          <a:lstStyle/>
          <a:p>
            <a:pPr algn="l">
              <a:spcBef>
                <a:spcPct val="50000"/>
              </a:spcBef>
            </a:pPr>
            <a:r>
              <a:rPr lang="de-DE" sz="1200" dirty="0"/>
              <a:t>20° </a:t>
            </a:r>
            <a:r>
              <a:rPr lang="de-DE" sz="1200" dirty="0" err="1" smtClean="0"/>
              <a:t>red</a:t>
            </a:r>
            <a:endParaRPr lang="de-DE" sz="1200" dirty="0"/>
          </a:p>
        </p:txBody>
      </p:sp>
      <p:sp>
        <p:nvSpPr>
          <p:cNvPr id="24" name="Text Box 26"/>
          <p:cNvSpPr txBox="1">
            <a:spLocks noChangeAspect="1" noChangeArrowheads="1"/>
          </p:cNvSpPr>
          <p:nvPr/>
        </p:nvSpPr>
        <p:spPr bwMode="auto">
          <a:xfrm>
            <a:off x="7778838" y="2699351"/>
            <a:ext cx="817795" cy="4638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0000" tIns="46800" rIns="90000" bIns="46800">
            <a:spAutoFit/>
          </a:bodyPr>
          <a:lstStyle/>
          <a:p>
            <a:pPr algn="l">
              <a:spcBef>
                <a:spcPct val="50000"/>
              </a:spcBef>
            </a:pPr>
            <a:r>
              <a:rPr lang="de-DE" sz="1200" dirty="0"/>
              <a:t>26° </a:t>
            </a:r>
            <a:r>
              <a:rPr lang="de-DE" sz="1200" dirty="0" err="1" smtClean="0"/>
              <a:t>yellow</a:t>
            </a:r>
            <a:endParaRPr lang="de-DE" sz="1200" dirty="0"/>
          </a:p>
        </p:txBody>
      </p:sp>
      <p:sp>
        <p:nvSpPr>
          <p:cNvPr id="25" name="Text Box 27"/>
          <p:cNvSpPr txBox="1">
            <a:spLocks noChangeAspect="1" noChangeArrowheads="1"/>
          </p:cNvSpPr>
          <p:nvPr/>
        </p:nvSpPr>
        <p:spPr bwMode="auto">
          <a:xfrm>
            <a:off x="8033950" y="2169126"/>
            <a:ext cx="786522" cy="2791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0000" tIns="46800" rIns="90000" bIns="46800">
            <a:spAutoFit/>
          </a:bodyPr>
          <a:lstStyle/>
          <a:p>
            <a:pPr algn="l">
              <a:spcBef>
                <a:spcPct val="50000"/>
              </a:spcBef>
            </a:pPr>
            <a:r>
              <a:rPr lang="de-DE" sz="1200" dirty="0"/>
              <a:t>27° </a:t>
            </a:r>
            <a:r>
              <a:rPr lang="de-DE" sz="1200" dirty="0" err="1" smtClean="0"/>
              <a:t>blue</a:t>
            </a:r>
            <a:endParaRPr lang="de-DE" sz="1200" dirty="0"/>
          </a:p>
        </p:txBody>
      </p:sp>
      <p:sp>
        <p:nvSpPr>
          <p:cNvPr id="26" name="Text Box 5"/>
          <p:cNvSpPr txBox="1">
            <a:spLocks noChangeArrowheads="1"/>
          </p:cNvSpPr>
          <p:nvPr/>
        </p:nvSpPr>
        <p:spPr bwMode="auto">
          <a:xfrm>
            <a:off x="395536" y="5985284"/>
            <a:ext cx="3960440" cy="4638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0000" tIns="46800" rIns="90000" bIns="46800">
            <a:spAutoFit/>
          </a:bodyPr>
          <a:lstStyle/>
          <a:p>
            <a:pPr>
              <a:spcBef>
                <a:spcPct val="50000"/>
              </a:spcBef>
            </a:pPr>
            <a:r>
              <a:rPr lang="de-DE" sz="1200" dirty="0"/>
              <a:t>Source: DIN 15996 Bild- u. Tonbearbeitung in Film-, Video- u. Rundfunkbetrieben </a:t>
            </a:r>
          </a:p>
        </p:txBody>
      </p:sp>
      <p:sp>
        <p:nvSpPr>
          <p:cNvPr id="27" name="Rectangle 28"/>
          <p:cNvSpPr>
            <a:spLocks noChangeArrowheads="1"/>
          </p:cNvSpPr>
          <p:nvPr/>
        </p:nvSpPr>
        <p:spPr bwMode="auto">
          <a:xfrm>
            <a:off x="4572000" y="5669276"/>
            <a:ext cx="4500500" cy="685445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square" lIns="90000" tIns="46800" rIns="90000" bIns="46800" anchor="ctr">
            <a:spAutoFit/>
          </a:bodyPr>
          <a:lstStyle/>
          <a:p>
            <a:pPr eaLnBrk="0" hangingPunct="0">
              <a:spcAft>
                <a:spcPct val="20000"/>
              </a:spcAft>
            </a:pPr>
            <a:r>
              <a:rPr lang="de-DE" altLang="de-DE" sz="1600" b="1" dirty="0" err="1">
                <a:solidFill>
                  <a:srgbClr val="0B2A51"/>
                </a:solidFill>
              </a:rPr>
              <a:t>Colour</a:t>
            </a:r>
            <a:r>
              <a:rPr lang="de-DE" altLang="de-DE" sz="1600" b="1" dirty="0">
                <a:solidFill>
                  <a:srgbClr val="0B2A51"/>
                </a:solidFill>
              </a:rPr>
              <a:t> </a:t>
            </a:r>
            <a:r>
              <a:rPr lang="de-DE" altLang="de-DE" sz="1600" b="1" dirty="0" err="1">
                <a:solidFill>
                  <a:srgbClr val="0B2A51"/>
                </a:solidFill>
              </a:rPr>
              <a:t>field</a:t>
            </a:r>
            <a:r>
              <a:rPr lang="de-DE" altLang="de-DE" sz="1600" b="1" dirty="0">
                <a:solidFill>
                  <a:srgbClr val="0B2A51"/>
                </a:solidFill>
              </a:rPr>
              <a:t> </a:t>
            </a:r>
            <a:r>
              <a:rPr lang="de-DE" altLang="de-DE" sz="1600" b="1" dirty="0" err="1">
                <a:solidFill>
                  <a:srgbClr val="0B2A51"/>
                </a:solidFill>
              </a:rPr>
              <a:t>of</a:t>
            </a:r>
            <a:r>
              <a:rPr lang="de-DE" altLang="de-DE" sz="1600" b="1" dirty="0">
                <a:solidFill>
                  <a:srgbClr val="0B2A51"/>
                </a:solidFill>
              </a:rPr>
              <a:t> </a:t>
            </a:r>
            <a:r>
              <a:rPr lang="de-DE" altLang="de-DE" sz="1600" b="1" dirty="0" err="1">
                <a:solidFill>
                  <a:srgbClr val="0B2A51"/>
                </a:solidFill>
              </a:rPr>
              <a:t>view</a:t>
            </a:r>
            <a:r>
              <a:rPr lang="de-DE" altLang="de-DE" sz="1600" b="1" dirty="0">
                <a:solidFill>
                  <a:srgbClr val="0B2A51"/>
                </a:solidFill>
              </a:rPr>
              <a:t> &lt; light-dark </a:t>
            </a:r>
            <a:r>
              <a:rPr lang="de-DE" altLang="de-DE" sz="1600" b="1" dirty="0" err="1">
                <a:solidFill>
                  <a:srgbClr val="0B2A51"/>
                </a:solidFill>
              </a:rPr>
              <a:t>field</a:t>
            </a:r>
            <a:r>
              <a:rPr lang="de-DE" altLang="de-DE" sz="1600" b="1" dirty="0">
                <a:solidFill>
                  <a:srgbClr val="0B2A51"/>
                </a:solidFill>
              </a:rPr>
              <a:t> </a:t>
            </a:r>
            <a:r>
              <a:rPr lang="de-DE" altLang="de-DE" sz="1600" b="1" dirty="0" err="1">
                <a:solidFill>
                  <a:srgbClr val="0B2A51"/>
                </a:solidFill>
              </a:rPr>
              <a:t>of</a:t>
            </a:r>
            <a:r>
              <a:rPr lang="de-DE" altLang="de-DE" sz="1600" b="1" dirty="0">
                <a:solidFill>
                  <a:srgbClr val="0B2A51"/>
                </a:solidFill>
              </a:rPr>
              <a:t> </a:t>
            </a:r>
            <a:r>
              <a:rPr lang="de-DE" altLang="de-DE" sz="1600" b="1" dirty="0" err="1">
                <a:solidFill>
                  <a:srgbClr val="0B2A51"/>
                </a:solidFill>
              </a:rPr>
              <a:t>view</a:t>
            </a:r>
            <a:endParaRPr lang="de-DE" altLang="de-DE" sz="1600" b="1" dirty="0">
              <a:solidFill>
                <a:srgbClr val="0B2A51"/>
              </a:solidFill>
            </a:endParaRPr>
          </a:p>
          <a:p>
            <a:pPr eaLnBrk="0" hangingPunct="0">
              <a:spcAft>
                <a:spcPct val="20000"/>
              </a:spcAft>
            </a:pPr>
            <a:r>
              <a:rPr lang="de-DE" altLang="de-DE" sz="1600" b="1" dirty="0" err="1">
                <a:solidFill>
                  <a:srgbClr val="0000CC"/>
                </a:solidFill>
              </a:rPr>
              <a:t>blue</a:t>
            </a:r>
            <a:r>
              <a:rPr lang="de-DE" altLang="de-DE" sz="1600" b="1" dirty="0">
                <a:solidFill>
                  <a:srgbClr val="0B2A51"/>
                </a:solidFill>
              </a:rPr>
              <a:t> &gt; </a:t>
            </a:r>
            <a:r>
              <a:rPr lang="de-DE" altLang="de-DE" sz="1600" b="1" dirty="0" err="1">
                <a:solidFill>
                  <a:srgbClr val="FFCC00"/>
                </a:solidFill>
              </a:rPr>
              <a:t>yellow</a:t>
            </a:r>
            <a:r>
              <a:rPr lang="de-DE" altLang="de-DE" sz="1600" b="1" dirty="0">
                <a:solidFill>
                  <a:srgbClr val="0B2A51"/>
                </a:solidFill>
              </a:rPr>
              <a:t> &gt; </a:t>
            </a:r>
            <a:r>
              <a:rPr lang="de-DE" altLang="de-DE" sz="1600" b="1" dirty="0" err="1">
                <a:solidFill>
                  <a:srgbClr val="FF0000"/>
                </a:solidFill>
              </a:rPr>
              <a:t>red</a:t>
            </a:r>
            <a:r>
              <a:rPr lang="de-DE" altLang="de-DE" sz="1600" b="1" dirty="0">
                <a:solidFill>
                  <a:schemeClr val="tx2"/>
                </a:solidFill>
              </a:rPr>
              <a:t> </a:t>
            </a:r>
            <a:r>
              <a:rPr lang="de-DE" altLang="de-DE" sz="1600" b="1" dirty="0">
                <a:solidFill>
                  <a:srgbClr val="0B2A51"/>
                </a:solidFill>
              </a:rPr>
              <a:t>&gt; </a:t>
            </a:r>
            <a:r>
              <a:rPr lang="de-DE" altLang="de-DE" sz="1600" b="1" dirty="0" err="1">
                <a:solidFill>
                  <a:srgbClr val="92D050"/>
                </a:solidFill>
              </a:rPr>
              <a:t>green</a:t>
            </a:r>
            <a:endParaRPr lang="de-DE" altLang="de-DE" sz="1600" b="1" dirty="0">
              <a:solidFill>
                <a:srgbClr val="92D050"/>
              </a:solidFill>
            </a:endParaRPr>
          </a:p>
        </p:txBody>
      </p:sp>
      <p:sp>
        <p:nvSpPr>
          <p:cNvPr id="28" name="Rectangle 28"/>
          <p:cNvSpPr>
            <a:spLocks noChangeArrowheads="1"/>
          </p:cNvSpPr>
          <p:nvPr/>
        </p:nvSpPr>
        <p:spPr bwMode="auto">
          <a:xfrm>
            <a:off x="251520" y="1267522"/>
            <a:ext cx="4320480" cy="586957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square" lIns="90000" tIns="46800" rIns="90000" bIns="46800" anchor="ctr">
            <a:spAutoFit/>
          </a:bodyPr>
          <a:lstStyle/>
          <a:p>
            <a:pPr eaLnBrk="0" hangingPunct="0">
              <a:spcAft>
                <a:spcPct val="20000"/>
              </a:spcAft>
            </a:pPr>
            <a:r>
              <a:rPr lang="en-US" sz="1600" b="1" dirty="0">
                <a:solidFill>
                  <a:srgbClr val="0B2A51"/>
                </a:solidFill>
              </a:rPr>
              <a:t>Fields of view, left, right and	</a:t>
            </a:r>
            <a:br>
              <a:rPr lang="en-US" sz="1600" b="1" dirty="0">
                <a:solidFill>
                  <a:srgbClr val="0B2A51"/>
                </a:solidFill>
              </a:rPr>
            </a:br>
            <a:r>
              <a:rPr lang="en-US" sz="1600" b="1" dirty="0" smtClean="0">
                <a:solidFill>
                  <a:srgbClr val="0B2A51"/>
                </a:solidFill>
              </a:rPr>
              <a:t>binocular </a:t>
            </a:r>
            <a:r>
              <a:rPr lang="en-US" sz="1600" b="1" dirty="0">
                <a:solidFill>
                  <a:srgbClr val="0B2A51"/>
                </a:solidFill>
              </a:rPr>
              <a:t>for light stimuli</a:t>
            </a:r>
            <a:endParaRPr lang="de-DE" sz="1600" b="1" dirty="0">
              <a:solidFill>
                <a:srgbClr val="92D050"/>
              </a:solidFill>
            </a:endParaRPr>
          </a:p>
        </p:txBody>
      </p:sp>
      <p:sp>
        <p:nvSpPr>
          <p:cNvPr id="30" name="Pfeil nach rechts 29"/>
          <p:cNvSpPr/>
          <p:nvPr/>
        </p:nvSpPr>
        <p:spPr bwMode="auto">
          <a:xfrm rot="5400000">
            <a:off x="4070883" y="2273933"/>
            <a:ext cx="930225" cy="360040"/>
          </a:xfrm>
          <a:prstGeom prst="rightArrow">
            <a:avLst/>
          </a:prstGeom>
          <a:solidFill>
            <a:schemeClr val="bg1">
              <a:lumMod val="95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0000" tIns="46800" rIns="90000" bIns="4680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DE" sz="2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9" name="Rectangle 28"/>
          <p:cNvSpPr>
            <a:spLocks noChangeArrowheads="1"/>
          </p:cNvSpPr>
          <p:nvPr/>
        </p:nvSpPr>
        <p:spPr bwMode="auto">
          <a:xfrm>
            <a:off x="4643500" y="1263301"/>
            <a:ext cx="4500500" cy="586957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square" lIns="90000" tIns="46800" rIns="90000" bIns="46800" anchor="ctr">
            <a:spAutoFit/>
          </a:bodyPr>
          <a:lstStyle/>
          <a:p>
            <a:pPr eaLnBrk="0" hangingPunct="0">
              <a:spcAft>
                <a:spcPct val="20000"/>
              </a:spcAft>
            </a:pPr>
            <a:r>
              <a:rPr lang="de-DE" altLang="de-DE" sz="1600" b="1" dirty="0" err="1">
                <a:solidFill>
                  <a:srgbClr val="0B2A51"/>
                </a:solidFill>
              </a:rPr>
              <a:t>Binocular</a:t>
            </a:r>
            <a:r>
              <a:rPr lang="de-DE" altLang="de-DE" sz="1600" b="1" dirty="0">
                <a:solidFill>
                  <a:srgbClr val="0B2A51"/>
                </a:solidFill>
              </a:rPr>
              <a:t> </a:t>
            </a:r>
            <a:r>
              <a:rPr lang="de-DE" altLang="de-DE" sz="1600" b="1" dirty="0" smtClean="0">
                <a:solidFill>
                  <a:srgbClr val="0B2A51"/>
                </a:solidFill>
              </a:rPr>
              <a:t>horizontal</a:t>
            </a:r>
            <a:r>
              <a:rPr lang="de-DE" altLang="de-DE" sz="1600" b="1" dirty="0">
                <a:solidFill>
                  <a:srgbClr val="0B2A51"/>
                </a:solidFill>
              </a:rPr>
              <a:t/>
            </a:r>
            <a:br>
              <a:rPr lang="de-DE" altLang="de-DE" sz="1600" b="1" dirty="0">
                <a:solidFill>
                  <a:srgbClr val="0B2A51"/>
                </a:solidFill>
              </a:rPr>
            </a:br>
            <a:r>
              <a:rPr lang="de-DE" altLang="de-DE" sz="1600" b="1" dirty="0" err="1" smtClean="0">
                <a:solidFill>
                  <a:srgbClr val="0B2A51"/>
                </a:solidFill>
              </a:rPr>
              <a:t>colour</a:t>
            </a:r>
            <a:r>
              <a:rPr lang="de-DE" altLang="de-DE" sz="1600" b="1" dirty="0" smtClean="0">
                <a:solidFill>
                  <a:srgbClr val="0B2A51"/>
                </a:solidFill>
              </a:rPr>
              <a:t> </a:t>
            </a:r>
            <a:r>
              <a:rPr lang="de-DE" altLang="de-DE" sz="1600" b="1" dirty="0" err="1">
                <a:solidFill>
                  <a:srgbClr val="0B2A51"/>
                </a:solidFill>
              </a:rPr>
              <a:t>field</a:t>
            </a:r>
            <a:r>
              <a:rPr lang="de-DE" altLang="de-DE" sz="1600" b="1" dirty="0">
                <a:solidFill>
                  <a:srgbClr val="0B2A51"/>
                </a:solidFill>
              </a:rPr>
              <a:t> </a:t>
            </a:r>
            <a:r>
              <a:rPr lang="de-DE" altLang="de-DE" sz="1600" b="1" dirty="0" err="1">
                <a:solidFill>
                  <a:srgbClr val="0B2A51"/>
                </a:solidFill>
              </a:rPr>
              <a:t>of</a:t>
            </a:r>
            <a:r>
              <a:rPr lang="de-DE" altLang="de-DE" sz="1600" b="1" dirty="0">
                <a:solidFill>
                  <a:srgbClr val="0B2A51"/>
                </a:solidFill>
              </a:rPr>
              <a:t> </a:t>
            </a:r>
            <a:r>
              <a:rPr lang="de-DE" altLang="de-DE" sz="1600" b="1" dirty="0" err="1">
                <a:solidFill>
                  <a:srgbClr val="0B2A51"/>
                </a:solidFill>
              </a:rPr>
              <a:t>view</a:t>
            </a:r>
            <a:r>
              <a:rPr lang="de-DE" altLang="de-DE" sz="1600" b="1" dirty="0">
                <a:solidFill>
                  <a:srgbClr val="0B2A51"/>
                </a:solidFill>
              </a:rPr>
              <a:t> </a:t>
            </a:r>
            <a:endParaRPr lang="de-DE" sz="1600" b="1" dirty="0">
              <a:solidFill>
                <a:srgbClr val="92D050"/>
              </a:solidFill>
            </a:endParaRPr>
          </a:p>
        </p:txBody>
      </p:sp>
      <p:sp>
        <p:nvSpPr>
          <p:cNvPr id="31" name="Rechteck 30"/>
          <p:cNvSpPr/>
          <p:nvPr/>
        </p:nvSpPr>
        <p:spPr>
          <a:xfrm>
            <a:off x="4093029" y="3032956"/>
            <a:ext cx="1415075" cy="11757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1600" b="1" dirty="0" err="1"/>
              <a:t>central</a:t>
            </a:r>
            <a:endParaRPr lang="de-DE" sz="1600" b="1" dirty="0"/>
          </a:p>
          <a:p>
            <a:r>
              <a:rPr lang="de-DE" sz="1600" b="1" dirty="0"/>
              <a:t>+</a:t>
            </a:r>
          </a:p>
          <a:p>
            <a:r>
              <a:rPr lang="de-DE" sz="1600" b="1" dirty="0" err="1"/>
              <a:t>peripheral</a:t>
            </a:r>
            <a:r>
              <a:rPr lang="de-DE" sz="1600" b="1" dirty="0"/>
              <a:t> </a:t>
            </a:r>
            <a:r>
              <a:rPr lang="de-DE" sz="1600" b="1" dirty="0" err="1"/>
              <a:t>vision</a:t>
            </a:r>
            <a:endParaRPr lang="de-DE" sz="1600" b="1" dirty="0"/>
          </a:p>
        </p:txBody>
      </p:sp>
      <p:sp>
        <p:nvSpPr>
          <p:cNvPr id="34" name="Rechteck 33"/>
          <p:cNvSpPr/>
          <p:nvPr/>
        </p:nvSpPr>
        <p:spPr>
          <a:xfrm>
            <a:off x="228565" y="1840874"/>
            <a:ext cx="5799781" cy="486287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defTabSz="190500">
              <a:lnSpc>
                <a:spcPct val="80000"/>
              </a:lnSpc>
            </a:pPr>
            <a:r>
              <a:rPr lang="de-DE" altLang="de-DE" sz="1600" b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the</a:t>
            </a:r>
            <a:r>
              <a:rPr lang="de-DE" altLang="de-DE" sz="16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de-DE" altLang="de-DE" sz="1600" b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spatial</a:t>
            </a:r>
            <a:r>
              <a:rPr lang="de-DE" altLang="de-DE" sz="16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de-DE" altLang="de-DE" sz="1600" b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portion</a:t>
            </a:r>
            <a:r>
              <a:rPr lang="de-DE" altLang="de-DE" sz="16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de-DE" altLang="de-DE" sz="1600" b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of</a:t>
            </a:r>
            <a:r>
              <a:rPr lang="de-DE" altLang="de-DE" sz="16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an </a:t>
            </a:r>
            <a:r>
              <a:rPr lang="de-DE" altLang="de-DE" sz="1600" b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environment</a:t>
            </a:r>
            <a:r>
              <a:rPr lang="de-DE" altLang="de-DE" sz="16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de-DE" altLang="de-DE" sz="1600" b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that</a:t>
            </a:r>
            <a:r>
              <a:rPr lang="de-DE" altLang="de-DE" sz="16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de-DE" altLang="de-DE" sz="1600" b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can</a:t>
            </a:r>
            <a:r>
              <a:rPr lang="de-DE" altLang="de-DE" sz="16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de-DE" altLang="de-DE" sz="1600" b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be</a:t>
            </a:r>
            <a:r>
              <a:rPr lang="de-DE" altLang="de-DE" sz="16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de-DE" altLang="de-DE" sz="1600" b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perceived</a:t>
            </a:r>
            <a:r>
              <a:rPr lang="de-DE" altLang="de-DE" sz="16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de-DE" altLang="de-DE" sz="1600" b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without</a:t>
            </a:r>
            <a:r>
              <a:rPr lang="de-DE" altLang="de-DE" sz="16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de-DE" altLang="de-DE" sz="1600" b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movement</a:t>
            </a:r>
            <a:r>
              <a:rPr lang="de-DE" altLang="de-DE" sz="16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de-DE" altLang="de-DE" sz="1600" b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of</a:t>
            </a:r>
            <a:r>
              <a:rPr lang="de-DE" altLang="de-DE" sz="16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de-DE" altLang="de-DE" sz="1600" b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the</a:t>
            </a:r>
            <a:r>
              <a:rPr lang="de-DE" altLang="de-DE" sz="16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de-DE" altLang="de-DE" sz="1600" b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head</a:t>
            </a:r>
            <a:r>
              <a:rPr lang="de-DE" altLang="de-DE" sz="16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de-DE" altLang="de-DE" sz="1600" b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and</a:t>
            </a:r>
            <a:r>
              <a:rPr lang="de-DE" altLang="de-DE" sz="16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de-DE" altLang="de-DE" sz="1600" b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eyes</a:t>
            </a:r>
            <a:endParaRPr lang="de-DE" altLang="de-DE" sz="16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54654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28" grpId="0" animBg="1"/>
      <p:bldP spid="2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500" dirty="0"/>
              <a:t>Visual region – maximum and ideal field of fixation</a:t>
            </a:r>
            <a:endParaRPr lang="de-DE" sz="2500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395C53E-5B63-4EBC-BE73-0561D966001E}" type="datetime1">
              <a:rPr lang="de-DE" altLang="de-DE" smtClean="0"/>
              <a:t>12.11.2019</a:t>
            </a:fld>
            <a:endParaRPr lang="de-DE" alt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de-DE" dirty="0" smtClean="0"/>
              <a:t>Module 2 – Learning ergonomics - Part 2</a:t>
            </a:r>
            <a:endParaRPr lang="de-DE" alt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de-DE" altLang="de-DE" dirty="0" smtClean="0"/>
              <a:t> </a:t>
            </a:r>
            <a:fld id="{64BF3704-6186-4150-B411-DAE4D11F88B1}" type="slidenum">
              <a:rPr lang="de-DE" altLang="de-DE" smtClean="0"/>
              <a:pPr/>
              <a:t>12</a:t>
            </a:fld>
            <a:endParaRPr lang="de-DE" altLang="de-DE" dirty="0"/>
          </a:p>
        </p:txBody>
      </p:sp>
      <p:pic>
        <p:nvPicPr>
          <p:cNvPr id="7" name="Picture 18" descr="Kopf von oben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1000" y="3747294"/>
            <a:ext cx="2892425" cy="1711886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8" name="Group 42"/>
          <p:cNvGrpSpPr>
            <a:grpSpLocks/>
          </p:cNvGrpSpPr>
          <p:nvPr/>
        </p:nvGrpSpPr>
        <p:grpSpPr bwMode="auto">
          <a:xfrm>
            <a:off x="406400" y="1124744"/>
            <a:ext cx="2759075" cy="3744912"/>
            <a:chOff x="256" y="533"/>
            <a:chExt cx="1738" cy="2359"/>
          </a:xfrm>
        </p:grpSpPr>
        <p:sp>
          <p:nvSpPr>
            <p:cNvPr id="9" name="Line 37"/>
            <p:cNvSpPr>
              <a:spLocks noChangeShapeType="1"/>
            </p:cNvSpPr>
            <p:nvPr/>
          </p:nvSpPr>
          <p:spPr bwMode="auto">
            <a:xfrm>
              <a:off x="256" y="818"/>
              <a:ext cx="879" cy="1656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lIns="90000" tIns="46800" rIns="90000" bIns="46800"/>
            <a:lstStyle/>
            <a:p>
              <a:endParaRPr lang="de-DE"/>
            </a:p>
          </p:txBody>
        </p:sp>
        <p:sp>
          <p:nvSpPr>
            <p:cNvPr id="10" name="Line 38"/>
            <p:cNvSpPr>
              <a:spLocks noChangeShapeType="1"/>
            </p:cNvSpPr>
            <p:nvPr/>
          </p:nvSpPr>
          <p:spPr bwMode="auto">
            <a:xfrm flipH="1">
              <a:off x="1135" y="818"/>
              <a:ext cx="859" cy="1656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lIns="90000" tIns="46800" rIns="90000" bIns="46800"/>
            <a:lstStyle/>
            <a:p>
              <a:endParaRPr lang="de-DE"/>
            </a:p>
          </p:txBody>
        </p:sp>
        <p:sp>
          <p:nvSpPr>
            <p:cNvPr id="11" name="Line 39"/>
            <p:cNvSpPr>
              <a:spLocks noChangeShapeType="1"/>
            </p:cNvSpPr>
            <p:nvPr/>
          </p:nvSpPr>
          <p:spPr bwMode="auto">
            <a:xfrm>
              <a:off x="1119" y="874"/>
              <a:ext cx="0" cy="201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lIns="90000" tIns="46800" rIns="90000" bIns="46800"/>
            <a:lstStyle/>
            <a:p>
              <a:endParaRPr lang="de-DE"/>
            </a:p>
          </p:txBody>
        </p:sp>
        <p:sp>
          <p:nvSpPr>
            <p:cNvPr id="12" name="Line 40"/>
            <p:cNvSpPr>
              <a:spLocks noChangeShapeType="1"/>
            </p:cNvSpPr>
            <p:nvPr/>
          </p:nvSpPr>
          <p:spPr bwMode="auto">
            <a:xfrm>
              <a:off x="884" y="1249"/>
              <a:ext cx="251" cy="1225"/>
            </a:xfrm>
            <a:prstGeom prst="line">
              <a:avLst/>
            </a:prstGeom>
            <a:noFill/>
            <a:ln w="28575">
              <a:solidFill>
                <a:srgbClr val="0B2A51"/>
              </a:solidFill>
              <a:round/>
              <a:headEnd/>
              <a:tailEnd/>
            </a:ln>
          </p:spPr>
          <p:txBody>
            <a:bodyPr lIns="90000" tIns="46800" rIns="90000" bIns="46800"/>
            <a:lstStyle/>
            <a:p>
              <a:endParaRPr lang="de-DE"/>
            </a:p>
          </p:txBody>
        </p:sp>
        <p:sp>
          <p:nvSpPr>
            <p:cNvPr id="13" name="Line 41"/>
            <p:cNvSpPr>
              <a:spLocks noChangeShapeType="1"/>
            </p:cNvSpPr>
            <p:nvPr/>
          </p:nvSpPr>
          <p:spPr bwMode="auto">
            <a:xfrm flipH="1">
              <a:off x="1135" y="1249"/>
              <a:ext cx="251" cy="1248"/>
            </a:xfrm>
            <a:prstGeom prst="line">
              <a:avLst/>
            </a:prstGeom>
            <a:noFill/>
            <a:ln w="28575">
              <a:solidFill>
                <a:srgbClr val="0B2A51"/>
              </a:solidFill>
              <a:round/>
              <a:headEnd/>
              <a:tailEnd/>
            </a:ln>
          </p:spPr>
          <p:txBody>
            <a:bodyPr lIns="90000" tIns="46800" rIns="90000" bIns="46800"/>
            <a:lstStyle/>
            <a:p>
              <a:endParaRPr lang="de-DE"/>
            </a:p>
          </p:txBody>
        </p:sp>
        <p:grpSp>
          <p:nvGrpSpPr>
            <p:cNvPr id="14" name="Group 41"/>
            <p:cNvGrpSpPr>
              <a:grpSpLocks/>
            </p:cNvGrpSpPr>
            <p:nvPr/>
          </p:nvGrpSpPr>
          <p:grpSpPr bwMode="auto">
            <a:xfrm>
              <a:off x="400" y="533"/>
              <a:ext cx="1560" cy="1742"/>
              <a:chOff x="400" y="533"/>
              <a:chExt cx="1560" cy="1742"/>
            </a:xfrm>
          </p:grpSpPr>
          <p:sp>
            <p:nvSpPr>
              <p:cNvPr id="15" name="Text Box 7"/>
              <p:cNvSpPr txBox="1">
                <a:spLocks noChangeArrowheads="1"/>
              </p:cNvSpPr>
              <p:nvPr/>
            </p:nvSpPr>
            <p:spPr bwMode="auto">
              <a:xfrm>
                <a:off x="1046" y="533"/>
                <a:ext cx="298" cy="2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lIns="90000" tIns="46800" rIns="90000" bIns="46800">
                <a:spAutoFit/>
              </a:bodyPr>
              <a:lstStyle/>
              <a:p>
                <a:pPr algn="l">
                  <a:spcBef>
                    <a:spcPct val="50000"/>
                  </a:spcBef>
                </a:pPr>
                <a:r>
                  <a:rPr lang="de-DE" sz="1600"/>
                  <a:t>0°</a:t>
                </a:r>
              </a:p>
            </p:txBody>
          </p:sp>
          <p:sp>
            <p:nvSpPr>
              <p:cNvPr id="16" name="Text Box 8"/>
              <p:cNvSpPr txBox="1">
                <a:spLocks noChangeArrowheads="1"/>
              </p:cNvSpPr>
              <p:nvPr/>
            </p:nvSpPr>
            <p:spPr bwMode="auto">
              <a:xfrm>
                <a:off x="574" y="556"/>
                <a:ext cx="311" cy="2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lIns="90000" tIns="46800" rIns="90000" bIns="46800">
                <a:spAutoFit/>
              </a:bodyPr>
              <a:lstStyle/>
              <a:p>
                <a:pPr algn="l">
                  <a:spcBef>
                    <a:spcPct val="50000"/>
                  </a:spcBef>
                </a:pPr>
                <a:r>
                  <a:rPr lang="de-DE" sz="1600"/>
                  <a:t>35°</a:t>
                </a:r>
              </a:p>
            </p:txBody>
          </p:sp>
          <p:sp>
            <p:nvSpPr>
              <p:cNvPr id="17" name="Text Box 9"/>
              <p:cNvSpPr txBox="1">
                <a:spLocks noChangeArrowheads="1"/>
              </p:cNvSpPr>
              <p:nvPr/>
            </p:nvSpPr>
            <p:spPr bwMode="auto">
              <a:xfrm>
                <a:off x="1461" y="544"/>
                <a:ext cx="310" cy="2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lIns="90000" tIns="46800" rIns="90000" bIns="46800">
                <a:spAutoFit/>
              </a:bodyPr>
              <a:lstStyle/>
              <a:p>
                <a:pPr algn="l">
                  <a:spcBef>
                    <a:spcPct val="50000"/>
                  </a:spcBef>
                </a:pPr>
                <a:r>
                  <a:rPr lang="de-DE" sz="1600"/>
                  <a:t>35°</a:t>
                </a:r>
              </a:p>
            </p:txBody>
          </p:sp>
          <p:sp>
            <p:nvSpPr>
              <p:cNvPr id="18" name="Text Box 10"/>
              <p:cNvSpPr txBox="1">
                <a:spLocks noChangeArrowheads="1"/>
              </p:cNvSpPr>
              <p:nvPr/>
            </p:nvSpPr>
            <p:spPr bwMode="auto">
              <a:xfrm>
                <a:off x="845" y="932"/>
                <a:ext cx="310" cy="2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lIns="90000" tIns="46800" rIns="90000" bIns="46800">
                <a:spAutoFit/>
              </a:bodyPr>
              <a:lstStyle/>
              <a:p>
                <a:pPr algn="l">
                  <a:spcBef>
                    <a:spcPct val="50000"/>
                  </a:spcBef>
                </a:pPr>
                <a:r>
                  <a:rPr lang="de-DE" sz="1600" b="1">
                    <a:solidFill>
                      <a:srgbClr val="0B2A51"/>
                    </a:solidFill>
                  </a:rPr>
                  <a:t>15°</a:t>
                </a:r>
              </a:p>
            </p:txBody>
          </p:sp>
          <p:sp>
            <p:nvSpPr>
              <p:cNvPr id="19" name="Text Box 11"/>
              <p:cNvSpPr txBox="1">
                <a:spLocks noChangeArrowheads="1"/>
              </p:cNvSpPr>
              <p:nvPr/>
            </p:nvSpPr>
            <p:spPr bwMode="auto">
              <a:xfrm>
                <a:off x="1160" y="928"/>
                <a:ext cx="310" cy="2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lIns="90000" tIns="46800" rIns="90000" bIns="46800">
                <a:spAutoFit/>
              </a:bodyPr>
              <a:lstStyle/>
              <a:p>
                <a:pPr algn="l">
                  <a:spcBef>
                    <a:spcPct val="50000"/>
                  </a:spcBef>
                </a:pPr>
                <a:r>
                  <a:rPr lang="de-DE" sz="1600" b="1">
                    <a:solidFill>
                      <a:srgbClr val="0B2A51"/>
                    </a:solidFill>
                  </a:rPr>
                  <a:t>15°</a:t>
                </a:r>
              </a:p>
            </p:txBody>
          </p:sp>
          <p:sp>
            <p:nvSpPr>
              <p:cNvPr id="20" name="Arc 42"/>
              <p:cNvSpPr>
                <a:spLocks/>
              </p:cNvSpPr>
              <p:nvPr/>
            </p:nvSpPr>
            <p:spPr bwMode="auto">
              <a:xfrm rot="-1402563">
                <a:off x="1180" y="577"/>
                <a:ext cx="780" cy="1098"/>
              </a:xfrm>
              <a:custGeom>
                <a:avLst/>
                <a:gdLst>
                  <a:gd name="T0" fmla="*/ 153 w 18653"/>
                  <a:gd name="T1" fmla="*/ 0 h 21286"/>
                  <a:gd name="T2" fmla="*/ 780 w 18653"/>
                  <a:gd name="T3" fmla="*/ 536 h 21286"/>
                  <a:gd name="T4" fmla="*/ 0 w 18653"/>
                  <a:gd name="T5" fmla="*/ 1098 h 21286"/>
                  <a:gd name="T6" fmla="*/ 0 60000 65536"/>
                  <a:gd name="T7" fmla="*/ 0 60000 65536"/>
                  <a:gd name="T8" fmla="*/ 0 60000 65536"/>
                  <a:gd name="T9" fmla="*/ 0 w 18653"/>
                  <a:gd name="T10" fmla="*/ 0 h 21286"/>
                  <a:gd name="T11" fmla="*/ 18653 w 18653"/>
                  <a:gd name="T12" fmla="*/ 21286 h 2128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8653" h="21286" fill="none" extrusionOk="0">
                    <a:moveTo>
                      <a:pt x="3667" y="-1"/>
                    </a:moveTo>
                    <a:cubicBezTo>
                      <a:pt x="9951" y="1082"/>
                      <a:pt x="15436" y="4886"/>
                      <a:pt x="18652" y="10394"/>
                    </a:cubicBezTo>
                  </a:path>
                  <a:path w="18653" h="21286" stroke="0" extrusionOk="0">
                    <a:moveTo>
                      <a:pt x="3667" y="-1"/>
                    </a:moveTo>
                    <a:cubicBezTo>
                      <a:pt x="9951" y="1082"/>
                      <a:pt x="15436" y="4886"/>
                      <a:pt x="18652" y="10394"/>
                    </a:cubicBezTo>
                    <a:lnTo>
                      <a:pt x="0" y="21286"/>
                    </a:lnTo>
                    <a:close/>
                  </a:path>
                </a:pathLst>
              </a:custGeom>
              <a:noFill/>
              <a:ln w="19050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</p:spPr>
            <p:txBody>
              <a:bodyPr wrap="none" lIns="90000" tIns="46800" rIns="90000" bIns="46800" anchor="ctr"/>
              <a:lstStyle/>
              <a:p>
                <a:endParaRPr lang="de-DE"/>
              </a:p>
            </p:txBody>
          </p:sp>
          <p:sp>
            <p:nvSpPr>
              <p:cNvPr id="21" name="Arc 43"/>
              <p:cNvSpPr>
                <a:spLocks/>
              </p:cNvSpPr>
              <p:nvPr/>
            </p:nvSpPr>
            <p:spPr bwMode="auto">
              <a:xfrm rot="-3498033">
                <a:off x="484" y="560"/>
                <a:ext cx="845" cy="1014"/>
              </a:xfrm>
              <a:custGeom>
                <a:avLst/>
                <a:gdLst>
                  <a:gd name="T0" fmla="*/ 166 w 18653"/>
                  <a:gd name="T1" fmla="*/ 0 h 21286"/>
                  <a:gd name="T2" fmla="*/ 845 w 18653"/>
                  <a:gd name="T3" fmla="*/ 495 h 21286"/>
                  <a:gd name="T4" fmla="*/ 0 w 18653"/>
                  <a:gd name="T5" fmla="*/ 1014 h 21286"/>
                  <a:gd name="T6" fmla="*/ 0 60000 65536"/>
                  <a:gd name="T7" fmla="*/ 0 60000 65536"/>
                  <a:gd name="T8" fmla="*/ 0 60000 65536"/>
                  <a:gd name="T9" fmla="*/ 0 w 18653"/>
                  <a:gd name="T10" fmla="*/ 0 h 21286"/>
                  <a:gd name="T11" fmla="*/ 18653 w 18653"/>
                  <a:gd name="T12" fmla="*/ 21286 h 2128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8653" h="21286" fill="none" extrusionOk="0">
                    <a:moveTo>
                      <a:pt x="3667" y="-1"/>
                    </a:moveTo>
                    <a:cubicBezTo>
                      <a:pt x="9951" y="1082"/>
                      <a:pt x="15436" y="4886"/>
                      <a:pt x="18652" y="10394"/>
                    </a:cubicBezTo>
                  </a:path>
                  <a:path w="18653" h="21286" stroke="0" extrusionOk="0">
                    <a:moveTo>
                      <a:pt x="3667" y="-1"/>
                    </a:moveTo>
                    <a:cubicBezTo>
                      <a:pt x="9951" y="1082"/>
                      <a:pt x="15436" y="4886"/>
                      <a:pt x="18652" y="10394"/>
                    </a:cubicBezTo>
                    <a:lnTo>
                      <a:pt x="0" y="21286"/>
                    </a:lnTo>
                    <a:close/>
                  </a:path>
                </a:pathLst>
              </a:custGeom>
              <a:noFill/>
              <a:ln w="19050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</p:spPr>
            <p:txBody>
              <a:bodyPr vert="eaVert" wrap="none" lIns="90000" tIns="46800" rIns="90000" bIns="46800" anchor="ctr"/>
              <a:lstStyle/>
              <a:p>
                <a:endParaRPr lang="de-DE"/>
              </a:p>
            </p:txBody>
          </p:sp>
          <p:sp>
            <p:nvSpPr>
              <p:cNvPr id="22" name="Arc 44"/>
              <p:cNvSpPr>
                <a:spLocks/>
              </p:cNvSpPr>
              <p:nvPr/>
            </p:nvSpPr>
            <p:spPr bwMode="auto">
              <a:xfrm rot="-1402563">
                <a:off x="977" y="1161"/>
                <a:ext cx="345" cy="1098"/>
              </a:xfrm>
              <a:custGeom>
                <a:avLst/>
                <a:gdLst>
                  <a:gd name="T0" fmla="*/ 154 w 8238"/>
                  <a:gd name="T1" fmla="*/ 0 h 21286"/>
                  <a:gd name="T2" fmla="*/ 345 w 8238"/>
                  <a:gd name="T3" fmla="*/ 68 h 21286"/>
                  <a:gd name="T4" fmla="*/ 0 w 8238"/>
                  <a:gd name="T5" fmla="*/ 1098 h 21286"/>
                  <a:gd name="T6" fmla="*/ 0 60000 65536"/>
                  <a:gd name="T7" fmla="*/ 0 60000 65536"/>
                  <a:gd name="T8" fmla="*/ 0 60000 65536"/>
                  <a:gd name="T9" fmla="*/ 0 w 8238"/>
                  <a:gd name="T10" fmla="*/ 0 h 21286"/>
                  <a:gd name="T11" fmla="*/ 8238 w 8238"/>
                  <a:gd name="T12" fmla="*/ 21286 h 2128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8238" h="21286" fill="none" extrusionOk="0">
                    <a:moveTo>
                      <a:pt x="3667" y="-1"/>
                    </a:moveTo>
                    <a:cubicBezTo>
                      <a:pt x="5234" y="269"/>
                      <a:pt x="6767" y="712"/>
                      <a:pt x="8238" y="1318"/>
                    </a:cubicBezTo>
                  </a:path>
                  <a:path w="8238" h="21286" stroke="0" extrusionOk="0">
                    <a:moveTo>
                      <a:pt x="3667" y="-1"/>
                    </a:moveTo>
                    <a:cubicBezTo>
                      <a:pt x="5234" y="269"/>
                      <a:pt x="6767" y="712"/>
                      <a:pt x="8238" y="1318"/>
                    </a:cubicBezTo>
                    <a:lnTo>
                      <a:pt x="0" y="21286"/>
                    </a:lnTo>
                    <a:close/>
                  </a:path>
                </a:pathLst>
              </a:custGeom>
              <a:noFill/>
              <a:ln w="19050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</p:spPr>
            <p:txBody>
              <a:bodyPr wrap="none" lIns="90000" tIns="46800" rIns="90000" bIns="46800" anchor="ctr"/>
              <a:lstStyle/>
              <a:p>
                <a:endParaRPr lang="de-DE"/>
              </a:p>
            </p:txBody>
          </p:sp>
          <p:sp>
            <p:nvSpPr>
              <p:cNvPr id="23" name="Arc 45"/>
              <p:cNvSpPr>
                <a:spLocks/>
              </p:cNvSpPr>
              <p:nvPr/>
            </p:nvSpPr>
            <p:spPr bwMode="auto">
              <a:xfrm rot="-937781">
                <a:off x="1138" y="1177"/>
                <a:ext cx="346" cy="1098"/>
              </a:xfrm>
              <a:custGeom>
                <a:avLst/>
                <a:gdLst>
                  <a:gd name="T0" fmla="*/ 154 w 8238"/>
                  <a:gd name="T1" fmla="*/ 0 h 21286"/>
                  <a:gd name="T2" fmla="*/ 346 w 8238"/>
                  <a:gd name="T3" fmla="*/ 68 h 21286"/>
                  <a:gd name="T4" fmla="*/ 0 w 8238"/>
                  <a:gd name="T5" fmla="*/ 1098 h 21286"/>
                  <a:gd name="T6" fmla="*/ 0 60000 65536"/>
                  <a:gd name="T7" fmla="*/ 0 60000 65536"/>
                  <a:gd name="T8" fmla="*/ 0 60000 65536"/>
                  <a:gd name="T9" fmla="*/ 0 w 8238"/>
                  <a:gd name="T10" fmla="*/ 0 h 21286"/>
                  <a:gd name="T11" fmla="*/ 8238 w 8238"/>
                  <a:gd name="T12" fmla="*/ 21286 h 2128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8238" h="21286" fill="none" extrusionOk="0">
                    <a:moveTo>
                      <a:pt x="3667" y="-1"/>
                    </a:moveTo>
                    <a:cubicBezTo>
                      <a:pt x="5234" y="269"/>
                      <a:pt x="6767" y="712"/>
                      <a:pt x="8238" y="1318"/>
                    </a:cubicBezTo>
                  </a:path>
                  <a:path w="8238" h="21286" stroke="0" extrusionOk="0">
                    <a:moveTo>
                      <a:pt x="3667" y="-1"/>
                    </a:moveTo>
                    <a:cubicBezTo>
                      <a:pt x="5234" y="269"/>
                      <a:pt x="6767" y="712"/>
                      <a:pt x="8238" y="1318"/>
                    </a:cubicBezTo>
                    <a:lnTo>
                      <a:pt x="0" y="21286"/>
                    </a:lnTo>
                    <a:close/>
                  </a:path>
                </a:pathLst>
              </a:custGeom>
              <a:noFill/>
              <a:ln w="19050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</p:spPr>
            <p:txBody>
              <a:bodyPr wrap="none" lIns="90000" tIns="46800" rIns="90000" bIns="46800" anchor="ctr"/>
              <a:lstStyle/>
              <a:p>
                <a:endParaRPr lang="de-DE"/>
              </a:p>
            </p:txBody>
          </p:sp>
        </p:grpSp>
      </p:grpSp>
      <p:pic>
        <p:nvPicPr>
          <p:cNvPr id="24" name="Picture 20" descr="Kopf aufrecht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17950" y="1760538"/>
            <a:ext cx="1265238" cy="1773237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  <p:grpSp>
        <p:nvGrpSpPr>
          <p:cNvPr id="25" name="Group 60"/>
          <p:cNvGrpSpPr>
            <a:grpSpLocks/>
          </p:cNvGrpSpPr>
          <p:nvPr/>
        </p:nvGrpSpPr>
        <p:grpSpPr bwMode="auto">
          <a:xfrm>
            <a:off x="4948238" y="1366838"/>
            <a:ext cx="4195762" cy="3205162"/>
            <a:chOff x="3117" y="861"/>
            <a:chExt cx="2643" cy="2019"/>
          </a:xfrm>
        </p:grpSpPr>
        <p:sp>
          <p:nvSpPr>
            <p:cNvPr id="26" name="Text Box 3"/>
            <p:cNvSpPr txBox="1">
              <a:spLocks noChangeArrowheads="1"/>
            </p:cNvSpPr>
            <p:nvPr/>
          </p:nvSpPr>
          <p:spPr bwMode="auto">
            <a:xfrm rot="-1523">
              <a:off x="4656" y="2024"/>
              <a:ext cx="1104" cy="5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0000" tIns="46800" rIns="90000" bIns="46800">
              <a:spAutoFit/>
            </a:bodyPr>
            <a:lstStyle/>
            <a:p>
              <a:pPr algn="r">
                <a:spcBef>
                  <a:spcPct val="50000"/>
                </a:spcBef>
              </a:pPr>
              <a:r>
                <a:rPr lang="en-US" sz="1600" b="1" dirty="0">
                  <a:solidFill>
                    <a:srgbClr val="0B2A51"/>
                  </a:solidFill>
                </a:rPr>
                <a:t>Normal visual line with tense head posture</a:t>
              </a:r>
            </a:p>
          </p:txBody>
        </p:sp>
        <p:sp>
          <p:nvSpPr>
            <p:cNvPr id="27" name="Line 22"/>
            <p:cNvSpPr>
              <a:spLocks noChangeShapeType="1"/>
            </p:cNvSpPr>
            <p:nvPr/>
          </p:nvSpPr>
          <p:spPr bwMode="auto">
            <a:xfrm>
              <a:off x="3117" y="1496"/>
              <a:ext cx="1967" cy="499"/>
            </a:xfrm>
            <a:prstGeom prst="line">
              <a:avLst/>
            </a:prstGeom>
            <a:noFill/>
            <a:ln w="57150">
              <a:solidFill>
                <a:srgbClr val="0B2A51"/>
              </a:solidFill>
              <a:round/>
              <a:headEnd/>
              <a:tailEnd type="triangle" w="med" len="med"/>
            </a:ln>
          </p:spPr>
          <p:txBody>
            <a:bodyPr lIns="90000" tIns="46800" rIns="90000" bIns="46800"/>
            <a:lstStyle/>
            <a:p>
              <a:endParaRPr lang="de-DE"/>
            </a:p>
          </p:txBody>
        </p:sp>
        <p:sp>
          <p:nvSpPr>
            <p:cNvPr id="28" name="Line 23"/>
            <p:cNvSpPr>
              <a:spLocks noChangeShapeType="1"/>
            </p:cNvSpPr>
            <p:nvPr/>
          </p:nvSpPr>
          <p:spPr bwMode="auto">
            <a:xfrm>
              <a:off x="3117" y="1496"/>
              <a:ext cx="1947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lIns="90000" tIns="46800" rIns="90000" bIns="46800"/>
            <a:lstStyle/>
            <a:p>
              <a:endParaRPr lang="de-DE"/>
            </a:p>
          </p:txBody>
        </p:sp>
        <p:sp>
          <p:nvSpPr>
            <p:cNvPr id="29" name="Line 24"/>
            <p:cNvSpPr>
              <a:spLocks noChangeShapeType="1"/>
            </p:cNvSpPr>
            <p:nvPr/>
          </p:nvSpPr>
          <p:spPr bwMode="auto">
            <a:xfrm flipV="1">
              <a:off x="3117" y="861"/>
              <a:ext cx="1444" cy="635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lIns="90000" tIns="46800" rIns="90000" bIns="46800"/>
            <a:lstStyle/>
            <a:p>
              <a:endParaRPr lang="de-DE"/>
            </a:p>
          </p:txBody>
        </p:sp>
        <p:sp>
          <p:nvSpPr>
            <p:cNvPr id="30" name="Line 25"/>
            <p:cNvSpPr>
              <a:spLocks noChangeShapeType="1"/>
            </p:cNvSpPr>
            <p:nvPr/>
          </p:nvSpPr>
          <p:spPr bwMode="auto">
            <a:xfrm>
              <a:off x="3117" y="1496"/>
              <a:ext cx="1402" cy="1111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lIns="90000" tIns="46800" rIns="90000" bIns="46800"/>
            <a:lstStyle/>
            <a:p>
              <a:endParaRPr lang="de-DE"/>
            </a:p>
          </p:txBody>
        </p:sp>
        <p:sp>
          <p:nvSpPr>
            <p:cNvPr id="31" name="Line 26"/>
            <p:cNvSpPr>
              <a:spLocks noChangeShapeType="1"/>
            </p:cNvSpPr>
            <p:nvPr/>
          </p:nvSpPr>
          <p:spPr bwMode="auto">
            <a:xfrm>
              <a:off x="3117" y="1496"/>
              <a:ext cx="1088" cy="612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lIns="90000" tIns="46800" rIns="90000" bIns="46800"/>
            <a:lstStyle/>
            <a:p>
              <a:endParaRPr lang="de-DE"/>
            </a:p>
          </p:txBody>
        </p:sp>
        <p:sp>
          <p:nvSpPr>
            <p:cNvPr id="32" name="Text Box 12"/>
            <p:cNvSpPr txBox="1">
              <a:spLocks noChangeArrowheads="1"/>
            </p:cNvSpPr>
            <p:nvPr/>
          </p:nvSpPr>
          <p:spPr bwMode="auto">
            <a:xfrm>
              <a:off x="4498" y="2267"/>
              <a:ext cx="354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0000" tIns="46800" rIns="90000" bIns="46800"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de-DE" sz="1600"/>
                <a:t>22°</a:t>
              </a:r>
            </a:p>
          </p:txBody>
        </p:sp>
        <p:sp>
          <p:nvSpPr>
            <p:cNvPr id="33" name="Text Box 13"/>
            <p:cNvSpPr txBox="1">
              <a:spLocks noChangeArrowheads="1"/>
            </p:cNvSpPr>
            <p:nvPr/>
          </p:nvSpPr>
          <p:spPr bwMode="auto">
            <a:xfrm>
              <a:off x="4603" y="1292"/>
              <a:ext cx="310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0000" tIns="46800" rIns="90000" bIns="46800"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de-DE" sz="1600"/>
                <a:t>38°</a:t>
              </a:r>
            </a:p>
          </p:txBody>
        </p:sp>
        <p:sp>
          <p:nvSpPr>
            <p:cNvPr id="34" name="Text Box 14"/>
            <p:cNvSpPr txBox="1">
              <a:spLocks noChangeArrowheads="1"/>
            </p:cNvSpPr>
            <p:nvPr/>
          </p:nvSpPr>
          <p:spPr bwMode="auto">
            <a:xfrm>
              <a:off x="4143" y="1882"/>
              <a:ext cx="310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0000" tIns="46800" rIns="90000" bIns="46800"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de-DE" sz="1600" b="1">
                  <a:solidFill>
                    <a:srgbClr val="0B2A51"/>
                  </a:solidFill>
                </a:rPr>
                <a:t>15°</a:t>
              </a:r>
            </a:p>
          </p:txBody>
        </p:sp>
        <p:sp>
          <p:nvSpPr>
            <p:cNvPr id="35" name="Text Box 15"/>
            <p:cNvSpPr txBox="1">
              <a:spLocks noChangeArrowheads="1"/>
            </p:cNvSpPr>
            <p:nvPr/>
          </p:nvSpPr>
          <p:spPr bwMode="auto">
            <a:xfrm>
              <a:off x="5091" y="1392"/>
              <a:ext cx="333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0000" tIns="46800" rIns="90000" bIns="46800"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de-DE" sz="1600"/>
                <a:t>0°</a:t>
              </a:r>
            </a:p>
          </p:txBody>
        </p:sp>
        <p:sp>
          <p:nvSpPr>
            <p:cNvPr id="36" name="Text Box 16"/>
            <p:cNvSpPr txBox="1">
              <a:spLocks noChangeArrowheads="1"/>
            </p:cNvSpPr>
            <p:nvPr/>
          </p:nvSpPr>
          <p:spPr bwMode="auto">
            <a:xfrm>
              <a:off x="4227" y="1519"/>
              <a:ext cx="313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0000" tIns="46800" rIns="90000" bIns="46800"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de-DE" sz="1600" b="1">
                  <a:solidFill>
                    <a:srgbClr val="0B2A51"/>
                  </a:solidFill>
                </a:rPr>
                <a:t>15°</a:t>
              </a:r>
            </a:p>
          </p:txBody>
        </p:sp>
        <p:sp>
          <p:nvSpPr>
            <p:cNvPr id="37" name="Arc 28"/>
            <p:cNvSpPr>
              <a:spLocks/>
            </p:cNvSpPr>
            <p:nvPr/>
          </p:nvSpPr>
          <p:spPr bwMode="auto">
            <a:xfrm>
              <a:off x="4456" y="906"/>
              <a:ext cx="168" cy="953"/>
            </a:xfrm>
            <a:custGeom>
              <a:avLst/>
              <a:gdLst>
                <a:gd name="T0" fmla="*/ 44 w 21600"/>
                <a:gd name="T1" fmla="*/ 0 h 23885"/>
                <a:gd name="T2" fmla="*/ 166 w 21600"/>
                <a:gd name="T3" fmla="*/ 953 h 23885"/>
                <a:gd name="T4" fmla="*/ 0 w 21600"/>
                <a:gd name="T5" fmla="*/ 832 h 23885"/>
                <a:gd name="T6" fmla="*/ 0 60000 65536"/>
                <a:gd name="T7" fmla="*/ 0 60000 65536"/>
                <a:gd name="T8" fmla="*/ 0 60000 65536"/>
                <a:gd name="T9" fmla="*/ 0 w 21600"/>
                <a:gd name="T10" fmla="*/ 0 h 23885"/>
                <a:gd name="T11" fmla="*/ 21600 w 21600"/>
                <a:gd name="T12" fmla="*/ 23885 h 2388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3885" fill="none" extrusionOk="0">
                  <a:moveTo>
                    <a:pt x="5605" y="0"/>
                  </a:moveTo>
                  <a:cubicBezTo>
                    <a:pt x="15041" y="2535"/>
                    <a:pt x="21600" y="11089"/>
                    <a:pt x="21600" y="20860"/>
                  </a:cubicBezTo>
                  <a:cubicBezTo>
                    <a:pt x="21600" y="21872"/>
                    <a:pt x="21528" y="22882"/>
                    <a:pt x="21387" y="23885"/>
                  </a:cubicBezTo>
                </a:path>
                <a:path w="21600" h="23885" stroke="0" extrusionOk="0">
                  <a:moveTo>
                    <a:pt x="5605" y="0"/>
                  </a:moveTo>
                  <a:cubicBezTo>
                    <a:pt x="15041" y="2535"/>
                    <a:pt x="21600" y="11089"/>
                    <a:pt x="21600" y="20860"/>
                  </a:cubicBezTo>
                  <a:cubicBezTo>
                    <a:pt x="21600" y="21872"/>
                    <a:pt x="21528" y="22882"/>
                    <a:pt x="21387" y="23885"/>
                  </a:cubicBezTo>
                  <a:lnTo>
                    <a:pt x="0" y="20860"/>
                  </a:lnTo>
                  <a:close/>
                </a:path>
              </a:pathLst>
            </a:custGeom>
            <a:noFill/>
            <a:ln w="19050">
              <a:solidFill>
                <a:schemeClr val="tx1"/>
              </a:solidFill>
              <a:round/>
              <a:headEnd type="triangle" w="med" len="med"/>
              <a:tailEnd type="triangle" w="med" len="med"/>
            </a:ln>
          </p:spPr>
          <p:txBody>
            <a:bodyPr wrap="none" lIns="90000" tIns="46800" rIns="90000" bIns="46800" anchor="ctr"/>
            <a:lstStyle/>
            <a:p>
              <a:endParaRPr lang="de-DE"/>
            </a:p>
          </p:txBody>
        </p:sp>
        <p:sp>
          <p:nvSpPr>
            <p:cNvPr id="38" name="Arc 30"/>
            <p:cNvSpPr>
              <a:spLocks/>
            </p:cNvSpPr>
            <p:nvPr/>
          </p:nvSpPr>
          <p:spPr bwMode="auto">
            <a:xfrm rot="1700169">
              <a:off x="4372" y="1859"/>
              <a:ext cx="166" cy="832"/>
            </a:xfrm>
            <a:custGeom>
              <a:avLst/>
              <a:gdLst>
                <a:gd name="T0" fmla="*/ 44 w 21199"/>
                <a:gd name="T1" fmla="*/ 0 h 20860"/>
                <a:gd name="T2" fmla="*/ 166 w 21199"/>
                <a:gd name="T3" fmla="*/ 667 h 20860"/>
                <a:gd name="T4" fmla="*/ 0 w 21199"/>
                <a:gd name="T5" fmla="*/ 832 h 20860"/>
                <a:gd name="T6" fmla="*/ 0 60000 65536"/>
                <a:gd name="T7" fmla="*/ 0 60000 65536"/>
                <a:gd name="T8" fmla="*/ 0 60000 65536"/>
                <a:gd name="T9" fmla="*/ 0 w 21199"/>
                <a:gd name="T10" fmla="*/ 0 h 20860"/>
                <a:gd name="T11" fmla="*/ 21199 w 21199"/>
                <a:gd name="T12" fmla="*/ 20860 h 2086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199" h="20860" fill="none" extrusionOk="0">
                  <a:moveTo>
                    <a:pt x="5605" y="0"/>
                  </a:moveTo>
                  <a:cubicBezTo>
                    <a:pt x="13568" y="2140"/>
                    <a:pt x="19618" y="8626"/>
                    <a:pt x="21199" y="16717"/>
                  </a:cubicBezTo>
                </a:path>
                <a:path w="21199" h="20860" stroke="0" extrusionOk="0">
                  <a:moveTo>
                    <a:pt x="5605" y="0"/>
                  </a:moveTo>
                  <a:cubicBezTo>
                    <a:pt x="13568" y="2140"/>
                    <a:pt x="19618" y="8626"/>
                    <a:pt x="21199" y="16717"/>
                  </a:cubicBezTo>
                  <a:lnTo>
                    <a:pt x="0" y="20860"/>
                  </a:lnTo>
                  <a:close/>
                </a:path>
              </a:pathLst>
            </a:custGeom>
            <a:noFill/>
            <a:ln w="19050">
              <a:solidFill>
                <a:schemeClr val="tx1"/>
              </a:solidFill>
              <a:round/>
              <a:headEnd type="triangle" w="med" len="med"/>
              <a:tailEnd type="triangle" w="med" len="med"/>
            </a:ln>
          </p:spPr>
          <p:txBody>
            <a:bodyPr wrap="none" lIns="90000" tIns="46800" rIns="90000" bIns="46800" anchor="ctr"/>
            <a:lstStyle/>
            <a:p>
              <a:endParaRPr lang="de-DE"/>
            </a:p>
          </p:txBody>
        </p:sp>
        <p:sp>
          <p:nvSpPr>
            <p:cNvPr id="39" name="Arc 31"/>
            <p:cNvSpPr>
              <a:spLocks/>
            </p:cNvSpPr>
            <p:nvPr/>
          </p:nvSpPr>
          <p:spPr bwMode="auto">
            <a:xfrm rot="2323711">
              <a:off x="3745" y="1655"/>
              <a:ext cx="205" cy="1225"/>
            </a:xfrm>
            <a:custGeom>
              <a:avLst/>
              <a:gdLst>
                <a:gd name="T0" fmla="*/ 81 w 14170"/>
                <a:gd name="T1" fmla="*/ 0 h 20860"/>
                <a:gd name="T2" fmla="*/ 205 w 14170"/>
                <a:gd name="T3" fmla="*/ 268 h 20860"/>
                <a:gd name="T4" fmla="*/ 0 w 14170"/>
                <a:gd name="T5" fmla="*/ 1225 h 20860"/>
                <a:gd name="T6" fmla="*/ 0 60000 65536"/>
                <a:gd name="T7" fmla="*/ 0 60000 65536"/>
                <a:gd name="T8" fmla="*/ 0 60000 65536"/>
                <a:gd name="T9" fmla="*/ 0 w 14170"/>
                <a:gd name="T10" fmla="*/ 0 h 20860"/>
                <a:gd name="T11" fmla="*/ 14170 w 14170"/>
                <a:gd name="T12" fmla="*/ 20860 h 2086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4170" h="20860" fill="none" extrusionOk="0">
                  <a:moveTo>
                    <a:pt x="5605" y="0"/>
                  </a:moveTo>
                  <a:cubicBezTo>
                    <a:pt x="8769" y="850"/>
                    <a:pt x="11697" y="2408"/>
                    <a:pt x="14170" y="4557"/>
                  </a:cubicBezTo>
                </a:path>
                <a:path w="14170" h="20860" stroke="0" extrusionOk="0">
                  <a:moveTo>
                    <a:pt x="5605" y="0"/>
                  </a:moveTo>
                  <a:cubicBezTo>
                    <a:pt x="8769" y="850"/>
                    <a:pt x="11697" y="2408"/>
                    <a:pt x="14170" y="4557"/>
                  </a:cubicBezTo>
                  <a:lnTo>
                    <a:pt x="0" y="20860"/>
                  </a:lnTo>
                  <a:close/>
                </a:path>
              </a:pathLst>
            </a:custGeom>
            <a:noFill/>
            <a:ln w="19050">
              <a:solidFill>
                <a:schemeClr val="tx1"/>
              </a:solidFill>
              <a:round/>
              <a:headEnd type="triangle" w="med" len="med"/>
              <a:tailEnd type="triangle" w="med" len="med"/>
            </a:ln>
          </p:spPr>
          <p:txBody>
            <a:bodyPr wrap="none" lIns="90000" tIns="46800" rIns="90000" bIns="46800" anchor="ctr"/>
            <a:lstStyle/>
            <a:p>
              <a:endParaRPr lang="de-DE"/>
            </a:p>
          </p:txBody>
        </p:sp>
        <p:sp>
          <p:nvSpPr>
            <p:cNvPr id="40" name="Arc 32"/>
            <p:cNvSpPr>
              <a:spLocks/>
            </p:cNvSpPr>
            <p:nvPr/>
          </p:nvSpPr>
          <p:spPr bwMode="auto">
            <a:xfrm rot="1847014">
              <a:off x="3908" y="1438"/>
              <a:ext cx="169" cy="971"/>
            </a:xfrm>
            <a:custGeom>
              <a:avLst/>
              <a:gdLst>
                <a:gd name="T0" fmla="*/ 65 w 14592"/>
                <a:gd name="T1" fmla="*/ 0 h 20860"/>
                <a:gd name="T2" fmla="*/ 169 w 14592"/>
                <a:gd name="T3" fmla="*/ 230 h 20860"/>
                <a:gd name="T4" fmla="*/ 0 w 14592"/>
                <a:gd name="T5" fmla="*/ 971 h 20860"/>
                <a:gd name="T6" fmla="*/ 0 60000 65536"/>
                <a:gd name="T7" fmla="*/ 0 60000 65536"/>
                <a:gd name="T8" fmla="*/ 0 60000 65536"/>
                <a:gd name="T9" fmla="*/ 0 w 14592"/>
                <a:gd name="T10" fmla="*/ 0 h 20860"/>
                <a:gd name="T11" fmla="*/ 14592 w 14592"/>
                <a:gd name="T12" fmla="*/ 20860 h 2086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4592" h="20860" fill="none" extrusionOk="0">
                  <a:moveTo>
                    <a:pt x="5605" y="0"/>
                  </a:moveTo>
                  <a:cubicBezTo>
                    <a:pt x="8953" y="899"/>
                    <a:pt x="12035" y="2592"/>
                    <a:pt x="14591" y="4934"/>
                  </a:cubicBezTo>
                </a:path>
                <a:path w="14592" h="20860" stroke="0" extrusionOk="0">
                  <a:moveTo>
                    <a:pt x="5605" y="0"/>
                  </a:moveTo>
                  <a:cubicBezTo>
                    <a:pt x="8953" y="899"/>
                    <a:pt x="12035" y="2592"/>
                    <a:pt x="14591" y="4934"/>
                  </a:cubicBezTo>
                  <a:lnTo>
                    <a:pt x="0" y="20860"/>
                  </a:lnTo>
                  <a:close/>
                </a:path>
              </a:pathLst>
            </a:custGeom>
            <a:noFill/>
            <a:ln w="19050">
              <a:solidFill>
                <a:schemeClr val="tx1"/>
              </a:solidFill>
              <a:round/>
              <a:headEnd type="triangle" w="med" len="med"/>
              <a:tailEnd type="triangle" w="med" len="med"/>
            </a:ln>
          </p:spPr>
          <p:txBody>
            <a:bodyPr wrap="none" lIns="90000" tIns="46800" rIns="90000" bIns="46800" anchor="ctr"/>
            <a:lstStyle/>
            <a:p>
              <a:endParaRPr lang="de-DE"/>
            </a:p>
          </p:txBody>
        </p:sp>
      </p:grpSp>
      <p:sp>
        <p:nvSpPr>
          <p:cNvPr id="41" name="Text Box 33"/>
          <p:cNvSpPr txBox="1">
            <a:spLocks noChangeArrowheads="1"/>
          </p:cNvSpPr>
          <p:nvPr/>
        </p:nvSpPr>
        <p:spPr bwMode="auto">
          <a:xfrm>
            <a:off x="3875088" y="4689475"/>
            <a:ext cx="3721100" cy="406400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b="1" dirty="0" smtClean="0">
                <a:solidFill>
                  <a:schemeClr val="tx1"/>
                </a:solidFill>
                <a:latin typeface="Monospac821 BT" pitchFamily="49" charset="0"/>
              </a:rPr>
              <a:t>±</a:t>
            </a:r>
            <a:r>
              <a:rPr lang="en-US" b="1" dirty="0" smtClean="0">
                <a:solidFill>
                  <a:schemeClr val="tx1"/>
                </a:solidFill>
                <a:latin typeface="Arial"/>
              </a:rPr>
              <a:t> 15°</a:t>
            </a:r>
            <a:r>
              <a:rPr lang="en-US" b="1" dirty="0" smtClean="0">
                <a:solidFill>
                  <a:schemeClr val="tx1"/>
                </a:solidFill>
                <a:latin typeface="Monospac821 BT" pitchFamily="49" charset="0"/>
              </a:rPr>
              <a:t> </a:t>
            </a:r>
            <a:r>
              <a:rPr lang="de-DE" b="1" dirty="0">
                <a:solidFill>
                  <a:schemeClr val="tx1"/>
                </a:solidFill>
                <a:latin typeface="Arial" charset="0"/>
              </a:rPr>
              <a:t>Ideal </a:t>
            </a:r>
            <a:r>
              <a:rPr lang="de-DE" b="1" dirty="0" err="1">
                <a:solidFill>
                  <a:schemeClr val="tx1"/>
                </a:solidFill>
                <a:latin typeface="Arial" charset="0"/>
              </a:rPr>
              <a:t>field</a:t>
            </a:r>
            <a:r>
              <a:rPr lang="de-DE" b="1" dirty="0">
                <a:solidFill>
                  <a:schemeClr val="tx1"/>
                </a:solidFill>
                <a:latin typeface="Arial" charset="0"/>
              </a:rPr>
              <a:t> </a:t>
            </a:r>
            <a:r>
              <a:rPr lang="de-DE" b="1" dirty="0" err="1">
                <a:solidFill>
                  <a:schemeClr val="tx1"/>
                </a:solidFill>
                <a:latin typeface="Arial" charset="0"/>
              </a:rPr>
              <a:t>of</a:t>
            </a:r>
            <a:r>
              <a:rPr lang="de-DE" b="1" dirty="0">
                <a:solidFill>
                  <a:schemeClr val="tx1"/>
                </a:solidFill>
                <a:latin typeface="Arial" charset="0"/>
              </a:rPr>
              <a:t> </a:t>
            </a:r>
            <a:r>
              <a:rPr lang="de-DE" b="1" dirty="0" err="1">
                <a:solidFill>
                  <a:schemeClr val="tx1"/>
                </a:solidFill>
                <a:latin typeface="Arial" charset="0"/>
              </a:rPr>
              <a:t>fixation</a:t>
            </a:r>
            <a:endParaRPr lang="en-US" b="1" dirty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42" name="Rectangle 47"/>
          <p:cNvSpPr>
            <a:spLocks noChangeArrowheads="1"/>
          </p:cNvSpPr>
          <p:nvPr/>
        </p:nvSpPr>
        <p:spPr bwMode="auto">
          <a:xfrm>
            <a:off x="395536" y="5627712"/>
            <a:ext cx="8437562" cy="648512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lIns="90000" tIns="46800" rIns="90000" bIns="46800" anchor="ctr">
            <a:spAutoFit/>
          </a:bodyPr>
          <a:lstStyle/>
          <a:p>
            <a:pPr marL="2511425" indent="-2511425" defTabSz="330200" eaLnBrk="0" hangingPunct="0">
              <a:spcBef>
                <a:spcPts val="0"/>
              </a:spcBef>
              <a:spcAft>
                <a:spcPts val="600"/>
              </a:spcAft>
            </a:pPr>
            <a:r>
              <a:rPr lang="en-US" sz="1800" b="1" u="sng" dirty="0">
                <a:solidFill>
                  <a:schemeClr val="tx1"/>
                </a:solidFill>
              </a:rPr>
              <a:t>Further visual region</a:t>
            </a:r>
            <a:r>
              <a:rPr lang="en-US" sz="1800" b="1" dirty="0">
                <a:solidFill>
                  <a:schemeClr val="tx1"/>
                </a:solidFill>
              </a:rPr>
              <a:t>: </a:t>
            </a:r>
            <a:r>
              <a:rPr lang="en-US" sz="1800" b="1" dirty="0" smtClean="0">
                <a:solidFill>
                  <a:schemeClr val="tx1"/>
                </a:solidFill>
              </a:rPr>
              <a:t> extended </a:t>
            </a:r>
            <a:r>
              <a:rPr lang="en-US" sz="1800" b="1" dirty="0">
                <a:solidFill>
                  <a:schemeClr val="tx1"/>
                </a:solidFill>
              </a:rPr>
              <a:t>field of fixation: with movement of the </a:t>
            </a:r>
            <a:r>
              <a:rPr lang="en-US" sz="1800" b="1" dirty="0" smtClean="0">
                <a:solidFill>
                  <a:schemeClr val="tx1"/>
                </a:solidFill>
              </a:rPr>
              <a:t>head and eyes</a:t>
            </a:r>
            <a:r>
              <a:rPr lang="en-US" sz="1800" b="1" dirty="0">
                <a:solidFill>
                  <a:schemeClr val="tx1"/>
                </a:solidFill>
              </a:rPr>
              <a:t>, thus enlarged by movement of the head </a:t>
            </a:r>
          </a:p>
        </p:txBody>
      </p:sp>
    </p:spTree>
    <p:extLst>
      <p:ext uri="{BB962C8B-B14F-4D97-AF65-F5344CB8AC3E}">
        <p14:creationId xmlns:p14="http://schemas.microsoft.com/office/powerpoint/2010/main" val="17016744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/>
              <a:t>Examples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395C53E-5B63-4EBC-BE73-0561D966001E}" type="datetime1">
              <a:rPr lang="de-DE" altLang="de-DE" smtClean="0"/>
              <a:t>12.11.2019</a:t>
            </a:fld>
            <a:endParaRPr lang="de-DE" alt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de-DE" dirty="0" smtClean="0"/>
              <a:t>Module 2 – Learning ergonomics - Part 2</a:t>
            </a:r>
            <a:endParaRPr lang="de-DE" alt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de-DE" altLang="de-DE" dirty="0" smtClean="0"/>
              <a:t> </a:t>
            </a:r>
            <a:fld id="{64BF3704-6186-4150-B411-DAE4D11F88B1}" type="slidenum">
              <a:rPr lang="de-DE" altLang="de-DE" smtClean="0"/>
              <a:pPr/>
              <a:t>13</a:t>
            </a:fld>
            <a:endParaRPr lang="de-DE" altLang="de-DE" dirty="0"/>
          </a:p>
        </p:txBody>
      </p:sp>
      <p:pic>
        <p:nvPicPr>
          <p:cNvPr id="7" name="Picture 7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 t="1266" b="316"/>
          <a:stretch>
            <a:fillRect/>
          </a:stretch>
        </p:blipFill>
        <p:spPr bwMode="auto">
          <a:xfrm>
            <a:off x="563952" y="1268760"/>
            <a:ext cx="3332327" cy="34507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echteck 7"/>
          <p:cNvSpPr/>
          <p:nvPr/>
        </p:nvSpPr>
        <p:spPr>
          <a:xfrm>
            <a:off x="4283968" y="4248672"/>
            <a:ext cx="4572000" cy="49859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Bef>
                <a:spcPct val="30000"/>
              </a:spcBef>
              <a:spcAft>
                <a:spcPct val="30000"/>
              </a:spcAft>
            </a:pPr>
            <a:r>
              <a:rPr lang="de-DE" altLang="de-DE" sz="1100" dirty="0">
                <a:solidFill>
                  <a:schemeClr val="bg1">
                    <a:lumMod val="75000"/>
                  </a:schemeClr>
                </a:solidFill>
              </a:rPr>
              <a:t>Source: IFA Institut für Arbeitsschutz der Deutschen Gesetzlichen Unfallversicherung, Sachgebiet Ergonomie</a:t>
            </a:r>
          </a:p>
        </p:txBody>
      </p:sp>
      <p:sp>
        <p:nvSpPr>
          <p:cNvPr id="9" name="Titel 1"/>
          <p:cNvSpPr txBox="1">
            <a:spLocks/>
          </p:cNvSpPr>
          <p:nvPr/>
        </p:nvSpPr>
        <p:spPr bwMode="auto">
          <a:xfrm>
            <a:off x="557213" y="4847875"/>
            <a:ext cx="8298755" cy="496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40074" numCol="1" anchor="t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2"/>
                </a:solidFill>
                <a:latin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2"/>
                </a:solidFill>
                <a:latin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2"/>
                </a:solidFill>
                <a:latin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2"/>
                </a:solidFill>
                <a:latin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2"/>
                </a:solidFill>
                <a:latin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2"/>
                </a:solidFill>
                <a:latin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2"/>
                </a:solidFill>
                <a:latin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2"/>
                </a:solidFill>
                <a:latin typeface="Arial" charset="0"/>
              </a:defRPr>
            </a:lvl9pPr>
          </a:lstStyle>
          <a:p>
            <a:r>
              <a:rPr lang="en-US" sz="2800" kern="0" dirty="0" smtClean="0"/>
              <a:t>Examples – </a:t>
            </a:r>
            <a:r>
              <a:rPr lang="en-GB" sz="2800" kern="0" dirty="0"/>
              <a:t>Visual Display Units in Control Rooms</a:t>
            </a:r>
            <a:endParaRPr lang="en-US" sz="2800" kern="0" dirty="0"/>
          </a:p>
        </p:txBody>
      </p:sp>
      <p:sp>
        <p:nvSpPr>
          <p:cNvPr id="10" name="Rechteck 9"/>
          <p:cNvSpPr/>
          <p:nvPr/>
        </p:nvSpPr>
        <p:spPr>
          <a:xfrm>
            <a:off x="510381" y="5661248"/>
            <a:ext cx="812323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dirty="0"/>
              <a:t>M. Bockelmann, F. Nachreiner, P. Nickel:</a:t>
            </a:r>
            <a:br>
              <a:rPr lang="de-DE" dirty="0"/>
            </a:br>
            <a:r>
              <a:rPr lang="de-DE" u="sng" dirty="0">
                <a:hlinkClick r:id="rId4"/>
              </a:rPr>
              <a:t>https://www.baua.de/DE/Angebote/Publikationen/Berichte/F2249.html</a:t>
            </a:r>
            <a:r>
              <a:rPr lang="de-DE" dirty="0"/>
              <a:t> </a:t>
            </a:r>
          </a:p>
        </p:txBody>
      </p:sp>
      <p:sp>
        <p:nvSpPr>
          <p:cNvPr id="3" name="Rechteck 2"/>
          <p:cNvSpPr/>
          <p:nvPr/>
        </p:nvSpPr>
        <p:spPr>
          <a:xfrm>
            <a:off x="4251464" y="1244681"/>
            <a:ext cx="4572000" cy="101566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Bef>
                <a:spcPct val="30000"/>
              </a:spcBef>
              <a:spcAft>
                <a:spcPct val="30000"/>
              </a:spcAft>
            </a:pPr>
            <a:r>
              <a:rPr lang="de-DE" altLang="de-DE" b="1" dirty="0"/>
              <a:t>Crane </a:t>
            </a:r>
            <a:r>
              <a:rPr lang="de-DE" altLang="de-DE" b="1" dirty="0" err="1"/>
              <a:t>operator's</a:t>
            </a:r>
            <a:r>
              <a:rPr lang="de-DE" altLang="de-DE" b="1" dirty="0"/>
              <a:t> </a:t>
            </a:r>
            <a:r>
              <a:rPr lang="de-DE" altLang="de-DE" b="1" dirty="0" err="1"/>
              <a:t>workplace</a:t>
            </a:r>
            <a:r>
              <a:rPr lang="de-DE" altLang="de-DE" b="1" dirty="0"/>
              <a:t> </a:t>
            </a:r>
            <a:endParaRPr lang="de-DE" altLang="de-DE" b="1" dirty="0">
              <a:solidFill>
                <a:srgbClr val="009999"/>
              </a:solidFill>
            </a:endParaRPr>
          </a:p>
          <a:p>
            <a:pPr>
              <a:lnSpc>
                <a:spcPct val="120000"/>
              </a:lnSpc>
              <a:spcBef>
                <a:spcPct val="30000"/>
              </a:spcBef>
              <a:spcAft>
                <a:spcPct val="30000"/>
              </a:spcAft>
            </a:pPr>
            <a:r>
              <a:rPr lang="de-DE" altLang="de-DE" b="1" dirty="0" err="1"/>
              <a:t>Fork</a:t>
            </a:r>
            <a:r>
              <a:rPr lang="de-DE" altLang="de-DE" b="1" dirty="0"/>
              <a:t>-lift-truck </a:t>
            </a:r>
            <a:r>
              <a:rPr lang="de-DE" altLang="de-DE" b="1" dirty="0" err="1"/>
              <a:t>operator's</a:t>
            </a:r>
            <a:r>
              <a:rPr lang="de-DE" altLang="de-DE" b="1" dirty="0"/>
              <a:t> </a:t>
            </a:r>
            <a:r>
              <a:rPr lang="de-DE" altLang="de-DE" b="1" dirty="0" err="1"/>
              <a:t>workplace</a:t>
            </a:r>
            <a:endParaRPr lang="de-DE" altLang="de-DE" b="1" dirty="0">
              <a:solidFill>
                <a:srgbClr val="0099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7475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de-DE" dirty="0"/>
              <a:t>Fork-lift truck with rotating cab</a:t>
            </a:r>
            <a:endParaRPr lang="de-DE" altLang="de-DE" dirty="0" smtClean="0"/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010150" y="2084388"/>
            <a:ext cx="4032250" cy="3576637"/>
          </a:xfrm>
        </p:spPr>
        <p:txBody>
          <a:bodyPr/>
          <a:lstStyle/>
          <a:p>
            <a:pPr marL="360363" indent="-360363" eaLnBrk="1" hangingPunct="1">
              <a:lnSpc>
                <a:spcPct val="90000"/>
              </a:lnSpc>
              <a:buClr>
                <a:schemeClr val="hlink"/>
              </a:buClr>
              <a:buFont typeface="Wingdings" pitchFamily="2" charset="2"/>
              <a:buChar char="§"/>
            </a:pPr>
            <a:r>
              <a:rPr lang="en-US" altLang="de-DE" dirty="0"/>
              <a:t>Rotating cab for fork-lift trucks: can be rotated through up to 180°</a:t>
            </a:r>
          </a:p>
          <a:p>
            <a:pPr marL="360363" indent="-360363" eaLnBrk="1" hangingPunct="1">
              <a:lnSpc>
                <a:spcPct val="90000"/>
              </a:lnSpc>
              <a:buClr>
                <a:schemeClr val="hlink"/>
              </a:buClr>
              <a:buFont typeface="Wingdings" pitchFamily="2" charset="2"/>
              <a:buChar char="§"/>
            </a:pPr>
            <a:r>
              <a:rPr lang="en-US" altLang="de-DE" dirty="0"/>
              <a:t>Provides the driver with a completely clear field of fixation;</a:t>
            </a:r>
            <a:br>
              <a:rPr lang="en-US" altLang="de-DE" dirty="0"/>
            </a:br>
            <a:r>
              <a:rPr lang="en-US" altLang="de-DE" dirty="0"/>
              <a:t>the load can be transported safely</a:t>
            </a:r>
          </a:p>
          <a:p>
            <a:pPr marL="360363" indent="-360363" eaLnBrk="1" hangingPunct="1">
              <a:lnSpc>
                <a:spcPct val="90000"/>
              </a:lnSpc>
              <a:buClr>
                <a:schemeClr val="hlink"/>
              </a:buClr>
              <a:buFont typeface="Wingdings" pitchFamily="2" charset="2"/>
              <a:buChar char="§"/>
            </a:pPr>
            <a:r>
              <a:rPr lang="en-US" altLang="de-DE" dirty="0"/>
              <a:t>Reversing with bulky loads no longer requires twisting of the trunk</a:t>
            </a:r>
          </a:p>
        </p:txBody>
      </p:sp>
      <p:sp>
        <p:nvSpPr>
          <p:cNvPr id="13316" name="AutoShape 4" descr="StBG-FP-2006-066_001"/>
          <p:cNvSpPr>
            <a:spLocks noChangeAspect="1" noChangeArrowheads="1"/>
          </p:cNvSpPr>
          <p:nvPr/>
        </p:nvSpPr>
        <p:spPr bwMode="auto">
          <a:xfrm>
            <a:off x="2286000" y="1143000"/>
            <a:ext cx="4572000" cy="457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 eaLnBrk="0" hangingPunct="0">
              <a:defRPr sz="1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algn="ctr" eaLnBrk="0" hangingPunct="0">
              <a:defRPr sz="12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algn="ctr" eaLnBrk="0" hangingPunct="0">
              <a:defRPr sz="12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algn="ctr" eaLnBrk="0" hangingPunct="0">
              <a:defRPr sz="12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algn="ctr" eaLnBrk="0" hangingPunct="0">
              <a:defRPr sz="12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altLang="de-DE" sz="1200" b="0" i="0" u="none" strike="noStrike" kern="1200" cap="none" spc="0" normalizeH="0" baseline="0" noProof="0">
              <a:ln>
                <a:noFill/>
              </a:ln>
              <a:solidFill>
                <a:srgbClr val="6E6E6E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pic>
        <p:nvPicPr>
          <p:cNvPr id="13317" name="Picture 5" descr="Gabelstapler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38" r="20973"/>
          <a:stretch>
            <a:fillRect/>
          </a:stretch>
        </p:blipFill>
        <p:spPr bwMode="auto">
          <a:xfrm>
            <a:off x="179388" y="2060575"/>
            <a:ext cx="4681537" cy="3562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18" name="Text Box 6"/>
          <p:cNvSpPr txBox="1">
            <a:spLocks noChangeArrowheads="1"/>
          </p:cNvSpPr>
          <p:nvPr/>
        </p:nvSpPr>
        <p:spPr bwMode="auto">
          <a:xfrm>
            <a:off x="179388" y="5661025"/>
            <a:ext cx="4897437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ctr" eaLnBrk="0" hangingPunct="0">
              <a:defRPr sz="1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algn="ctr" eaLnBrk="0" hangingPunct="0">
              <a:defRPr sz="12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algn="ctr" eaLnBrk="0" hangingPunct="0">
              <a:defRPr sz="12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algn="ctr" eaLnBrk="0" hangingPunct="0">
              <a:defRPr sz="12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algn="ctr" eaLnBrk="0" hangingPunct="0">
              <a:defRPr sz="12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lvl="0" algn="l" eaLnBrk="1" hangingPunct="1">
              <a:spcBef>
                <a:spcPct val="50000"/>
              </a:spcBef>
              <a:defRPr/>
            </a:pPr>
            <a:r>
              <a:rPr lang="de-DE" altLang="de-DE" dirty="0">
                <a:solidFill>
                  <a:srgbClr val="6E6E6E"/>
                </a:solidFill>
                <a:cs typeface="Arial" pitchFamily="34" charset="0"/>
              </a:rPr>
              <a:t>Jungheinrich: </a:t>
            </a:r>
            <a:r>
              <a:rPr lang="de-DE" altLang="de-DE" dirty="0" err="1">
                <a:solidFill>
                  <a:srgbClr val="6E6E6E"/>
                </a:solidFill>
                <a:cs typeface="Arial" pitchFamily="34" charset="0"/>
              </a:rPr>
              <a:t>winner</a:t>
            </a:r>
            <a:r>
              <a:rPr lang="de-DE" altLang="de-DE" dirty="0">
                <a:solidFill>
                  <a:srgbClr val="6E6E6E"/>
                </a:solidFill>
                <a:cs typeface="Arial" pitchFamily="34" charset="0"/>
              </a:rPr>
              <a:t> </a:t>
            </a:r>
            <a:r>
              <a:rPr lang="de-DE" altLang="de-DE" dirty="0" err="1">
                <a:solidFill>
                  <a:srgbClr val="6E6E6E"/>
                </a:solidFill>
                <a:cs typeface="Arial" pitchFamily="34" charset="0"/>
              </a:rPr>
              <a:t>of</a:t>
            </a:r>
            <a:r>
              <a:rPr lang="de-DE" altLang="de-DE" dirty="0">
                <a:solidFill>
                  <a:srgbClr val="6E6E6E"/>
                </a:solidFill>
                <a:cs typeface="Arial" pitchFamily="34" charset="0"/>
              </a:rPr>
              <a:t> </a:t>
            </a:r>
            <a:r>
              <a:rPr lang="de-DE" altLang="de-DE" dirty="0" err="1">
                <a:solidFill>
                  <a:srgbClr val="6E6E6E"/>
                </a:solidFill>
                <a:cs typeface="Arial" pitchFamily="34" charset="0"/>
              </a:rPr>
              <a:t>the</a:t>
            </a:r>
            <a:r>
              <a:rPr lang="de-DE" altLang="de-DE" dirty="0">
                <a:solidFill>
                  <a:srgbClr val="6E6E6E"/>
                </a:solidFill>
                <a:cs typeface="Arial" pitchFamily="34" charset="0"/>
              </a:rPr>
              <a:t> 2007 German OSH </a:t>
            </a:r>
            <a:r>
              <a:rPr lang="de-DE" altLang="de-DE" dirty="0" err="1">
                <a:solidFill>
                  <a:srgbClr val="6E6E6E"/>
                </a:solidFill>
                <a:cs typeface="Arial" pitchFamily="34" charset="0"/>
              </a:rPr>
              <a:t>prize</a:t>
            </a:r>
            <a:endParaRPr lang="de-DE" altLang="de-DE" dirty="0">
              <a:solidFill>
                <a:srgbClr val="6E6E6E"/>
              </a:solidFill>
              <a:cs typeface="Arial" pitchFamily="34" charset="0"/>
            </a:endParaRPr>
          </a:p>
        </p:txBody>
      </p:sp>
      <p:sp>
        <p:nvSpPr>
          <p:cNvPr id="2" name="Rechteck 1"/>
          <p:cNvSpPr/>
          <p:nvPr/>
        </p:nvSpPr>
        <p:spPr>
          <a:xfrm>
            <a:off x="1115616" y="6453336"/>
            <a:ext cx="2592288" cy="276999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de-DE" altLang="de-DE" sz="1200" dirty="0" err="1" smtClean="0">
                <a:solidFill>
                  <a:schemeClr val="tx1">
                    <a:lumMod val="75000"/>
                  </a:schemeClr>
                </a:solidFill>
              </a:rPr>
              <a:t>example</a:t>
            </a:r>
            <a:r>
              <a:rPr lang="de-DE" altLang="de-DE" sz="1200" dirty="0">
                <a:solidFill>
                  <a:schemeClr val="tx1">
                    <a:lumMod val="75000"/>
                  </a:schemeClr>
                </a:solidFill>
              </a:rPr>
              <a:t>: </a:t>
            </a:r>
            <a:r>
              <a:rPr lang="de-DE" altLang="de-DE" sz="1200" dirty="0" err="1">
                <a:solidFill>
                  <a:srgbClr val="6E6E6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example</a:t>
            </a:r>
            <a:r>
              <a:rPr lang="de-DE" altLang="de-DE" sz="1200" dirty="0">
                <a:solidFill>
                  <a:srgbClr val="6E6E6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de-DE" altLang="de-DE" sz="1200" dirty="0" err="1">
                <a:solidFill>
                  <a:srgbClr val="6E6E6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fork</a:t>
            </a:r>
            <a:r>
              <a:rPr lang="de-DE" altLang="de-DE" sz="1200" dirty="0">
                <a:solidFill>
                  <a:srgbClr val="6E6E6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-lift </a:t>
            </a:r>
            <a:r>
              <a:rPr lang="de-DE" altLang="de-DE" sz="1200" dirty="0" err="1">
                <a:solidFill>
                  <a:srgbClr val="6E6E6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truck</a:t>
            </a:r>
            <a:endParaRPr lang="de-DE" sz="1200" dirty="0">
              <a:solidFill>
                <a:schemeClr val="tx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9388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/>
              <a:t>Important</a:t>
            </a:r>
            <a:r>
              <a:rPr lang="de-DE" dirty="0"/>
              <a:t> </a:t>
            </a:r>
            <a:r>
              <a:rPr lang="de-DE" dirty="0" err="1"/>
              <a:t>literature</a:t>
            </a:r>
            <a:r>
              <a:rPr lang="de-DE" dirty="0"/>
              <a:t> </a:t>
            </a:r>
            <a:r>
              <a:rPr lang="de-DE" dirty="0" err="1"/>
              <a:t>for</a:t>
            </a:r>
            <a:r>
              <a:rPr lang="de-DE" dirty="0"/>
              <a:t> </a:t>
            </a:r>
            <a:r>
              <a:rPr lang="de-DE" dirty="0" err="1"/>
              <a:t>module</a:t>
            </a:r>
            <a:r>
              <a:rPr lang="de-DE" dirty="0"/>
              <a:t> 2-2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Aft>
                <a:spcPct val="50000"/>
              </a:spcAft>
              <a:tabLst>
                <a:tab pos="342900" algn="l"/>
              </a:tabLst>
            </a:pPr>
            <a:r>
              <a:rPr lang="de-DE" altLang="de-DE" sz="1800" dirty="0"/>
              <a:t>EN 894-2 </a:t>
            </a:r>
            <a:r>
              <a:rPr lang="de-DE" altLang="de-DE" sz="1800" b="0" dirty="0" err="1"/>
              <a:t>Safety</a:t>
            </a:r>
            <a:r>
              <a:rPr lang="de-DE" altLang="de-DE" sz="1800" b="0" dirty="0"/>
              <a:t> </a:t>
            </a:r>
            <a:r>
              <a:rPr lang="de-DE" altLang="de-DE" sz="1800" b="0" dirty="0" err="1"/>
              <a:t>of</a:t>
            </a:r>
            <a:r>
              <a:rPr lang="de-DE" altLang="de-DE" sz="1800" b="0" dirty="0"/>
              <a:t> </a:t>
            </a:r>
            <a:r>
              <a:rPr lang="de-DE" altLang="de-DE" sz="1800" b="0" dirty="0" err="1"/>
              <a:t>machinery</a:t>
            </a:r>
            <a:r>
              <a:rPr lang="de-DE" altLang="de-DE" sz="1800" b="0" dirty="0"/>
              <a:t> – </a:t>
            </a:r>
            <a:r>
              <a:rPr lang="de-DE" altLang="de-DE" sz="1800" b="0" dirty="0" err="1"/>
              <a:t>Ergonomics</a:t>
            </a:r>
            <a:r>
              <a:rPr lang="de-DE" altLang="de-DE" sz="1800" b="0" dirty="0"/>
              <a:t> </a:t>
            </a:r>
            <a:r>
              <a:rPr lang="de-DE" altLang="de-DE" sz="1800" b="0" dirty="0" err="1"/>
              <a:t>requirements</a:t>
            </a:r>
            <a:r>
              <a:rPr lang="de-DE" altLang="de-DE" sz="1800" b="0" dirty="0"/>
              <a:t> </a:t>
            </a:r>
            <a:r>
              <a:rPr lang="de-DE" altLang="de-DE" sz="1800" b="0" dirty="0" err="1"/>
              <a:t>for</a:t>
            </a:r>
            <a:r>
              <a:rPr lang="de-DE" altLang="de-DE" sz="1800" b="0" dirty="0"/>
              <a:t> </a:t>
            </a:r>
            <a:r>
              <a:rPr lang="de-DE" altLang="de-DE" sz="1800" b="0" dirty="0" err="1"/>
              <a:t>the</a:t>
            </a:r>
            <a:r>
              <a:rPr lang="de-DE" altLang="de-DE" sz="1800" b="0" dirty="0"/>
              <a:t> design </a:t>
            </a:r>
            <a:r>
              <a:rPr lang="de-DE" altLang="de-DE" sz="1800" b="0" dirty="0" err="1"/>
              <a:t>of</a:t>
            </a:r>
            <a:r>
              <a:rPr lang="de-DE" altLang="de-DE" sz="1800" b="0" dirty="0"/>
              <a:t> </a:t>
            </a:r>
            <a:r>
              <a:rPr lang="de-DE" altLang="de-DE" sz="1800" b="0" dirty="0" err="1"/>
              <a:t>displays</a:t>
            </a:r>
            <a:r>
              <a:rPr lang="de-DE" altLang="de-DE" sz="1800" b="0" dirty="0"/>
              <a:t> </a:t>
            </a:r>
            <a:r>
              <a:rPr lang="de-DE" altLang="de-DE" sz="1800" b="0" dirty="0" err="1"/>
              <a:t>and</a:t>
            </a:r>
            <a:r>
              <a:rPr lang="de-DE" altLang="de-DE" sz="1800" b="0" dirty="0"/>
              <a:t> </a:t>
            </a:r>
            <a:r>
              <a:rPr lang="de-DE" altLang="de-DE" sz="1800" b="0" dirty="0" err="1"/>
              <a:t>control</a:t>
            </a:r>
            <a:r>
              <a:rPr lang="de-DE" altLang="de-DE" sz="1800" b="0" dirty="0"/>
              <a:t> </a:t>
            </a:r>
            <a:r>
              <a:rPr lang="de-DE" altLang="de-DE" sz="1800" b="0" dirty="0" err="1"/>
              <a:t>actuators</a:t>
            </a:r>
            <a:r>
              <a:rPr lang="de-DE" altLang="de-DE" sz="1800" b="0" dirty="0"/>
              <a:t> – Part 2: Displays</a:t>
            </a:r>
          </a:p>
          <a:p>
            <a:pPr>
              <a:spcAft>
                <a:spcPct val="50000"/>
              </a:spcAft>
              <a:tabLst>
                <a:tab pos="342900" algn="l"/>
              </a:tabLst>
            </a:pPr>
            <a:r>
              <a:rPr lang="de-DE" altLang="de-DE" sz="1800" dirty="0"/>
              <a:t>EN ISO 14738 </a:t>
            </a:r>
            <a:r>
              <a:rPr lang="de-DE" altLang="de-DE" sz="1800" b="0" dirty="0" err="1"/>
              <a:t>Safety</a:t>
            </a:r>
            <a:r>
              <a:rPr lang="de-DE" altLang="de-DE" sz="1800" b="0" dirty="0"/>
              <a:t> </a:t>
            </a:r>
            <a:r>
              <a:rPr lang="de-DE" altLang="de-DE" sz="1800" b="0" dirty="0" err="1"/>
              <a:t>of</a:t>
            </a:r>
            <a:r>
              <a:rPr lang="de-DE" altLang="de-DE" sz="1800" b="0" dirty="0"/>
              <a:t> </a:t>
            </a:r>
            <a:r>
              <a:rPr lang="de-DE" altLang="de-DE" sz="1800" b="0" dirty="0" err="1"/>
              <a:t>machinery</a:t>
            </a:r>
            <a:r>
              <a:rPr lang="de-DE" altLang="de-DE" sz="1800" b="0" dirty="0"/>
              <a:t> – </a:t>
            </a:r>
            <a:r>
              <a:rPr lang="de-DE" altLang="de-DE" sz="1800" b="0" dirty="0" err="1"/>
              <a:t>Anthropometric</a:t>
            </a:r>
            <a:r>
              <a:rPr lang="de-DE" altLang="de-DE" sz="1800" b="0" dirty="0"/>
              <a:t> </a:t>
            </a:r>
            <a:r>
              <a:rPr lang="de-DE" altLang="de-DE" sz="1800" b="0" dirty="0" err="1"/>
              <a:t>requirements</a:t>
            </a:r>
            <a:r>
              <a:rPr lang="de-DE" altLang="de-DE" sz="1800" b="0" dirty="0"/>
              <a:t> </a:t>
            </a:r>
            <a:r>
              <a:rPr lang="de-DE" altLang="de-DE" sz="1800" b="0" dirty="0" err="1"/>
              <a:t>for</a:t>
            </a:r>
            <a:r>
              <a:rPr lang="de-DE" altLang="de-DE" sz="1800" b="0" dirty="0"/>
              <a:t> </a:t>
            </a:r>
            <a:r>
              <a:rPr lang="de-DE" altLang="de-DE" sz="1800" b="0" dirty="0" err="1"/>
              <a:t>the</a:t>
            </a:r>
            <a:r>
              <a:rPr lang="de-DE" altLang="de-DE" sz="1800" b="0" dirty="0"/>
              <a:t> design </a:t>
            </a:r>
            <a:r>
              <a:rPr lang="de-DE" altLang="de-DE" sz="1800" b="0" dirty="0" err="1"/>
              <a:t>of</a:t>
            </a:r>
            <a:r>
              <a:rPr lang="de-DE" altLang="de-DE" sz="1800" b="0" dirty="0"/>
              <a:t> </a:t>
            </a:r>
            <a:r>
              <a:rPr lang="de-DE" altLang="de-DE" sz="1800" b="0" dirty="0" err="1"/>
              <a:t>workstations</a:t>
            </a:r>
            <a:r>
              <a:rPr lang="de-DE" altLang="de-DE" sz="1800" b="0" dirty="0"/>
              <a:t> at </a:t>
            </a:r>
            <a:r>
              <a:rPr lang="de-DE" altLang="de-DE" sz="1800" b="0" dirty="0" err="1"/>
              <a:t>machinery</a:t>
            </a:r>
            <a:endParaRPr lang="de-DE" altLang="de-DE" sz="1800" b="0" dirty="0"/>
          </a:p>
          <a:p>
            <a:pPr>
              <a:spcAft>
                <a:spcPct val="50000"/>
              </a:spcAft>
              <a:tabLst>
                <a:tab pos="342900" algn="l"/>
              </a:tabLst>
            </a:pPr>
            <a:r>
              <a:rPr lang="de-DE" altLang="de-DE" sz="1800" dirty="0"/>
              <a:t>EN ISO 9241-5 </a:t>
            </a:r>
            <a:r>
              <a:rPr lang="de-DE" altLang="de-DE" sz="1800" b="0" dirty="0" err="1"/>
              <a:t>Ergonomic</a:t>
            </a:r>
            <a:r>
              <a:rPr lang="de-DE" altLang="de-DE" sz="1800" b="0" dirty="0"/>
              <a:t> </a:t>
            </a:r>
            <a:r>
              <a:rPr lang="de-DE" altLang="de-DE" sz="1800" b="0" dirty="0" err="1"/>
              <a:t>requirements</a:t>
            </a:r>
            <a:r>
              <a:rPr lang="de-DE" altLang="de-DE" sz="1800" b="0" dirty="0"/>
              <a:t> </a:t>
            </a:r>
            <a:r>
              <a:rPr lang="de-DE" altLang="de-DE" sz="1800" b="0" dirty="0" err="1"/>
              <a:t>for</a:t>
            </a:r>
            <a:r>
              <a:rPr lang="de-DE" altLang="de-DE" sz="1800" b="0" dirty="0"/>
              <a:t> </a:t>
            </a:r>
            <a:r>
              <a:rPr lang="de-DE" altLang="de-DE" sz="1800" b="0" dirty="0" err="1"/>
              <a:t>office</a:t>
            </a:r>
            <a:r>
              <a:rPr lang="de-DE" altLang="de-DE" sz="1800" b="0" dirty="0"/>
              <a:t> </a:t>
            </a:r>
            <a:r>
              <a:rPr lang="de-DE" altLang="de-DE" sz="1800" b="0" dirty="0" err="1"/>
              <a:t>work</a:t>
            </a:r>
            <a:r>
              <a:rPr lang="de-DE" altLang="de-DE" sz="1800" b="0" dirty="0"/>
              <a:t> </a:t>
            </a:r>
            <a:r>
              <a:rPr lang="de-DE" altLang="de-DE" sz="1800" b="0" dirty="0" err="1"/>
              <a:t>with</a:t>
            </a:r>
            <a:r>
              <a:rPr lang="de-DE" altLang="de-DE" sz="1800" b="0" dirty="0"/>
              <a:t> </a:t>
            </a:r>
            <a:r>
              <a:rPr lang="de-DE" altLang="de-DE" sz="1800" b="0" dirty="0" err="1"/>
              <a:t>visual</a:t>
            </a:r>
            <a:r>
              <a:rPr lang="de-DE" altLang="de-DE" sz="1800" b="0" dirty="0"/>
              <a:t> </a:t>
            </a:r>
            <a:r>
              <a:rPr lang="de-DE" altLang="de-DE" sz="1800" b="0" dirty="0" err="1"/>
              <a:t>display</a:t>
            </a:r>
            <a:r>
              <a:rPr lang="de-DE" altLang="de-DE" sz="1800" b="0" dirty="0"/>
              <a:t> </a:t>
            </a:r>
            <a:r>
              <a:rPr lang="de-DE" altLang="de-DE" sz="1800" b="0" dirty="0" err="1"/>
              <a:t>terminals</a:t>
            </a:r>
            <a:r>
              <a:rPr lang="de-DE" altLang="de-DE" sz="1800" b="0" dirty="0"/>
              <a:t> (VDTs) – Part 5: Workstation </a:t>
            </a:r>
            <a:r>
              <a:rPr lang="de-DE" altLang="de-DE" sz="1800" b="0" dirty="0" err="1"/>
              <a:t>layout</a:t>
            </a:r>
            <a:r>
              <a:rPr lang="de-DE" altLang="de-DE" sz="1800" b="0" dirty="0"/>
              <a:t> </a:t>
            </a:r>
            <a:r>
              <a:rPr lang="de-DE" altLang="de-DE" sz="1800" b="0" dirty="0" err="1"/>
              <a:t>and</a:t>
            </a:r>
            <a:r>
              <a:rPr lang="de-DE" altLang="de-DE" sz="1800" b="0" dirty="0"/>
              <a:t> </a:t>
            </a:r>
            <a:r>
              <a:rPr lang="de-DE" altLang="de-DE" sz="1800" b="0" dirty="0" err="1"/>
              <a:t>postural</a:t>
            </a:r>
            <a:r>
              <a:rPr lang="de-DE" altLang="de-DE" sz="1800" b="0" dirty="0"/>
              <a:t> </a:t>
            </a:r>
            <a:r>
              <a:rPr lang="de-DE" altLang="de-DE" sz="1800" b="0" dirty="0" err="1"/>
              <a:t>requirements</a:t>
            </a:r>
            <a:endParaRPr lang="de-DE" altLang="de-DE" sz="1800" b="0" dirty="0"/>
          </a:p>
          <a:p>
            <a:pPr>
              <a:spcAft>
                <a:spcPct val="50000"/>
              </a:spcAft>
              <a:tabLst>
                <a:tab pos="342900" algn="l"/>
              </a:tabLst>
            </a:pPr>
            <a:r>
              <a:rPr lang="de-DE" altLang="de-DE" sz="1800" dirty="0"/>
              <a:t>DIN 15996 </a:t>
            </a:r>
            <a:r>
              <a:rPr lang="de-DE" altLang="de-DE" sz="1800" b="0" dirty="0"/>
              <a:t>Bild- und Tonbearbeitung in Film-, Video- und Rundfunkbetrieben – Grundsätze und Festlegungen für den Arbeitsplatz </a:t>
            </a:r>
          </a:p>
          <a:p>
            <a:pPr>
              <a:spcAft>
                <a:spcPct val="50000"/>
              </a:spcAft>
              <a:tabLst>
                <a:tab pos="342900" algn="l"/>
              </a:tabLst>
            </a:pPr>
            <a:r>
              <a:rPr lang="de-DE" altLang="de-DE" sz="1800" dirty="0"/>
              <a:t>EN ISO 11064-5 </a:t>
            </a:r>
            <a:r>
              <a:rPr lang="de-DE" altLang="de-DE" sz="1800" b="0" dirty="0" err="1"/>
              <a:t>Ergonomic</a:t>
            </a:r>
            <a:r>
              <a:rPr lang="de-DE" altLang="de-DE" sz="1800" b="0" dirty="0"/>
              <a:t> design </a:t>
            </a:r>
            <a:r>
              <a:rPr lang="de-DE" altLang="de-DE" sz="1800" b="0" dirty="0" err="1"/>
              <a:t>of</a:t>
            </a:r>
            <a:r>
              <a:rPr lang="de-DE" altLang="de-DE" sz="1800" b="0" dirty="0"/>
              <a:t> </a:t>
            </a:r>
            <a:r>
              <a:rPr lang="de-DE" altLang="de-DE" sz="1800" b="0" dirty="0" err="1"/>
              <a:t>control</a:t>
            </a:r>
            <a:r>
              <a:rPr lang="de-DE" altLang="de-DE" sz="1800" b="0" dirty="0"/>
              <a:t> </a:t>
            </a:r>
            <a:r>
              <a:rPr lang="de-DE" altLang="de-DE" sz="1800" b="0" dirty="0" err="1"/>
              <a:t>centres</a:t>
            </a:r>
            <a:r>
              <a:rPr lang="de-DE" altLang="de-DE" sz="1800" b="0" dirty="0"/>
              <a:t> – Part 5: Displays </a:t>
            </a:r>
            <a:r>
              <a:rPr lang="de-DE" altLang="de-DE" sz="1800" b="0" dirty="0" err="1"/>
              <a:t>and</a:t>
            </a:r>
            <a:r>
              <a:rPr lang="de-DE" altLang="de-DE" sz="1800" b="0" dirty="0"/>
              <a:t> </a:t>
            </a:r>
            <a:r>
              <a:rPr lang="de-DE" altLang="de-DE" sz="1800" b="0" dirty="0" err="1"/>
              <a:t>controls</a:t>
            </a:r>
            <a:r>
              <a:rPr lang="de-DE" altLang="de-DE" sz="1800" b="0" dirty="0"/>
              <a:t> </a:t>
            </a:r>
          </a:p>
          <a:p>
            <a:pPr>
              <a:spcAft>
                <a:spcPct val="50000"/>
              </a:spcAft>
              <a:tabLst>
                <a:tab pos="342900" algn="l"/>
              </a:tabLst>
            </a:pPr>
            <a:endParaRPr lang="de-DE" altLang="de-DE" sz="1800" dirty="0"/>
          </a:p>
          <a:p>
            <a:pPr>
              <a:spcAft>
                <a:spcPct val="50000"/>
              </a:spcAft>
              <a:tabLst>
                <a:tab pos="342900" algn="l"/>
              </a:tabLst>
            </a:pPr>
            <a:r>
              <a:rPr lang="de-DE" altLang="de-DE" sz="1800" b="0" dirty="0" err="1"/>
              <a:t>For</a:t>
            </a:r>
            <a:r>
              <a:rPr lang="de-DE" altLang="de-DE" sz="1800" b="0" dirty="0"/>
              <a:t> </a:t>
            </a:r>
            <a:r>
              <a:rPr lang="de-DE" altLang="de-DE" sz="1800" b="0" dirty="0" err="1"/>
              <a:t>further</a:t>
            </a:r>
            <a:r>
              <a:rPr lang="de-DE" altLang="de-DE" sz="1800" b="0" dirty="0"/>
              <a:t> </a:t>
            </a:r>
            <a:r>
              <a:rPr lang="de-DE" altLang="de-DE" sz="1800" b="0" dirty="0" err="1"/>
              <a:t>standards</a:t>
            </a:r>
            <a:r>
              <a:rPr lang="de-DE" altLang="de-DE" sz="1800" b="0" dirty="0"/>
              <a:t>, </a:t>
            </a:r>
            <a:r>
              <a:rPr lang="de-DE" altLang="de-DE" sz="1800" b="0" dirty="0" err="1"/>
              <a:t>see</a:t>
            </a:r>
            <a:r>
              <a:rPr lang="de-DE" altLang="de-DE" sz="1800" b="0" dirty="0"/>
              <a:t> KAN-</a:t>
            </a:r>
            <a:r>
              <a:rPr lang="de-DE" altLang="de-DE" sz="1800" b="0" dirty="0" err="1"/>
              <a:t>Paxis</a:t>
            </a:r>
            <a:r>
              <a:rPr lang="de-DE" altLang="de-DE" sz="1800" b="0" dirty="0"/>
              <a:t> - </a:t>
            </a:r>
            <a:r>
              <a:rPr lang="de-DE" altLang="de-DE" sz="1800" b="0" dirty="0" err="1">
                <a:hlinkClick r:id="rId2"/>
              </a:rPr>
              <a:t>NoRA</a:t>
            </a:r>
            <a:r>
              <a:rPr lang="de-DE" altLang="de-DE" sz="1800" b="0" dirty="0">
                <a:hlinkClick r:id="rId2"/>
              </a:rPr>
              <a:t>: Searching </a:t>
            </a:r>
            <a:r>
              <a:rPr lang="de-DE" altLang="de-DE" sz="1800" b="0" dirty="0" err="1">
                <a:hlinkClick r:id="rId2"/>
              </a:rPr>
              <a:t>for</a:t>
            </a:r>
            <a:r>
              <a:rPr lang="de-DE" altLang="de-DE" sz="1800" b="0" dirty="0">
                <a:hlinkClick r:id="rId2"/>
              </a:rPr>
              <a:t> </a:t>
            </a:r>
            <a:r>
              <a:rPr lang="de-DE" altLang="de-DE" sz="1800" b="0" dirty="0" err="1">
                <a:hlinkClick r:id="rId2"/>
              </a:rPr>
              <a:t>standards</a:t>
            </a:r>
            <a:r>
              <a:rPr lang="de-DE" altLang="de-DE" sz="1800" b="0" dirty="0"/>
              <a:t>  </a:t>
            </a:r>
          </a:p>
          <a:p>
            <a:endParaRPr lang="de-DE" sz="1800" b="0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395C53E-5B63-4EBC-BE73-0561D966001E}" type="datetime1">
              <a:rPr lang="de-DE" altLang="de-DE" smtClean="0"/>
              <a:t>12.11.2019</a:t>
            </a:fld>
            <a:endParaRPr lang="de-DE" alt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de-DE" dirty="0" smtClean="0"/>
              <a:t>Module 2 – Learning ergonomics - Part 2</a:t>
            </a:r>
            <a:endParaRPr lang="de-DE" alt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de-DE" altLang="de-DE" dirty="0" smtClean="0"/>
              <a:t> </a:t>
            </a:r>
            <a:fld id="{64BF3704-6186-4150-B411-DAE4D11F88B1}" type="slidenum">
              <a:rPr lang="de-DE" altLang="de-DE" smtClean="0"/>
              <a:pPr/>
              <a:t>15</a:t>
            </a:fld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5777325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/>
              <a:t>Important</a:t>
            </a:r>
            <a:r>
              <a:rPr lang="de-DE" dirty="0"/>
              <a:t> </a:t>
            </a:r>
            <a:r>
              <a:rPr lang="de-DE" dirty="0" err="1"/>
              <a:t>literature</a:t>
            </a:r>
            <a:r>
              <a:rPr lang="de-DE" dirty="0"/>
              <a:t> </a:t>
            </a:r>
            <a:r>
              <a:rPr lang="de-DE" dirty="0" err="1"/>
              <a:t>for</a:t>
            </a:r>
            <a:r>
              <a:rPr lang="de-DE" dirty="0"/>
              <a:t> </a:t>
            </a:r>
            <a:r>
              <a:rPr lang="de-DE" dirty="0" err="1"/>
              <a:t>module</a:t>
            </a:r>
            <a:r>
              <a:rPr lang="de-DE" dirty="0"/>
              <a:t> 2-2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39750" y="1412776"/>
            <a:ext cx="8064500" cy="4968552"/>
          </a:xfrm>
        </p:spPr>
        <p:txBody>
          <a:bodyPr/>
          <a:lstStyle/>
          <a:p>
            <a:pPr marL="457200" indent="-457200">
              <a:lnSpc>
                <a:spcPct val="120000"/>
              </a:lnSpc>
              <a:spcAft>
                <a:spcPct val="20000"/>
              </a:spcAft>
              <a:buSzPct val="100000"/>
              <a:buFont typeface="Wingdings" pitchFamily="2" charset="2"/>
              <a:buChar char="§"/>
              <a:tabLst>
                <a:tab pos="342900" algn="l"/>
              </a:tabLst>
            </a:pPr>
            <a:r>
              <a:rPr lang="de-DE" altLang="de-DE" sz="1600" dirty="0"/>
              <a:t>Bockelmann, M.; Nachreiner, F.; Nickel, P. (2012):</a:t>
            </a:r>
            <a:br>
              <a:rPr lang="de-DE" altLang="de-DE" sz="1600" dirty="0"/>
            </a:br>
            <a:r>
              <a:rPr lang="de-DE" altLang="de-DE" sz="1600" b="0" dirty="0"/>
              <a:t>Bildschirmarbeit in Leitwarten. Handlungshilfen zur ergonomischen Gestaltung </a:t>
            </a:r>
            <a:r>
              <a:rPr lang="de-DE" altLang="de-DE" sz="1600" b="0" dirty="0" err="1"/>
              <a:t>of</a:t>
            </a:r>
            <a:r>
              <a:rPr lang="de-DE" altLang="de-DE" sz="1600" b="0" dirty="0"/>
              <a:t> Arbeitsplätzen nach der Bildschirmarbeitsverordnung. F 2249</a:t>
            </a:r>
            <a:r>
              <a:rPr lang="de-DE" altLang="de-DE" sz="1600" dirty="0"/>
              <a:t>.</a:t>
            </a:r>
            <a:r>
              <a:rPr lang="en-US" altLang="de-DE" sz="1600" dirty="0"/>
              <a:t> </a:t>
            </a:r>
            <a:r>
              <a:rPr lang="de-DE" altLang="de-DE" sz="1600" b="0" dirty="0"/>
              <a:t>Dortmund: Bundesanstalt für Arbeitsschutz und Arbeitsmedizin 2012</a:t>
            </a:r>
          </a:p>
          <a:p>
            <a:pPr marL="457200" indent="-457200">
              <a:lnSpc>
                <a:spcPct val="120000"/>
              </a:lnSpc>
              <a:spcAft>
                <a:spcPct val="20000"/>
              </a:spcAft>
              <a:buSzPct val="100000"/>
              <a:buFont typeface="Wingdings" pitchFamily="2" charset="2"/>
              <a:buChar char="§"/>
              <a:tabLst>
                <a:tab pos="342900" algn="l"/>
              </a:tabLst>
            </a:pPr>
            <a:r>
              <a:rPr lang="de-DE" altLang="de-DE" sz="1600" dirty="0"/>
              <a:t>KIRCHNER, J.-H.; BAUM E. (1990): </a:t>
            </a:r>
            <a:r>
              <a:rPr lang="de-DE" altLang="de-DE" sz="1600" b="0" dirty="0"/>
              <a:t>Ergonomie für Konstrukteure und Arbeitsgestalter. </a:t>
            </a:r>
            <a:r>
              <a:rPr lang="de-DE" altLang="de-DE" sz="1600" b="0" dirty="0" err="1"/>
              <a:t>Munich</a:t>
            </a:r>
            <a:r>
              <a:rPr lang="de-DE" altLang="de-DE" sz="1600" b="0" dirty="0"/>
              <a:t>: Carl Hanser.</a:t>
            </a:r>
          </a:p>
          <a:p>
            <a:pPr marL="457200" indent="-457200">
              <a:lnSpc>
                <a:spcPct val="120000"/>
              </a:lnSpc>
              <a:spcAft>
                <a:spcPct val="20000"/>
              </a:spcAft>
              <a:buSzPct val="100000"/>
              <a:buFont typeface="Wingdings" pitchFamily="2" charset="2"/>
              <a:buChar char="§"/>
              <a:tabLst>
                <a:tab pos="342900" algn="l"/>
              </a:tabLst>
            </a:pPr>
            <a:r>
              <a:rPr lang="de-DE" altLang="de-DE" sz="1600" dirty="0"/>
              <a:t>LANGE, W.; WINDEL, A. (12th </a:t>
            </a:r>
            <a:r>
              <a:rPr lang="de-DE" altLang="de-DE" sz="1600" dirty="0" err="1"/>
              <a:t>edition</a:t>
            </a:r>
            <a:r>
              <a:rPr lang="de-DE" altLang="de-DE" sz="1600" dirty="0"/>
              <a:t>, 2008): </a:t>
            </a:r>
            <a:r>
              <a:rPr lang="de-DE" altLang="de-DE" sz="1600" b="0" dirty="0"/>
              <a:t>Kleine ergonomische Datensammlung. Dortmund: Bundesanstalt für Arbeitsschutz und Arbeitsmedizin. </a:t>
            </a:r>
          </a:p>
          <a:p>
            <a:pPr marL="457200" indent="-457200">
              <a:lnSpc>
                <a:spcPct val="120000"/>
              </a:lnSpc>
              <a:spcAft>
                <a:spcPct val="20000"/>
              </a:spcAft>
              <a:buSzPct val="100000"/>
              <a:buFont typeface="Wingdings" pitchFamily="2" charset="2"/>
              <a:buChar char="§"/>
              <a:tabLst>
                <a:tab pos="342900" algn="l"/>
              </a:tabLst>
            </a:pPr>
            <a:r>
              <a:rPr lang="de-DE" altLang="de-DE" sz="1600" dirty="0"/>
              <a:t>MARQUART, S. (1997): </a:t>
            </a:r>
            <a:r>
              <a:rPr lang="de-DE" altLang="de-DE" sz="1600" b="0" dirty="0"/>
              <a:t>Handbuch der Ergonomie. Weiden: Schuch.</a:t>
            </a:r>
          </a:p>
          <a:p>
            <a:pPr marL="457200" indent="-457200">
              <a:lnSpc>
                <a:spcPct val="120000"/>
              </a:lnSpc>
              <a:spcAft>
                <a:spcPct val="20000"/>
              </a:spcAft>
              <a:buSzPct val="100000"/>
              <a:buFont typeface="Wingdings" pitchFamily="2" charset="2"/>
              <a:buChar char="§"/>
              <a:tabLst>
                <a:tab pos="342900" algn="l"/>
              </a:tabLst>
            </a:pPr>
            <a:r>
              <a:rPr lang="de-DE" altLang="de-DE" sz="1600" dirty="0"/>
              <a:t>MARTIN, H. (1994): </a:t>
            </a:r>
            <a:r>
              <a:rPr lang="de-DE" altLang="de-DE" sz="1600" b="0" dirty="0"/>
              <a:t>Grundlagen der menschengerechten Arbeitsgestaltung. Handbuch für die betriebliche Praxis. Cologne: Bund-Verlag</a:t>
            </a:r>
          </a:p>
          <a:p>
            <a:pPr marL="457200" indent="-457200">
              <a:lnSpc>
                <a:spcPct val="120000"/>
              </a:lnSpc>
              <a:spcAft>
                <a:spcPct val="20000"/>
              </a:spcAft>
              <a:buSzPct val="100000"/>
              <a:buFont typeface="Wingdings" pitchFamily="2" charset="2"/>
              <a:buChar char="§"/>
              <a:tabLst>
                <a:tab pos="342900" algn="l"/>
              </a:tabLst>
            </a:pPr>
            <a:r>
              <a:rPr lang="de-DE" altLang="de-DE" sz="1600" dirty="0"/>
              <a:t>SACHS, S.; TEICHERT, H.-J.; RENTZSCH, M. (1994): </a:t>
            </a:r>
            <a:r>
              <a:rPr lang="de-DE" altLang="de-DE" sz="1600" b="0" dirty="0"/>
              <a:t>Ergonomische Gestaltung mobiler Maschinen. Handbuch für Konstrukteure, Planer, </a:t>
            </a:r>
            <a:r>
              <a:rPr lang="de-DE" altLang="de-DE" sz="1600" b="0" dirty="0" err="1"/>
              <a:t>Ergonomen</a:t>
            </a:r>
            <a:r>
              <a:rPr lang="de-DE" altLang="de-DE" sz="1600" b="0" dirty="0"/>
              <a:t>, Designer und Sicherheitsfachkräfte. 1st </a:t>
            </a:r>
            <a:r>
              <a:rPr lang="de-DE" altLang="de-DE" sz="1600" b="0" dirty="0" err="1"/>
              <a:t>edition</a:t>
            </a:r>
            <a:r>
              <a:rPr lang="de-DE" altLang="de-DE" sz="1600" b="0" dirty="0"/>
              <a:t>. Landsberg: </a:t>
            </a:r>
            <a:r>
              <a:rPr lang="de-DE" altLang="de-DE" sz="1600" b="0" dirty="0" err="1"/>
              <a:t>Ecomed</a:t>
            </a:r>
            <a:r>
              <a:rPr lang="de-DE" altLang="de-DE" sz="1600" b="0" dirty="0"/>
              <a:t>.</a:t>
            </a:r>
          </a:p>
          <a:p>
            <a:pPr marL="457200" indent="-457200">
              <a:lnSpc>
                <a:spcPct val="120000"/>
              </a:lnSpc>
              <a:spcAft>
                <a:spcPct val="20000"/>
              </a:spcAft>
              <a:buSzPct val="100000"/>
              <a:buFont typeface="Wingdings" pitchFamily="2" charset="2"/>
              <a:buChar char="§"/>
              <a:tabLst>
                <a:tab pos="342900" algn="l"/>
              </a:tabLst>
            </a:pPr>
            <a:r>
              <a:rPr lang="de-DE" altLang="de-DE" sz="1600" dirty="0"/>
              <a:t>SCHMIDTKE, H. (1993): </a:t>
            </a:r>
            <a:r>
              <a:rPr lang="de-DE" altLang="de-DE" sz="1600" b="0" dirty="0"/>
              <a:t>Ergonomie. 3rd </a:t>
            </a:r>
            <a:r>
              <a:rPr lang="de-DE" altLang="de-DE" sz="1600" b="0" dirty="0" err="1"/>
              <a:t>edition</a:t>
            </a:r>
            <a:r>
              <a:rPr lang="de-DE" altLang="de-DE" sz="1600" b="0" dirty="0"/>
              <a:t>. </a:t>
            </a:r>
            <a:r>
              <a:rPr lang="de-DE" altLang="de-DE" sz="1600" b="0" dirty="0" err="1"/>
              <a:t>Munich</a:t>
            </a:r>
            <a:r>
              <a:rPr lang="de-DE" altLang="de-DE" sz="1600" b="0" dirty="0"/>
              <a:t>: Carl Hanser.</a:t>
            </a:r>
            <a:endParaRPr lang="en-US" altLang="de-DE" sz="1600" b="0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395C53E-5B63-4EBC-BE73-0561D966001E}" type="datetime1">
              <a:rPr lang="de-DE" altLang="de-DE" smtClean="0"/>
              <a:t>12.11.2019</a:t>
            </a:fld>
            <a:endParaRPr lang="de-DE" alt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de-DE" dirty="0" smtClean="0"/>
              <a:t>Module 2 – Learning ergonomics - Part 2</a:t>
            </a:r>
            <a:endParaRPr lang="de-DE" alt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de-DE" altLang="de-DE" dirty="0" smtClean="0"/>
              <a:t> </a:t>
            </a:r>
            <a:fld id="{64BF3704-6186-4150-B411-DAE4D11F88B1}" type="slidenum">
              <a:rPr lang="de-DE" altLang="de-DE" smtClean="0"/>
              <a:pPr/>
              <a:t>16</a:t>
            </a:fld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21091831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6"/>
          <p:cNvSpPr>
            <a:spLocks noGrp="1" noChangeArrowheads="1"/>
          </p:cNvSpPr>
          <p:nvPr>
            <p:ph type="ctrTitle"/>
          </p:nvPr>
        </p:nvSpPr>
        <p:spPr>
          <a:xfrm>
            <a:off x="1979613" y="2189163"/>
            <a:ext cx="6102350" cy="592137"/>
          </a:xfrm>
        </p:spPr>
        <p:txBody>
          <a:bodyPr/>
          <a:lstStyle/>
          <a:p>
            <a:pPr eaLnBrk="1" hangingPunct="1"/>
            <a:r>
              <a:rPr lang="de-DE" altLang="de-DE" sz="3600" dirty="0" smtClean="0"/>
              <a:t>Impressum</a:t>
            </a:r>
            <a:br>
              <a:rPr lang="de-DE" altLang="de-DE" sz="3600" dirty="0" smtClean="0"/>
            </a:br>
            <a:endParaRPr lang="de-DE" altLang="de-DE" sz="3600" dirty="0" smtClean="0"/>
          </a:p>
        </p:txBody>
      </p:sp>
      <p:sp>
        <p:nvSpPr>
          <p:cNvPr id="6147" name="Rectangle 7"/>
          <p:cNvSpPr>
            <a:spLocks noGrp="1" noChangeArrowheads="1"/>
          </p:cNvSpPr>
          <p:nvPr>
            <p:ph type="subTitle" idx="1"/>
          </p:nvPr>
        </p:nvSpPr>
        <p:spPr>
          <a:xfrm>
            <a:off x="1979613" y="2708275"/>
            <a:ext cx="6102350" cy="3387725"/>
          </a:xfrm>
        </p:spPr>
        <p:txBody>
          <a:bodyPr/>
          <a:lstStyle/>
          <a:p>
            <a:pPr eaLnBrk="1" hangingPunct="1">
              <a:tabLst>
                <a:tab pos="665163" algn="l"/>
              </a:tabLst>
            </a:pPr>
            <a:r>
              <a:rPr lang="de-DE" altLang="de-DE" dirty="0" err="1" smtClean="0"/>
              <a:t>Author</a:t>
            </a:r>
            <a:r>
              <a:rPr lang="de-DE" altLang="de-DE" dirty="0"/>
              <a:t>: </a:t>
            </a:r>
            <a:r>
              <a:rPr lang="de-DE" b="1" dirty="0"/>
              <a:t>Dr.-Ing. Christiane </a:t>
            </a:r>
            <a:r>
              <a:rPr lang="de-DE" b="1" dirty="0" err="1"/>
              <a:t>Kamusella</a:t>
            </a:r>
            <a:endParaRPr lang="de-DE" b="1" dirty="0"/>
          </a:p>
          <a:p>
            <a:pPr eaLnBrk="1" hangingPunct="1">
              <a:tabLst>
                <a:tab pos="665163" algn="l"/>
              </a:tabLst>
            </a:pPr>
            <a:r>
              <a:rPr lang="de-DE" altLang="de-DE" dirty="0"/>
              <a:t>TU Dresden – Fakultät Maschinenwesen</a:t>
            </a:r>
          </a:p>
          <a:p>
            <a:pPr eaLnBrk="1" hangingPunct="1">
              <a:tabLst>
                <a:tab pos="665163" algn="l"/>
              </a:tabLst>
            </a:pPr>
            <a:r>
              <a:rPr lang="de-DE" altLang="de-DE" dirty="0"/>
              <a:t>Institut für Technische Logistik und Arbeitssysteme</a:t>
            </a:r>
          </a:p>
          <a:p>
            <a:pPr eaLnBrk="1" hangingPunct="1">
              <a:tabLst>
                <a:tab pos="665163" algn="l"/>
              </a:tabLst>
            </a:pPr>
            <a:r>
              <a:rPr lang="de-DE" altLang="de-DE" dirty="0"/>
              <a:t>Professur  für Arbeitswissenschaft</a:t>
            </a:r>
          </a:p>
          <a:p>
            <a:pPr eaLnBrk="1" hangingPunct="1">
              <a:tabLst>
                <a:tab pos="665163" algn="l"/>
              </a:tabLst>
            </a:pPr>
            <a:r>
              <a:rPr lang="de-DE" altLang="de-DE" dirty="0">
                <a:hlinkClick r:id="rId2"/>
              </a:rPr>
              <a:t>Christiane.Kamusella@tu-dresden.de</a:t>
            </a:r>
            <a:r>
              <a:rPr lang="de-DE" altLang="de-DE" dirty="0"/>
              <a:t> </a:t>
            </a:r>
          </a:p>
          <a:p>
            <a:pPr eaLnBrk="1" hangingPunct="1">
              <a:tabLst>
                <a:tab pos="665163" algn="l"/>
              </a:tabLst>
            </a:pPr>
            <a:endParaRPr lang="de-DE" altLang="de-DE" dirty="0"/>
          </a:p>
          <a:p>
            <a:pPr eaLnBrk="1" hangingPunct="1">
              <a:tabLst>
                <a:tab pos="665163" algn="l"/>
              </a:tabLst>
            </a:pPr>
            <a:r>
              <a:rPr lang="de-DE" altLang="de-DE" dirty="0" err="1"/>
              <a:t>Initiated</a:t>
            </a:r>
            <a:r>
              <a:rPr lang="de-DE" altLang="de-DE" dirty="0"/>
              <a:t> </a:t>
            </a:r>
            <a:r>
              <a:rPr lang="de-DE" altLang="de-DE" dirty="0" err="1"/>
              <a:t>and</a:t>
            </a:r>
            <a:r>
              <a:rPr lang="de-DE" altLang="de-DE" dirty="0"/>
              <a:t> </a:t>
            </a:r>
            <a:r>
              <a:rPr lang="de-DE" altLang="de-DE" dirty="0" err="1"/>
              <a:t>funded</a:t>
            </a:r>
            <a:r>
              <a:rPr lang="de-DE" altLang="de-DE" dirty="0"/>
              <a:t> </a:t>
            </a:r>
            <a:r>
              <a:rPr lang="de-DE" altLang="de-DE" dirty="0" err="1"/>
              <a:t>by</a:t>
            </a:r>
            <a:r>
              <a:rPr lang="de-DE" altLang="de-DE" dirty="0"/>
              <a:t>: </a:t>
            </a:r>
          </a:p>
          <a:p>
            <a:pPr eaLnBrk="1" hangingPunct="1">
              <a:tabLst>
                <a:tab pos="665163" algn="l"/>
              </a:tabLst>
            </a:pPr>
            <a:r>
              <a:rPr lang="de-DE" altLang="de-DE" b="1" dirty="0" smtClean="0"/>
              <a:t>Kommission </a:t>
            </a:r>
            <a:r>
              <a:rPr lang="de-DE" altLang="de-DE" b="1" dirty="0"/>
              <a:t>Arbeitsschutz und Normung (KAN)</a:t>
            </a:r>
            <a:br>
              <a:rPr lang="de-DE" altLang="de-DE" b="1" dirty="0"/>
            </a:br>
            <a:r>
              <a:rPr lang="de-DE" altLang="de-DE" dirty="0"/>
              <a:t>Alte Heerstraße 111</a:t>
            </a:r>
            <a:br>
              <a:rPr lang="de-DE" altLang="de-DE" dirty="0"/>
            </a:br>
            <a:r>
              <a:rPr lang="de-DE" altLang="de-DE" dirty="0"/>
              <a:t>53757 Sankt Augustin</a:t>
            </a:r>
            <a:br>
              <a:rPr lang="de-DE" altLang="de-DE" dirty="0"/>
            </a:br>
            <a:r>
              <a:rPr lang="de-DE" altLang="de-DE" dirty="0">
                <a:hlinkClick r:id="rId3"/>
              </a:rPr>
              <a:t>www.kan.de</a:t>
            </a:r>
            <a:r>
              <a:rPr lang="de-DE" altLang="de-DE" dirty="0"/>
              <a:t> </a:t>
            </a:r>
            <a:br>
              <a:rPr lang="de-DE" altLang="de-DE" dirty="0"/>
            </a:br>
            <a:r>
              <a:rPr lang="de-DE" altLang="de-DE" dirty="0">
                <a:hlinkClick r:id="rId4"/>
              </a:rPr>
              <a:t>http://ergonomie.kan-praxis.de</a:t>
            </a:r>
            <a:r>
              <a:rPr lang="de-DE" altLang="de-DE" dirty="0"/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39750" y="765175"/>
            <a:ext cx="8064500" cy="453414"/>
          </a:xfrm>
        </p:spPr>
        <p:txBody>
          <a:bodyPr/>
          <a:lstStyle/>
          <a:p>
            <a:r>
              <a:rPr lang="de-DE" altLang="de-DE" sz="2800" dirty="0"/>
              <a:t>Visual </a:t>
            </a:r>
            <a:r>
              <a:rPr lang="de-DE" altLang="de-DE" sz="2800" dirty="0" err="1"/>
              <a:t>data</a:t>
            </a:r>
            <a:r>
              <a:rPr lang="de-DE" altLang="de-DE" sz="2800" dirty="0"/>
              <a:t> </a:t>
            </a:r>
            <a:r>
              <a:rPr lang="de-DE" altLang="de-DE" sz="2800" dirty="0" err="1"/>
              <a:t>for</a:t>
            </a:r>
            <a:r>
              <a:rPr lang="de-DE" altLang="de-DE" sz="2800" dirty="0"/>
              <a:t> </a:t>
            </a:r>
            <a:r>
              <a:rPr lang="de-DE" altLang="de-DE" sz="2800" dirty="0" err="1"/>
              <a:t>anthropometric</a:t>
            </a:r>
            <a:r>
              <a:rPr lang="de-DE" altLang="de-DE" sz="2800" dirty="0"/>
              <a:t> </a:t>
            </a:r>
            <a:r>
              <a:rPr lang="de-DE" altLang="de-DE" sz="2800" dirty="0" smtClean="0"/>
              <a:t>design</a:t>
            </a:r>
            <a:endParaRPr lang="de-DE" sz="1600" kern="1200" dirty="0">
              <a:solidFill>
                <a:schemeClr val="bg2"/>
              </a:solidFill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A79F411-2E12-40AD-8CDF-B840203326BA}" type="datetime1">
              <a:rPr lang="de-DE" altLang="de-DE" smtClean="0"/>
              <a:t>12.11.2019</a:t>
            </a:fld>
            <a:endParaRPr lang="de-DE" alt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de-DE" dirty="0"/>
              <a:t>Module 2 – Learning ergonomics - Part </a:t>
            </a:r>
            <a:r>
              <a:rPr lang="en-US" altLang="de-DE" dirty="0" smtClean="0"/>
              <a:t>2</a:t>
            </a:r>
            <a:endParaRPr lang="de-DE" alt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de-DE" altLang="de-DE" dirty="0" smtClean="0"/>
              <a:t> </a:t>
            </a:r>
            <a:fld id="{64BF3704-6186-4150-B411-DAE4D11F88B1}" type="slidenum">
              <a:rPr lang="de-DE" altLang="de-DE" smtClean="0"/>
              <a:pPr/>
              <a:t>2</a:t>
            </a:fld>
            <a:endParaRPr lang="de-DE" altLang="de-DE" dirty="0"/>
          </a:p>
        </p:txBody>
      </p:sp>
      <p:pic>
        <p:nvPicPr>
          <p:cNvPr id="7" name="Picture 28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69841" y="2700265"/>
            <a:ext cx="3112309" cy="23575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Rectangle 35"/>
          <p:cNvSpPr>
            <a:spLocks noChangeArrowheads="1"/>
          </p:cNvSpPr>
          <p:nvPr/>
        </p:nvSpPr>
        <p:spPr bwMode="auto">
          <a:xfrm>
            <a:off x="6189663" y="1905000"/>
            <a:ext cx="71437" cy="32766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de-DE">
              <a:solidFill>
                <a:schemeClr val="bg2"/>
              </a:solidFill>
            </a:endParaRPr>
          </a:p>
        </p:txBody>
      </p:sp>
      <p:sp>
        <p:nvSpPr>
          <p:cNvPr id="12" name="Text Box 45"/>
          <p:cNvSpPr txBox="1">
            <a:spLocks noChangeArrowheads="1"/>
          </p:cNvSpPr>
          <p:nvPr/>
        </p:nvSpPr>
        <p:spPr bwMode="auto">
          <a:xfrm>
            <a:off x="3604453" y="1975068"/>
            <a:ext cx="2392363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de-DE" altLang="de-DE" sz="1400" b="1" dirty="0" err="1">
                <a:solidFill>
                  <a:schemeClr val="bg2"/>
                </a:solidFill>
              </a:rPr>
              <a:t>Vertical</a:t>
            </a:r>
            <a:r>
              <a:rPr lang="de-DE" altLang="de-DE" sz="1400" b="1" dirty="0">
                <a:solidFill>
                  <a:schemeClr val="bg2"/>
                </a:solidFill>
              </a:rPr>
              <a:t> </a:t>
            </a:r>
            <a:r>
              <a:rPr lang="de-DE" altLang="de-DE" sz="1400" b="1" dirty="0" err="1">
                <a:solidFill>
                  <a:schemeClr val="bg2"/>
                </a:solidFill>
              </a:rPr>
              <a:t>field</a:t>
            </a:r>
            <a:r>
              <a:rPr lang="de-DE" altLang="de-DE" sz="1400" b="1" dirty="0">
                <a:solidFill>
                  <a:schemeClr val="bg2"/>
                </a:solidFill>
              </a:rPr>
              <a:t> </a:t>
            </a:r>
            <a:r>
              <a:rPr lang="de-DE" altLang="de-DE" sz="1400" b="1" dirty="0" err="1">
                <a:solidFill>
                  <a:schemeClr val="bg2"/>
                </a:solidFill>
              </a:rPr>
              <a:t>of</a:t>
            </a:r>
            <a:r>
              <a:rPr lang="de-DE" altLang="de-DE" sz="1400" b="1" dirty="0">
                <a:solidFill>
                  <a:schemeClr val="bg2"/>
                </a:solidFill>
              </a:rPr>
              <a:t> </a:t>
            </a:r>
            <a:r>
              <a:rPr lang="de-DE" altLang="de-DE" sz="1400" b="1" dirty="0" err="1">
                <a:solidFill>
                  <a:schemeClr val="bg2"/>
                </a:solidFill>
              </a:rPr>
              <a:t>fixation</a:t>
            </a:r>
            <a:endParaRPr lang="de-DE" altLang="de-DE" sz="1400" b="1" dirty="0">
              <a:solidFill>
                <a:schemeClr val="bg2"/>
              </a:solidFill>
            </a:endParaRPr>
          </a:p>
        </p:txBody>
      </p:sp>
      <p:sp>
        <p:nvSpPr>
          <p:cNvPr id="13" name="Text Box 46"/>
          <p:cNvSpPr txBox="1">
            <a:spLocks noChangeArrowheads="1"/>
          </p:cNvSpPr>
          <p:nvPr/>
        </p:nvSpPr>
        <p:spPr bwMode="auto">
          <a:xfrm>
            <a:off x="496137" y="1939176"/>
            <a:ext cx="2060575" cy="8463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de-DE" altLang="de-DE" sz="1400" b="1" dirty="0">
                <a:solidFill>
                  <a:schemeClr val="bg2"/>
                </a:solidFill>
              </a:rPr>
              <a:t>Horizontal </a:t>
            </a:r>
            <a:r>
              <a:rPr lang="de-DE" altLang="de-DE" sz="1400" b="1" dirty="0" err="1">
                <a:solidFill>
                  <a:schemeClr val="bg2"/>
                </a:solidFill>
              </a:rPr>
              <a:t>field</a:t>
            </a:r>
            <a:r>
              <a:rPr lang="de-DE" altLang="de-DE" sz="1400" b="1" dirty="0">
                <a:solidFill>
                  <a:schemeClr val="bg2"/>
                </a:solidFill>
              </a:rPr>
              <a:t> </a:t>
            </a:r>
            <a:r>
              <a:rPr lang="de-DE" altLang="de-DE" sz="1400" b="1" dirty="0" err="1">
                <a:solidFill>
                  <a:schemeClr val="bg2"/>
                </a:solidFill>
              </a:rPr>
              <a:t>of</a:t>
            </a:r>
            <a:r>
              <a:rPr lang="de-DE" altLang="de-DE" sz="1400" b="1" dirty="0">
                <a:solidFill>
                  <a:schemeClr val="bg2"/>
                </a:solidFill>
              </a:rPr>
              <a:t> </a:t>
            </a:r>
            <a:r>
              <a:rPr lang="de-DE" altLang="de-DE" sz="1400" b="1" dirty="0" err="1">
                <a:solidFill>
                  <a:schemeClr val="bg2"/>
                </a:solidFill>
              </a:rPr>
              <a:t>fixation</a:t>
            </a:r>
            <a:endParaRPr lang="de-DE" altLang="de-DE" sz="1400" b="1" dirty="0">
              <a:solidFill>
                <a:schemeClr val="bg2"/>
              </a:solidFill>
            </a:endParaRPr>
          </a:p>
          <a:p>
            <a:pPr>
              <a:spcBef>
                <a:spcPct val="50000"/>
              </a:spcBef>
            </a:pPr>
            <a:endParaRPr lang="de-DE" sz="1400" b="1" dirty="0">
              <a:solidFill>
                <a:schemeClr val="bg2"/>
              </a:solidFill>
            </a:endParaRPr>
          </a:p>
        </p:txBody>
      </p:sp>
      <p:sp>
        <p:nvSpPr>
          <p:cNvPr id="23" name="Textfeld 22"/>
          <p:cNvSpPr txBox="1"/>
          <p:nvPr/>
        </p:nvSpPr>
        <p:spPr>
          <a:xfrm>
            <a:off x="2919669" y="5971969"/>
            <a:ext cx="187220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800" dirty="0" smtClean="0"/>
              <a:t>© Michael Hüter</a:t>
            </a:r>
            <a:endParaRPr lang="de-DE" dirty="0"/>
          </a:p>
        </p:txBody>
      </p:sp>
      <p:pic>
        <p:nvPicPr>
          <p:cNvPr id="3" name="Grafik 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161" t="27543" r="41078" b="3596"/>
          <a:stretch/>
        </p:blipFill>
        <p:spPr>
          <a:xfrm>
            <a:off x="3570648" y="2583947"/>
            <a:ext cx="2599562" cy="3249453"/>
          </a:xfrm>
          <a:prstGeom prst="rect">
            <a:avLst/>
          </a:prstGeom>
        </p:spPr>
      </p:pic>
      <p:sp>
        <p:nvSpPr>
          <p:cNvPr id="8" name="Rechteck 7"/>
          <p:cNvSpPr/>
          <p:nvPr/>
        </p:nvSpPr>
        <p:spPr>
          <a:xfrm>
            <a:off x="3363647" y="1234838"/>
            <a:ext cx="132279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altLang="de-DE" b="1" dirty="0" err="1">
                <a:solidFill>
                  <a:schemeClr val="bg2"/>
                </a:solidFill>
              </a:rPr>
              <a:t>Overview</a:t>
            </a:r>
            <a:endParaRPr lang="de-DE" b="1" dirty="0">
              <a:solidFill>
                <a:schemeClr val="bg2"/>
              </a:solidFill>
            </a:endParaRPr>
          </a:p>
        </p:txBody>
      </p:sp>
      <p:sp>
        <p:nvSpPr>
          <p:cNvPr id="25" name="Rectangle 47"/>
          <p:cNvSpPr>
            <a:spLocks noChangeArrowheads="1"/>
          </p:cNvSpPr>
          <p:nvPr/>
        </p:nvSpPr>
        <p:spPr bwMode="auto">
          <a:xfrm>
            <a:off x="6542087" y="2170777"/>
            <a:ext cx="2039937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de-DE" altLang="de-DE" sz="1400" b="1" dirty="0">
                <a:solidFill>
                  <a:schemeClr val="bg2"/>
                </a:solidFill>
              </a:rPr>
              <a:t>Visual </a:t>
            </a:r>
            <a:r>
              <a:rPr lang="de-DE" altLang="de-DE" sz="1400" b="1" dirty="0" err="1">
                <a:solidFill>
                  <a:schemeClr val="bg2"/>
                </a:solidFill>
              </a:rPr>
              <a:t>axis</a:t>
            </a:r>
            <a:endParaRPr lang="de-DE" altLang="de-DE" sz="1400" b="1" dirty="0">
              <a:solidFill>
                <a:schemeClr val="bg2"/>
              </a:solidFill>
            </a:endParaRPr>
          </a:p>
        </p:txBody>
      </p:sp>
      <p:sp>
        <p:nvSpPr>
          <p:cNvPr id="26" name="Rectangle 48"/>
          <p:cNvSpPr>
            <a:spLocks noChangeArrowheads="1"/>
          </p:cNvSpPr>
          <p:nvPr/>
        </p:nvSpPr>
        <p:spPr bwMode="auto">
          <a:xfrm>
            <a:off x="6542088" y="2727325"/>
            <a:ext cx="2039937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de-DE" altLang="de-DE" sz="1400" b="1" dirty="0" err="1">
                <a:solidFill>
                  <a:schemeClr val="bg2"/>
                </a:solidFill>
              </a:rPr>
              <a:t>Viewing</a:t>
            </a:r>
            <a:r>
              <a:rPr lang="de-DE" altLang="de-DE" sz="1400" b="1" dirty="0">
                <a:solidFill>
                  <a:schemeClr val="bg2"/>
                </a:solidFill>
              </a:rPr>
              <a:t> </a:t>
            </a:r>
            <a:r>
              <a:rPr lang="de-DE" altLang="de-DE" sz="1400" b="1" dirty="0" err="1">
                <a:solidFill>
                  <a:schemeClr val="bg2"/>
                </a:solidFill>
              </a:rPr>
              <a:t>distance</a:t>
            </a:r>
            <a:endParaRPr lang="de-DE" altLang="de-DE" sz="1400" b="1" dirty="0">
              <a:solidFill>
                <a:schemeClr val="bg2"/>
              </a:solidFill>
            </a:endParaRPr>
          </a:p>
        </p:txBody>
      </p:sp>
      <p:sp>
        <p:nvSpPr>
          <p:cNvPr id="27" name="Rectangle 49"/>
          <p:cNvSpPr>
            <a:spLocks noChangeArrowheads="1"/>
          </p:cNvSpPr>
          <p:nvPr/>
        </p:nvSpPr>
        <p:spPr bwMode="auto">
          <a:xfrm>
            <a:off x="6542088" y="4560888"/>
            <a:ext cx="2039937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de-DE" altLang="de-DE" sz="1400" b="1" dirty="0">
                <a:solidFill>
                  <a:schemeClr val="bg2"/>
                </a:solidFill>
              </a:rPr>
              <a:t>Central </a:t>
            </a:r>
            <a:r>
              <a:rPr lang="de-DE" altLang="de-DE" sz="1400" b="1" dirty="0" err="1">
                <a:solidFill>
                  <a:schemeClr val="bg2"/>
                </a:solidFill>
              </a:rPr>
              <a:t>and</a:t>
            </a:r>
            <a:r>
              <a:rPr lang="de-DE" altLang="de-DE" sz="1400" b="1" dirty="0">
                <a:solidFill>
                  <a:schemeClr val="bg2"/>
                </a:solidFill>
              </a:rPr>
              <a:t> </a:t>
            </a:r>
            <a:r>
              <a:rPr lang="de-DE" altLang="de-DE" sz="1400" b="1" dirty="0" err="1">
                <a:solidFill>
                  <a:schemeClr val="bg2"/>
                </a:solidFill>
              </a:rPr>
              <a:t>peripheral</a:t>
            </a:r>
            <a:r>
              <a:rPr lang="de-DE" altLang="de-DE" sz="1400" b="1" dirty="0">
                <a:solidFill>
                  <a:schemeClr val="bg2"/>
                </a:solidFill>
              </a:rPr>
              <a:t> </a:t>
            </a:r>
            <a:r>
              <a:rPr lang="de-DE" altLang="de-DE" sz="1400" b="1" dirty="0" err="1">
                <a:solidFill>
                  <a:schemeClr val="bg2"/>
                </a:solidFill>
              </a:rPr>
              <a:t>vision</a:t>
            </a:r>
            <a:endParaRPr lang="de-DE" altLang="de-DE" sz="1400" b="1" dirty="0">
              <a:solidFill>
                <a:schemeClr val="bg2"/>
              </a:solidFill>
            </a:endParaRPr>
          </a:p>
        </p:txBody>
      </p:sp>
      <p:sp>
        <p:nvSpPr>
          <p:cNvPr id="28" name="Rectangle 50"/>
          <p:cNvSpPr>
            <a:spLocks noChangeArrowheads="1"/>
          </p:cNvSpPr>
          <p:nvPr/>
        </p:nvSpPr>
        <p:spPr bwMode="auto">
          <a:xfrm>
            <a:off x="6542088" y="5475288"/>
            <a:ext cx="2039937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de-DE" altLang="de-DE" sz="1400" b="1" dirty="0">
                <a:solidFill>
                  <a:schemeClr val="bg2"/>
                </a:solidFill>
              </a:rPr>
              <a:t>Visual </a:t>
            </a:r>
            <a:r>
              <a:rPr lang="de-DE" altLang="de-DE" sz="1400" b="1" dirty="0" err="1">
                <a:solidFill>
                  <a:schemeClr val="bg2"/>
                </a:solidFill>
              </a:rPr>
              <a:t>regions</a:t>
            </a:r>
            <a:r>
              <a:rPr lang="de-DE" altLang="de-DE" sz="1400" b="1" dirty="0">
                <a:solidFill>
                  <a:schemeClr val="bg2"/>
                </a:solidFill>
              </a:rPr>
              <a:t> </a:t>
            </a:r>
            <a:r>
              <a:rPr lang="de-DE" altLang="de-DE" sz="1400" b="1" dirty="0" err="1">
                <a:solidFill>
                  <a:schemeClr val="bg2"/>
                </a:solidFill>
              </a:rPr>
              <a:t>and</a:t>
            </a:r>
            <a:r>
              <a:rPr lang="de-DE" altLang="de-DE" sz="1400" b="1" dirty="0">
                <a:solidFill>
                  <a:schemeClr val="bg2"/>
                </a:solidFill>
              </a:rPr>
              <a:t> </a:t>
            </a:r>
            <a:r>
              <a:rPr lang="de-DE" altLang="de-DE" sz="1400" b="1" dirty="0" err="1">
                <a:solidFill>
                  <a:schemeClr val="bg2"/>
                </a:solidFill>
              </a:rPr>
              <a:t>their</a:t>
            </a:r>
            <a:r>
              <a:rPr lang="de-DE" altLang="de-DE" sz="1400" b="1" dirty="0">
                <a:solidFill>
                  <a:schemeClr val="bg2"/>
                </a:solidFill>
              </a:rPr>
              <a:t> </a:t>
            </a:r>
            <a:r>
              <a:rPr lang="de-DE" altLang="de-DE" sz="1400" b="1" dirty="0" err="1">
                <a:solidFill>
                  <a:schemeClr val="bg2"/>
                </a:solidFill>
              </a:rPr>
              <a:t>significance</a:t>
            </a:r>
            <a:r>
              <a:rPr lang="de-DE" altLang="de-DE" sz="1400" b="1" dirty="0">
                <a:solidFill>
                  <a:schemeClr val="bg2"/>
                </a:solidFill>
              </a:rPr>
              <a:t> </a:t>
            </a:r>
          </a:p>
        </p:txBody>
      </p:sp>
      <p:sp>
        <p:nvSpPr>
          <p:cNvPr id="29" name="Rectangle 50"/>
          <p:cNvSpPr>
            <a:spLocks noChangeArrowheads="1"/>
          </p:cNvSpPr>
          <p:nvPr/>
        </p:nvSpPr>
        <p:spPr bwMode="auto">
          <a:xfrm>
            <a:off x="6542088" y="3397250"/>
            <a:ext cx="2111375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de-DE" altLang="de-DE" sz="1400" b="1" dirty="0" err="1">
                <a:solidFill>
                  <a:schemeClr val="bg2"/>
                </a:solidFill>
              </a:rPr>
              <a:t>Relationship</a:t>
            </a:r>
            <a:r>
              <a:rPr lang="de-DE" altLang="de-DE" sz="1400" b="1" dirty="0">
                <a:solidFill>
                  <a:schemeClr val="bg2"/>
                </a:solidFill>
              </a:rPr>
              <a:t> </a:t>
            </a:r>
            <a:r>
              <a:rPr lang="de-DE" altLang="de-DE" sz="1400" b="1" dirty="0" err="1">
                <a:solidFill>
                  <a:schemeClr val="bg2"/>
                </a:solidFill>
              </a:rPr>
              <a:t>between</a:t>
            </a:r>
            <a:r>
              <a:rPr lang="de-DE" altLang="de-DE" sz="1400" b="1" dirty="0">
                <a:solidFill>
                  <a:schemeClr val="bg2"/>
                </a:solidFill>
              </a:rPr>
              <a:t> </a:t>
            </a:r>
            <a:r>
              <a:rPr lang="de-DE" altLang="de-DE" sz="1400" b="1" dirty="0" err="1">
                <a:solidFill>
                  <a:schemeClr val="bg2"/>
                </a:solidFill>
              </a:rPr>
              <a:t>character</a:t>
            </a:r>
            <a:r>
              <a:rPr lang="de-DE" altLang="de-DE" sz="1400" b="1" dirty="0">
                <a:solidFill>
                  <a:schemeClr val="bg2"/>
                </a:solidFill>
              </a:rPr>
              <a:t> </a:t>
            </a:r>
            <a:r>
              <a:rPr lang="de-DE" altLang="de-DE" sz="1400" b="1" dirty="0" err="1">
                <a:solidFill>
                  <a:schemeClr val="bg2"/>
                </a:solidFill>
              </a:rPr>
              <a:t>height</a:t>
            </a:r>
            <a:r>
              <a:rPr lang="de-DE" altLang="de-DE" sz="1400" b="1" dirty="0">
                <a:solidFill>
                  <a:schemeClr val="bg2"/>
                </a:solidFill>
              </a:rPr>
              <a:t> </a:t>
            </a:r>
            <a:r>
              <a:rPr lang="de-DE" altLang="de-DE" sz="1400" b="1" dirty="0" err="1">
                <a:solidFill>
                  <a:schemeClr val="bg2"/>
                </a:solidFill>
              </a:rPr>
              <a:t>and</a:t>
            </a:r>
            <a:r>
              <a:rPr lang="de-DE" altLang="de-DE" sz="1400" b="1" dirty="0">
                <a:solidFill>
                  <a:schemeClr val="bg2"/>
                </a:solidFill>
              </a:rPr>
              <a:t> </a:t>
            </a:r>
            <a:r>
              <a:rPr lang="de-DE" altLang="de-DE" sz="1400" b="1" dirty="0" err="1">
                <a:solidFill>
                  <a:schemeClr val="bg2"/>
                </a:solidFill>
              </a:rPr>
              <a:t>viewing</a:t>
            </a:r>
            <a:r>
              <a:rPr lang="de-DE" altLang="de-DE" sz="1400" b="1" dirty="0">
                <a:solidFill>
                  <a:schemeClr val="bg2"/>
                </a:solidFill>
              </a:rPr>
              <a:t> </a:t>
            </a:r>
            <a:r>
              <a:rPr lang="de-DE" altLang="de-DE" sz="1400" b="1" dirty="0" err="1">
                <a:solidFill>
                  <a:schemeClr val="bg2"/>
                </a:solidFill>
              </a:rPr>
              <a:t>distance</a:t>
            </a:r>
            <a:endParaRPr lang="de-DE" altLang="de-DE" sz="1400" b="1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536737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de-DE" sz="3200" dirty="0" err="1"/>
              <a:t>Important</a:t>
            </a:r>
            <a:r>
              <a:rPr lang="de-DE" altLang="de-DE" sz="3200" dirty="0"/>
              <a:t> </a:t>
            </a:r>
            <a:r>
              <a:rPr lang="de-DE" altLang="de-DE" sz="3200" dirty="0" err="1"/>
              <a:t>parameters</a:t>
            </a:r>
            <a:r>
              <a:rPr lang="de-DE" altLang="de-DE" sz="3200" dirty="0"/>
              <a:t> </a:t>
            </a:r>
            <a:r>
              <a:rPr lang="de-DE" altLang="de-DE" sz="3200" dirty="0" err="1"/>
              <a:t>of</a:t>
            </a:r>
            <a:r>
              <a:rPr lang="de-DE" altLang="de-DE" sz="3200" dirty="0"/>
              <a:t> </a:t>
            </a:r>
            <a:r>
              <a:rPr lang="de-DE" altLang="de-DE" sz="3200" dirty="0" err="1"/>
              <a:t>visual</a:t>
            </a:r>
            <a:r>
              <a:rPr lang="de-DE" altLang="de-DE" sz="3200" dirty="0"/>
              <a:t> </a:t>
            </a:r>
            <a:r>
              <a:rPr lang="de-DE" altLang="de-DE" sz="3200" dirty="0" err="1"/>
              <a:t>geometry</a:t>
            </a:r>
            <a:r>
              <a:rPr lang="de-DE" altLang="de-DE" sz="3200" dirty="0"/>
              <a:t> – </a:t>
            </a:r>
            <a:r>
              <a:rPr lang="de-DE" altLang="de-DE" sz="3200" dirty="0" err="1"/>
              <a:t>visual</a:t>
            </a:r>
            <a:r>
              <a:rPr lang="de-DE" altLang="de-DE" sz="3200" dirty="0"/>
              <a:t> </a:t>
            </a:r>
            <a:r>
              <a:rPr lang="de-DE" altLang="de-DE" sz="3200" dirty="0" err="1"/>
              <a:t>axis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95536" y="1843048"/>
            <a:ext cx="7920682" cy="4608934"/>
          </a:xfrm>
        </p:spPr>
        <p:txBody>
          <a:bodyPr/>
          <a:lstStyle/>
          <a:p>
            <a:pPr>
              <a:lnSpc>
                <a:spcPct val="120000"/>
              </a:lnSpc>
              <a:spcBef>
                <a:spcPct val="30000"/>
              </a:spcBef>
              <a:spcAft>
                <a:spcPct val="30000"/>
              </a:spcAft>
            </a:pPr>
            <a:r>
              <a:rPr lang="de-DE" altLang="de-DE" sz="2000" b="0" dirty="0">
                <a:solidFill>
                  <a:srgbClr val="E14D0E"/>
                </a:solidFill>
              </a:rPr>
              <a:t>Visual </a:t>
            </a:r>
            <a:r>
              <a:rPr lang="de-DE" altLang="de-DE" sz="2000" b="0" dirty="0" err="1">
                <a:solidFill>
                  <a:srgbClr val="E14D0E"/>
                </a:solidFill>
              </a:rPr>
              <a:t>axis</a:t>
            </a:r>
            <a:r>
              <a:rPr lang="de-DE" altLang="de-DE" sz="2000" b="0" dirty="0">
                <a:solidFill>
                  <a:srgbClr val="E14D0E"/>
                </a:solidFill>
              </a:rPr>
              <a:t> = </a:t>
            </a:r>
            <a:r>
              <a:rPr lang="de-DE" altLang="de-DE" sz="2000" b="0" dirty="0" err="1">
                <a:solidFill>
                  <a:srgbClr val="E14D0E"/>
                </a:solidFill>
              </a:rPr>
              <a:t>visual</a:t>
            </a:r>
            <a:r>
              <a:rPr lang="de-DE" altLang="de-DE" sz="2000" b="0" dirty="0">
                <a:solidFill>
                  <a:srgbClr val="E14D0E"/>
                </a:solidFill>
              </a:rPr>
              <a:t> </a:t>
            </a:r>
            <a:r>
              <a:rPr lang="de-DE" altLang="de-DE" sz="2000" b="0" dirty="0" err="1">
                <a:solidFill>
                  <a:srgbClr val="E14D0E"/>
                </a:solidFill>
              </a:rPr>
              <a:t>line</a:t>
            </a:r>
            <a:r>
              <a:rPr lang="de-DE" altLang="de-DE" sz="2000" b="0" dirty="0">
                <a:solidFill>
                  <a:srgbClr val="E14D0E"/>
                </a:solidFill>
              </a:rPr>
              <a:t> (</a:t>
            </a:r>
            <a:r>
              <a:rPr lang="de-DE" altLang="de-DE" sz="2000" b="0" dirty="0" err="1">
                <a:solidFill>
                  <a:srgbClr val="E14D0E"/>
                </a:solidFill>
              </a:rPr>
              <a:t>line</a:t>
            </a:r>
            <a:r>
              <a:rPr lang="de-DE" altLang="de-DE" sz="2000" b="0" dirty="0">
                <a:solidFill>
                  <a:srgbClr val="E14D0E"/>
                </a:solidFill>
              </a:rPr>
              <a:t> </a:t>
            </a:r>
            <a:r>
              <a:rPr lang="de-DE" altLang="de-DE" sz="2000" b="0" dirty="0" err="1">
                <a:solidFill>
                  <a:srgbClr val="E14D0E"/>
                </a:solidFill>
              </a:rPr>
              <a:t>linking</a:t>
            </a:r>
            <a:r>
              <a:rPr lang="de-DE" altLang="de-DE" sz="2000" b="0" dirty="0">
                <a:solidFill>
                  <a:srgbClr val="E14D0E"/>
                </a:solidFill>
              </a:rPr>
              <a:t> </a:t>
            </a:r>
            <a:r>
              <a:rPr lang="de-DE" altLang="de-DE" sz="2000" b="0" dirty="0" err="1">
                <a:solidFill>
                  <a:srgbClr val="E14D0E"/>
                </a:solidFill>
              </a:rPr>
              <a:t>the</a:t>
            </a:r>
            <a:r>
              <a:rPr lang="de-DE" altLang="de-DE" sz="2000" b="0" dirty="0">
                <a:solidFill>
                  <a:srgbClr val="E14D0E"/>
                </a:solidFill>
              </a:rPr>
              <a:t> </a:t>
            </a:r>
            <a:r>
              <a:rPr lang="de-DE" altLang="de-DE" sz="2000" b="0" dirty="0" err="1">
                <a:solidFill>
                  <a:srgbClr val="E14D0E"/>
                </a:solidFill>
              </a:rPr>
              <a:t>eye</a:t>
            </a:r>
            <a:r>
              <a:rPr lang="de-DE" altLang="de-DE" sz="2000" b="0" dirty="0">
                <a:solidFill>
                  <a:srgbClr val="E14D0E"/>
                </a:solidFill>
              </a:rPr>
              <a:t> </a:t>
            </a:r>
            <a:r>
              <a:rPr lang="de-DE" altLang="de-DE" sz="2000" b="0" dirty="0" err="1" smtClean="0">
                <a:solidFill>
                  <a:srgbClr val="E14D0E"/>
                </a:solidFill>
              </a:rPr>
              <a:t>with</a:t>
            </a:r>
            <a:r>
              <a:rPr lang="de-DE" altLang="de-DE" sz="2000" b="0" dirty="0">
                <a:solidFill>
                  <a:srgbClr val="E14D0E"/>
                </a:solidFill>
              </a:rPr>
              <a:t/>
            </a:r>
            <a:br>
              <a:rPr lang="de-DE" altLang="de-DE" sz="2000" b="0" dirty="0">
                <a:solidFill>
                  <a:srgbClr val="E14D0E"/>
                </a:solidFill>
              </a:rPr>
            </a:br>
            <a:r>
              <a:rPr lang="de-DE" altLang="de-DE" sz="2000" b="0" dirty="0" err="1" smtClean="0">
                <a:solidFill>
                  <a:srgbClr val="E14D0E"/>
                </a:solidFill>
              </a:rPr>
              <a:t>the</a:t>
            </a:r>
            <a:r>
              <a:rPr lang="de-DE" altLang="de-DE" sz="2000" b="0" dirty="0" smtClean="0">
                <a:solidFill>
                  <a:srgbClr val="E14D0E"/>
                </a:solidFill>
              </a:rPr>
              <a:t> </a:t>
            </a:r>
            <a:r>
              <a:rPr lang="de-DE" altLang="de-DE" sz="2000" b="0" dirty="0" err="1">
                <a:solidFill>
                  <a:srgbClr val="E14D0E"/>
                </a:solidFill>
              </a:rPr>
              <a:t>viewed</a:t>
            </a:r>
            <a:r>
              <a:rPr lang="de-DE" altLang="de-DE" sz="2000" b="0" dirty="0">
                <a:solidFill>
                  <a:srgbClr val="E14D0E"/>
                </a:solidFill>
              </a:rPr>
              <a:t> </a:t>
            </a:r>
            <a:r>
              <a:rPr lang="de-DE" altLang="de-DE" sz="2000" b="0" dirty="0" err="1">
                <a:solidFill>
                  <a:srgbClr val="E14D0E"/>
                </a:solidFill>
              </a:rPr>
              <a:t>object</a:t>
            </a:r>
            <a:r>
              <a:rPr lang="de-DE" altLang="de-DE" sz="2000" b="0" dirty="0">
                <a:solidFill>
                  <a:srgbClr val="E14D0E"/>
                </a:solidFill>
              </a:rPr>
              <a:t>)</a:t>
            </a:r>
          </a:p>
          <a:p>
            <a:pPr marL="877888" lvl="3" indent="-342900" defTabSz="292100">
              <a:buClr>
                <a:schemeClr val="accent2"/>
              </a:buClr>
            </a:pPr>
            <a:r>
              <a:rPr lang="de-DE" altLang="de-DE" sz="2000" b="1" dirty="0" err="1"/>
              <a:t>Peripheral</a:t>
            </a:r>
            <a:r>
              <a:rPr lang="de-DE" altLang="de-DE" sz="2000" b="1" dirty="0"/>
              <a:t> </a:t>
            </a:r>
            <a:r>
              <a:rPr lang="de-DE" altLang="de-DE" sz="2000" b="1" dirty="0" err="1"/>
              <a:t>detection</a:t>
            </a:r>
            <a:r>
              <a:rPr lang="de-DE" altLang="de-DE" sz="2000" b="1" dirty="0"/>
              <a:t> </a:t>
            </a:r>
            <a:r>
              <a:rPr lang="de-DE" altLang="de-DE" sz="2000" b="1" dirty="0" err="1"/>
              <a:t>tasks</a:t>
            </a:r>
            <a:r>
              <a:rPr lang="de-DE" altLang="de-DE" sz="2000" b="1" dirty="0"/>
              <a:t>: </a:t>
            </a:r>
            <a:r>
              <a:rPr lang="de-DE" altLang="de-DE" sz="2000" dirty="0" err="1"/>
              <a:t>visual</a:t>
            </a:r>
            <a:r>
              <a:rPr lang="de-DE" altLang="de-DE" sz="2000" dirty="0"/>
              <a:t> </a:t>
            </a:r>
            <a:r>
              <a:rPr lang="de-DE" altLang="de-DE" sz="2000" dirty="0" err="1"/>
              <a:t>axis</a:t>
            </a:r>
            <a:r>
              <a:rPr lang="de-DE" altLang="de-DE" sz="2000" dirty="0"/>
              <a:t> </a:t>
            </a:r>
            <a:r>
              <a:rPr lang="de-DE" altLang="de-DE" sz="2000" dirty="0" err="1"/>
              <a:t>as</a:t>
            </a:r>
            <a:r>
              <a:rPr lang="de-DE" altLang="de-DE" sz="2000" dirty="0"/>
              <a:t> per </a:t>
            </a:r>
            <a:r>
              <a:rPr lang="de-DE" altLang="de-DE" sz="2000" dirty="0" err="1"/>
              <a:t>the</a:t>
            </a:r>
            <a:r>
              <a:rPr lang="de-DE" altLang="de-DE" sz="2000" dirty="0"/>
              <a:t/>
            </a:r>
            <a:br>
              <a:rPr lang="de-DE" altLang="de-DE" sz="2000" dirty="0"/>
            </a:br>
            <a:r>
              <a:rPr lang="de-DE" altLang="de-DE" sz="2000" dirty="0" err="1"/>
              <a:t>direction</a:t>
            </a:r>
            <a:r>
              <a:rPr lang="de-DE" altLang="de-DE" sz="2000" dirty="0"/>
              <a:t> </a:t>
            </a:r>
            <a:r>
              <a:rPr lang="de-DE" altLang="de-DE" sz="2000" dirty="0" err="1"/>
              <a:t>of</a:t>
            </a:r>
            <a:r>
              <a:rPr lang="de-DE" altLang="de-DE" sz="2000" dirty="0"/>
              <a:t> </a:t>
            </a:r>
            <a:r>
              <a:rPr lang="de-DE" altLang="de-DE" sz="2000" dirty="0" err="1"/>
              <a:t>view</a:t>
            </a:r>
            <a:endParaRPr lang="de-DE" altLang="de-DE" sz="2000" dirty="0"/>
          </a:p>
          <a:p>
            <a:pPr marL="355600" indent="-355600" defTabSz="292100">
              <a:spcAft>
                <a:spcPct val="20000"/>
              </a:spcAft>
            </a:pPr>
            <a:r>
              <a:rPr lang="de-DE" altLang="de-DE" sz="2000" b="0" dirty="0">
                <a:sym typeface="Wingdings" pitchFamily="2" charset="2"/>
              </a:rPr>
              <a:t>	</a:t>
            </a:r>
            <a:r>
              <a:rPr lang="de-DE" altLang="de-DE" sz="2000" b="0" dirty="0" smtClean="0">
                <a:sym typeface="Wingdings" pitchFamily="2" charset="2"/>
              </a:rPr>
              <a:t>	 </a:t>
            </a:r>
            <a:r>
              <a:rPr lang="de-DE" altLang="de-DE" sz="2000" b="0" dirty="0" err="1">
                <a:sym typeface="Wingdings" pitchFamily="2" charset="2"/>
              </a:rPr>
              <a:t>Perception</a:t>
            </a:r>
            <a:r>
              <a:rPr lang="de-DE" altLang="de-DE" sz="2000" b="0" dirty="0">
                <a:sym typeface="Wingdings" pitchFamily="2" charset="2"/>
              </a:rPr>
              <a:t> </a:t>
            </a:r>
            <a:r>
              <a:rPr lang="de-DE" altLang="de-DE" sz="2000" b="0" dirty="0" err="1">
                <a:sym typeface="Wingdings" pitchFamily="2" charset="2"/>
              </a:rPr>
              <a:t>of</a:t>
            </a:r>
            <a:r>
              <a:rPr lang="de-DE" altLang="de-DE" sz="2000" b="0" dirty="0">
                <a:sym typeface="Wingdings" pitchFamily="2" charset="2"/>
              </a:rPr>
              <a:t> </a:t>
            </a:r>
            <a:r>
              <a:rPr lang="de-DE" altLang="de-DE" sz="2000" b="0" dirty="0" err="1">
                <a:sym typeface="Wingdings" pitchFamily="2" charset="2"/>
              </a:rPr>
              <a:t>stimuli</a:t>
            </a:r>
            <a:r>
              <a:rPr lang="de-DE" altLang="de-DE" sz="2000" b="0" dirty="0">
                <a:sym typeface="Wingdings" pitchFamily="2" charset="2"/>
              </a:rPr>
              <a:t> (</a:t>
            </a:r>
            <a:r>
              <a:rPr lang="de-DE" altLang="de-DE" sz="2000" b="0" dirty="0" err="1">
                <a:sym typeface="Wingdings" pitchFamily="2" charset="2"/>
              </a:rPr>
              <a:t>existence</a:t>
            </a:r>
            <a:r>
              <a:rPr lang="de-DE" altLang="de-DE" sz="2000" b="0" dirty="0">
                <a:sym typeface="Wingdings" pitchFamily="2" charset="2"/>
              </a:rPr>
              <a:t> </a:t>
            </a:r>
            <a:r>
              <a:rPr lang="de-DE" altLang="de-DE" sz="2000" b="0" dirty="0" err="1">
                <a:sym typeface="Wingdings" pitchFamily="2" charset="2"/>
              </a:rPr>
              <a:t>of</a:t>
            </a:r>
            <a:r>
              <a:rPr lang="de-DE" altLang="de-DE" sz="2000" b="0" dirty="0">
                <a:sym typeface="Wingdings" pitchFamily="2" charset="2"/>
              </a:rPr>
              <a:t> </a:t>
            </a:r>
            <a:r>
              <a:rPr lang="de-DE" altLang="de-DE" sz="2000" b="0" dirty="0" err="1">
                <a:sym typeface="Wingdings" pitchFamily="2" charset="2"/>
              </a:rPr>
              <a:t>signals</a:t>
            </a:r>
            <a:r>
              <a:rPr lang="de-DE" altLang="de-DE" sz="2000" b="0" dirty="0" smtClean="0">
                <a:sym typeface="Wingdings" pitchFamily="2" charset="2"/>
              </a:rPr>
              <a:t>)</a:t>
            </a:r>
            <a:endParaRPr lang="de-DE" sz="2000" b="0" dirty="0" smtClean="0">
              <a:sym typeface="Wingdings" panose="05000000000000000000" pitchFamily="2" charset="2"/>
            </a:endParaRPr>
          </a:p>
          <a:p>
            <a:pPr marL="877888" lvl="3" indent="-342900" defTabSz="292100">
              <a:buClr>
                <a:schemeClr val="accent2"/>
              </a:buClr>
            </a:pPr>
            <a:r>
              <a:rPr lang="de-DE" altLang="de-DE" sz="2000" b="1" dirty="0"/>
              <a:t>Monitoring </a:t>
            </a:r>
            <a:r>
              <a:rPr lang="de-DE" altLang="de-DE" sz="2000" b="1" dirty="0" err="1"/>
              <a:t>tasks</a:t>
            </a:r>
            <a:r>
              <a:rPr lang="de-DE" altLang="de-DE" sz="2000" b="1" dirty="0"/>
              <a:t>: Normal </a:t>
            </a:r>
            <a:r>
              <a:rPr lang="de-DE" altLang="de-DE" sz="2000" b="1" dirty="0" err="1"/>
              <a:t>visual</a:t>
            </a:r>
            <a:r>
              <a:rPr lang="de-DE" altLang="de-DE" sz="2000" b="1" dirty="0"/>
              <a:t> </a:t>
            </a:r>
            <a:r>
              <a:rPr lang="de-DE" altLang="de-DE" sz="2000" b="1" dirty="0" err="1"/>
              <a:t>axis</a:t>
            </a:r>
            <a:r>
              <a:rPr lang="de-DE" altLang="de-DE" sz="2000" b="1" dirty="0"/>
              <a:t> </a:t>
            </a:r>
            <a:r>
              <a:rPr lang="de-DE" altLang="de-DE" sz="2000" b="1" dirty="0" err="1"/>
              <a:t>dependent</a:t>
            </a:r>
            <a:r>
              <a:rPr lang="de-DE" altLang="de-DE" sz="2000" b="1" dirty="0"/>
              <a:t> upon </a:t>
            </a:r>
            <a:r>
              <a:rPr lang="de-DE" altLang="de-DE" sz="2000" b="1" dirty="0" err="1"/>
              <a:t>the</a:t>
            </a:r>
            <a:r>
              <a:rPr lang="de-DE" altLang="de-DE" sz="2000" b="1" dirty="0"/>
              <a:t> </a:t>
            </a:r>
            <a:r>
              <a:rPr lang="de-DE" altLang="de-DE" sz="2000" b="1" dirty="0" err="1"/>
              <a:t>posture</a:t>
            </a:r>
            <a:endParaRPr lang="de-DE" altLang="de-DE" sz="2000" b="1" dirty="0"/>
          </a:p>
          <a:p>
            <a:pPr marL="444500" indent="-444500" defTabSz="254000"/>
            <a:r>
              <a:rPr lang="de-DE" altLang="de-DE" sz="2000" b="0" dirty="0"/>
              <a:t>	</a:t>
            </a:r>
            <a:r>
              <a:rPr lang="de-DE" altLang="de-DE" sz="2000" b="0" dirty="0" smtClean="0"/>
              <a:t> </a:t>
            </a:r>
            <a:r>
              <a:rPr lang="de-DE" altLang="de-DE" sz="2000" dirty="0" smtClean="0"/>
              <a:t>Relaxed </a:t>
            </a:r>
            <a:r>
              <a:rPr lang="de-DE" altLang="de-DE" sz="2000" dirty="0" err="1"/>
              <a:t>eyes</a:t>
            </a:r>
            <a:r>
              <a:rPr lang="de-DE" altLang="de-DE" sz="2000" dirty="0"/>
              <a:t>: </a:t>
            </a:r>
          </a:p>
          <a:p>
            <a:pPr lvl="3" indent="0">
              <a:buClr>
                <a:schemeClr val="accent2"/>
              </a:buClr>
              <a:buNone/>
            </a:pPr>
            <a:r>
              <a:rPr lang="de-DE" sz="2000" dirty="0">
                <a:sym typeface="Wingdings" panose="05000000000000000000" pitchFamily="2" charset="2"/>
              </a:rPr>
              <a:t>	</a:t>
            </a:r>
            <a:r>
              <a:rPr lang="en-US" sz="2000" dirty="0" smtClean="0">
                <a:sym typeface="Wingdings" panose="05000000000000000000" pitchFamily="2" charset="2"/>
              </a:rPr>
              <a:t>Angle </a:t>
            </a:r>
            <a:r>
              <a:rPr lang="en-US" sz="2000" dirty="0">
                <a:sym typeface="Wingdings" panose="05000000000000000000" pitchFamily="2" charset="2"/>
              </a:rPr>
              <a:t>of visual axis to the horizontal: approx. 10°-15°</a:t>
            </a:r>
          </a:p>
          <a:p>
            <a:pPr lvl="3" indent="0">
              <a:buClr>
                <a:schemeClr val="accent2"/>
              </a:buClr>
              <a:buNone/>
            </a:pPr>
            <a:r>
              <a:rPr lang="en-US" sz="2000" b="1" dirty="0" smtClean="0">
                <a:sym typeface="Wingdings" panose="05000000000000000000" pitchFamily="2" charset="2"/>
              </a:rPr>
              <a:t>Relaxed </a:t>
            </a:r>
            <a:r>
              <a:rPr lang="en-US" sz="2000" b="1" dirty="0">
                <a:sym typeface="Wingdings" panose="05000000000000000000" pitchFamily="2" charset="2"/>
              </a:rPr>
              <a:t>head: </a:t>
            </a:r>
          </a:p>
          <a:p>
            <a:pPr lvl="3" indent="0">
              <a:buClr>
                <a:schemeClr val="accent2"/>
              </a:buClr>
              <a:buNone/>
            </a:pPr>
            <a:r>
              <a:rPr lang="en-US" sz="2000" dirty="0" smtClean="0">
                <a:sym typeface="Wingdings" panose="05000000000000000000" pitchFamily="2" charset="2"/>
              </a:rPr>
              <a:t>	Angle of visual axis to the horizontal, standing: approx. 	15°-20°; sitting: approx. 25°</a:t>
            </a:r>
            <a:endParaRPr lang="en-US" sz="2000" dirty="0">
              <a:sym typeface="Wingdings" panose="05000000000000000000" pitchFamily="2" charset="2"/>
            </a:endParaRPr>
          </a:p>
          <a:p>
            <a:pPr lvl="3" indent="0">
              <a:buClr>
                <a:schemeClr val="accent2"/>
              </a:buClr>
              <a:buNone/>
            </a:pPr>
            <a:endParaRPr lang="de-DE" sz="2000" b="0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395C53E-5B63-4EBC-BE73-0561D966001E}" type="datetime1">
              <a:rPr lang="de-DE" altLang="de-DE" smtClean="0"/>
              <a:t>12.11.2019</a:t>
            </a:fld>
            <a:endParaRPr lang="de-DE" alt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de-DE" dirty="0" smtClean="0"/>
              <a:t>Module 2 – Learning ergonomics - Part 2</a:t>
            </a:r>
            <a:endParaRPr lang="de-DE" alt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de-DE" altLang="de-DE" dirty="0" smtClean="0"/>
              <a:t> </a:t>
            </a:r>
            <a:fld id="{64BF3704-6186-4150-B411-DAE4D11F88B1}" type="slidenum">
              <a:rPr lang="de-DE" altLang="de-DE" smtClean="0"/>
              <a:pPr/>
              <a:t>3</a:t>
            </a:fld>
            <a:endParaRPr lang="de-DE" altLang="de-DE" dirty="0"/>
          </a:p>
        </p:txBody>
      </p:sp>
      <p:pic>
        <p:nvPicPr>
          <p:cNvPr id="7" name="Picture 13" descr="Kopf aufrecht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83802" y="1339056"/>
            <a:ext cx="944563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Line 14"/>
          <p:cNvSpPr>
            <a:spLocks noChangeShapeType="1"/>
          </p:cNvSpPr>
          <p:nvPr/>
        </p:nvSpPr>
        <p:spPr bwMode="auto">
          <a:xfrm>
            <a:off x="8064388" y="1772816"/>
            <a:ext cx="792088" cy="72008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de-DE"/>
          </a:p>
        </p:txBody>
      </p:sp>
      <p:sp>
        <p:nvSpPr>
          <p:cNvPr id="10" name="Text Box 15"/>
          <p:cNvSpPr txBox="1">
            <a:spLocks noChangeArrowheads="1"/>
          </p:cNvSpPr>
          <p:nvPr/>
        </p:nvSpPr>
        <p:spPr bwMode="auto">
          <a:xfrm>
            <a:off x="7873296" y="2663031"/>
            <a:ext cx="1238250" cy="75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eaLnBrk="0" hangingPunct="0"/>
            <a:r>
              <a:rPr lang="de-DE" altLang="de-DE" sz="1400" b="1" dirty="0"/>
              <a:t>Visual </a:t>
            </a:r>
            <a:r>
              <a:rPr lang="de-DE" altLang="de-DE" sz="1400" b="1" dirty="0" err="1"/>
              <a:t>axis</a:t>
            </a:r>
            <a:r>
              <a:rPr lang="de-DE" altLang="de-DE" sz="1400" b="1" dirty="0"/>
              <a:t> </a:t>
            </a:r>
            <a:br>
              <a:rPr lang="de-DE" altLang="de-DE" sz="1400" b="1" dirty="0"/>
            </a:br>
            <a:r>
              <a:rPr lang="de-DE" altLang="de-DE" sz="1400" b="1" dirty="0" err="1"/>
              <a:t>determined</a:t>
            </a:r>
            <a:r>
              <a:rPr lang="de-DE" altLang="de-DE" sz="1400" b="1" dirty="0"/>
              <a:t> </a:t>
            </a:r>
            <a:r>
              <a:rPr lang="de-DE" altLang="de-DE" sz="1400" b="1" dirty="0" err="1"/>
              <a:t>externally</a:t>
            </a:r>
            <a:endParaRPr lang="de-DE" altLang="de-DE" sz="1400" b="1" dirty="0"/>
          </a:p>
        </p:txBody>
      </p:sp>
    </p:spTree>
    <p:extLst>
      <p:ext uri="{BB962C8B-B14F-4D97-AF65-F5344CB8AC3E}">
        <p14:creationId xmlns:p14="http://schemas.microsoft.com/office/powerpoint/2010/main" val="94297875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de-DE" sz="3200" dirty="0"/>
              <a:t>Total </a:t>
            </a:r>
            <a:r>
              <a:rPr lang="de-DE" altLang="de-DE" sz="3200" dirty="0" err="1"/>
              <a:t>deflection</a:t>
            </a:r>
            <a:r>
              <a:rPr lang="de-DE" altLang="de-DE" sz="3200" dirty="0"/>
              <a:t> </a:t>
            </a:r>
            <a:r>
              <a:rPr lang="de-DE" altLang="de-DE" sz="3200" dirty="0" err="1"/>
              <a:t>of</a:t>
            </a:r>
            <a:r>
              <a:rPr lang="de-DE" altLang="de-DE" sz="3200" dirty="0"/>
              <a:t> </a:t>
            </a:r>
            <a:r>
              <a:rPr lang="de-DE" altLang="de-DE" sz="3200" dirty="0" err="1"/>
              <a:t>the</a:t>
            </a:r>
            <a:r>
              <a:rPr lang="de-DE" altLang="de-DE" sz="3200" dirty="0"/>
              <a:t> normal </a:t>
            </a:r>
            <a:r>
              <a:rPr lang="de-DE" altLang="de-DE" sz="3200" dirty="0" err="1"/>
              <a:t>visual</a:t>
            </a:r>
            <a:r>
              <a:rPr lang="de-DE" altLang="de-DE" sz="3200" dirty="0"/>
              <a:t> </a:t>
            </a:r>
            <a:r>
              <a:rPr lang="de-DE" altLang="de-DE" sz="3200" dirty="0" err="1"/>
              <a:t>axis</a:t>
            </a:r>
            <a:r>
              <a:rPr lang="de-DE" altLang="de-DE" sz="3200" dirty="0"/>
              <a:t>: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395C53E-5B63-4EBC-BE73-0561D966001E}" type="datetime1">
              <a:rPr lang="de-DE" altLang="de-DE" smtClean="0"/>
              <a:t>12.11.2019</a:t>
            </a:fld>
            <a:endParaRPr lang="de-DE" alt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de-DE" dirty="0" smtClean="0"/>
              <a:t>Module 2 – Learning ergonomics - Part 2</a:t>
            </a:r>
            <a:endParaRPr lang="de-DE" alt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de-DE" altLang="de-DE" dirty="0" smtClean="0"/>
              <a:t> </a:t>
            </a:r>
            <a:fld id="{64BF3704-6186-4150-B411-DAE4D11F88B1}" type="slidenum">
              <a:rPr lang="de-DE" altLang="de-DE" smtClean="0"/>
              <a:pPr/>
              <a:t>4</a:t>
            </a:fld>
            <a:endParaRPr lang="de-DE" altLang="de-DE" dirty="0"/>
          </a:p>
        </p:txBody>
      </p:sp>
      <p:grpSp>
        <p:nvGrpSpPr>
          <p:cNvPr id="7" name="Group 21"/>
          <p:cNvGrpSpPr>
            <a:grpSpLocks/>
          </p:cNvGrpSpPr>
          <p:nvPr/>
        </p:nvGrpSpPr>
        <p:grpSpPr bwMode="auto">
          <a:xfrm>
            <a:off x="179512" y="1844824"/>
            <a:ext cx="9152015" cy="1728192"/>
            <a:chOff x="521" y="2954"/>
            <a:chExt cx="5216" cy="1097"/>
          </a:xfrm>
        </p:grpSpPr>
        <p:pic>
          <p:nvPicPr>
            <p:cNvPr id="8" name="Picture 1035" descr="Kopf geneigt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521" y="2954"/>
              <a:ext cx="863" cy="10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9" name="Group 23"/>
            <p:cNvGrpSpPr>
              <a:grpSpLocks/>
            </p:cNvGrpSpPr>
            <p:nvPr/>
          </p:nvGrpSpPr>
          <p:grpSpPr bwMode="auto">
            <a:xfrm>
              <a:off x="1173" y="3175"/>
              <a:ext cx="4564" cy="847"/>
              <a:chOff x="1173" y="3175"/>
              <a:chExt cx="4564" cy="847"/>
            </a:xfrm>
          </p:grpSpPr>
          <p:sp>
            <p:nvSpPr>
              <p:cNvPr id="10" name="Line 4"/>
              <p:cNvSpPr>
                <a:spLocks noChangeShapeType="1"/>
              </p:cNvSpPr>
              <p:nvPr/>
            </p:nvSpPr>
            <p:spPr bwMode="auto">
              <a:xfrm>
                <a:off x="1247" y="3372"/>
                <a:ext cx="512" cy="0"/>
              </a:xfrm>
              <a:prstGeom prst="line">
                <a:avLst/>
              </a:prstGeom>
              <a:noFill/>
              <a:ln w="38100">
                <a:solidFill>
                  <a:srgbClr val="0B2A51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11" name="Line 5"/>
              <p:cNvSpPr>
                <a:spLocks noChangeShapeType="1"/>
              </p:cNvSpPr>
              <p:nvPr/>
            </p:nvSpPr>
            <p:spPr bwMode="auto">
              <a:xfrm rot="1500000" flipV="1">
                <a:off x="1212" y="3487"/>
                <a:ext cx="584" cy="9"/>
              </a:xfrm>
              <a:prstGeom prst="line">
                <a:avLst/>
              </a:prstGeom>
              <a:noFill/>
              <a:ln w="38100">
                <a:solidFill>
                  <a:srgbClr val="0B2A51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12" name="Line 6"/>
              <p:cNvSpPr>
                <a:spLocks noChangeShapeType="1"/>
              </p:cNvSpPr>
              <p:nvPr/>
            </p:nvSpPr>
            <p:spPr bwMode="auto">
              <a:xfrm rot="2100000">
                <a:off x="1173" y="3564"/>
                <a:ext cx="658" cy="13"/>
              </a:xfrm>
              <a:prstGeom prst="line">
                <a:avLst/>
              </a:prstGeom>
              <a:noFill/>
              <a:ln w="38100">
                <a:solidFill>
                  <a:srgbClr val="0B2A51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13" name="Text Box 7"/>
              <p:cNvSpPr txBox="1">
                <a:spLocks noChangeArrowheads="1"/>
              </p:cNvSpPr>
              <p:nvPr/>
            </p:nvSpPr>
            <p:spPr bwMode="auto">
              <a:xfrm>
                <a:off x="1810" y="3175"/>
                <a:ext cx="288" cy="18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l" eaLnBrk="0" hangingPunct="0"/>
                <a:r>
                  <a:rPr lang="de-DE" sz="1800" b="1" dirty="0">
                    <a:solidFill>
                      <a:srgbClr val="0B2A51"/>
                    </a:solidFill>
                  </a:rPr>
                  <a:t>0°</a:t>
                </a:r>
              </a:p>
            </p:txBody>
          </p:sp>
          <p:sp>
            <p:nvSpPr>
              <p:cNvPr id="14" name="Text Box 8"/>
              <p:cNvSpPr txBox="1">
                <a:spLocks noChangeArrowheads="1"/>
              </p:cNvSpPr>
              <p:nvPr/>
            </p:nvSpPr>
            <p:spPr bwMode="auto">
              <a:xfrm>
                <a:off x="1790" y="3795"/>
                <a:ext cx="3820" cy="22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0" hangingPunct="0"/>
                <a:r>
                  <a:rPr lang="de-DE" altLang="de-DE" sz="1800" b="1" dirty="0">
                    <a:solidFill>
                      <a:srgbClr val="0B2A51"/>
                    </a:solidFill>
                  </a:rPr>
                  <a:t>Normal </a:t>
                </a:r>
                <a:r>
                  <a:rPr lang="de-DE" altLang="de-DE" sz="1800" b="1" dirty="0" err="1">
                    <a:solidFill>
                      <a:srgbClr val="0B2A51"/>
                    </a:solidFill>
                  </a:rPr>
                  <a:t>visual</a:t>
                </a:r>
                <a:r>
                  <a:rPr lang="de-DE" altLang="de-DE" sz="1800" b="1" dirty="0">
                    <a:solidFill>
                      <a:srgbClr val="0B2A51"/>
                    </a:solidFill>
                  </a:rPr>
                  <a:t> </a:t>
                </a:r>
                <a:r>
                  <a:rPr lang="de-DE" altLang="de-DE" sz="1800" b="1" dirty="0" err="1">
                    <a:solidFill>
                      <a:srgbClr val="0B2A51"/>
                    </a:solidFill>
                  </a:rPr>
                  <a:t>axis</a:t>
                </a:r>
                <a:r>
                  <a:rPr lang="de-DE" altLang="de-DE" sz="1800" b="1" dirty="0">
                    <a:solidFill>
                      <a:srgbClr val="0B2A51"/>
                    </a:solidFill>
                  </a:rPr>
                  <a:t> in a </a:t>
                </a:r>
                <a:r>
                  <a:rPr lang="de-DE" altLang="de-DE" sz="1800" b="1" dirty="0" err="1">
                    <a:solidFill>
                      <a:srgbClr val="0B2A51"/>
                    </a:solidFill>
                  </a:rPr>
                  <a:t>seated</a:t>
                </a:r>
                <a:r>
                  <a:rPr lang="de-DE" altLang="de-DE" sz="1800" b="1" dirty="0">
                    <a:solidFill>
                      <a:srgbClr val="0B2A51"/>
                    </a:solidFill>
                  </a:rPr>
                  <a:t> </a:t>
                </a:r>
                <a:r>
                  <a:rPr lang="de-DE" altLang="de-DE" sz="1800" b="1" dirty="0" err="1">
                    <a:solidFill>
                      <a:srgbClr val="0B2A51"/>
                    </a:solidFill>
                  </a:rPr>
                  <a:t>position</a:t>
                </a:r>
                <a:r>
                  <a:rPr lang="de-DE" altLang="de-DE" sz="1800" b="1" dirty="0">
                    <a:solidFill>
                      <a:srgbClr val="0B2A51"/>
                    </a:solidFill>
                  </a:rPr>
                  <a:t>: </a:t>
                </a:r>
                <a:r>
                  <a:rPr lang="de-DE" altLang="de-DE" sz="1800" b="1" dirty="0" err="1">
                    <a:solidFill>
                      <a:srgbClr val="0B2A51"/>
                    </a:solidFill>
                  </a:rPr>
                  <a:t>head</a:t>
                </a:r>
                <a:r>
                  <a:rPr lang="de-DE" altLang="de-DE" sz="1800" b="1" dirty="0">
                    <a:solidFill>
                      <a:srgbClr val="0B2A51"/>
                    </a:solidFill>
                  </a:rPr>
                  <a:t> </a:t>
                </a:r>
                <a:r>
                  <a:rPr lang="de-DE" altLang="de-DE" sz="1800" b="1" dirty="0" err="1">
                    <a:solidFill>
                      <a:srgbClr val="0B2A51"/>
                    </a:solidFill>
                  </a:rPr>
                  <a:t>and</a:t>
                </a:r>
                <a:r>
                  <a:rPr lang="de-DE" altLang="de-DE" sz="1800" b="1" dirty="0">
                    <a:solidFill>
                      <a:srgbClr val="0B2A51"/>
                    </a:solidFill>
                  </a:rPr>
                  <a:t> </a:t>
                </a:r>
                <a:r>
                  <a:rPr lang="de-DE" altLang="de-DE" sz="1800" b="1" dirty="0" err="1">
                    <a:solidFill>
                      <a:srgbClr val="0B2A51"/>
                    </a:solidFill>
                  </a:rPr>
                  <a:t>visual</a:t>
                </a:r>
                <a:r>
                  <a:rPr lang="de-DE" altLang="de-DE" sz="1800" b="1" dirty="0">
                    <a:solidFill>
                      <a:srgbClr val="0B2A51"/>
                    </a:solidFill>
                  </a:rPr>
                  <a:t> angle 35°-40°</a:t>
                </a:r>
              </a:p>
              <a:p>
                <a:pPr algn="l" eaLnBrk="0" hangingPunct="0"/>
                <a:endParaRPr lang="de-DE" sz="1800" b="1" dirty="0">
                  <a:solidFill>
                    <a:srgbClr val="0B2A51"/>
                  </a:solidFill>
                </a:endParaRPr>
              </a:p>
            </p:txBody>
          </p:sp>
          <p:sp>
            <p:nvSpPr>
              <p:cNvPr id="15" name="Text Box 9"/>
              <p:cNvSpPr txBox="1">
                <a:spLocks noChangeArrowheads="1"/>
              </p:cNvSpPr>
              <p:nvPr/>
            </p:nvSpPr>
            <p:spPr bwMode="auto">
              <a:xfrm>
                <a:off x="1791" y="3392"/>
                <a:ext cx="3946" cy="34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0" hangingPunct="0"/>
                <a:r>
                  <a:rPr lang="de-DE" altLang="de-DE" sz="1800" b="1" dirty="0">
                    <a:solidFill>
                      <a:srgbClr val="0B2A51"/>
                    </a:solidFill>
                  </a:rPr>
                  <a:t>Normal </a:t>
                </a:r>
                <a:r>
                  <a:rPr lang="de-DE" altLang="de-DE" sz="1800" b="1" dirty="0" err="1">
                    <a:solidFill>
                      <a:srgbClr val="0B2A51"/>
                    </a:solidFill>
                  </a:rPr>
                  <a:t>visual</a:t>
                </a:r>
                <a:r>
                  <a:rPr lang="de-DE" altLang="de-DE" sz="1800" b="1" dirty="0">
                    <a:solidFill>
                      <a:srgbClr val="0B2A51"/>
                    </a:solidFill>
                  </a:rPr>
                  <a:t> </a:t>
                </a:r>
                <a:r>
                  <a:rPr lang="de-DE" altLang="de-DE" sz="1800" b="1" dirty="0" err="1">
                    <a:solidFill>
                      <a:srgbClr val="0B2A51"/>
                    </a:solidFill>
                  </a:rPr>
                  <a:t>axis</a:t>
                </a:r>
                <a:r>
                  <a:rPr lang="de-DE" altLang="de-DE" sz="1800" b="1" dirty="0">
                    <a:solidFill>
                      <a:srgbClr val="0B2A51"/>
                    </a:solidFill>
                  </a:rPr>
                  <a:t> in a </a:t>
                </a:r>
                <a:r>
                  <a:rPr lang="de-DE" altLang="de-DE" sz="1800" b="1" dirty="0" err="1">
                    <a:solidFill>
                      <a:srgbClr val="0B2A51"/>
                    </a:solidFill>
                  </a:rPr>
                  <a:t>standing</a:t>
                </a:r>
                <a:r>
                  <a:rPr lang="de-DE" altLang="de-DE" sz="1800" b="1" dirty="0">
                    <a:solidFill>
                      <a:srgbClr val="0B2A51"/>
                    </a:solidFill>
                  </a:rPr>
                  <a:t> </a:t>
                </a:r>
                <a:r>
                  <a:rPr lang="de-DE" altLang="de-DE" sz="1800" b="1" dirty="0" err="1">
                    <a:solidFill>
                      <a:srgbClr val="0B2A51"/>
                    </a:solidFill>
                  </a:rPr>
                  <a:t>position</a:t>
                </a:r>
                <a:r>
                  <a:rPr lang="de-DE" altLang="de-DE" sz="1800" b="1" dirty="0">
                    <a:solidFill>
                      <a:srgbClr val="0B2A51"/>
                    </a:solidFill>
                  </a:rPr>
                  <a:t>: </a:t>
                </a:r>
                <a:r>
                  <a:rPr lang="de-DE" altLang="de-DE" sz="1800" b="1" dirty="0" err="1">
                    <a:solidFill>
                      <a:srgbClr val="0B2A51"/>
                    </a:solidFill>
                  </a:rPr>
                  <a:t>head</a:t>
                </a:r>
                <a:r>
                  <a:rPr lang="de-DE" altLang="de-DE" sz="1800" b="1" dirty="0">
                    <a:solidFill>
                      <a:srgbClr val="0B2A51"/>
                    </a:solidFill>
                  </a:rPr>
                  <a:t> </a:t>
                </a:r>
                <a:r>
                  <a:rPr lang="de-DE" altLang="de-DE" sz="1800" b="1" dirty="0" err="1">
                    <a:solidFill>
                      <a:srgbClr val="0B2A51"/>
                    </a:solidFill>
                  </a:rPr>
                  <a:t>and</a:t>
                </a:r>
                <a:r>
                  <a:rPr lang="de-DE" altLang="de-DE" sz="1800" b="1" dirty="0">
                    <a:solidFill>
                      <a:srgbClr val="0B2A51"/>
                    </a:solidFill>
                  </a:rPr>
                  <a:t> </a:t>
                </a:r>
                <a:r>
                  <a:rPr lang="de-DE" altLang="de-DE" sz="1800" b="1" dirty="0" err="1">
                    <a:solidFill>
                      <a:srgbClr val="0B2A51"/>
                    </a:solidFill>
                  </a:rPr>
                  <a:t>visual</a:t>
                </a:r>
                <a:r>
                  <a:rPr lang="de-DE" altLang="de-DE" sz="1800" b="1" dirty="0">
                    <a:solidFill>
                      <a:srgbClr val="0B2A51"/>
                    </a:solidFill>
                  </a:rPr>
                  <a:t> angle 25°-35°</a:t>
                </a:r>
                <a:endParaRPr lang="de-DE" altLang="de-DE" sz="1800" dirty="0">
                  <a:solidFill>
                    <a:srgbClr val="0B2A51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307962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z="3200" dirty="0"/>
              <a:t>Important visual geometry parameters – visual </a:t>
            </a:r>
            <a:r>
              <a:rPr lang="pt-BR" sz="3200" dirty="0" smtClean="0"/>
              <a:t>axis</a:t>
            </a:r>
            <a:br>
              <a:rPr lang="pt-BR" sz="3200" dirty="0" smtClean="0"/>
            </a:br>
            <a:r>
              <a:rPr lang="de-DE" altLang="de-DE" sz="3200" dirty="0"/>
              <a:t/>
            </a:r>
            <a:br>
              <a:rPr lang="de-DE" altLang="de-DE" sz="3200" dirty="0"/>
            </a:br>
            <a:r>
              <a:rPr lang="pt-BR" sz="3200" dirty="0" smtClean="0"/>
              <a:t/>
            </a:r>
            <a:br>
              <a:rPr lang="pt-BR" sz="3200" dirty="0" smtClean="0"/>
            </a:br>
            <a:r>
              <a:rPr lang="pt-BR" sz="3200" dirty="0"/>
              <a:t/>
            </a:r>
            <a:br>
              <a:rPr lang="pt-BR" sz="3200" dirty="0"/>
            </a:br>
            <a:r>
              <a:rPr lang="pt-BR" sz="3200" dirty="0" smtClean="0"/>
              <a:t/>
            </a:r>
            <a:br>
              <a:rPr lang="pt-BR" sz="3200" dirty="0" smtClean="0"/>
            </a:br>
            <a:r>
              <a:rPr lang="de-DE" altLang="de-DE" sz="3200" dirty="0"/>
              <a:t/>
            </a:r>
            <a:br>
              <a:rPr lang="de-DE" altLang="de-DE" sz="3200" dirty="0"/>
            </a:br>
            <a:endParaRPr lang="de-DE" sz="3200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483111" y="1901516"/>
            <a:ext cx="5976466" cy="4897437"/>
          </a:xfrm>
        </p:spPr>
        <p:txBody>
          <a:bodyPr/>
          <a:lstStyle/>
          <a:p>
            <a:pPr>
              <a:buClr>
                <a:schemeClr val="accent2"/>
              </a:buClr>
            </a:pPr>
            <a:r>
              <a:rPr lang="de-DE" dirty="0"/>
              <a:t>Manual </a:t>
            </a:r>
            <a:r>
              <a:rPr lang="de-DE" dirty="0" err="1"/>
              <a:t>process</a:t>
            </a:r>
            <a:r>
              <a:rPr lang="de-DE" dirty="0"/>
              <a:t> </a:t>
            </a:r>
            <a:r>
              <a:rPr lang="de-DE" dirty="0" err="1"/>
              <a:t>control</a:t>
            </a:r>
            <a:endParaRPr lang="de-DE" dirty="0"/>
          </a:p>
          <a:p>
            <a:pPr marL="608013" lvl="2" indent="-342900">
              <a:buClr>
                <a:schemeClr val="accent2"/>
              </a:buClr>
            </a:pPr>
            <a:r>
              <a:rPr lang="de-DE" dirty="0" err="1"/>
              <a:t>Upright</a:t>
            </a:r>
            <a:r>
              <a:rPr lang="de-DE" dirty="0"/>
              <a:t> </a:t>
            </a:r>
            <a:r>
              <a:rPr lang="de-DE" dirty="0" err="1"/>
              <a:t>forward</a:t>
            </a:r>
            <a:r>
              <a:rPr lang="de-DE" dirty="0"/>
              <a:t> </a:t>
            </a:r>
            <a:r>
              <a:rPr lang="de-DE" dirty="0" err="1"/>
              <a:t>seating</a:t>
            </a:r>
            <a:r>
              <a:rPr lang="de-DE" dirty="0"/>
              <a:t> </a:t>
            </a:r>
            <a:r>
              <a:rPr lang="de-DE" dirty="0" err="1"/>
              <a:t>position</a:t>
            </a:r>
            <a:endParaRPr lang="de-DE" dirty="0"/>
          </a:p>
          <a:p>
            <a:pPr marL="608013" lvl="2" indent="-342900">
              <a:buClr>
                <a:schemeClr val="accent2"/>
              </a:buClr>
              <a:buFont typeface="Wingdings" panose="05000000000000000000" pitchFamily="2" charset="2"/>
              <a:buChar char="à"/>
            </a:pPr>
            <a:r>
              <a:rPr lang="en-US" dirty="0" smtClean="0">
                <a:sym typeface="Wingdings" panose="05000000000000000000" pitchFamily="2" charset="2"/>
              </a:rPr>
              <a:t>Deflection </a:t>
            </a:r>
            <a:r>
              <a:rPr lang="en-US" dirty="0">
                <a:sym typeface="Wingdings" panose="05000000000000000000" pitchFamily="2" charset="2"/>
              </a:rPr>
              <a:t>of visual axis from the horizontal: approx. </a:t>
            </a:r>
            <a:r>
              <a:rPr lang="en-US" dirty="0" smtClean="0">
                <a:sym typeface="Wingdings" panose="05000000000000000000" pitchFamily="2" charset="2"/>
              </a:rPr>
              <a:t>35°</a:t>
            </a:r>
          </a:p>
          <a:p>
            <a:pPr lvl="1">
              <a:buClr>
                <a:schemeClr val="accent2"/>
              </a:buClr>
            </a:pPr>
            <a:r>
              <a:rPr lang="de-DE" b="1" dirty="0" err="1" smtClean="0">
                <a:sym typeface="Wingdings" panose="05000000000000000000" pitchFamily="2" charset="2"/>
              </a:rPr>
              <a:t>Automatic</a:t>
            </a:r>
            <a:r>
              <a:rPr lang="de-DE" b="1" dirty="0" smtClean="0">
                <a:sym typeface="Wingdings" panose="05000000000000000000" pitchFamily="2" charset="2"/>
              </a:rPr>
              <a:t> </a:t>
            </a:r>
            <a:r>
              <a:rPr lang="de-DE" b="1" dirty="0" err="1">
                <a:sym typeface="Wingdings" panose="05000000000000000000" pitchFamily="2" charset="2"/>
              </a:rPr>
              <a:t>process</a:t>
            </a:r>
            <a:r>
              <a:rPr lang="de-DE" b="1" dirty="0">
                <a:sym typeface="Wingdings" panose="05000000000000000000" pitchFamily="2" charset="2"/>
              </a:rPr>
              <a:t> </a:t>
            </a:r>
            <a:r>
              <a:rPr lang="de-DE" b="1" dirty="0" err="1">
                <a:sym typeface="Wingdings" panose="05000000000000000000" pitchFamily="2" charset="2"/>
              </a:rPr>
              <a:t>control</a:t>
            </a:r>
            <a:endParaRPr lang="de-DE" b="1" dirty="0">
              <a:sym typeface="Wingdings" panose="05000000000000000000" pitchFamily="2" charset="2"/>
            </a:endParaRPr>
          </a:p>
          <a:p>
            <a:pPr marL="608013" lvl="2" indent="-342900">
              <a:buClr>
                <a:schemeClr val="accent2"/>
              </a:buClr>
            </a:pPr>
            <a:r>
              <a:rPr lang="de-DE" dirty="0" err="1">
                <a:sym typeface="Wingdings" panose="05000000000000000000" pitchFamily="2" charset="2"/>
              </a:rPr>
              <a:t>Rearward</a:t>
            </a:r>
            <a:r>
              <a:rPr lang="de-DE" dirty="0">
                <a:sym typeface="Wingdings" panose="05000000000000000000" pitchFamily="2" charset="2"/>
              </a:rPr>
              <a:t> </a:t>
            </a:r>
            <a:r>
              <a:rPr lang="de-DE" dirty="0" err="1">
                <a:sym typeface="Wingdings" panose="05000000000000000000" pitchFamily="2" charset="2"/>
              </a:rPr>
              <a:t>seating</a:t>
            </a:r>
            <a:r>
              <a:rPr lang="de-DE" dirty="0">
                <a:sym typeface="Wingdings" panose="05000000000000000000" pitchFamily="2" charset="2"/>
              </a:rPr>
              <a:t> </a:t>
            </a:r>
            <a:r>
              <a:rPr lang="de-DE" dirty="0" err="1">
                <a:sym typeface="Wingdings" panose="05000000000000000000" pitchFamily="2" charset="2"/>
              </a:rPr>
              <a:t>position</a:t>
            </a:r>
            <a:endParaRPr lang="de-DE" dirty="0">
              <a:sym typeface="Wingdings" panose="05000000000000000000" pitchFamily="2" charset="2"/>
            </a:endParaRPr>
          </a:p>
          <a:p>
            <a:pPr marL="608013" lvl="2" indent="-342900">
              <a:buClr>
                <a:schemeClr val="accent2"/>
              </a:buClr>
              <a:buFont typeface="Wingdings" panose="05000000000000000000" pitchFamily="2" charset="2"/>
              <a:buChar char="à"/>
            </a:pPr>
            <a:r>
              <a:rPr lang="en-US" dirty="0">
                <a:sym typeface="Wingdings" panose="05000000000000000000" pitchFamily="2" charset="2"/>
              </a:rPr>
              <a:t>Deflection of visual axis from the horizontal:</a:t>
            </a:r>
          </a:p>
          <a:p>
            <a:pPr lvl="2" indent="0">
              <a:buClr>
                <a:schemeClr val="accent2"/>
              </a:buClr>
              <a:buNone/>
            </a:pPr>
            <a:r>
              <a:rPr lang="en-US" dirty="0">
                <a:sym typeface="Wingdings" panose="05000000000000000000" pitchFamily="2" charset="2"/>
              </a:rPr>
              <a:t>	35° – (10° to 15°) 	</a:t>
            </a:r>
          </a:p>
          <a:p>
            <a:pPr lvl="2" indent="0">
              <a:buClr>
                <a:schemeClr val="accent2"/>
              </a:buClr>
              <a:buNone/>
            </a:pPr>
            <a:r>
              <a:rPr lang="en-US" dirty="0">
                <a:sym typeface="Wingdings" panose="05000000000000000000" pitchFamily="2" charset="2"/>
              </a:rPr>
              <a:t> </a:t>
            </a:r>
            <a:r>
              <a:rPr lang="en-US" dirty="0" smtClean="0">
                <a:sym typeface="Wingdings" panose="05000000000000000000" pitchFamily="2" charset="2"/>
              </a:rPr>
              <a:t>    Rearward </a:t>
            </a:r>
            <a:r>
              <a:rPr lang="en-US" dirty="0">
                <a:sym typeface="Wingdings" panose="05000000000000000000" pitchFamily="2" charset="2"/>
              </a:rPr>
              <a:t>inclination of the trunk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395C53E-5B63-4EBC-BE73-0561D966001E}" type="datetime1">
              <a:rPr lang="de-DE" altLang="de-DE" smtClean="0"/>
              <a:t>12.11.2019</a:t>
            </a:fld>
            <a:endParaRPr lang="de-DE" alt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de-DE" dirty="0" smtClean="0"/>
              <a:t>Module 2 – Learning ergonomics - Part 2</a:t>
            </a:r>
            <a:endParaRPr lang="de-DE" alt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de-DE" altLang="de-DE" dirty="0" smtClean="0"/>
              <a:t> </a:t>
            </a:r>
            <a:fld id="{64BF3704-6186-4150-B411-DAE4D11F88B1}" type="slidenum">
              <a:rPr lang="de-DE" altLang="de-DE" smtClean="0"/>
              <a:pPr/>
              <a:t>5</a:t>
            </a:fld>
            <a:endParaRPr lang="de-DE" altLang="de-DE" dirty="0"/>
          </a:p>
        </p:txBody>
      </p:sp>
      <p:sp>
        <p:nvSpPr>
          <p:cNvPr id="7" name="AutoShape 34"/>
          <p:cNvSpPr>
            <a:spLocks/>
          </p:cNvSpPr>
          <p:nvPr/>
        </p:nvSpPr>
        <p:spPr bwMode="auto">
          <a:xfrm rot="5400000">
            <a:off x="3618211" y="5030862"/>
            <a:ext cx="107379" cy="1224136"/>
          </a:xfrm>
          <a:prstGeom prst="rightBrace">
            <a:avLst>
              <a:gd name="adj1" fmla="val 46829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90000" tIns="46800" rIns="90000" bIns="46800" anchor="ctr"/>
          <a:lstStyle/>
          <a:p>
            <a:endParaRPr lang="de-DE"/>
          </a:p>
        </p:txBody>
      </p:sp>
      <p:grpSp>
        <p:nvGrpSpPr>
          <p:cNvPr id="8" name="Gruppieren 7"/>
          <p:cNvGrpSpPr/>
          <p:nvPr/>
        </p:nvGrpSpPr>
        <p:grpSpPr>
          <a:xfrm>
            <a:off x="5152355" y="2204864"/>
            <a:ext cx="3722440" cy="2988494"/>
            <a:chOff x="4644008" y="2852738"/>
            <a:chExt cx="4082480" cy="3060700"/>
          </a:xfrm>
        </p:grpSpPr>
        <p:grpSp>
          <p:nvGrpSpPr>
            <p:cNvPr id="9" name="Group 12"/>
            <p:cNvGrpSpPr>
              <a:grpSpLocks noChangeAspect="1"/>
            </p:cNvGrpSpPr>
            <p:nvPr/>
          </p:nvGrpSpPr>
          <p:grpSpPr bwMode="auto">
            <a:xfrm>
              <a:off x="4644008" y="2852738"/>
              <a:ext cx="4082480" cy="3060700"/>
              <a:chOff x="3846" y="2115"/>
              <a:chExt cx="2075" cy="1539"/>
            </a:xfrm>
          </p:grpSpPr>
          <p:grpSp>
            <p:nvGrpSpPr>
              <p:cNvPr id="11" name="Group 13"/>
              <p:cNvGrpSpPr>
                <a:grpSpLocks/>
              </p:cNvGrpSpPr>
              <p:nvPr/>
            </p:nvGrpSpPr>
            <p:grpSpPr bwMode="auto">
              <a:xfrm>
                <a:off x="3846" y="2115"/>
                <a:ext cx="2075" cy="1539"/>
                <a:chOff x="3853" y="2115"/>
                <a:chExt cx="2075" cy="1539"/>
              </a:xfrm>
            </p:grpSpPr>
            <p:pic>
              <p:nvPicPr>
                <p:cNvPr id="13" name="Picture 14" descr="Haltg hinten aufr Leitwarte"/>
                <p:cNvPicPr>
                  <a:picLocks noChangeAspect="1" noChangeArrowheads="1"/>
                </p:cNvPicPr>
                <p:nvPr/>
              </p:nvPicPr>
              <p:blipFill>
                <a:blip r:embed="rId3" cstate="print"/>
                <a:srcRect/>
                <a:stretch>
                  <a:fillRect/>
                </a:stretch>
              </p:blipFill>
              <p:spPr bwMode="auto">
                <a:xfrm>
                  <a:off x="4708" y="2115"/>
                  <a:ext cx="1220" cy="1539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grpSp>
              <p:nvGrpSpPr>
                <p:cNvPr id="14" name="Group 15"/>
                <p:cNvGrpSpPr>
                  <a:grpSpLocks/>
                </p:cNvGrpSpPr>
                <p:nvPr/>
              </p:nvGrpSpPr>
              <p:grpSpPr bwMode="auto">
                <a:xfrm>
                  <a:off x="3853" y="2201"/>
                  <a:ext cx="2066" cy="1440"/>
                  <a:chOff x="3853" y="2201"/>
                  <a:chExt cx="2066" cy="1440"/>
                </a:xfrm>
              </p:grpSpPr>
              <p:sp>
                <p:nvSpPr>
                  <p:cNvPr id="17" name="Rectangle 16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702" y="2201"/>
                    <a:ext cx="24" cy="100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lIns="0" tIns="0" rIns="0" bIns="0">
                    <a:spAutoFit/>
                  </a:bodyPr>
                  <a:lstStyle/>
                  <a:p>
                    <a:pPr algn="l"/>
                    <a:r>
                      <a:rPr lang="de-DE" sz="1300">
                        <a:solidFill>
                          <a:srgbClr val="000000"/>
                        </a:solidFill>
                        <a:latin typeface="Times New Roman" pitchFamily="18" charset="0"/>
                      </a:rPr>
                      <a:t> </a:t>
                    </a:r>
                    <a:endParaRPr lang="de-DE"/>
                  </a:p>
                </p:txBody>
              </p:sp>
              <p:sp>
                <p:nvSpPr>
                  <p:cNvPr id="18" name="Rectangle 17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740" y="2350"/>
                    <a:ext cx="25" cy="100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lIns="0" tIns="0" rIns="0" bIns="0">
                    <a:spAutoFit/>
                  </a:bodyPr>
                  <a:lstStyle/>
                  <a:p>
                    <a:pPr algn="l"/>
                    <a:r>
                      <a:rPr lang="de-DE" sz="1300">
                        <a:solidFill>
                          <a:srgbClr val="000000"/>
                        </a:solidFill>
                        <a:latin typeface="Times New Roman" pitchFamily="18" charset="0"/>
                      </a:rPr>
                      <a:t> </a:t>
                    </a:r>
                    <a:endParaRPr lang="de-DE"/>
                  </a:p>
                </p:txBody>
              </p:sp>
              <p:sp>
                <p:nvSpPr>
                  <p:cNvPr id="19" name="Line 18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082" y="2551"/>
                    <a:ext cx="1" cy="1074"/>
                  </a:xfrm>
                  <a:prstGeom prst="line">
                    <a:avLst/>
                  </a:prstGeom>
                  <a:noFill/>
                  <a:ln w="3810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de-DE"/>
                  </a:p>
                </p:txBody>
              </p:sp>
              <p:sp>
                <p:nvSpPr>
                  <p:cNvPr id="20" name="Line 19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776" y="2836"/>
                    <a:ext cx="504" cy="3"/>
                  </a:xfrm>
                  <a:prstGeom prst="line">
                    <a:avLst/>
                  </a:prstGeom>
                  <a:noFill/>
                  <a:ln w="3810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de-DE"/>
                  </a:p>
                </p:txBody>
              </p:sp>
              <p:sp>
                <p:nvSpPr>
                  <p:cNvPr id="21" name="Line 20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5266" y="2829"/>
                    <a:ext cx="2" cy="168"/>
                  </a:xfrm>
                  <a:prstGeom prst="line">
                    <a:avLst/>
                  </a:prstGeom>
                  <a:noFill/>
                  <a:ln w="3810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de-DE"/>
                  </a:p>
                </p:txBody>
              </p:sp>
              <p:sp>
                <p:nvSpPr>
                  <p:cNvPr id="22" name="Line 21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4701" y="2986"/>
                    <a:ext cx="571" cy="49"/>
                  </a:xfrm>
                  <a:prstGeom prst="line">
                    <a:avLst/>
                  </a:prstGeom>
                  <a:noFill/>
                  <a:ln w="3810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de-DE"/>
                  </a:p>
                </p:txBody>
              </p:sp>
              <p:sp>
                <p:nvSpPr>
                  <p:cNvPr id="23" name="Line 22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704" y="3024"/>
                    <a:ext cx="1" cy="601"/>
                  </a:xfrm>
                  <a:prstGeom prst="line">
                    <a:avLst/>
                  </a:prstGeom>
                  <a:noFill/>
                  <a:ln w="3810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de-DE"/>
                  </a:p>
                </p:txBody>
              </p:sp>
              <p:sp>
                <p:nvSpPr>
                  <p:cNvPr id="24" name="Line 23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5229" y="3218"/>
                    <a:ext cx="576" cy="1"/>
                  </a:xfrm>
                  <a:prstGeom prst="line">
                    <a:avLst/>
                  </a:prstGeom>
                  <a:noFill/>
                  <a:ln w="1905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de-DE"/>
                  </a:p>
                </p:txBody>
              </p:sp>
              <p:sp>
                <p:nvSpPr>
                  <p:cNvPr id="25" name="Line 24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5231" y="3216"/>
                    <a:ext cx="1" cy="409"/>
                  </a:xfrm>
                  <a:prstGeom prst="line">
                    <a:avLst/>
                  </a:prstGeom>
                  <a:noFill/>
                  <a:ln w="1905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de-DE"/>
                  </a:p>
                </p:txBody>
              </p:sp>
              <p:sp>
                <p:nvSpPr>
                  <p:cNvPr id="26" name="Line 25"/>
                  <p:cNvSpPr>
                    <a:spLocks noChangeAspect="1" noChangeShapeType="1"/>
                  </p:cNvSpPr>
                  <p:nvPr/>
                </p:nvSpPr>
                <p:spPr bwMode="auto">
                  <a:xfrm flipV="1">
                    <a:off x="4082" y="2480"/>
                    <a:ext cx="355" cy="76"/>
                  </a:xfrm>
                  <a:prstGeom prst="line">
                    <a:avLst/>
                  </a:prstGeom>
                  <a:noFill/>
                  <a:ln w="3810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de-DE"/>
                  </a:p>
                </p:txBody>
              </p:sp>
              <p:sp>
                <p:nvSpPr>
                  <p:cNvPr id="27" name="Line 26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3853" y="3641"/>
                    <a:ext cx="2066" cy="0"/>
                  </a:xfrm>
                  <a:prstGeom prst="line">
                    <a:avLst/>
                  </a:prstGeom>
                  <a:noFill/>
                  <a:ln w="76200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lIns="90000" tIns="46800" rIns="90000" bIns="46800"/>
                  <a:lstStyle/>
                  <a:p>
                    <a:endParaRPr lang="de-DE"/>
                  </a:p>
                </p:txBody>
              </p:sp>
              <p:sp>
                <p:nvSpPr>
                  <p:cNvPr id="28" name="Line 27"/>
                  <p:cNvSpPr>
                    <a:spLocks noChangeAspect="1" noChangeShapeType="1"/>
                  </p:cNvSpPr>
                  <p:nvPr/>
                </p:nvSpPr>
                <p:spPr bwMode="auto">
                  <a:xfrm flipV="1">
                    <a:off x="4083" y="2427"/>
                    <a:ext cx="557" cy="128"/>
                  </a:xfrm>
                  <a:prstGeom prst="line">
                    <a:avLst/>
                  </a:prstGeom>
                  <a:noFill/>
                  <a:ln w="25400">
                    <a:solidFill>
                      <a:srgbClr val="0B2A51"/>
                    </a:solidFill>
                    <a:prstDash val="sysDot"/>
                    <a:round/>
                    <a:headEnd/>
                    <a:tailEnd/>
                  </a:ln>
                </p:spPr>
                <p:txBody>
                  <a:bodyPr lIns="90000" tIns="46800" rIns="90000" bIns="46800"/>
                  <a:lstStyle/>
                  <a:p>
                    <a:endParaRPr lang="de-DE"/>
                  </a:p>
                </p:txBody>
              </p:sp>
            </p:grpSp>
            <p:sp>
              <p:nvSpPr>
                <p:cNvPr id="15" name="Line 28"/>
                <p:cNvSpPr>
                  <a:spLocks noChangeShapeType="1"/>
                </p:cNvSpPr>
                <p:nvPr/>
              </p:nvSpPr>
              <p:spPr bwMode="auto">
                <a:xfrm>
                  <a:off x="4481" y="2296"/>
                  <a:ext cx="385" cy="658"/>
                </a:xfrm>
                <a:prstGeom prst="line">
                  <a:avLst/>
                </a:prstGeom>
                <a:noFill/>
                <a:ln w="3810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lIns="90000" tIns="46800" rIns="90000" bIns="46800"/>
                <a:lstStyle/>
                <a:p>
                  <a:endParaRPr lang="de-DE"/>
                </a:p>
              </p:txBody>
            </p:sp>
            <p:sp>
              <p:nvSpPr>
                <p:cNvPr id="16" name="Line 29"/>
                <p:cNvSpPr>
                  <a:spLocks noChangeShapeType="1"/>
                </p:cNvSpPr>
                <p:nvPr/>
              </p:nvSpPr>
              <p:spPr bwMode="auto">
                <a:xfrm>
                  <a:off x="4548" y="2133"/>
                  <a:ext cx="330" cy="996"/>
                </a:xfrm>
                <a:prstGeom prst="line">
                  <a:avLst/>
                </a:prstGeom>
                <a:noFill/>
                <a:ln w="38100">
                  <a:solidFill>
                    <a:srgbClr val="C00000"/>
                  </a:solidFill>
                  <a:prstDash val="sysDot"/>
                  <a:round/>
                  <a:headEnd/>
                  <a:tailEnd/>
                </a:ln>
              </p:spPr>
              <p:txBody>
                <a:bodyPr lIns="90000" tIns="46800" rIns="90000" bIns="46800"/>
                <a:lstStyle/>
                <a:p>
                  <a:endParaRPr lang="de-DE"/>
                </a:p>
              </p:txBody>
            </p:sp>
          </p:grpSp>
          <p:sp>
            <p:nvSpPr>
              <p:cNvPr id="12" name="Line 30"/>
              <p:cNvSpPr>
                <a:spLocks noChangeShapeType="1"/>
              </p:cNvSpPr>
              <p:nvPr/>
            </p:nvSpPr>
            <p:spPr bwMode="auto">
              <a:xfrm flipV="1">
                <a:off x="5805" y="2391"/>
                <a:ext cx="102" cy="828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lIns="90000" tIns="46800" rIns="90000" bIns="46800"/>
              <a:lstStyle/>
              <a:p>
                <a:endParaRPr lang="de-DE"/>
              </a:p>
            </p:txBody>
          </p:sp>
        </p:grpSp>
        <p:cxnSp>
          <p:nvCxnSpPr>
            <p:cNvPr id="10" name="Gerade Verbindung 2"/>
            <p:cNvCxnSpPr/>
            <p:nvPr/>
          </p:nvCxnSpPr>
          <p:spPr bwMode="auto">
            <a:xfrm flipH="1">
              <a:off x="6372200" y="3176972"/>
              <a:ext cx="1512168" cy="900100"/>
            </a:xfrm>
            <a:prstGeom prst="line">
              <a:avLst/>
            </a:prstGeom>
            <a:solidFill>
              <a:schemeClr val="accent1"/>
            </a:solidFill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</p:spTree>
    <p:extLst>
      <p:ext uri="{BB962C8B-B14F-4D97-AF65-F5344CB8AC3E}">
        <p14:creationId xmlns:p14="http://schemas.microsoft.com/office/powerpoint/2010/main" val="67451067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Important visual geometry parameters – viewing distance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39750" y="2060426"/>
            <a:ext cx="8064500" cy="4608934"/>
          </a:xfrm>
        </p:spPr>
        <p:txBody>
          <a:bodyPr/>
          <a:lstStyle/>
          <a:p>
            <a:pPr>
              <a:buClr>
                <a:schemeClr val="accent2"/>
              </a:buClr>
            </a:pPr>
            <a:r>
              <a:rPr lang="en-US" dirty="0"/>
              <a:t>The viewing distance is dependent upon:</a:t>
            </a:r>
          </a:p>
          <a:p>
            <a:pPr marL="342900" indent="-342900">
              <a:buClr>
                <a:schemeClr val="accent2"/>
              </a:buClr>
              <a:buFont typeface="Wingdings" panose="05000000000000000000" pitchFamily="2" charset="2"/>
              <a:buChar char="§"/>
            </a:pPr>
            <a:r>
              <a:rPr lang="en-US" b="0" dirty="0"/>
              <a:t>Form of the visual task </a:t>
            </a:r>
          </a:p>
          <a:p>
            <a:pPr marL="342900" indent="-342900">
              <a:buClr>
                <a:schemeClr val="accent2"/>
              </a:buClr>
              <a:buFont typeface="Wingdings" panose="05000000000000000000" pitchFamily="2" charset="2"/>
              <a:buChar char="§"/>
            </a:pPr>
            <a:r>
              <a:rPr lang="en-US" b="0" dirty="0" smtClean="0"/>
              <a:t>Illuminance </a:t>
            </a:r>
            <a:endParaRPr lang="en-US" b="0" dirty="0"/>
          </a:p>
          <a:p>
            <a:pPr marL="342900" indent="-342900">
              <a:buClr>
                <a:schemeClr val="accent2"/>
              </a:buClr>
              <a:buFont typeface="Wingdings" panose="05000000000000000000" pitchFamily="2" charset="2"/>
              <a:buChar char="§"/>
            </a:pPr>
            <a:r>
              <a:rPr lang="en-US" b="0" dirty="0" smtClean="0"/>
              <a:t>Viewer's </a:t>
            </a:r>
            <a:r>
              <a:rPr lang="en-US" b="0" dirty="0"/>
              <a:t>personal visual faculty </a:t>
            </a:r>
          </a:p>
          <a:p>
            <a:pPr marL="342900" indent="-342900">
              <a:buClr>
                <a:schemeClr val="accent2"/>
              </a:buClr>
              <a:buFont typeface="Wingdings" panose="05000000000000000000" pitchFamily="2" charset="2"/>
              <a:buChar char="§"/>
            </a:pPr>
            <a:r>
              <a:rPr lang="en-US" b="0" dirty="0" smtClean="0"/>
              <a:t>Size</a:t>
            </a:r>
            <a:r>
              <a:rPr lang="en-US" b="0" dirty="0"/>
              <a:t>, form and </a:t>
            </a:r>
            <a:r>
              <a:rPr lang="en-US" b="0" dirty="0" err="1"/>
              <a:t>colour</a:t>
            </a:r>
            <a:r>
              <a:rPr lang="en-US" b="0" dirty="0"/>
              <a:t> of the viewed object </a:t>
            </a:r>
          </a:p>
          <a:p>
            <a:pPr marL="342900" indent="-342900">
              <a:buClr>
                <a:schemeClr val="accent2"/>
              </a:buClr>
              <a:buFont typeface="Wingdings" panose="05000000000000000000" pitchFamily="2" charset="2"/>
              <a:buChar char="§"/>
            </a:pPr>
            <a:r>
              <a:rPr lang="en-US" b="0" dirty="0" smtClean="0"/>
              <a:t>Structure </a:t>
            </a:r>
            <a:r>
              <a:rPr lang="en-US" b="0" dirty="0"/>
              <a:t>(texture) and contrast of the surroundings of the viewed object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395C53E-5B63-4EBC-BE73-0561D966001E}" type="datetime1">
              <a:rPr lang="de-DE" altLang="de-DE" smtClean="0"/>
              <a:t>12.11.2019</a:t>
            </a:fld>
            <a:endParaRPr lang="de-DE" alt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de-DE" dirty="0" smtClean="0"/>
              <a:t>Module 2 – Learning ergonomics - Part 2</a:t>
            </a:r>
            <a:endParaRPr lang="de-DE" alt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de-DE" altLang="de-DE" dirty="0" smtClean="0"/>
              <a:t> </a:t>
            </a:r>
            <a:fld id="{64BF3704-6186-4150-B411-DAE4D11F88B1}" type="slidenum">
              <a:rPr lang="de-DE" altLang="de-DE" smtClean="0"/>
              <a:pPr/>
              <a:t>6</a:t>
            </a:fld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12884809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57213" y="681831"/>
            <a:ext cx="8064500" cy="496888"/>
          </a:xfrm>
        </p:spPr>
        <p:txBody>
          <a:bodyPr/>
          <a:lstStyle/>
          <a:p>
            <a:r>
              <a:rPr lang="en-US" dirty="0"/>
              <a:t>Guide values for preferred viewing distances: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445319" y="1911357"/>
            <a:ext cx="8136706" cy="4897437"/>
          </a:xfrm>
        </p:spPr>
        <p:txBody>
          <a:bodyPr/>
          <a:lstStyle/>
          <a:p>
            <a:pPr defTabSz="288925">
              <a:spcAft>
                <a:spcPct val="20000"/>
              </a:spcAft>
              <a:tabLst>
                <a:tab pos="2000250" algn="l"/>
              </a:tabLst>
            </a:pPr>
            <a:r>
              <a:rPr lang="en-US" dirty="0">
                <a:cs typeface="Arial" charset="0"/>
              </a:rPr>
              <a:t>120-250 mm: 	</a:t>
            </a:r>
            <a:r>
              <a:rPr lang="en-US" dirty="0" smtClean="0">
                <a:cs typeface="Arial" charset="0"/>
              </a:rPr>
              <a:t>			</a:t>
            </a:r>
            <a:r>
              <a:rPr lang="en-US" b="0" dirty="0" smtClean="0">
                <a:cs typeface="Arial" charset="0"/>
              </a:rPr>
              <a:t>ultra-fine </a:t>
            </a:r>
            <a:r>
              <a:rPr lang="en-US" b="0" dirty="0">
                <a:cs typeface="Arial" charset="0"/>
              </a:rPr>
              <a:t>work (ultra-small parts</a:t>
            </a:r>
            <a:r>
              <a:rPr lang="en-US" b="0" dirty="0" smtClean="0">
                <a:cs typeface="Arial" charset="0"/>
              </a:rPr>
              <a:t>,</a:t>
            </a:r>
            <a:br>
              <a:rPr lang="en-US" b="0" dirty="0" smtClean="0">
                <a:cs typeface="Arial" charset="0"/>
              </a:rPr>
            </a:br>
            <a:r>
              <a:rPr lang="en-US" b="0" dirty="0" smtClean="0">
                <a:cs typeface="Arial" charset="0"/>
              </a:rPr>
              <a:t>				watches, electronic components</a:t>
            </a:r>
            <a:r>
              <a:rPr lang="en-US" b="0" dirty="0">
                <a:cs typeface="Arial" charset="0"/>
              </a:rPr>
              <a:t>)</a:t>
            </a:r>
          </a:p>
          <a:p>
            <a:pPr defTabSz="288925">
              <a:spcAft>
                <a:spcPct val="20000"/>
              </a:spcAft>
              <a:tabLst>
                <a:tab pos="2000250" algn="l"/>
              </a:tabLst>
            </a:pPr>
            <a:r>
              <a:rPr lang="en-US" dirty="0">
                <a:cs typeface="Arial" charset="0"/>
              </a:rPr>
              <a:t>250-350 mm: 	</a:t>
            </a:r>
            <a:r>
              <a:rPr lang="en-US" dirty="0" smtClean="0">
                <a:cs typeface="Arial" charset="0"/>
              </a:rPr>
              <a:t>			</a:t>
            </a:r>
            <a:r>
              <a:rPr lang="en-US" b="0" dirty="0" smtClean="0">
                <a:cs typeface="Arial" charset="0"/>
              </a:rPr>
              <a:t>fine </a:t>
            </a:r>
            <a:r>
              <a:rPr lang="en-US" b="0" dirty="0">
                <a:cs typeface="Arial" charset="0"/>
              </a:rPr>
              <a:t>work (radio and TV equipment)</a:t>
            </a:r>
          </a:p>
          <a:p>
            <a:pPr defTabSz="288925">
              <a:spcAft>
                <a:spcPct val="20000"/>
              </a:spcAft>
              <a:tabLst>
                <a:tab pos="2000250" algn="l"/>
              </a:tabLst>
            </a:pPr>
            <a:r>
              <a:rPr lang="en-US" dirty="0">
                <a:cs typeface="Arial" charset="0"/>
              </a:rPr>
              <a:t>Up to 500 mm:	</a:t>
            </a:r>
            <a:r>
              <a:rPr lang="en-US" dirty="0" smtClean="0">
                <a:cs typeface="Arial" charset="0"/>
              </a:rPr>
              <a:t>	</a:t>
            </a:r>
            <a:r>
              <a:rPr lang="en-US" b="0" dirty="0" smtClean="0">
                <a:cs typeface="Arial" charset="0"/>
              </a:rPr>
              <a:t>moderately </a:t>
            </a:r>
            <a:r>
              <a:rPr lang="en-US" b="0" dirty="0">
                <a:cs typeface="Arial" charset="0"/>
              </a:rPr>
              <a:t>coarse work (reading of </a:t>
            </a:r>
            <a:r>
              <a:rPr lang="en-US" b="0" dirty="0" smtClean="0">
                <a:cs typeface="Arial" charset="0"/>
              </a:rPr>
              <a:t/>
            </a:r>
            <a:br>
              <a:rPr lang="en-US" b="0" dirty="0" smtClean="0">
                <a:cs typeface="Arial" charset="0"/>
              </a:rPr>
            </a:br>
            <a:r>
              <a:rPr lang="en-US" b="0" dirty="0" smtClean="0">
                <a:cs typeface="Arial" charset="0"/>
              </a:rPr>
              <a:t>		 		displays</a:t>
            </a:r>
            <a:r>
              <a:rPr lang="en-US" b="0" dirty="0">
                <a:cs typeface="Arial" charset="0"/>
              </a:rPr>
              <a:t>, work </a:t>
            </a:r>
            <a:r>
              <a:rPr lang="en-US" b="0" dirty="0" smtClean="0">
                <a:cs typeface="Arial" charset="0"/>
              </a:rPr>
              <a:t>on machinery</a:t>
            </a:r>
            <a:r>
              <a:rPr lang="en-US" b="0" dirty="0">
                <a:cs typeface="Arial" charset="0"/>
              </a:rPr>
              <a:t>)</a:t>
            </a:r>
          </a:p>
          <a:p>
            <a:pPr defTabSz="288925">
              <a:spcAft>
                <a:spcPct val="20000"/>
              </a:spcAft>
              <a:tabLst>
                <a:tab pos="2000250" algn="l"/>
              </a:tabLst>
            </a:pPr>
            <a:r>
              <a:rPr lang="en-US" dirty="0">
                <a:cs typeface="Arial" charset="0"/>
              </a:rPr>
              <a:t>&gt; 500-1500 </a:t>
            </a:r>
            <a:r>
              <a:rPr lang="en-US" dirty="0" smtClean="0">
                <a:cs typeface="Arial" charset="0"/>
              </a:rPr>
              <a:t>mm:		</a:t>
            </a:r>
            <a:r>
              <a:rPr lang="en-US" b="0" dirty="0" smtClean="0">
                <a:cs typeface="Arial" charset="0"/>
              </a:rPr>
              <a:t>coarse </a:t>
            </a:r>
            <a:r>
              <a:rPr lang="en-US" b="0" dirty="0">
                <a:cs typeface="Arial" charset="0"/>
              </a:rPr>
              <a:t>work (packing, grinding work)</a:t>
            </a:r>
          </a:p>
          <a:p>
            <a:pPr defTabSz="288925">
              <a:spcAft>
                <a:spcPct val="20000"/>
              </a:spcAft>
              <a:tabLst>
                <a:tab pos="2000250" algn="l"/>
              </a:tabLst>
            </a:pPr>
            <a:r>
              <a:rPr lang="en-US" dirty="0">
                <a:cs typeface="Arial" charset="0"/>
              </a:rPr>
              <a:t>&gt; 1500 mm: 	</a:t>
            </a:r>
            <a:r>
              <a:rPr lang="en-US" dirty="0" smtClean="0">
                <a:cs typeface="Arial" charset="0"/>
              </a:rPr>
              <a:t>			</a:t>
            </a:r>
            <a:r>
              <a:rPr lang="en-US" b="0" dirty="0" smtClean="0">
                <a:cs typeface="Arial" charset="0"/>
              </a:rPr>
              <a:t>distance </a:t>
            </a:r>
            <a:r>
              <a:rPr lang="en-US" b="0" dirty="0">
                <a:cs typeface="Arial" charset="0"/>
              </a:rPr>
              <a:t>vision</a:t>
            </a:r>
          </a:p>
          <a:p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395C53E-5B63-4EBC-BE73-0561D966001E}" type="datetime1">
              <a:rPr lang="de-DE" altLang="de-DE" smtClean="0"/>
              <a:t>12.11.2019</a:t>
            </a:fld>
            <a:endParaRPr lang="de-DE" alt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de-DE" dirty="0" smtClean="0"/>
              <a:t>Module 2 – Learning ergonomics - Part 2</a:t>
            </a:r>
            <a:endParaRPr lang="de-DE" alt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de-DE" altLang="de-DE" dirty="0" smtClean="0"/>
              <a:t> </a:t>
            </a:r>
            <a:fld id="{64BF3704-6186-4150-B411-DAE4D11F88B1}" type="slidenum">
              <a:rPr lang="de-DE" altLang="de-DE" smtClean="0"/>
              <a:pPr/>
              <a:t>7</a:t>
            </a:fld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118494449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/>
              <a:t>Connection  symbol </a:t>
            </a:r>
            <a:r>
              <a:rPr lang="en-US" sz="2800" dirty="0" err="1"/>
              <a:t>hight</a:t>
            </a:r>
            <a:r>
              <a:rPr lang="en-US" sz="2800" dirty="0"/>
              <a:t> – viewing distance</a:t>
            </a:r>
            <a:endParaRPr lang="de-DE" sz="2800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100" dirty="0" err="1"/>
              <a:t>Recognizability</a:t>
            </a:r>
            <a:r>
              <a:rPr lang="en-US" sz="2100" dirty="0"/>
              <a:t> of symbols: vertical size of the viewed object</a:t>
            </a:r>
          </a:p>
          <a:p>
            <a:endParaRPr lang="de-DE" dirty="0"/>
          </a:p>
          <a:p>
            <a:endParaRPr lang="de-DE" dirty="0" smtClean="0"/>
          </a:p>
          <a:p>
            <a:endParaRPr lang="de-DE" dirty="0"/>
          </a:p>
          <a:p>
            <a:endParaRPr lang="de-DE" dirty="0" smtClean="0"/>
          </a:p>
          <a:p>
            <a:endParaRPr lang="de-DE" dirty="0"/>
          </a:p>
          <a:p>
            <a:endParaRPr lang="de-DE" dirty="0" smtClean="0"/>
          </a:p>
          <a:p>
            <a:endParaRPr lang="de-DE" dirty="0"/>
          </a:p>
          <a:p>
            <a:r>
              <a:rPr lang="en-US" sz="1800" dirty="0"/>
              <a:t>Consider: </a:t>
            </a:r>
            <a:r>
              <a:rPr lang="en-US" sz="1800" b="0" dirty="0" smtClean="0"/>
              <a:t>viewing </a:t>
            </a:r>
            <a:r>
              <a:rPr lang="en-US" sz="1800" b="0" dirty="0"/>
              <a:t>distance  only </a:t>
            </a:r>
            <a:r>
              <a:rPr lang="en-US" sz="1800" b="0" dirty="0" smtClean="0"/>
              <a:t>one</a:t>
            </a:r>
            <a:br>
              <a:rPr lang="en-US" sz="1800" b="0" dirty="0" smtClean="0"/>
            </a:br>
            <a:r>
              <a:rPr lang="en-US" sz="1800" b="0" dirty="0" smtClean="0"/>
              <a:t>                  influencing factor</a:t>
            </a:r>
          </a:p>
          <a:p>
            <a:endParaRPr lang="en-US" sz="1800" dirty="0"/>
          </a:p>
          <a:p>
            <a:r>
              <a:rPr lang="en-US" sz="1800" dirty="0"/>
              <a:t>Further: </a:t>
            </a:r>
            <a:r>
              <a:rPr lang="en-US" sz="1800" b="0" dirty="0" smtClean="0"/>
              <a:t>illuminance</a:t>
            </a:r>
            <a:r>
              <a:rPr lang="en-US" sz="1800" b="0" dirty="0"/>
              <a:t>, contrast, legibility </a:t>
            </a:r>
            <a:r>
              <a:rPr lang="en-US" sz="1800" b="0" dirty="0" smtClean="0"/>
              <a:t>of</a:t>
            </a:r>
            <a:br>
              <a:rPr lang="en-US" sz="1800" b="0" dirty="0" smtClean="0"/>
            </a:br>
            <a:r>
              <a:rPr lang="en-US" sz="1800" b="0" dirty="0" smtClean="0"/>
              <a:t>               symbols</a:t>
            </a:r>
            <a:endParaRPr lang="en-US" sz="1800" b="0" dirty="0"/>
          </a:p>
          <a:p>
            <a:endParaRPr lang="en-US" sz="1800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395C53E-5B63-4EBC-BE73-0561D966001E}" type="datetime1">
              <a:rPr lang="de-DE" altLang="de-DE" smtClean="0"/>
              <a:t>12.11.2019</a:t>
            </a:fld>
            <a:endParaRPr lang="de-DE" alt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de-DE" dirty="0" smtClean="0"/>
              <a:t>Module 2 – Learning ergonomics - Part 2</a:t>
            </a:r>
            <a:endParaRPr lang="de-DE" alt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de-DE" altLang="de-DE" dirty="0" smtClean="0"/>
              <a:t> </a:t>
            </a:r>
            <a:fld id="{64BF3704-6186-4150-B411-DAE4D11F88B1}" type="slidenum">
              <a:rPr lang="de-DE" altLang="de-DE" smtClean="0"/>
              <a:pPr/>
              <a:t>8</a:t>
            </a:fld>
            <a:endParaRPr lang="de-DE" altLang="de-DE" dirty="0"/>
          </a:p>
        </p:txBody>
      </p:sp>
      <p:sp>
        <p:nvSpPr>
          <p:cNvPr id="16" name="Text Box 1054"/>
          <p:cNvSpPr txBox="1">
            <a:spLocks noChangeArrowheads="1"/>
          </p:cNvSpPr>
          <p:nvPr/>
        </p:nvSpPr>
        <p:spPr bwMode="auto">
          <a:xfrm>
            <a:off x="3476625" y="3423518"/>
            <a:ext cx="1984375" cy="5869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>
              <a:spcBef>
                <a:spcPct val="10000"/>
              </a:spcBef>
            </a:pPr>
            <a:r>
              <a:rPr lang="de-DE" altLang="de-DE" sz="1600" b="1" dirty="0"/>
              <a:t>Height </a:t>
            </a:r>
            <a:r>
              <a:rPr lang="de-DE" altLang="de-DE" sz="1600" b="1" dirty="0" err="1"/>
              <a:t>of</a:t>
            </a:r>
            <a:r>
              <a:rPr lang="de-DE" altLang="de-DE" sz="1600" b="1" dirty="0"/>
              <a:t> </a:t>
            </a:r>
            <a:r>
              <a:rPr lang="de-DE" altLang="de-DE" sz="1600" b="1" dirty="0" err="1"/>
              <a:t>viewed</a:t>
            </a:r>
            <a:r>
              <a:rPr lang="de-DE" altLang="de-DE" sz="1600" b="1" dirty="0"/>
              <a:t> </a:t>
            </a:r>
            <a:r>
              <a:rPr lang="de-DE" altLang="de-DE" sz="1600" b="1" dirty="0" err="1"/>
              <a:t>object</a:t>
            </a:r>
            <a:r>
              <a:rPr lang="de-DE" altLang="de-DE" sz="1600" b="1" dirty="0"/>
              <a:t> </a:t>
            </a:r>
            <a:r>
              <a:rPr lang="de-DE" altLang="de-DE" sz="1600" b="1" dirty="0" smtClean="0"/>
              <a:t>h </a:t>
            </a:r>
            <a:r>
              <a:rPr lang="de-DE" sz="1400" dirty="0" smtClean="0"/>
              <a:t>in </a:t>
            </a:r>
            <a:r>
              <a:rPr lang="de-DE" sz="1400" dirty="0"/>
              <a:t>mm</a:t>
            </a:r>
          </a:p>
        </p:txBody>
      </p:sp>
      <p:grpSp>
        <p:nvGrpSpPr>
          <p:cNvPr id="17" name="Group 1083"/>
          <p:cNvGrpSpPr>
            <a:grpSpLocks/>
          </p:cNvGrpSpPr>
          <p:nvPr/>
        </p:nvGrpSpPr>
        <p:grpSpPr bwMode="auto">
          <a:xfrm>
            <a:off x="410466" y="2014050"/>
            <a:ext cx="4786313" cy="3184525"/>
            <a:chOff x="262" y="935"/>
            <a:chExt cx="3266" cy="2006"/>
          </a:xfrm>
        </p:grpSpPr>
        <p:pic>
          <p:nvPicPr>
            <p:cNvPr id="18" name="Picture 1035" descr="Kopf geneigt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62" y="935"/>
              <a:ext cx="1245" cy="14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9" name="Line 1036"/>
            <p:cNvSpPr>
              <a:spLocks noChangeShapeType="1"/>
            </p:cNvSpPr>
            <p:nvPr/>
          </p:nvSpPr>
          <p:spPr bwMode="auto">
            <a:xfrm>
              <a:off x="1270" y="1511"/>
              <a:ext cx="1117" cy="144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</p:spPr>
          <p:txBody>
            <a:bodyPr lIns="90000" tIns="46800" rIns="90000" bIns="46800"/>
            <a:lstStyle/>
            <a:p>
              <a:endParaRPr lang="de-DE"/>
            </a:p>
          </p:txBody>
        </p:sp>
        <p:sp>
          <p:nvSpPr>
            <p:cNvPr id="20" name="Line 1037"/>
            <p:cNvSpPr>
              <a:spLocks noChangeShapeType="1"/>
            </p:cNvSpPr>
            <p:nvPr/>
          </p:nvSpPr>
          <p:spPr bwMode="auto">
            <a:xfrm>
              <a:off x="1270" y="1511"/>
              <a:ext cx="1044" cy="378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</p:spPr>
          <p:txBody>
            <a:bodyPr lIns="90000" tIns="46800" rIns="90000" bIns="46800"/>
            <a:lstStyle/>
            <a:p>
              <a:endParaRPr lang="de-DE"/>
            </a:p>
          </p:txBody>
        </p:sp>
        <p:sp>
          <p:nvSpPr>
            <p:cNvPr id="21" name="Line 1038"/>
            <p:cNvSpPr>
              <a:spLocks noChangeShapeType="1"/>
            </p:cNvSpPr>
            <p:nvPr/>
          </p:nvSpPr>
          <p:spPr bwMode="auto">
            <a:xfrm>
              <a:off x="1270" y="1511"/>
              <a:ext cx="957" cy="633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</p:spPr>
          <p:txBody>
            <a:bodyPr lIns="90000" tIns="46800" rIns="90000" bIns="46800"/>
            <a:lstStyle/>
            <a:p>
              <a:endParaRPr lang="de-DE"/>
            </a:p>
          </p:txBody>
        </p:sp>
        <p:sp>
          <p:nvSpPr>
            <p:cNvPr id="22" name="Line 1056"/>
            <p:cNvSpPr>
              <a:spLocks noChangeShapeType="1"/>
            </p:cNvSpPr>
            <p:nvPr/>
          </p:nvSpPr>
          <p:spPr bwMode="auto">
            <a:xfrm flipH="1">
              <a:off x="1056" y="1525"/>
              <a:ext cx="213" cy="72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lIns="90000" tIns="46800" rIns="90000" bIns="46800"/>
            <a:lstStyle/>
            <a:p>
              <a:endParaRPr lang="de-DE"/>
            </a:p>
          </p:txBody>
        </p:sp>
        <p:sp>
          <p:nvSpPr>
            <p:cNvPr id="23" name="Text Box 1059"/>
            <p:cNvSpPr txBox="1">
              <a:spLocks noChangeArrowheads="1"/>
            </p:cNvSpPr>
            <p:nvPr/>
          </p:nvSpPr>
          <p:spPr bwMode="auto">
            <a:xfrm>
              <a:off x="557" y="2387"/>
              <a:ext cx="1655" cy="5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0000" tIns="46800" rIns="90000" bIns="4680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de-DE" altLang="de-DE" sz="1600" b="1" dirty="0" err="1"/>
                <a:t>Viewing</a:t>
              </a:r>
              <a:r>
                <a:rPr lang="de-DE" altLang="de-DE" sz="1600" b="1" dirty="0"/>
                <a:t> </a:t>
              </a:r>
              <a:r>
                <a:rPr lang="de-DE" altLang="de-DE" sz="1600" b="1" dirty="0" err="1"/>
                <a:t>distance</a:t>
              </a:r>
              <a:r>
                <a:rPr lang="de-DE" altLang="de-DE" sz="1600" b="1" dirty="0"/>
                <a:t> S </a:t>
              </a:r>
              <a:r>
                <a:rPr lang="de-DE" altLang="de-DE" sz="1400" dirty="0"/>
                <a:t>in mm</a:t>
              </a:r>
            </a:p>
            <a:p>
              <a:pPr>
                <a:spcBef>
                  <a:spcPct val="50000"/>
                </a:spcBef>
              </a:pPr>
              <a:endParaRPr lang="de-DE" sz="1400" dirty="0"/>
            </a:p>
          </p:txBody>
        </p:sp>
        <p:sp>
          <p:nvSpPr>
            <p:cNvPr id="24" name="Line 1060"/>
            <p:cNvSpPr>
              <a:spLocks noChangeShapeType="1"/>
            </p:cNvSpPr>
            <p:nvPr/>
          </p:nvSpPr>
          <p:spPr bwMode="auto">
            <a:xfrm>
              <a:off x="1124" y="2001"/>
              <a:ext cx="1021" cy="38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triangle" w="sm" len="med"/>
              <a:tailEnd type="triangle" w="sm" len="med"/>
            </a:ln>
          </p:spPr>
          <p:txBody>
            <a:bodyPr lIns="90000" tIns="46800" rIns="90000" bIns="46800"/>
            <a:lstStyle/>
            <a:p>
              <a:endParaRPr lang="de-DE"/>
            </a:p>
          </p:txBody>
        </p:sp>
        <p:sp>
          <p:nvSpPr>
            <p:cNvPr id="25" name="Text Box 1064"/>
            <p:cNvSpPr txBox="1">
              <a:spLocks noChangeArrowheads="1"/>
            </p:cNvSpPr>
            <p:nvPr/>
          </p:nvSpPr>
          <p:spPr bwMode="auto">
            <a:xfrm>
              <a:off x="1558" y="1227"/>
              <a:ext cx="1970" cy="2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0000" tIns="46800" rIns="90000" bIns="4680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de-DE" sz="1600" b="1" dirty="0"/>
                <a:t>Visual angle </a:t>
              </a:r>
              <a:r>
                <a:rPr lang="de-DE" sz="1600" dirty="0"/>
                <a:t>in </a:t>
              </a:r>
              <a:r>
                <a:rPr lang="de-DE" sz="1600" dirty="0" err="1"/>
                <a:t>minutes</a:t>
              </a:r>
              <a:endParaRPr lang="de-DE" sz="1600" dirty="0"/>
            </a:p>
          </p:txBody>
        </p:sp>
      </p:grpSp>
      <p:grpSp>
        <p:nvGrpSpPr>
          <p:cNvPr id="26" name="Group 1082"/>
          <p:cNvGrpSpPr>
            <a:grpSpLocks/>
          </p:cNvGrpSpPr>
          <p:nvPr/>
        </p:nvGrpSpPr>
        <p:grpSpPr bwMode="auto">
          <a:xfrm>
            <a:off x="2708275" y="2745656"/>
            <a:ext cx="1398588" cy="2195512"/>
            <a:chOff x="1848" y="1393"/>
            <a:chExt cx="954" cy="1383"/>
          </a:xfrm>
        </p:grpSpPr>
        <p:sp>
          <p:nvSpPr>
            <p:cNvPr id="27" name="Oval 1047"/>
            <p:cNvSpPr>
              <a:spLocks noChangeArrowheads="1"/>
            </p:cNvSpPr>
            <p:nvPr/>
          </p:nvSpPr>
          <p:spPr bwMode="auto">
            <a:xfrm>
              <a:off x="2208" y="2200"/>
              <a:ext cx="576" cy="576"/>
            </a:xfrm>
            <a:prstGeom prst="ellipse">
              <a:avLst/>
            </a:prstGeom>
            <a:noFill/>
            <a:ln w="9525">
              <a:noFill/>
              <a:round/>
              <a:headEnd/>
              <a:tailEnd/>
            </a:ln>
          </p:spPr>
          <p:txBody>
            <a:bodyPr wrap="none" lIns="90000" tIns="46800" rIns="90000" bIns="46800" anchor="ctr"/>
            <a:lstStyle/>
            <a:p>
              <a:endParaRPr lang="de-DE"/>
            </a:p>
          </p:txBody>
        </p:sp>
        <p:sp>
          <p:nvSpPr>
            <p:cNvPr id="28" name="Line 1039"/>
            <p:cNvSpPr>
              <a:spLocks noChangeShapeType="1"/>
            </p:cNvSpPr>
            <p:nvPr/>
          </p:nvSpPr>
          <p:spPr bwMode="auto">
            <a:xfrm flipH="1">
              <a:off x="2227" y="1655"/>
              <a:ext cx="162" cy="483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</p:spPr>
          <p:txBody>
            <a:bodyPr lIns="90000" tIns="46800" rIns="90000" bIns="46800"/>
            <a:lstStyle/>
            <a:p>
              <a:endParaRPr lang="de-DE"/>
            </a:p>
          </p:txBody>
        </p:sp>
        <p:sp>
          <p:nvSpPr>
            <p:cNvPr id="29" name="Freeform 1045"/>
            <p:cNvSpPr>
              <a:spLocks/>
            </p:cNvSpPr>
            <p:nvPr/>
          </p:nvSpPr>
          <p:spPr bwMode="auto">
            <a:xfrm>
              <a:off x="2236" y="1765"/>
              <a:ext cx="111" cy="94"/>
            </a:xfrm>
            <a:custGeom>
              <a:avLst/>
              <a:gdLst>
                <a:gd name="T0" fmla="*/ 0 w 111"/>
                <a:gd name="T1" fmla="*/ 94 h 94"/>
                <a:gd name="T2" fmla="*/ 3 w 111"/>
                <a:gd name="T3" fmla="*/ 58 h 94"/>
                <a:gd name="T4" fmla="*/ 18 w 111"/>
                <a:gd name="T5" fmla="*/ 25 h 94"/>
                <a:gd name="T6" fmla="*/ 36 w 111"/>
                <a:gd name="T7" fmla="*/ 7 h 94"/>
                <a:gd name="T8" fmla="*/ 72 w 111"/>
                <a:gd name="T9" fmla="*/ 1 h 94"/>
                <a:gd name="T10" fmla="*/ 111 w 111"/>
                <a:gd name="T11" fmla="*/ 16 h 9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11"/>
                <a:gd name="T19" fmla="*/ 0 h 94"/>
                <a:gd name="T20" fmla="*/ 111 w 111"/>
                <a:gd name="T21" fmla="*/ 94 h 94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11" h="94">
                  <a:moveTo>
                    <a:pt x="0" y="94"/>
                  </a:moveTo>
                  <a:cubicBezTo>
                    <a:pt x="0" y="88"/>
                    <a:pt x="0" y="69"/>
                    <a:pt x="3" y="58"/>
                  </a:cubicBezTo>
                  <a:cubicBezTo>
                    <a:pt x="6" y="47"/>
                    <a:pt x="12" y="34"/>
                    <a:pt x="18" y="25"/>
                  </a:cubicBezTo>
                  <a:cubicBezTo>
                    <a:pt x="24" y="16"/>
                    <a:pt x="27" y="11"/>
                    <a:pt x="36" y="7"/>
                  </a:cubicBezTo>
                  <a:cubicBezTo>
                    <a:pt x="45" y="3"/>
                    <a:pt x="60" y="0"/>
                    <a:pt x="72" y="1"/>
                  </a:cubicBezTo>
                  <a:cubicBezTo>
                    <a:pt x="84" y="2"/>
                    <a:pt x="103" y="13"/>
                    <a:pt x="111" y="16"/>
                  </a:cubicBezTo>
                </a:path>
              </a:pathLst>
            </a:custGeom>
            <a:noFill/>
            <a:ln w="25400">
              <a:solidFill>
                <a:schemeClr val="tx1"/>
              </a:solidFill>
              <a:round/>
              <a:headEnd/>
              <a:tailEnd/>
            </a:ln>
          </p:spPr>
          <p:txBody>
            <a:bodyPr lIns="90000" tIns="46800" rIns="90000" bIns="46800"/>
            <a:lstStyle/>
            <a:p>
              <a:endParaRPr lang="de-DE"/>
            </a:p>
          </p:txBody>
        </p:sp>
        <p:sp>
          <p:nvSpPr>
            <p:cNvPr id="30" name="Text Box 1048"/>
            <p:cNvSpPr txBox="1">
              <a:spLocks noChangeArrowheads="1"/>
            </p:cNvSpPr>
            <p:nvPr/>
          </p:nvSpPr>
          <p:spPr bwMode="auto">
            <a:xfrm>
              <a:off x="2215" y="1745"/>
              <a:ext cx="192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0000" tIns="46800" rIns="90000" bIns="46800"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de-DE" sz="1000">
                  <a:cs typeface="Arial" charset="0"/>
                </a:rPr>
                <a:t>•</a:t>
              </a:r>
              <a:endParaRPr lang="de-DE" sz="1000"/>
            </a:p>
          </p:txBody>
        </p:sp>
        <p:sp>
          <p:nvSpPr>
            <p:cNvPr id="31" name="Line 1049"/>
            <p:cNvSpPr>
              <a:spLocks noChangeShapeType="1"/>
            </p:cNvSpPr>
            <p:nvPr/>
          </p:nvSpPr>
          <p:spPr bwMode="auto">
            <a:xfrm>
              <a:off x="2389" y="1655"/>
              <a:ext cx="413" cy="14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lIns="90000" tIns="46800" rIns="90000" bIns="46800"/>
            <a:lstStyle/>
            <a:p>
              <a:endParaRPr lang="de-DE"/>
            </a:p>
          </p:txBody>
        </p:sp>
        <p:sp>
          <p:nvSpPr>
            <p:cNvPr id="32" name="Line 1050"/>
            <p:cNvSpPr>
              <a:spLocks noChangeShapeType="1"/>
            </p:cNvSpPr>
            <p:nvPr/>
          </p:nvSpPr>
          <p:spPr bwMode="auto">
            <a:xfrm>
              <a:off x="2224" y="2138"/>
              <a:ext cx="420" cy="15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lIns="90000" tIns="46800" rIns="90000" bIns="46800"/>
            <a:lstStyle/>
            <a:p>
              <a:endParaRPr lang="de-DE"/>
            </a:p>
          </p:txBody>
        </p:sp>
        <p:sp>
          <p:nvSpPr>
            <p:cNvPr id="33" name="Line 1052"/>
            <p:cNvSpPr>
              <a:spLocks noChangeShapeType="1"/>
            </p:cNvSpPr>
            <p:nvPr/>
          </p:nvSpPr>
          <p:spPr bwMode="auto">
            <a:xfrm flipH="1">
              <a:off x="2689" y="1570"/>
              <a:ext cx="45" cy="19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sm" len="med"/>
            </a:ln>
          </p:spPr>
          <p:txBody>
            <a:bodyPr lIns="90000" tIns="46800" rIns="90000" bIns="46800"/>
            <a:lstStyle/>
            <a:p>
              <a:endParaRPr lang="de-DE"/>
            </a:p>
          </p:txBody>
        </p:sp>
        <p:sp>
          <p:nvSpPr>
            <p:cNvPr id="34" name="Line 1053"/>
            <p:cNvSpPr>
              <a:spLocks noChangeShapeType="1"/>
            </p:cNvSpPr>
            <p:nvPr/>
          </p:nvSpPr>
          <p:spPr bwMode="auto">
            <a:xfrm flipV="1">
              <a:off x="2508" y="2251"/>
              <a:ext cx="45" cy="18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sm" len="med"/>
            </a:ln>
          </p:spPr>
          <p:txBody>
            <a:bodyPr lIns="90000" tIns="46800" rIns="90000" bIns="46800"/>
            <a:lstStyle/>
            <a:p>
              <a:endParaRPr lang="de-DE"/>
            </a:p>
          </p:txBody>
        </p:sp>
        <p:sp>
          <p:nvSpPr>
            <p:cNvPr id="35" name="Line 1055"/>
            <p:cNvSpPr>
              <a:spLocks noChangeShapeType="1"/>
            </p:cNvSpPr>
            <p:nvPr/>
          </p:nvSpPr>
          <p:spPr bwMode="auto">
            <a:xfrm flipH="1">
              <a:off x="2099" y="2137"/>
              <a:ext cx="131" cy="38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lIns="90000" tIns="46800" rIns="90000" bIns="46800"/>
            <a:lstStyle/>
            <a:p>
              <a:endParaRPr lang="de-DE"/>
            </a:p>
          </p:txBody>
        </p:sp>
        <p:sp>
          <p:nvSpPr>
            <p:cNvPr id="36" name="Line 1062"/>
            <p:cNvSpPr>
              <a:spLocks noChangeShapeType="1"/>
            </p:cNvSpPr>
            <p:nvPr/>
          </p:nvSpPr>
          <p:spPr bwMode="auto">
            <a:xfrm rot="20100000" flipH="1">
              <a:off x="1975" y="1393"/>
              <a:ext cx="53" cy="2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sm" len="med"/>
            </a:ln>
          </p:spPr>
          <p:txBody>
            <a:bodyPr lIns="90000" tIns="46800" rIns="90000" bIns="46800"/>
            <a:lstStyle/>
            <a:p>
              <a:endParaRPr lang="de-DE"/>
            </a:p>
          </p:txBody>
        </p:sp>
        <p:sp>
          <p:nvSpPr>
            <p:cNvPr id="37" name="Line 1063"/>
            <p:cNvSpPr>
              <a:spLocks noChangeShapeType="1"/>
            </p:cNvSpPr>
            <p:nvPr/>
          </p:nvSpPr>
          <p:spPr bwMode="auto">
            <a:xfrm rot="1500000">
              <a:off x="1918" y="1956"/>
              <a:ext cx="0" cy="17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triangle" w="sm" len="med"/>
              <a:tailEnd type="none" w="sm" len="med"/>
            </a:ln>
          </p:spPr>
          <p:txBody>
            <a:bodyPr lIns="90000" tIns="46800" rIns="90000" bIns="46800"/>
            <a:lstStyle/>
            <a:p>
              <a:endParaRPr lang="de-DE"/>
            </a:p>
          </p:txBody>
        </p:sp>
        <p:sp>
          <p:nvSpPr>
            <p:cNvPr id="38" name="Arc 1081"/>
            <p:cNvSpPr>
              <a:spLocks/>
            </p:cNvSpPr>
            <p:nvPr/>
          </p:nvSpPr>
          <p:spPr bwMode="auto">
            <a:xfrm rot="1523102">
              <a:off x="1848" y="1589"/>
              <a:ext cx="182" cy="389"/>
            </a:xfrm>
            <a:custGeom>
              <a:avLst/>
              <a:gdLst>
                <a:gd name="T0" fmla="*/ 85 w 21410"/>
                <a:gd name="T1" fmla="*/ 0 h 19172"/>
                <a:gd name="T2" fmla="*/ 182 w 21410"/>
                <a:gd name="T3" fmla="*/ 331 h 19172"/>
                <a:gd name="T4" fmla="*/ 0 w 21410"/>
                <a:gd name="T5" fmla="*/ 389 h 19172"/>
                <a:gd name="T6" fmla="*/ 0 60000 65536"/>
                <a:gd name="T7" fmla="*/ 0 60000 65536"/>
                <a:gd name="T8" fmla="*/ 0 60000 65536"/>
                <a:gd name="T9" fmla="*/ 0 w 21410"/>
                <a:gd name="T10" fmla="*/ 0 h 19172"/>
                <a:gd name="T11" fmla="*/ 21410 w 21410"/>
                <a:gd name="T12" fmla="*/ 19172 h 19172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410" h="19172" fill="none" extrusionOk="0">
                  <a:moveTo>
                    <a:pt x="9949" y="0"/>
                  </a:moveTo>
                  <a:cubicBezTo>
                    <a:pt x="16202" y="3244"/>
                    <a:pt x="20479" y="9334"/>
                    <a:pt x="21410" y="16316"/>
                  </a:cubicBezTo>
                </a:path>
                <a:path w="21410" h="19172" stroke="0" extrusionOk="0">
                  <a:moveTo>
                    <a:pt x="9949" y="0"/>
                  </a:moveTo>
                  <a:cubicBezTo>
                    <a:pt x="16202" y="3244"/>
                    <a:pt x="20479" y="9334"/>
                    <a:pt x="21410" y="16316"/>
                  </a:cubicBezTo>
                  <a:lnTo>
                    <a:pt x="0" y="19172"/>
                  </a:lnTo>
                  <a:close/>
                </a:path>
              </a:pathLst>
            </a:custGeom>
            <a:noFill/>
            <a:ln w="12700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 wrap="none" lIns="90000" tIns="46800" rIns="90000" bIns="46800" anchor="ctr"/>
            <a:lstStyle/>
            <a:p>
              <a:endParaRPr lang="de-DE"/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39" name="Text Box 6"/>
              <p:cNvSpPr txBox="1">
                <a:spLocks noChangeArrowheads="1"/>
              </p:cNvSpPr>
              <p:nvPr/>
            </p:nvSpPr>
            <p:spPr bwMode="auto">
              <a:xfrm>
                <a:off x="5652120" y="2014050"/>
                <a:ext cx="2761888" cy="766878"/>
              </a:xfrm>
              <a:prstGeom prst="rect">
                <a:avLst/>
              </a:prstGeom>
              <a:ln>
                <a:headEnd/>
                <a:tailEnd/>
              </a:ln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wrap="none" lIns="90000" tIns="46800" rIns="90000" bIns="46800">
                <a:spAutoFit/>
              </a:bodyPr>
              <a:lstStyle/>
              <a:p>
                <a:pPr algn="l">
                  <a:spcBef>
                    <a:spcPts val="0"/>
                  </a:spcBef>
                  <a:spcAft>
                    <a:spcPts val="600"/>
                  </a:spcAft>
                </a:pPr>
                <a:r>
                  <a:rPr lang="de-DE" sz="1600" b="1" dirty="0" smtClean="0">
                    <a:solidFill>
                      <a:srgbClr val="2A3C5C"/>
                    </a:solidFill>
                    <a:latin typeface="Arial" pitchFamily="34" charset="0"/>
                    <a:cs typeface="Arial" pitchFamily="34" charset="0"/>
                  </a:rPr>
                  <a:t>h = S </a:t>
                </a:r>
                <a:r>
                  <a:rPr lang="de-DE" sz="1600" b="1" dirty="0">
                    <a:solidFill>
                      <a:srgbClr val="2A3C5C"/>
                    </a:solidFill>
                    <a:latin typeface="Arial" pitchFamily="34" charset="0"/>
                    <a:cs typeface="Arial" pitchFamily="34" charset="0"/>
                  </a:rPr>
                  <a:t>· </a:t>
                </a:r>
                <a:r>
                  <a:rPr lang="de-DE" sz="1600" b="1" dirty="0" smtClean="0">
                    <a:solidFill>
                      <a:srgbClr val="2A3C5C"/>
                    </a:solidFill>
                    <a:latin typeface="Arial" pitchFamily="34" charset="0"/>
                    <a:cs typeface="Arial" pitchFamily="34" charset="0"/>
                  </a:rPr>
                  <a:t>tan α</a:t>
                </a:r>
              </a:p>
              <a:p>
                <a:pPr>
                  <a:spcBef>
                    <a:spcPts val="0"/>
                  </a:spcBef>
                  <a:spcAft>
                    <a:spcPts val="600"/>
                  </a:spcAft>
                </a:pPr>
                <a:r>
                  <a:rPr lang="de-DE" sz="1600" b="1" dirty="0" smtClean="0">
                    <a:solidFill>
                      <a:srgbClr val="2A3C5C"/>
                    </a:solidFill>
                    <a:latin typeface="Arial" pitchFamily="34" charset="0"/>
                    <a:cs typeface="Arial" pitchFamily="34" charset="0"/>
                  </a:rPr>
                  <a:t>α  in </a:t>
                </a:r>
                <a:r>
                  <a:rPr lang="de-DE" sz="1600" b="1" dirty="0">
                    <a:solidFill>
                      <a:srgbClr val="2A3C5C"/>
                    </a:solidFill>
                    <a:latin typeface="Arial" pitchFamily="34" charset="0"/>
                    <a:cs typeface="Arial" pitchFamily="34" charset="0"/>
                  </a:rPr>
                  <a:t>minute of arc</a:t>
                </a:r>
                <a:r>
                  <a:rPr lang="de-DE" sz="1600" b="1" dirty="0" smtClean="0">
                    <a:solidFill>
                      <a:srgbClr val="2A3C5C"/>
                    </a:solidFill>
                    <a:latin typeface="Arial" pitchFamily="34" charset="0"/>
                    <a:cs typeface="Arial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de-DE" sz="1600" b="1" i="0" smtClean="0">
                        <a:solidFill>
                          <a:srgbClr val="2A3C5C"/>
                        </a:solidFill>
                        <a:latin typeface="Cambria Math"/>
                        <a:cs typeface="Arial" pitchFamily="34" charset="0"/>
                      </a:rPr>
                      <m:t> </m:t>
                    </m:r>
                    <m:r>
                      <a:rPr lang="de-DE" sz="1600" i="1">
                        <a:solidFill>
                          <a:srgbClr val="2A3C5C"/>
                        </a:solidFill>
                        <a:latin typeface="Cambria Math"/>
                        <a:cs typeface="Arial" pitchFamily="34" charset="0"/>
                      </a:rPr>
                      <m:t>=(</m:t>
                    </m:r>
                    <m:f>
                      <m:fPr>
                        <m:ctrlPr>
                          <a:rPr lang="de-DE" sz="1600" i="1">
                            <a:solidFill>
                              <a:srgbClr val="2A3C5C"/>
                            </a:solidFill>
                            <a:latin typeface="Cambria Math" panose="02040503050406030204" pitchFamily="18" charset="0"/>
                            <a:cs typeface="Arial" pitchFamily="34" charset="0"/>
                          </a:rPr>
                        </m:ctrlPr>
                      </m:fPr>
                      <m:num>
                        <m:r>
                          <a:rPr lang="de-DE" sz="1600" i="1">
                            <a:solidFill>
                              <a:srgbClr val="2A3C5C"/>
                            </a:solidFill>
                            <a:latin typeface="Cambria Math"/>
                            <a:cs typeface="Arial" pitchFamily="34" charset="0"/>
                          </a:rPr>
                          <m:t>1</m:t>
                        </m:r>
                      </m:num>
                      <m:den>
                        <m:r>
                          <a:rPr lang="de-DE" sz="1600" i="1">
                            <a:solidFill>
                              <a:srgbClr val="2A3C5C"/>
                            </a:solidFill>
                            <a:latin typeface="Cambria Math"/>
                            <a:cs typeface="Arial" pitchFamily="34" charset="0"/>
                          </a:rPr>
                          <m:t>60</m:t>
                        </m:r>
                      </m:den>
                    </m:f>
                    <m:r>
                      <a:rPr lang="de-DE" sz="1600" i="1">
                        <a:solidFill>
                          <a:srgbClr val="2A3C5C"/>
                        </a:solidFill>
                        <a:latin typeface="Cambria Math"/>
                        <a:cs typeface="Arial" pitchFamily="34" charset="0"/>
                      </a:rPr>
                      <m:t>)</m:t>
                    </m:r>
                  </m:oMath>
                </a14:m>
                <a:r>
                  <a:rPr lang="de-DE" sz="1600" dirty="0">
                    <a:solidFill>
                      <a:srgbClr val="2A3C5C"/>
                    </a:solidFill>
                    <a:latin typeface="Arial" pitchFamily="34" charset="0"/>
                    <a:cs typeface="Arial" pitchFamily="34" charset="0"/>
                  </a:rPr>
                  <a:t>°)</a:t>
                </a:r>
                <a:endParaRPr lang="de-DE" sz="1600" b="1" dirty="0">
                  <a:solidFill>
                    <a:srgbClr val="2A3C5C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</mc:Choice>
        <mc:Fallback xmlns="">
          <p:sp>
            <p:nvSpPr>
              <p:cNvPr id="39" name="Text Box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5652120" y="2014050"/>
                <a:ext cx="2761888" cy="766878"/>
              </a:xfrm>
              <a:prstGeom prst="rect">
                <a:avLst/>
              </a:prstGeom>
              <a:blipFill>
                <a:blip r:embed="rId4"/>
                <a:stretch>
                  <a:fillRect l="-875" b="-769"/>
                </a:stretch>
              </a:blipFill>
              <a:ln>
                <a:headEnd/>
                <a:tailEnd/>
              </a:ln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0" name="Rectangle 1071"/>
          <p:cNvSpPr>
            <a:spLocks noChangeArrowheads="1"/>
          </p:cNvSpPr>
          <p:nvPr/>
        </p:nvSpPr>
        <p:spPr bwMode="auto">
          <a:xfrm>
            <a:off x="5686760" y="3405087"/>
            <a:ext cx="3124200" cy="86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>
              <a:lnSpc>
                <a:spcPct val="120000"/>
              </a:lnSpc>
              <a:spcAft>
                <a:spcPct val="20000"/>
              </a:spcAft>
            </a:pPr>
            <a:r>
              <a:rPr lang="de-DE" sz="1800" dirty="0">
                <a:solidFill>
                  <a:schemeClr val="tx2"/>
                </a:solidFill>
                <a:sym typeface="Wingdings" pitchFamily="2" charset="2"/>
              </a:rPr>
              <a:t> </a:t>
            </a:r>
            <a:r>
              <a:rPr lang="de-DE" altLang="de-DE" sz="1800" dirty="0" smtClean="0">
                <a:solidFill>
                  <a:schemeClr val="tx2"/>
                </a:solidFill>
              </a:rPr>
              <a:t>Ideal </a:t>
            </a:r>
            <a:r>
              <a:rPr lang="de-DE" sz="1800" dirty="0" smtClean="0">
                <a:solidFill>
                  <a:schemeClr val="tx2"/>
                </a:solidFill>
              </a:rPr>
              <a:t>: </a:t>
            </a:r>
            <a:r>
              <a:rPr lang="de-DE" sz="1800" dirty="0">
                <a:solidFill>
                  <a:schemeClr val="tx2"/>
                </a:solidFill>
              </a:rPr>
              <a:t>	18` - 22`</a:t>
            </a:r>
          </a:p>
          <a:p>
            <a:pPr>
              <a:lnSpc>
                <a:spcPct val="120000"/>
              </a:lnSpc>
              <a:spcAft>
                <a:spcPct val="20000"/>
              </a:spcAft>
            </a:pPr>
            <a:r>
              <a:rPr lang="de-DE" sz="1800" dirty="0">
                <a:solidFill>
                  <a:schemeClr val="tx2"/>
                </a:solidFill>
                <a:sym typeface="Wingdings" pitchFamily="2" charset="2"/>
              </a:rPr>
              <a:t> </a:t>
            </a:r>
            <a:r>
              <a:rPr lang="de-DE" altLang="de-DE" sz="1800" dirty="0" err="1">
                <a:solidFill>
                  <a:schemeClr val="tx2"/>
                </a:solidFill>
              </a:rPr>
              <a:t>Permissible</a:t>
            </a:r>
            <a:r>
              <a:rPr lang="de-DE" altLang="de-DE" sz="1800" dirty="0">
                <a:solidFill>
                  <a:schemeClr val="tx2"/>
                </a:solidFill>
              </a:rPr>
              <a:t> </a:t>
            </a:r>
            <a:r>
              <a:rPr lang="de-DE" sz="1800" dirty="0" smtClean="0">
                <a:solidFill>
                  <a:schemeClr val="tx2"/>
                </a:solidFill>
              </a:rPr>
              <a:t>: </a:t>
            </a:r>
            <a:r>
              <a:rPr lang="de-DE" sz="1800" dirty="0">
                <a:solidFill>
                  <a:schemeClr val="tx2"/>
                </a:solidFill>
              </a:rPr>
              <a:t>	15`- 18` </a:t>
            </a:r>
          </a:p>
        </p:txBody>
      </p:sp>
      <p:sp>
        <p:nvSpPr>
          <p:cNvPr id="41" name="Rectangle 1072"/>
          <p:cNvSpPr>
            <a:spLocks noChangeArrowheads="1"/>
          </p:cNvSpPr>
          <p:nvPr/>
        </p:nvSpPr>
        <p:spPr bwMode="auto">
          <a:xfrm>
            <a:off x="5544729" y="3069902"/>
            <a:ext cx="3422711" cy="371513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lIns="90000" tIns="46800" rIns="90000" bIns="46800">
            <a:spAutoFit/>
          </a:bodyPr>
          <a:lstStyle/>
          <a:p>
            <a:r>
              <a:rPr lang="en-US" sz="1800" b="1" dirty="0">
                <a:solidFill>
                  <a:srgbClr val="0B2A51"/>
                </a:solidFill>
              </a:rPr>
              <a:t>Dimension of the visual angle</a:t>
            </a:r>
          </a:p>
        </p:txBody>
      </p:sp>
      <p:sp>
        <p:nvSpPr>
          <p:cNvPr id="42" name="Rechteck 41"/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5315062" y="4293096"/>
            <a:ext cx="3492388" cy="2178545"/>
          </a:xfrm>
          <a:prstGeom prst="rect">
            <a:avLst/>
          </a:prstGeom>
          <a:blipFill rotWithShape="1">
            <a:blip r:embed="rId5" cstate="print"/>
            <a:stretch>
              <a:fillRect l="-1571" t="-1397" r="-1222" b="-4469"/>
            </a:stretch>
          </a:blipFill>
        </p:spPr>
        <p:txBody>
          <a:bodyPr/>
          <a:lstStyle/>
          <a:p>
            <a:pPr>
              <a:defRPr/>
            </a:pPr>
            <a:r>
              <a:rPr lang="de-DE" dirty="0">
                <a:noFill/>
              </a:rPr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20994215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Visual </a:t>
            </a:r>
            <a:r>
              <a:rPr lang="de-DE" dirty="0" err="1"/>
              <a:t>region</a:t>
            </a:r>
            <a:r>
              <a:rPr lang="de-DE" dirty="0"/>
              <a:t> – </a:t>
            </a:r>
            <a:r>
              <a:rPr lang="de-DE" dirty="0" err="1"/>
              <a:t>central</a:t>
            </a:r>
            <a:r>
              <a:rPr lang="de-DE" dirty="0"/>
              <a:t> </a:t>
            </a:r>
            <a:r>
              <a:rPr lang="de-DE" dirty="0" err="1"/>
              <a:t>vision</a:t>
            </a:r>
            <a:r>
              <a:rPr lang="de-DE" dirty="0"/>
              <a:t>: </a:t>
            </a:r>
            <a:r>
              <a:rPr lang="de-DE" dirty="0" err="1"/>
              <a:t>fixation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39750" y="1484313"/>
            <a:ext cx="6840562" cy="4897437"/>
          </a:xfrm>
        </p:spPr>
        <p:txBody>
          <a:bodyPr/>
          <a:lstStyle/>
          <a:p>
            <a:r>
              <a:rPr lang="de-DE" dirty="0"/>
              <a:t>Fixation: </a:t>
            </a:r>
          </a:p>
          <a:p>
            <a:pPr marL="342900" indent="-342900">
              <a:buClr>
                <a:schemeClr val="accent2"/>
              </a:buClr>
              <a:buFont typeface="Wingdings" panose="05000000000000000000" pitchFamily="2" charset="2"/>
              <a:buChar char="§"/>
            </a:pPr>
            <a:r>
              <a:rPr lang="en-US" b="0" dirty="0"/>
              <a:t>Intentional viewing of an object with the fovea </a:t>
            </a:r>
            <a:r>
              <a:rPr lang="en-US" b="0" dirty="0" err="1"/>
              <a:t>centralis</a:t>
            </a:r>
            <a:endParaRPr lang="en-US" b="0" dirty="0"/>
          </a:p>
          <a:p>
            <a:pPr marL="342900" indent="-342900">
              <a:buClr>
                <a:schemeClr val="accent2"/>
              </a:buClr>
              <a:buFont typeface="Wingdings" panose="05000000000000000000" pitchFamily="2" charset="2"/>
              <a:buChar char="§"/>
            </a:pPr>
            <a:r>
              <a:rPr lang="en-US" b="0" dirty="0"/>
              <a:t>Duration of fixation ≥ 0.3 sec. at the </a:t>
            </a:r>
            <a:r>
              <a:rPr lang="en-US" b="0" dirty="0" smtClean="0"/>
              <a:t>point</a:t>
            </a:r>
            <a:br>
              <a:rPr lang="en-US" b="0" dirty="0" smtClean="0"/>
            </a:br>
            <a:r>
              <a:rPr lang="en-US" b="0" dirty="0" smtClean="0"/>
              <a:t>of </a:t>
            </a:r>
            <a:r>
              <a:rPr lang="en-US" b="0" dirty="0"/>
              <a:t>fixation</a:t>
            </a:r>
          </a:p>
          <a:p>
            <a:pPr marL="342900" indent="-342900">
              <a:buClr>
                <a:schemeClr val="accent2"/>
              </a:buClr>
              <a:buFont typeface="Wingdings" panose="05000000000000000000" pitchFamily="2" charset="2"/>
              <a:buChar char="§"/>
            </a:pPr>
            <a:endParaRPr lang="de-DE" b="0" dirty="0"/>
          </a:p>
          <a:p>
            <a:pPr marL="342900" indent="-342900">
              <a:buClr>
                <a:schemeClr val="accent2"/>
              </a:buClr>
              <a:buFont typeface="Wingdings" panose="05000000000000000000" pitchFamily="2" charset="2"/>
              <a:buChar char="§"/>
            </a:pPr>
            <a:endParaRPr lang="de-DE" b="0" dirty="0" smtClean="0"/>
          </a:p>
          <a:p>
            <a:pPr marL="342900" indent="-342900">
              <a:buClr>
                <a:schemeClr val="accent2"/>
              </a:buClr>
              <a:buFont typeface="Wingdings" panose="05000000000000000000" pitchFamily="2" charset="2"/>
              <a:buChar char="§"/>
            </a:pPr>
            <a:endParaRPr lang="de-DE" b="0" dirty="0"/>
          </a:p>
          <a:p>
            <a:pPr marL="342900" indent="-342900">
              <a:buClr>
                <a:schemeClr val="accent2"/>
              </a:buClr>
              <a:buFont typeface="Wingdings" panose="05000000000000000000" pitchFamily="2" charset="2"/>
              <a:buChar char="§"/>
            </a:pPr>
            <a:endParaRPr lang="de-DE" b="0" dirty="0" smtClean="0"/>
          </a:p>
          <a:p>
            <a:pPr>
              <a:buClr>
                <a:schemeClr val="accent2"/>
              </a:buClr>
            </a:pPr>
            <a:r>
              <a:rPr lang="en-US" sz="2200" dirty="0"/>
              <a:t>Distance to the fixation point </a:t>
            </a:r>
            <a:r>
              <a:rPr lang="de-DE" sz="2200" dirty="0" smtClean="0"/>
              <a:t>	</a:t>
            </a:r>
            <a:r>
              <a:rPr lang="de-DE" sz="2200" dirty="0"/>
              <a:t>Visual </a:t>
            </a:r>
            <a:r>
              <a:rPr lang="de-DE" sz="2200" dirty="0" err="1"/>
              <a:t>acuity</a:t>
            </a:r>
            <a:r>
              <a:rPr lang="de-DE" sz="2200" dirty="0"/>
              <a:t/>
            </a:r>
            <a:br>
              <a:rPr lang="de-DE" sz="2200" dirty="0"/>
            </a:br>
            <a:r>
              <a:rPr lang="de-DE" sz="2200" b="0" dirty="0"/>
              <a:t>3 </a:t>
            </a:r>
            <a:r>
              <a:rPr lang="de-DE" sz="2200" b="0" dirty="0" err="1"/>
              <a:t>degrees</a:t>
            </a:r>
            <a:r>
              <a:rPr lang="de-DE" sz="2200" b="0" dirty="0" smtClean="0"/>
              <a:t>					50%</a:t>
            </a:r>
          </a:p>
          <a:p>
            <a:pPr>
              <a:buClr>
                <a:schemeClr val="accent2"/>
              </a:buClr>
            </a:pPr>
            <a:r>
              <a:rPr lang="de-DE" sz="2200" b="0" dirty="0" smtClean="0"/>
              <a:t>6-7 </a:t>
            </a:r>
            <a:r>
              <a:rPr lang="de-DE" sz="2200" b="0" dirty="0" err="1"/>
              <a:t>degrees</a:t>
            </a:r>
            <a:r>
              <a:rPr lang="de-DE" sz="2200" b="0" dirty="0" smtClean="0"/>
              <a:t>					25%</a:t>
            </a:r>
            <a:endParaRPr lang="de-DE" sz="2200" b="0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395C53E-5B63-4EBC-BE73-0561D966001E}" type="datetime1">
              <a:rPr lang="de-DE" altLang="de-DE" smtClean="0"/>
              <a:t>12.11.2019</a:t>
            </a:fld>
            <a:endParaRPr lang="de-DE" alt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de-DE" dirty="0" smtClean="0"/>
              <a:t>Module 2 – Learning ergonomics - Part 2</a:t>
            </a:r>
            <a:endParaRPr lang="de-DE" alt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de-DE" altLang="de-DE" dirty="0" smtClean="0"/>
              <a:t> </a:t>
            </a:r>
            <a:fld id="{64BF3704-6186-4150-B411-DAE4D11F88B1}" type="slidenum">
              <a:rPr lang="de-DE" altLang="de-DE" smtClean="0"/>
              <a:pPr/>
              <a:t>9</a:t>
            </a:fld>
            <a:endParaRPr lang="de-DE" altLang="de-DE" dirty="0"/>
          </a:p>
        </p:txBody>
      </p:sp>
      <p:graphicFrame>
        <p:nvGraphicFramePr>
          <p:cNvPr id="7" name="Object 204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96683312"/>
              </p:ext>
            </p:extLst>
          </p:nvPr>
        </p:nvGraphicFramePr>
        <p:xfrm>
          <a:off x="6588224" y="2502455"/>
          <a:ext cx="2217737" cy="18557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66" name="iGrafx Image Objekt" r:id="rId4" imgW="1504732" imgH="1162205" progId="">
                  <p:embed/>
                </p:oleObj>
              </mc:Choice>
              <mc:Fallback>
                <p:oleObj name="iGrafx Image Objekt" r:id="rId4" imgW="1504732" imgH="1162205" progId="">
                  <p:embed/>
                  <p:pic>
                    <p:nvPicPr>
                      <p:cNvPr id="1026" name="Object 204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588224" y="2502455"/>
                        <a:ext cx="2217737" cy="18557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Textfeld 7"/>
          <p:cNvSpPr txBox="1"/>
          <p:nvPr/>
        </p:nvSpPr>
        <p:spPr>
          <a:xfrm>
            <a:off x="479372" y="3501008"/>
            <a:ext cx="5238923" cy="1754326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r>
              <a:rPr lang="de-DE" b="1" dirty="0" err="1" smtClean="0"/>
              <a:t>Fovea</a:t>
            </a:r>
            <a:r>
              <a:rPr lang="de-DE" b="1" dirty="0" smtClean="0"/>
              <a:t> </a:t>
            </a:r>
            <a:r>
              <a:rPr lang="de-DE" b="1" dirty="0" err="1" smtClean="0"/>
              <a:t>centralis</a:t>
            </a:r>
            <a:r>
              <a:rPr lang="de-DE" b="1" dirty="0" smtClean="0"/>
              <a:t>: </a:t>
            </a:r>
            <a:r>
              <a:rPr lang="en-US" dirty="0" smtClean="0"/>
              <a:t>point on the retina with the highest resolution</a:t>
            </a:r>
            <a:r>
              <a:rPr lang="de-DE" dirty="0" smtClean="0"/>
              <a:t/>
            </a:r>
            <a:br>
              <a:rPr lang="de-DE" dirty="0" smtClean="0"/>
            </a:br>
            <a:r>
              <a:rPr lang="de-DE" dirty="0">
                <a:sym typeface="Wingdings" panose="05000000000000000000" pitchFamily="2" charset="2"/>
              </a:rPr>
              <a:t> Central </a:t>
            </a:r>
            <a:r>
              <a:rPr lang="de-DE" dirty="0" err="1">
                <a:sym typeface="Wingdings" panose="05000000000000000000" pitchFamily="2" charset="2"/>
              </a:rPr>
              <a:t>vision</a:t>
            </a:r>
            <a:r>
              <a:rPr lang="de-DE" dirty="0">
                <a:sym typeface="Wingdings" panose="05000000000000000000" pitchFamily="2" charset="2"/>
              </a:rPr>
              <a:t>: 100% </a:t>
            </a:r>
            <a:r>
              <a:rPr lang="de-DE" dirty="0" err="1">
                <a:sym typeface="Wingdings" panose="05000000000000000000" pitchFamily="2" charset="2"/>
              </a:rPr>
              <a:t>visual</a:t>
            </a:r>
            <a:r>
              <a:rPr lang="de-DE" dirty="0">
                <a:sym typeface="Wingdings" panose="05000000000000000000" pitchFamily="2" charset="2"/>
              </a:rPr>
              <a:t> </a:t>
            </a:r>
            <a:r>
              <a:rPr lang="de-DE" dirty="0" err="1">
                <a:sym typeface="Wingdings" panose="05000000000000000000" pitchFamily="2" charset="2"/>
              </a:rPr>
              <a:t>acuity</a:t>
            </a:r>
            <a:endParaRPr lang="de-DE" dirty="0">
              <a:sym typeface="Wingdings" panose="05000000000000000000" pitchFamily="2" charset="2"/>
            </a:endParaRPr>
          </a:p>
          <a:p>
            <a:r>
              <a:rPr lang="en-US" dirty="0">
                <a:sym typeface="Wingdings" panose="05000000000000000000" pitchFamily="2" charset="2"/>
              </a:rPr>
              <a:t>Main direction of </a:t>
            </a:r>
            <a:r>
              <a:rPr lang="en-US" dirty="0" smtClean="0">
                <a:sym typeface="Wingdings" panose="05000000000000000000" pitchFamily="2" charset="2"/>
              </a:rPr>
              <a:t>vision at </a:t>
            </a:r>
            <a:r>
              <a:rPr lang="en-US" dirty="0">
                <a:sym typeface="Wingdings" panose="05000000000000000000" pitchFamily="2" charset="2"/>
              </a:rPr>
              <a:t>1 degree from the fixation point</a:t>
            </a:r>
          </a:p>
        </p:txBody>
      </p:sp>
    </p:spTree>
    <p:extLst>
      <p:ext uri="{BB962C8B-B14F-4D97-AF65-F5344CB8AC3E}">
        <p14:creationId xmlns:p14="http://schemas.microsoft.com/office/powerpoint/2010/main" val="2791479750"/>
      </p:ext>
    </p:extLst>
  </p:cSld>
  <p:clrMapOvr>
    <a:masterClrMapping/>
  </p:clrMapOvr>
</p:sld>
</file>

<file path=ppt/theme/theme1.xml><?xml version="1.0" encoding="utf-8"?>
<a:theme xmlns:a="http://schemas.openxmlformats.org/drawingml/2006/main" name="Standarddesign">
  <a:themeElements>
    <a:clrScheme name="Standarddesign 3">
      <a:dk1>
        <a:srgbClr val="000000"/>
      </a:dk1>
      <a:lt1>
        <a:srgbClr val="FFFFFF"/>
      </a:lt1>
      <a:dk2>
        <a:srgbClr val="004994"/>
      </a:dk2>
      <a:lt2>
        <a:srgbClr val="6F6F6F"/>
      </a:lt2>
      <a:accent1>
        <a:srgbClr val="5775B3"/>
      </a:accent1>
      <a:accent2>
        <a:srgbClr val="FAB500"/>
      </a:accent2>
      <a:accent3>
        <a:srgbClr val="FFFFFF"/>
      </a:accent3>
      <a:accent4>
        <a:srgbClr val="000000"/>
      </a:accent4>
      <a:accent5>
        <a:srgbClr val="B4BDD6"/>
      </a:accent5>
      <a:accent6>
        <a:srgbClr val="E3A400"/>
      </a:accent6>
      <a:hlink>
        <a:srgbClr val="004994"/>
      </a:hlink>
      <a:folHlink>
        <a:srgbClr val="004994"/>
      </a:folHlink>
    </a:clrScheme>
    <a:fontScheme name="Standard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0" tIns="0" rIns="0" bIns="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Tx/>
          <a:buSzTx/>
          <a:buFontTx/>
          <a:buNone/>
          <a:tabLst>
            <a:tab pos="1616075" algn="l"/>
          </a:tabLst>
          <a:defRPr kumimoji="0" lang="de-DE" altLang="de-DE" sz="2000" b="0" i="0" u="none" strike="noStrike" cap="none" normalizeH="0" baseline="0" smtClean="0">
            <a:ln>
              <a:noFill/>
            </a:ln>
            <a:solidFill>
              <a:srgbClr val="6D6D6D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0" tIns="0" rIns="0" bIns="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Tx/>
          <a:buSzTx/>
          <a:buFontTx/>
          <a:buNone/>
          <a:tabLst>
            <a:tab pos="1616075" algn="l"/>
          </a:tabLst>
          <a:defRPr kumimoji="0" lang="de-DE" altLang="de-DE" sz="2000" b="0" i="0" u="none" strike="noStrike" cap="none" normalizeH="0" baseline="0" smtClean="0">
            <a:ln>
              <a:noFill/>
            </a:ln>
            <a:solidFill>
              <a:srgbClr val="6D6D6D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Standarddesign 1">
        <a:dk1>
          <a:srgbClr val="000000"/>
        </a:dk1>
        <a:lt1>
          <a:srgbClr val="FFFFFF"/>
        </a:lt1>
        <a:dk2>
          <a:srgbClr val="004994"/>
        </a:dk2>
        <a:lt2>
          <a:srgbClr val="6F6F6F"/>
        </a:lt2>
        <a:accent1>
          <a:srgbClr val="5775B3"/>
        </a:accent1>
        <a:accent2>
          <a:srgbClr val="FAB500"/>
        </a:accent2>
        <a:accent3>
          <a:srgbClr val="FFFFFF"/>
        </a:accent3>
        <a:accent4>
          <a:srgbClr val="000000"/>
        </a:accent4>
        <a:accent5>
          <a:srgbClr val="B4BDD6"/>
        </a:accent5>
        <a:accent6>
          <a:srgbClr val="E3A400"/>
        </a:accent6>
        <a:hlink>
          <a:srgbClr val="FFDB92"/>
        </a:hlink>
        <a:folHlink>
          <a:srgbClr val="87878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2">
        <a:dk1>
          <a:srgbClr val="000000"/>
        </a:dk1>
        <a:lt1>
          <a:srgbClr val="FFFFFF"/>
        </a:lt1>
        <a:dk2>
          <a:srgbClr val="004994"/>
        </a:dk2>
        <a:lt2>
          <a:srgbClr val="6F6F6F"/>
        </a:lt2>
        <a:accent1>
          <a:srgbClr val="5775B3"/>
        </a:accent1>
        <a:accent2>
          <a:srgbClr val="FAB500"/>
        </a:accent2>
        <a:accent3>
          <a:srgbClr val="FFFFFF"/>
        </a:accent3>
        <a:accent4>
          <a:srgbClr val="000000"/>
        </a:accent4>
        <a:accent5>
          <a:srgbClr val="B4BDD6"/>
        </a:accent5>
        <a:accent6>
          <a:srgbClr val="E3A400"/>
        </a:accent6>
        <a:hlink>
          <a:srgbClr val="94C11C"/>
        </a:hlink>
        <a:folHlink>
          <a:srgbClr val="94C11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3">
        <a:dk1>
          <a:srgbClr val="000000"/>
        </a:dk1>
        <a:lt1>
          <a:srgbClr val="FFFFFF"/>
        </a:lt1>
        <a:dk2>
          <a:srgbClr val="004994"/>
        </a:dk2>
        <a:lt2>
          <a:srgbClr val="6F6F6F"/>
        </a:lt2>
        <a:accent1>
          <a:srgbClr val="5775B3"/>
        </a:accent1>
        <a:accent2>
          <a:srgbClr val="FAB500"/>
        </a:accent2>
        <a:accent3>
          <a:srgbClr val="FFFFFF"/>
        </a:accent3>
        <a:accent4>
          <a:srgbClr val="000000"/>
        </a:accent4>
        <a:accent5>
          <a:srgbClr val="B4BDD6"/>
        </a:accent5>
        <a:accent6>
          <a:srgbClr val="E3A400"/>
        </a:accent6>
        <a:hlink>
          <a:srgbClr val="004994"/>
        </a:hlink>
        <a:folHlink>
          <a:srgbClr val="004994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Standarddesign">
  <a:themeElements>
    <a:clrScheme name="Standarddesign 9">
      <a:dk1>
        <a:srgbClr val="6E6E6E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5D5D5D"/>
      </a:accent4>
      <a:accent5>
        <a:srgbClr val="AAE2CA"/>
      </a:accent5>
      <a:accent6>
        <a:srgbClr val="2D2DB9"/>
      </a:accent6>
      <a:hlink>
        <a:srgbClr val="B30B16"/>
      </a:hlink>
      <a:folHlink>
        <a:srgbClr val="B2B2B2"/>
      </a:folHlink>
    </a:clrScheme>
    <a:fontScheme name="Standard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57150" cap="flat" cmpd="sng" algn="ctr">
          <a:solidFill>
            <a:srgbClr val="B30B16"/>
          </a:solidFill>
          <a:prstDash val="solid"/>
          <a:round/>
          <a:headEnd type="none" w="med" len="med"/>
          <a:tailEnd type="triangl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12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57150" cap="flat" cmpd="sng" algn="ctr">
          <a:solidFill>
            <a:srgbClr val="B30B16"/>
          </a:solidFill>
          <a:prstDash val="solid"/>
          <a:round/>
          <a:headEnd type="none" w="med" len="med"/>
          <a:tailEnd type="triangl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12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Standarddesig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8">
        <a:dk1>
          <a:srgbClr val="6E6E6E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5D5D5D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9">
        <a:dk1>
          <a:srgbClr val="6E6E6E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5D5D5D"/>
        </a:accent4>
        <a:accent5>
          <a:srgbClr val="AAE2CA"/>
        </a:accent5>
        <a:accent6>
          <a:srgbClr val="2D2DB9"/>
        </a:accent6>
        <a:hlink>
          <a:srgbClr val="B30B16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Lariss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Lariss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1878</Words>
  <Application>Microsoft Office PowerPoint</Application>
  <PresentationFormat>Bildschirmpräsentation (4:3)</PresentationFormat>
  <Paragraphs>320</Paragraphs>
  <Slides>17</Slides>
  <Notes>13</Notes>
  <HiddenSlides>0</HiddenSlides>
  <MMClips>0</MMClips>
  <ScaleCrop>false</ScaleCrop>
  <HeadingPairs>
    <vt:vector size="8" baseType="variant">
      <vt:variant>
        <vt:lpstr>Verwendete Schriftarten</vt:lpstr>
      </vt:variant>
      <vt:variant>
        <vt:i4>5</vt:i4>
      </vt:variant>
      <vt:variant>
        <vt:lpstr>Design</vt:lpstr>
      </vt:variant>
      <vt:variant>
        <vt:i4>2</vt:i4>
      </vt:variant>
      <vt:variant>
        <vt:lpstr>Eingebettete OLE-Server</vt:lpstr>
      </vt:variant>
      <vt:variant>
        <vt:i4>1</vt:i4>
      </vt:variant>
      <vt:variant>
        <vt:lpstr>Folientitel</vt:lpstr>
      </vt:variant>
      <vt:variant>
        <vt:i4>17</vt:i4>
      </vt:variant>
    </vt:vector>
  </HeadingPairs>
  <TitlesOfParts>
    <vt:vector size="25" baseType="lpstr">
      <vt:lpstr>Arial</vt:lpstr>
      <vt:lpstr>Cambria Math</vt:lpstr>
      <vt:lpstr>Monospac821 BT</vt:lpstr>
      <vt:lpstr>Times New Roman</vt:lpstr>
      <vt:lpstr>Wingdings</vt:lpstr>
      <vt:lpstr>Standarddesign</vt:lpstr>
      <vt:lpstr>1_Standarddesign</vt:lpstr>
      <vt:lpstr>iGrafx Image Objekt</vt:lpstr>
      <vt:lpstr>Anthropometric and biomechanical aspects of ergonomic design  Part 2: Visual data for anthropometric design </vt:lpstr>
      <vt:lpstr>Visual data for anthropometric design</vt:lpstr>
      <vt:lpstr>Important parameters of visual geometry – visual axis</vt:lpstr>
      <vt:lpstr>Total deflection of the normal visual axis:</vt:lpstr>
      <vt:lpstr>Important visual geometry parameters – visual axis      </vt:lpstr>
      <vt:lpstr>Important visual geometry parameters – viewing distance</vt:lpstr>
      <vt:lpstr>Guide values for preferred viewing distances:</vt:lpstr>
      <vt:lpstr>Connection  symbol hight – viewing distance</vt:lpstr>
      <vt:lpstr>Visual region – central vision: fixation</vt:lpstr>
      <vt:lpstr>Visual region – central vision vs. peripheral vision</vt:lpstr>
      <vt:lpstr>Visual region - field of view, colour field of view</vt:lpstr>
      <vt:lpstr>Visual region – maximum and ideal field of fixation</vt:lpstr>
      <vt:lpstr>Examples</vt:lpstr>
      <vt:lpstr>Fork-lift truck with rotating cab</vt:lpstr>
      <vt:lpstr>Important literature for module 2-2</vt:lpstr>
      <vt:lpstr>Important literature for module 2-2</vt:lpstr>
      <vt:lpstr>Impressum </vt:lpstr>
    </vt:vector>
  </TitlesOfParts>
  <Company>..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. ..</dc:creator>
  <cp:lastModifiedBy>vonRymonLipinski, Katharina</cp:lastModifiedBy>
  <cp:revision>141</cp:revision>
  <dcterms:created xsi:type="dcterms:W3CDTF">2009-09-14T12:08:23Z</dcterms:created>
  <dcterms:modified xsi:type="dcterms:W3CDTF">2019-11-12T08:50:53Z</dcterms:modified>
</cp:coreProperties>
</file>