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66" r:id="rId2"/>
    <p:sldId id="288" r:id="rId3"/>
    <p:sldId id="289" r:id="rId4"/>
    <p:sldId id="290" r:id="rId5"/>
    <p:sldId id="291" r:id="rId6"/>
    <p:sldId id="292" r:id="rId7"/>
    <p:sldId id="293" r:id="rId8"/>
    <p:sldId id="294" r:id="rId9"/>
    <p:sldId id="295" r:id="rId10"/>
    <p:sldId id="296" r:id="rId11"/>
    <p:sldId id="287" r:id="rId12"/>
  </p:sldIdLst>
  <p:sldSz cx="12192000" cy="6858000"/>
  <p:notesSz cx="6858000" cy="9144000"/>
  <p:defaultTextStyle>
    <a:defPPr>
      <a:defRPr lang="de-DE"/>
    </a:defPPr>
    <a:lvl1pPr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994"/>
    <a:srgbClr val="FAB500"/>
    <a:srgbClr val="E8E8E8"/>
    <a:srgbClr val="0095DB"/>
    <a:srgbClr val="008C8E"/>
    <a:srgbClr val="FFDB92"/>
    <a:srgbClr val="5775B3"/>
    <a:srgbClr val="577511"/>
    <a:srgbClr val="FFFFFF"/>
    <a:srgbClr val="E14D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7196" autoAdjust="0"/>
  </p:normalViewPr>
  <p:slideViewPr>
    <p:cSldViewPr>
      <p:cViewPr varScale="1">
        <p:scale>
          <a:sx n="80" d="100"/>
          <a:sy n="80" d="100"/>
        </p:scale>
        <p:origin x="72" y="1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2198"/>
    </p:cViewPr>
  </p:outlin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endParaRPr lang="de-DE" altLang="de-DE"/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endParaRPr lang="de-DE" altLang="de-DE"/>
          </a:p>
        </p:txBody>
      </p:sp>
      <p:sp>
        <p:nvSpPr>
          <p:cNvPr id="139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endParaRPr lang="de-DE" altLang="de-DE"/>
          </a:p>
        </p:txBody>
      </p:sp>
      <p:sp>
        <p:nvSpPr>
          <p:cNvPr id="139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fld id="{8CE7DA52-4026-42E8-8B1D-F8038A51105A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endParaRPr lang="de-DE" altLang="de-DE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endParaRPr lang="de-DE" altLang="de-DE"/>
          </a:p>
        </p:txBody>
      </p:sp>
      <p:sp>
        <p:nvSpPr>
          <p:cNvPr id="542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42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542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endParaRPr lang="de-DE" altLang="de-DE"/>
          </a:p>
        </p:txBody>
      </p:sp>
      <p:sp>
        <p:nvSpPr>
          <p:cNvPr id="542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fld id="{E038895E-0607-453D-A015-226380A24BC5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5221870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21567F1F-9DFD-42D4-A9F5-FE1AE7FD47C1}" type="slidenum">
              <a:rPr lang="de-DE" altLang="de-DE" smtClean="0"/>
              <a:pPr>
                <a:spcBef>
                  <a:spcPct val="0"/>
                </a:spcBef>
              </a:pPr>
              <a:t>1</a:t>
            </a:fld>
            <a:endParaRPr lang="de-DE" altLang="de-DE" smtClean="0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de-DE" sz="1400" smtClean="0"/>
          </a:p>
        </p:txBody>
      </p:sp>
    </p:spTree>
    <p:extLst>
      <p:ext uri="{BB962C8B-B14F-4D97-AF65-F5344CB8AC3E}">
        <p14:creationId xmlns:p14="http://schemas.microsoft.com/office/powerpoint/2010/main" val="18310877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ACHTUNG: Zum Austeilen für die Lernenden nutzen Sie bitte die </a:t>
            </a:r>
            <a:r>
              <a:rPr lang="de-DE" dirty="0" err="1" smtClean="0"/>
              <a:t>pdf</a:t>
            </a:r>
            <a:r>
              <a:rPr lang="de-DE" dirty="0" smtClean="0"/>
              <a:t>-Datei.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C9CD96-155A-49F8-AB03-CAF5CE29072A}" type="slidenum">
              <a:rPr lang="de-DE" altLang="de-DE" smtClean="0"/>
              <a:pPr>
                <a:defRPr/>
              </a:pPr>
              <a:t>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4148441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200" dirty="0" smtClean="0"/>
              <a:t>Anmerkung: cos40° auf 3 Kommastellen genau (0,766)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C9CD96-155A-49F8-AB03-CAF5CE29072A}" type="slidenum">
              <a:rPr lang="de-DE" altLang="de-DE" smtClean="0"/>
              <a:pPr>
                <a:defRPr/>
              </a:pPr>
              <a:t>5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7358630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sz="1200" dirty="0" smtClean="0"/>
              <a:t>Anmerkung: cos40° auf 3 Kommastellen genau (0,766)</a:t>
            </a:r>
          </a:p>
          <a:p>
            <a:pPr eaLnBrk="1" hangingPunct="1"/>
            <a:r>
              <a:rPr lang="de-DE" altLang="de-DE" sz="1200" dirty="0" smtClean="0"/>
              <a:t>Die Mittelrumpfhöhe soll hier nur zwischen Sitzfläche und Cockpit-Innendecke betrachtet werden, da der Freiraum unter dem Sitz durch technische Restriktionen bestimmt ist.</a:t>
            </a:r>
          </a:p>
          <a:p>
            <a:pPr eaLnBrk="1" hangingPunct="1"/>
            <a:r>
              <a:rPr lang="de-DE" altLang="de-DE" sz="1200" dirty="0" smtClean="0"/>
              <a:t>Die Zuschläge leiten sich aus Komfortaspekten ab, es gibt keine in Bauvorschriften von Segelflugzeugen festgelegten Sicherheitsabstände.</a:t>
            </a:r>
          </a:p>
          <a:p>
            <a:pPr eaLnBrk="1" hangingPunct="1"/>
            <a:endParaRPr lang="de-DE" altLang="de-DE" sz="1200" dirty="0" smtClean="0"/>
          </a:p>
          <a:p>
            <a:pPr eaLnBrk="1" hangingPunct="1"/>
            <a:r>
              <a:rPr lang="de-DE" altLang="de-DE" sz="1200" dirty="0" smtClean="0"/>
              <a:t>Beim Körpermaß „Stammlänge“ ist das größte Maß der Nutzergruppe aus DIN 33402-2 zu suchen, daher ist neben dem Perzentil auch die Altersgruppe heranzuziehen.</a:t>
            </a:r>
          </a:p>
          <a:p>
            <a:pPr eaLnBrk="1" hangingPunct="1"/>
            <a:r>
              <a:rPr lang="de-DE" altLang="de-DE" sz="1200" dirty="0" smtClean="0"/>
              <a:t>Zusätzlich diskutiert werden kann die Berücksichtigung von Proportionstypen: Große Männer des Proportionstyps Sitzriese haben einen langen Körperstamm und beeinflussen die Mittelrumpfhöhe.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C9CD96-155A-49F8-AB03-CAF5CE29072A}" type="slidenum">
              <a:rPr lang="de-DE" altLang="de-DE" smtClean="0"/>
              <a:pPr>
                <a:defRPr/>
              </a:pPr>
              <a:t>8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3964186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xmlns="" id="{0E11FC9E-1C01-E975-681F-479C4061A1AB}"/>
              </a:ext>
            </a:extLst>
          </p:cNvPr>
          <p:cNvSpPr/>
          <p:nvPr userDrawn="1"/>
        </p:nvSpPr>
        <p:spPr bwMode="auto">
          <a:xfrm>
            <a:off x="0" y="-21369"/>
            <a:ext cx="12192000" cy="1298575"/>
          </a:xfrm>
          <a:prstGeom prst="rect">
            <a:avLst/>
          </a:prstGeom>
          <a:solidFill>
            <a:srgbClr val="E8E8E8">
              <a:alpha val="67843"/>
            </a:srgbClr>
          </a:solidFill>
          <a:ln>
            <a:noFill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16075" algn="l"/>
              </a:tabLst>
            </a:pPr>
            <a:endParaRPr kumimoji="0" lang="de-DE" sz="2000" b="0" i="0" u="none" strike="noStrike" cap="none" normalizeH="0" baseline="0" dirty="0">
              <a:ln>
                <a:noFill/>
              </a:ln>
              <a:solidFill>
                <a:srgbClr val="6D6D6D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0191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2639484" y="2189163"/>
            <a:ext cx="8136467" cy="2679700"/>
          </a:xfrm>
        </p:spPr>
        <p:txBody>
          <a:bodyPr bIns="0"/>
          <a:lstStyle>
            <a:lvl1pPr>
              <a:lnSpc>
                <a:spcPct val="90000"/>
              </a:lnSpc>
              <a:defRPr sz="3800"/>
            </a:lvl1pPr>
          </a:lstStyle>
          <a:p>
            <a:pPr lvl="0"/>
            <a:r>
              <a:rPr lang="de-DE" altLang="de-DE" noProof="0" smtClean="0"/>
              <a:t>Titelmasterformat durch Klicken bearbeiten</a:t>
            </a:r>
            <a:endParaRPr lang="de-DE" altLang="de-DE" noProof="0" dirty="0"/>
          </a:p>
        </p:txBody>
      </p:sp>
      <p:sp>
        <p:nvSpPr>
          <p:cNvPr id="50192" name="Rectangle 16"/>
          <p:cNvSpPr>
            <a:spLocks noGrp="1" noChangeArrowheads="1"/>
          </p:cNvSpPr>
          <p:nvPr>
            <p:ph type="subTitle" idx="1"/>
          </p:nvPr>
        </p:nvSpPr>
        <p:spPr>
          <a:xfrm>
            <a:off x="2639484" y="5083176"/>
            <a:ext cx="8136467" cy="12985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>
            <a:lvl1pPr>
              <a:spcBef>
                <a:spcPct val="0"/>
              </a:spcBef>
              <a:defRPr sz="2000" b="0"/>
            </a:lvl1pPr>
          </a:lstStyle>
          <a:p>
            <a:pPr lvl="0"/>
            <a:r>
              <a:rPr lang="de-DE" altLang="de-DE" noProof="0" smtClean="0"/>
              <a:t>Formatvorlage des Untertitelmasters durch Klicken bearbeiten</a:t>
            </a:r>
            <a:endParaRPr lang="de-DE" altLang="de-DE" noProof="0" dirty="0"/>
          </a:p>
        </p:txBody>
      </p:sp>
      <p:pic>
        <p:nvPicPr>
          <p:cNvPr id="9" name="Grafik 8" descr="Logo KANPraxis Module: Ergonomie&#10;&#10;Automatisch generierte Beschreibung">
            <a:extLst>
              <a:ext uri="{FF2B5EF4-FFF2-40B4-BE49-F238E27FC236}">
                <a16:creationId xmlns:a16="http://schemas.microsoft.com/office/drawing/2014/main" xmlns="" id="{6A5686F1-F33B-CC42-17B5-C58C0CDA276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336" y="427110"/>
            <a:ext cx="2386370" cy="421335"/>
          </a:xfrm>
          <a:prstGeom prst="rect">
            <a:avLst/>
          </a:prstGeom>
        </p:spPr>
      </p:pic>
      <p:cxnSp>
        <p:nvCxnSpPr>
          <p:cNvPr id="11" name="Gerader Verbinder 10">
            <a:extLst>
              <a:ext uri="{FF2B5EF4-FFF2-40B4-BE49-F238E27FC236}">
                <a16:creationId xmlns:a16="http://schemas.microsoft.com/office/drawing/2014/main" xmlns="" id="{7302DD1C-5411-3134-FD0A-BBE73F3B9CC9}"/>
              </a:ext>
            </a:extLst>
          </p:cNvPr>
          <p:cNvCxnSpPr/>
          <p:nvPr userDrawn="1"/>
        </p:nvCxnSpPr>
        <p:spPr bwMode="auto">
          <a:xfrm>
            <a:off x="0" y="1340768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FAB5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/>
            </a:lvl1pPr>
            <a:lvl2pPr>
              <a:defRPr sz="2000"/>
            </a:lvl2pPr>
            <a:lvl3pPr marL="265113" indent="-261938">
              <a:buClr>
                <a:srgbClr val="FAB500"/>
              </a:buClr>
              <a:buFont typeface="Arial" panose="020B0604020202020204" pitchFamily="34" charset="0"/>
              <a:buChar char="•"/>
              <a:defRPr sz="2000"/>
            </a:lvl3pPr>
            <a:lvl4pPr>
              <a:buClr>
                <a:srgbClr val="FAB500"/>
              </a:buClr>
              <a:defRPr sz="1800"/>
            </a:lvl4pPr>
            <a:lvl5pPr marL="678112" indent="-285750"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Datum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Veranstaltung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Seite </a:t>
            </a:r>
            <a:fld id="{B6BD4482-99CC-4E47-A47A-AD99D597AA96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0489361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719667" y="1484314"/>
            <a:ext cx="5274733" cy="4897437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 marL="540000">
              <a:defRPr sz="1600"/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484314"/>
            <a:ext cx="5443016" cy="4897437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Datum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Veranstaltung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Seite </a:t>
            </a:r>
            <a:fld id="{1E832D47-690B-41F0-BCAD-9F165EFE9095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096970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Datum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767408" y="6496051"/>
            <a:ext cx="5809076" cy="333375"/>
          </a:xfrm>
        </p:spPr>
        <p:txBody>
          <a:bodyPr/>
          <a:lstStyle>
            <a:lvl1pPr>
              <a:defRPr/>
            </a:lvl1pPr>
          </a:lstStyle>
          <a:p>
            <a:r>
              <a:rPr lang="de-DE" altLang="de-DE" dirty="0"/>
              <a:t>Veranstaltung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9635068" y="6496051"/>
            <a:ext cx="2005548" cy="333375"/>
          </a:xfrm>
        </p:spPr>
        <p:txBody>
          <a:bodyPr/>
          <a:lstStyle>
            <a:lvl1pPr>
              <a:defRPr/>
            </a:lvl1pPr>
          </a:lstStyle>
          <a:p>
            <a:r>
              <a:rPr lang="de-DE" altLang="de-DE" dirty="0"/>
              <a:t>Seite </a:t>
            </a:r>
            <a:fld id="{9E1CCE1E-BB16-4C91-9013-2F8E5D1DD0AC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7244139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Datum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Veranstaltung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9635068" y="6496051"/>
            <a:ext cx="2077556" cy="333375"/>
          </a:xfrm>
        </p:spPr>
        <p:txBody>
          <a:bodyPr/>
          <a:lstStyle>
            <a:lvl1pPr>
              <a:defRPr/>
            </a:lvl1pPr>
          </a:lstStyle>
          <a:p>
            <a:r>
              <a:rPr lang="de-DE" altLang="de-DE" dirty="0"/>
              <a:t>Seite </a:t>
            </a:r>
            <a:fld id="{C13503F5-875C-4BFD-8DC7-D3B87DC98B0A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243138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Text schmal mit Bild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0000" y="766800"/>
            <a:ext cx="10920616" cy="572616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4583832" y="1484784"/>
            <a:ext cx="7056784" cy="4824536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719668" y="1484784"/>
            <a:ext cx="3720148" cy="4824536"/>
          </a:xfrm>
        </p:spPr>
        <p:txBody>
          <a:bodyPr/>
          <a:lstStyle>
            <a:lvl1pPr marL="0" indent="0">
              <a:buNone/>
              <a:defRPr sz="2000" b="1">
                <a:latin typeface="+mn-lt"/>
              </a:defRPr>
            </a:lvl1pPr>
            <a:lvl2pPr marL="0" indent="0">
              <a:buNone/>
              <a:defRPr sz="2000" baseline="0">
                <a:latin typeface="+mn-lt"/>
              </a:defRPr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536400" indent="-270000">
              <a:spcBef>
                <a:spcPts val="504"/>
              </a:spcBef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Datum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Veranstaltung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Seite </a:t>
            </a:r>
            <a:fld id="{53926E1C-4BB1-4A3E-B192-0F3494B0855F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6135893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Text breit mit Bild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0000" y="766800"/>
            <a:ext cx="10920616" cy="572616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8256240" y="1484784"/>
            <a:ext cx="3384376" cy="4824536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719668" y="1484784"/>
            <a:ext cx="7392556" cy="4824536"/>
          </a:xfrm>
        </p:spPr>
        <p:txBody>
          <a:bodyPr/>
          <a:lstStyle>
            <a:lvl1pPr marL="0" indent="0">
              <a:buNone/>
              <a:defRPr sz="2000" b="1">
                <a:latin typeface="+mn-lt"/>
              </a:defRPr>
            </a:lvl1pPr>
            <a:lvl2pPr marL="0" indent="0">
              <a:buNone/>
              <a:defRPr sz="2000" baseline="0">
                <a:latin typeface="+mn-lt"/>
              </a:defRPr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536400" indent="-270000">
              <a:spcBef>
                <a:spcPts val="504"/>
              </a:spcBef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Datum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Veranstaltung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Seite </a:t>
            </a:r>
            <a:fld id="{53926E1C-4BB1-4A3E-B192-0F3494B0855F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8187217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Text breit mit Bild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0000" y="766800"/>
            <a:ext cx="10920616" cy="572616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719667" y="1484108"/>
            <a:ext cx="3384376" cy="4824536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248060" y="1484108"/>
            <a:ext cx="7392556" cy="4824536"/>
          </a:xfrm>
        </p:spPr>
        <p:txBody>
          <a:bodyPr/>
          <a:lstStyle>
            <a:lvl1pPr marL="0" indent="0">
              <a:buNone/>
              <a:defRPr sz="2000" b="1">
                <a:latin typeface="+mn-lt"/>
              </a:defRPr>
            </a:lvl1pPr>
            <a:lvl2pPr marL="0" indent="0">
              <a:buNone/>
              <a:defRPr sz="2000" baseline="0">
                <a:latin typeface="+mn-lt"/>
              </a:defRPr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536400" indent="-270000">
              <a:spcBef>
                <a:spcPts val="504"/>
              </a:spcBef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Datum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Veranstaltung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Seite </a:t>
            </a:r>
            <a:fld id="{53926E1C-4BB1-4A3E-B192-0F3494B0855F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6949421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xmlns="" id="{24EA34D8-1483-DCD9-26C3-67A33E31480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 bwMode="auto">
          <a:xfrm>
            <a:off x="0" y="6438899"/>
            <a:ext cx="12192000" cy="419100"/>
          </a:xfrm>
          <a:prstGeom prst="rect">
            <a:avLst/>
          </a:prstGeom>
          <a:solidFill>
            <a:srgbClr val="004994"/>
          </a:solidFill>
          <a:ln>
            <a:noFill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16075" algn="l"/>
              </a:tabLst>
            </a:pPr>
            <a:endParaRPr kumimoji="0" lang="de-DE" sz="2000" b="0" i="0" u="none" strike="noStrike" cap="none" normalizeH="0" baseline="0">
              <a:ln>
                <a:noFill/>
              </a:ln>
              <a:solidFill>
                <a:srgbClr val="6D6D6D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917267" y="6496051"/>
            <a:ext cx="2434167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99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01688">
              <a:spcBef>
                <a:spcPct val="0"/>
              </a:spcBef>
              <a:defRPr sz="1200">
                <a:solidFill>
                  <a:schemeClr val="bg1"/>
                </a:solidFill>
              </a:defRPr>
            </a:lvl1pPr>
          </a:lstStyle>
          <a:p>
            <a:r>
              <a:rPr lang="de-DE" altLang="de-DE"/>
              <a:t>Datum</a:t>
            </a:r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19667" y="6496051"/>
            <a:ext cx="5856817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99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defTabSz="801688">
              <a:spcBef>
                <a:spcPct val="0"/>
              </a:spcBef>
              <a:defRPr sz="1200">
                <a:solidFill>
                  <a:schemeClr val="bg1"/>
                </a:solidFill>
              </a:defRPr>
            </a:lvl1pPr>
          </a:lstStyle>
          <a:p>
            <a:r>
              <a:rPr lang="de-DE" altLang="de-DE" dirty="0"/>
              <a:t>Veranstaltung</a:t>
            </a:r>
          </a:p>
        </p:txBody>
      </p:sp>
      <p:sp>
        <p:nvSpPr>
          <p:cNvPr id="1038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9667" y="1484314"/>
            <a:ext cx="10920949" cy="489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dirty="0"/>
              <a:t>Zwischenüberschrift 20pt</a:t>
            </a:r>
          </a:p>
          <a:p>
            <a:pPr lvl="1"/>
            <a:r>
              <a:rPr lang="de-DE" altLang="de-DE" dirty="0"/>
              <a:t>Fließtext optimal 20pt</a:t>
            </a:r>
          </a:p>
          <a:p>
            <a:pPr lvl="2"/>
            <a:r>
              <a:rPr lang="de-DE" altLang="de-DE" dirty="0"/>
              <a:t>Aufzählungspunkt</a:t>
            </a:r>
          </a:p>
          <a:p>
            <a:pPr lvl="3"/>
            <a:r>
              <a:rPr lang="de-DE" altLang="de-DE" dirty="0"/>
              <a:t>Aufzählungspunkt</a:t>
            </a:r>
          </a:p>
          <a:p>
            <a:pPr lvl="4"/>
            <a:r>
              <a:rPr lang="de-DE" altLang="de-DE" dirty="0"/>
              <a:t>Nächste Ebene</a:t>
            </a:r>
          </a:p>
        </p:txBody>
      </p:sp>
      <p:sp>
        <p:nvSpPr>
          <p:cNvPr id="1039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719667" y="765175"/>
            <a:ext cx="10920949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400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dirty="0"/>
              <a:t>Überschrift 30pt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635068" y="6496051"/>
            <a:ext cx="2005548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01688">
              <a:spcBef>
                <a:spcPct val="0"/>
              </a:spcBef>
              <a:defRPr sz="1200">
                <a:solidFill>
                  <a:schemeClr val="bg1"/>
                </a:solidFill>
              </a:defRPr>
            </a:lvl1pPr>
          </a:lstStyle>
          <a:p>
            <a:r>
              <a:rPr lang="de-DE" altLang="de-DE" dirty="0"/>
              <a:t>Seite </a:t>
            </a:r>
            <a:fld id="{B988F69E-07F7-4632-B6D5-B3DCDD892311}" type="slidenum">
              <a:rPr lang="de-DE" altLang="de-DE"/>
              <a:pPr/>
              <a:t>‹Nr.›</a:t>
            </a:fld>
            <a:endParaRPr lang="de-DE" alt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xmlns="" id="{911169DB-FCD0-094E-FE3B-9BAA081DF8F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3255" y="155020"/>
            <a:ext cx="1797361" cy="317340"/>
          </a:xfrm>
          <a:prstGeom prst="rect">
            <a:avLst/>
          </a:prstGeom>
        </p:spPr>
      </p:pic>
      <p:cxnSp>
        <p:nvCxnSpPr>
          <p:cNvPr id="5" name="Gerader Verbinder 4">
            <a:extLst>
              <a:ext uri="{FF2B5EF4-FFF2-40B4-BE49-F238E27FC236}">
                <a16:creationId xmlns:a16="http://schemas.microsoft.com/office/drawing/2014/main" xmlns="" id="{C43531E9-3920-45D5-7A92-FE7B09806B2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 userDrawn="1"/>
        </p:nvCxnSpPr>
        <p:spPr bwMode="auto">
          <a:xfrm>
            <a:off x="-16329" y="579747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FAB5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3" r:id="rId3"/>
    <p:sldLayoutId id="2147483655" r:id="rId4"/>
    <p:sldLayoutId id="2147483656" r:id="rId5"/>
    <p:sldLayoutId id="2147483658" r:id="rId6"/>
    <p:sldLayoutId id="2147483662" r:id="rId7"/>
    <p:sldLayoutId id="2147483663" r:id="rId8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algn="l" rtl="0" eaLnBrk="1" fontAlgn="base" hangingPunct="1">
        <a:spcBef>
          <a:spcPct val="20000"/>
        </a:spcBef>
        <a:spcAft>
          <a:spcPct val="0"/>
        </a:spcAft>
        <a:tabLst>
          <a:tab pos="1616075" algn="l"/>
        </a:tabLst>
        <a:defRPr sz="2000" b="1" kern="1200">
          <a:solidFill>
            <a:schemeClr val="bg2"/>
          </a:solidFill>
          <a:latin typeface="+mn-lt"/>
          <a:ea typeface="+mn-ea"/>
          <a:cs typeface="+mn-cs"/>
        </a:defRPr>
      </a:lvl1pPr>
      <a:lvl2pPr marL="1588" algn="l" rtl="0" eaLnBrk="1" fontAlgn="base" hangingPunct="1">
        <a:spcBef>
          <a:spcPct val="20000"/>
        </a:spcBef>
        <a:spcAft>
          <a:spcPct val="0"/>
        </a:spcAft>
        <a:tabLst>
          <a:tab pos="1616075" algn="l"/>
        </a:tabLst>
        <a:defRPr sz="2000" kern="1200">
          <a:solidFill>
            <a:schemeClr val="bg2"/>
          </a:solidFill>
          <a:latin typeface="+mn-lt"/>
          <a:ea typeface="+mn-ea"/>
          <a:cs typeface="+mn-cs"/>
        </a:defRPr>
      </a:lvl2pPr>
      <a:lvl3pPr marL="265113" indent="-261938" algn="l" rtl="0" eaLnBrk="1" fontAlgn="base" hangingPunct="1">
        <a:spcBef>
          <a:spcPct val="20000"/>
        </a:spcBef>
        <a:spcAft>
          <a:spcPct val="0"/>
        </a:spcAft>
        <a:buClr>
          <a:srgbClr val="004994"/>
        </a:buClr>
        <a:buFont typeface="Wingdings" panose="05000000000000000000" pitchFamily="2" charset="2"/>
        <a:buChar char="§"/>
        <a:tabLst>
          <a:tab pos="1616075" algn="l"/>
        </a:tabLst>
        <a:defRPr sz="2000" kern="1200">
          <a:solidFill>
            <a:schemeClr val="bg2"/>
          </a:solidFill>
          <a:latin typeface="+mn-lt"/>
          <a:ea typeface="+mn-ea"/>
          <a:cs typeface="+mn-cs"/>
        </a:defRPr>
      </a:lvl3pPr>
      <a:lvl4pPr marL="534988" indent="-268288" algn="l" rtl="0" eaLnBrk="1" fontAlgn="base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1616075" algn="l"/>
        </a:tabLst>
        <a:defRPr sz="2100" kern="1200">
          <a:solidFill>
            <a:schemeClr val="bg2"/>
          </a:solidFill>
          <a:latin typeface="+mn-lt"/>
          <a:ea typeface="+mn-ea"/>
          <a:cs typeface="+mn-cs"/>
        </a:defRPr>
      </a:lvl4pPr>
      <a:lvl5pPr marL="540000" indent="-147638" algn="l" rtl="0" eaLnBrk="1" fontAlgn="base" hangingPunct="1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 kern="1200">
          <a:solidFill>
            <a:srgbClr val="878787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kan.de/" TargetMode="External"/><Relationship Id="rId2" Type="http://schemas.openxmlformats.org/officeDocument/2006/relationships/hyperlink" Target="mailto:Christiane.Kamusella@tu-dresden.de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hyperlink" Target="https://www.institut-aser.de/" TargetMode="External"/><Relationship Id="rId4" Type="http://schemas.openxmlformats.org/officeDocument/2006/relationships/hyperlink" Target="https://ergonomie.kan-praxis.de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Anthropometrische und biomechanische Aspekte ergonomischer Gestaltung</a:t>
            </a:r>
            <a:br>
              <a:rPr lang="de-DE" dirty="0"/>
            </a:br>
            <a:r>
              <a:rPr lang="de-DE" sz="2400" dirty="0"/>
              <a:t/>
            </a:r>
            <a:br>
              <a:rPr lang="de-DE" sz="2400" dirty="0"/>
            </a:br>
            <a:r>
              <a:rPr lang="de-DE" sz="2400" dirty="0"/>
              <a:t>Übung 1: Festlegen von Gestaltungsmaßen anhand relevanter Körpermaße</a:t>
            </a:r>
            <a:endParaRPr lang="de-DE" altLang="de-DE" dirty="0" smtClean="0"/>
          </a:p>
        </p:txBody>
      </p:sp>
      <p:sp>
        <p:nvSpPr>
          <p:cNvPr id="3075" name="Rectangle 4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/>
              <a:t>Modul 2 – Ergonomie lernen</a:t>
            </a:r>
          </a:p>
        </p:txBody>
      </p:sp>
    </p:spTree>
    <p:extLst>
      <p:ext uri="{BB962C8B-B14F-4D97-AF65-F5344CB8AC3E}">
        <p14:creationId xmlns:p14="http://schemas.microsoft.com/office/powerpoint/2010/main" val="888335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b) Gestaltung Mittelrumpfbreite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de-DE" altLang="de-DE" u="sng" dirty="0"/>
              <a:t>Lösungsweg</a:t>
            </a:r>
            <a:r>
              <a:rPr lang="de-DE" altLang="de-DE" b="0" dirty="0"/>
              <a:t>:</a:t>
            </a:r>
          </a:p>
          <a:p>
            <a:pPr eaLnBrk="1" hangingPunct="1">
              <a:lnSpc>
                <a:spcPct val="120000"/>
              </a:lnSpc>
            </a:pPr>
            <a:r>
              <a:rPr lang="de-DE" altLang="de-DE" dirty="0"/>
              <a:t>Relevantes Körpermaß: </a:t>
            </a:r>
            <a:r>
              <a:rPr lang="de-DE" altLang="de-DE" b="0" dirty="0"/>
              <a:t/>
            </a:r>
            <a:br>
              <a:rPr lang="de-DE" altLang="de-DE" b="0" dirty="0"/>
            </a:br>
            <a:r>
              <a:rPr lang="de-DE" altLang="de-DE" b="0" dirty="0"/>
              <a:t>Breite über Ellenbogen</a:t>
            </a:r>
          </a:p>
          <a:p>
            <a:pPr eaLnBrk="1" hangingPunct="1">
              <a:lnSpc>
                <a:spcPct val="120000"/>
              </a:lnSpc>
            </a:pPr>
            <a:r>
              <a:rPr lang="de-DE" altLang="de-DE" dirty="0"/>
              <a:t>Referenzperson der Nutzergruppe: </a:t>
            </a:r>
            <a:r>
              <a:rPr lang="de-DE" altLang="de-DE" b="0" dirty="0"/>
              <a:t/>
            </a:r>
            <a:br>
              <a:rPr lang="de-DE" altLang="de-DE" b="0" dirty="0"/>
            </a:br>
            <a:r>
              <a:rPr lang="de-DE" altLang="de-DE" b="0" dirty="0"/>
              <a:t>F95 (weiblich, 95. Perzentil)</a:t>
            </a:r>
          </a:p>
          <a:p>
            <a:pPr eaLnBrk="1" hangingPunct="1">
              <a:lnSpc>
                <a:spcPct val="120000"/>
              </a:lnSpc>
            </a:pPr>
            <a:r>
              <a:rPr lang="de-DE" altLang="de-DE" dirty="0"/>
              <a:t>Altersgruppe:</a:t>
            </a:r>
            <a:r>
              <a:rPr lang="de-DE" altLang="de-DE" b="0" dirty="0"/>
              <a:t/>
            </a:r>
            <a:br>
              <a:rPr lang="de-DE" altLang="de-DE" b="0" dirty="0"/>
            </a:br>
            <a:r>
              <a:rPr lang="de-DE" altLang="de-DE" b="0" dirty="0"/>
              <a:t>61-65 Jahre (größtes Körpermaß Ellenbogenbreite)</a:t>
            </a:r>
          </a:p>
          <a:p>
            <a:endParaRPr lang="de-DE" dirty="0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081214" y="4244896"/>
            <a:ext cx="8067957" cy="1200329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1524000" indent="-1524000" eaLnBrk="0" hangingPunct="0">
              <a:tabLst>
                <a:tab pos="3143250" algn="l"/>
              </a:tabLst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tabLst>
                <a:tab pos="3143250" algn="l"/>
              </a:tabLst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tabLst>
                <a:tab pos="3143250" algn="l"/>
              </a:tabLst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tabLst>
                <a:tab pos="3143250" algn="l"/>
              </a:tabLst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tabLst>
                <a:tab pos="3143250" algn="l"/>
              </a:tabLst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143250" algn="l"/>
              </a:tabLs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143250" algn="l"/>
              </a:tabLs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143250" algn="l"/>
              </a:tabLs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143250" algn="l"/>
              </a:tabLs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de-DE" altLang="de-DE" b="0" dirty="0">
                <a:solidFill>
                  <a:schemeClr val="bg2"/>
                </a:solidFill>
              </a:rPr>
              <a:t>Mindestmaß Mittelrumpfbreite 	= Breite über Ellenbogen + Zuschlag</a:t>
            </a:r>
          </a:p>
          <a:p>
            <a:pPr eaLnBrk="1" hangingPunct="1">
              <a:spcBef>
                <a:spcPct val="30000"/>
              </a:spcBef>
            </a:pPr>
            <a:r>
              <a:rPr lang="de-DE" altLang="de-DE" b="0" dirty="0">
                <a:solidFill>
                  <a:schemeClr val="bg2"/>
                </a:solidFill>
              </a:rPr>
              <a:t>			= 570 mm + 2</a:t>
            </a:r>
            <a:r>
              <a:rPr lang="en-US" altLang="de-DE" b="0" dirty="0">
                <a:solidFill>
                  <a:schemeClr val="bg2"/>
                </a:solidFill>
              </a:rPr>
              <a:t>·50 mm + 2·10 mm</a:t>
            </a:r>
            <a:r>
              <a:rPr lang="de-DE" altLang="de-DE" dirty="0">
                <a:solidFill>
                  <a:schemeClr val="bg2"/>
                </a:solidFill>
              </a:rPr>
              <a:t> </a:t>
            </a:r>
            <a:endParaRPr lang="de-DE" altLang="de-DE" b="0" dirty="0">
              <a:solidFill>
                <a:schemeClr val="bg2"/>
              </a:solidFill>
            </a:endParaRPr>
          </a:p>
          <a:p>
            <a:pPr eaLnBrk="1" hangingPunct="1">
              <a:spcBef>
                <a:spcPct val="30000"/>
              </a:spcBef>
            </a:pPr>
            <a:r>
              <a:rPr lang="de-DE" altLang="de-DE" b="0" dirty="0">
                <a:solidFill>
                  <a:schemeClr val="bg2"/>
                </a:solidFill>
              </a:rPr>
              <a:t>			= 690 mm</a:t>
            </a:r>
            <a:r>
              <a:rPr lang="de-DE" altLang="de-DE" b="0" dirty="0"/>
              <a:t>	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2063750" y="5589240"/>
            <a:ext cx="8085420" cy="707886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de-DE" altLang="de-DE" dirty="0"/>
              <a:t>Die Mindestbreite im Cockpit-Innenraum sollte für Piloten </a:t>
            </a:r>
            <a:br>
              <a:rPr lang="de-DE" altLang="de-DE" dirty="0"/>
            </a:br>
            <a:r>
              <a:rPr lang="de-DE" altLang="de-DE" u="sng" dirty="0"/>
              <a:t>mindestens 690 mm</a:t>
            </a:r>
            <a:r>
              <a:rPr lang="de-DE" altLang="de-DE" dirty="0"/>
              <a:t> betragen.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512E62-7672-4B91-A4E6-1A2D58B13838}" type="datetime1">
              <a:rPr lang="de-DE" altLang="de-DE" smtClean="0"/>
              <a:t>11.08.2023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Modul 2 - Ergonomie lernen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Seite </a:t>
            </a:r>
            <a:fld id="{FE3ED7E9-8D61-4ADB-A890-D6088E21857B}" type="slidenum">
              <a:rPr lang="de-DE" altLang="de-DE" smtClean="0"/>
              <a:pPr>
                <a:defRPr/>
              </a:pPr>
              <a:t>10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2637320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8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2495600" y="1700808"/>
            <a:ext cx="6102350" cy="592137"/>
          </a:xfrm>
        </p:spPr>
        <p:txBody>
          <a:bodyPr/>
          <a:lstStyle/>
          <a:p>
            <a:r>
              <a:rPr lang="de-DE" altLang="de-DE" sz="3600" dirty="0"/>
              <a:t>Impressum</a:t>
            </a:r>
            <a:br>
              <a:rPr lang="de-DE" altLang="de-DE" sz="3600" dirty="0"/>
            </a:br>
            <a:endParaRPr lang="de-DE" altLang="de-DE" sz="3600" dirty="0"/>
          </a:p>
        </p:txBody>
      </p:sp>
      <p:sp>
        <p:nvSpPr>
          <p:cNvPr id="152583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2495600" y="2534367"/>
            <a:ext cx="9001000" cy="3702945"/>
          </a:xfrm>
        </p:spPr>
        <p:txBody>
          <a:bodyPr/>
          <a:lstStyle/>
          <a:p>
            <a:pPr>
              <a:tabLst>
                <a:tab pos="665163" algn="l"/>
              </a:tabLst>
            </a:pPr>
            <a:r>
              <a:rPr lang="de-DE" altLang="de-DE" dirty="0" smtClean="0"/>
              <a:t>Autorin: </a:t>
            </a:r>
            <a:r>
              <a:rPr lang="de-DE" b="1" dirty="0"/>
              <a:t>Dr.-Ing. Christiane </a:t>
            </a:r>
            <a:r>
              <a:rPr lang="de-DE" b="1" dirty="0" err="1"/>
              <a:t>Kamusella</a:t>
            </a:r>
            <a:endParaRPr lang="de-DE" altLang="de-DE" b="1" dirty="0"/>
          </a:p>
          <a:p>
            <a:pPr>
              <a:tabLst>
                <a:tab pos="665163" algn="l"/>
              </a:tabLst>
            </a:pPr>
            <a:r>
              <a:rPr lang="de-DE" altLang="de-DE" dirty="0">
                <a:hlinkClick r:id="rId2"/>
              </a:rPr>
              <a:t>Christiane.Kamusella@tu-dresden.de</a:t>
            </a:r>
            <a:r>
              <a:rPr lang="de-DE" altLang="de-DE" dirty="0" smtClean="0">
                <a:solidFill>
                  <a:schemeClr val="tx2"/>
                </a:solidFill>
              </a:rPr>
              <a:t>  </a:t>
            </a:r>
            <a:endParaRPr lang="de-DE" altLang="de-DE" dirty="0">
              <a:solidFill>
                <a:schemeClr val="tx2"/>
              </a:solidFill>
            </a:endParaRPr>
          </a:p>
          <a:p>
            <a:pPr>
              <a:tabLst>
                <a:tab pos="665163" algn="l"/>
              </a:tabLst>
            </a:pPr>
            <a:endParaRPr lang="de-DE" altLang="de-DE" dirty="0">
              <a:solidFill>
                <a:schemeClr val="tx2"/>
              </a:solidFill>
            </a:endParaRPr>
          </a:p>
          <a:p>
            <a:pPr>
              <a:tabLst>
                <a:tab pos="665163" algn="l"/>
              </a:tabLst>
            </a:pPr>
            <a:r>
              <a:rPr lang="de-DE" altLang="de-DE" dirty="0"/>
              <a:t>Initiiert und finanziert durch:</a:t>
            </a:r>
          </a:p>
          <a:p>
            <a:pPr>
              <a:tabLst>
                <a:tab pos="665163" algn="l"/>
              </a:tabLst>
            </a:pPr>
            <a:r>
              <a:rPr lang="de-DE" altLang="de-DE" b="1" dirty="0"/>
              <a:t>Kommission Arbeitsschutz und Normung</a:t>
            </a:r>
          </a:p>
          <a:p>
            <a:pPr>
              <a:tabLst>
                <a:tab pos="665163" algn="l"/>
              </a:tabLst>
            </a:pPr>
            <a:r>
              <a:rPr lang="de-DE" altLang="de-DE" dirty="0">
                <a:solidFill>
                  <a:schemeClr val="tx2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www.kan.de</a:t>
            </a:r>
            <a:r>
              <a:rPr lang="de-DE" altLang="de-DE" dirty="0">
                <a:solidFill>
                  <a:schemeClr val="tx2"/>
                </a:solidFill>
              </a:rPr>
              <a:t> </a:t>
            </a:r>
            <a:r>
              <a:rPr lang="de-DE" altLang="de-DE" dirty="0"/>
              <a:t>und</a:t>
            </a:r>
            <a:r>
              <a:rPr lang="de-DE" altLang="de-DE" dirty="0">
                <a:solidFill>
                  <a:schemeClr val="tx2"/>
                </a:solidFill>
              </a:rPr>
              <a:t> </a:t>
            </a:r>
            <a:r>
              <a:rPr lang="de-DE" altLang="de-DE" dirty="0">
                <a:solidFill>
                  <a:schemeClr val="tx2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ergonomie.kan-praxis.de</a:t>
            </a:r>
            <a:endParaRPr lang="de-DE" altLang="de-DE" dirty="0">
              <a:solidFill>
                <a:schemeClr val="tx2"/>
              </a:solidFill>
            </a:endParaRPr>
          </a:p>
          <a:p>
            <a:pPr>
              <a:tabLst>
                <a:tab pos="665163" algn="l"/>
              </a:tabLst>
            </a:pPr>
            <a:endParaRPr lang="de-DE" altLang="de-DE" dirty="0">
              <a:solidFill>
                <a:schemeClr val="tx2"/>
              </a:solidFill>
            </a:endParaRPr>
          </a:p>
          <a:p>
            <a:pPr>
              <a:tabLst>
                <a:tab pos="665163" algn="l"/>
              </a:tabLst>
            </a:pPr>
            <a:r>
              <a:rPr lang="de-DE" altLang="de-DE" dirty="0" smtClean="0"/>
              <a:t>Aktualisiert </a:t>
            </a:r>
            <a:r>
              <a:rPr lang="de-DE" altLang="de-DE" dirty="0"/>
              <a:t>2023 durch das </a:t>
            </a:r>
            <a:r>
              <a:rPr lang="de-DE" altLang="de-DE" b="1" dirty="0"/>
              <a:t>Institut </a:t>
            </a:r>
            <a:r>
              <a:rPr lang="de-DE" altLang="de-DE" b="1" dirty="0" smtClean="0"/>
              <a:t>ASER e.V.</a:t>
            </a:r>
            <a:br>
              <a:rPr lang="de-DE" altLang="de-DE" b="1" dirty="0" smtClean="0"/>
            </a:br>
            <a:r>
              <a:rPr lang="de-DE" altLang="de-DE" dirty="0" smtClean="0">
                <a:hlinkClick r:id="rId5"/>
              </a:rPr>
              <a:t>www.institut-aser.de/</a:t>
            </a:r>
            <a:r>
              <a:rPr lang="de-DE" altLang="de-DE" dirty="0" smtClean="0"/>
              <a:t> </a:t>
            </a:r>
            <a:endParaRPr lang="de-DE" altLang="de-DE" b="1" dirty="0"/>
          </a:p>
        </p:txBody>
      </p:sp>
      <p:pic>
        <p:nvPicPr>
          <p:cNvPr id="2" name="Grafik 1" descr="Gefördert durch das Bundesministerium für Arbeit und Soziales aufgrund eines Beschlusses des Deutschen Bundestages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8046" y="2252843"/>
            <a:ext cx="2298717" cy="2222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304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800" dirty="0"/>
              <a:t>Geometrische Auslegung eines ultraleichten Segelflugzeuges – Ergonomische Mindestanforderungen an die Rumpfgeometrie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19667" y="2492896"/>
            <a:ext cx="7392557" cy="3888855"/>
          </a:xfrm>
        </p:spPr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de-DE" sz="2200" b="0" dirty="0" smtClean="0"/>
              <a:t>Zur konstruktiven Festlegung </a:t>
            </a:r>
            <a:r>
              <a:rPr lang="de-DE" altLang="de-DE" sz="2200" b="0" dirty="0"/>
              <a:t>des </a:t>
            </a:r>
            <a:r>
              <a:rPr lang="de-DE" altLang="de-DE" sz="2200" b="0" dirty="0" smtClean="0"/>
              <a:t>Mittelrumpfquerschnitts </a:t>
            </a:r>
            <a:r>
              <a:rPr lang="de-DE" altLang="de-DE" sz="2200" b="0" dirty="0"/>
              <a:t>eines einsitzigen ultraleichten Segelflugzeugs sind die ergonomischen Mindestanforderungen an Mittelrumpfhöhe und –breite aus den relevanten Körpermaßen der potentiellen Nutzergruppe abzuleiten. </a:t>
            </a:r>
          </a:p>
          <a:p>
            <a:pPr eaLnBrk="1" hangingPunct="1">
              <a:spcBef>
                <a:spcPct val="50000"/>
              </a:spcBef>
            </a:pPr>
            <a:r>
              <a:rPr lang="de-DE" altLang="de-DE" sz="2200" b="0" dirty="0"/>
              <a:t>Bestimmen Sie diese Mindesthöhe H (ab Sitzfläche) und Mindestbreite B unter Beachtung der Vorgaben.</a:t>
            </a:r>
          </a:p>
          <a:p>
            <a:endParaRPr lang="de-DE" sz="2200" dirty="0"/>
          </a:p>
        </p:txBody>
      </p:sp>
      <p:pic>
        <p:nvPicPr>
          <p:cNvPr id="17" name="Grafik 16" descr="Eine Grafik zeigt eine Pilotenkanzel von oben, mit Pfeilen angedeutet sind Länge und Breite der Kanzel.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2393134"/>
            <a:ext cx="2376264" cy="3556146"/>
          </a:xfrm>
          <a:prstGeom prst="rect">
            <a:avLst/>
          </a:prstGeom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512E62-7672-4B91-A4E6-1A2D58B13838}" type="datetime1">
              <a:rPr lang="de-DE" altLang="de-DE" smtClean="0"/>
              <a:t>11.08.2023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Modul 2 - Ergonomie lernen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Seite </a:t>
            </a:r>
            <a:fld id="{FE3ED7E9-8D61-4ADB-A890-D6088E21857B}" type="slidenum">
              <a:rPr lang="de-DE" altLang="de-DE" smtClean="0"/>
              <a:pPr>
                <a:defRPr/>
              </a:pPr>
              <a:t>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8989887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Vorgaben: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2400" dirty="0" smtClean="0"/>
              <a:t>Nutzergruppe</a:t>
            </a:r>
            <a:br>
              <a:rPr lang="de-DE" sz="2400" dirty="0" smtClean="0"/>
            </a:br>
            <a:r>
              <a:rPr lang="de-DE" sz="2400" b="0" dirty="0" smtClean="0"/>
              <a:t>deutsche Pilotinnen und Piloten ab dem 18. Lebensjahr</a:t>
            </a:r>
          </a:p>
          <a:p>
            <a:r>
              <a:rPr lang="de-DE" sz="2400" dirty="0" smtClean="0"/>
              <a:t>Körperhaltung</a:t>
            </a:r>
            <a:br>
              <a:rPr lang="de-DE" sz="2400" dirty="0" smtClean="0"/>
            </a:br>
            <a:r>
              <a:rPr lang="de-DE" sz="2400" b="0" dirty="0" smtClean="0"/>
              <a:t>halb liegende Haltung: 40° Rumpfneigung gegen die Vertikale</a:t>
            </a:r>
          </a:p>
          <a:p>
            <a:r>
              <a:rPr lang="de-DE" sz="2400" dirty="0" smtClean="0"/>
              <a:t>Zuschläge seitlich</a:t>
            </a:r>
            <a:br>
              <a:rPr lang="de-DE" sz="2400" dirty="0" smtClean="0"/>
            </a:br>
            <a:r>
              <a:rPr lang="de-DE" sz="2400" b="0" dirty="0" smtClean="0"/>
              <a:t>Bewegungszuschlag 50 mm pro Körperseite; Zuschlag für Bekleidung 10 mm pro Seite</a:t>
            </a:r>
          </a:p>
          <a:p>
            <a:r>
              <a:rPr lang="de-DE" sz="2400" dirty="0" smtClean="0"/>
              <a:t>Zuschläge vertikal</a:t>
            </a:r>
            <a:br>
              <a:rPr lang="de-DE" sz="2400" dirty="0" smtClean="0"/>
            </a:br>
            <a:r>
              <a:rPr lang="de-DE" sz="2400" b="0" dirty="0" smtClean="0"/>
              <a:t>Bewegungszuschlag Kopf 50 mm</a:t>
            </a:r>
            <a:endParaRPr lang="de-DE" sz="24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512E62-7672-4B91-A4E6-1A2D58B13838}" type="datetime1">
              <a:rPr lang="de-DE" altLang="de-DE" smtClean="0"/>
              <a:t>11.08.2023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Modul 2 - Ergonomie lernen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Seite </a:t>
            </a:r>
            <a:fld id="{FE3ED7E9-8D61-4ADB-A890-D6088E21857B}" type="slidenum">
              <a:rPr lang="de-DE" altLang="de-DE" smtClean="0"/>
              <a:pPr>
                <a:defRPr/>
              </a:pPr>
              <a:t>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7775849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Notwendige Körpermaßdaten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19667" y="1484314"/>
            <a:ext cx="2351997" cy="4897437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de-DE" altLang="de-DE" sz="1600" b="0" dirty="0"/>
              <a:t>Werte </a:t>
            </a:r>
            <a:r>
              <a:rPr lang="de-DE" altLang="de-DE" sz="1600" b="0" dirty="0" smtClean="0"/>
              <a:t>entnommen aus DIN </a:t>
            </a:r>
            <a:r>
              <a:rPr lang="de-DE" altLang="de-DE" sz="1600" b="0" dirty="0"/>
              <a:t>33402-2</a:t>
            </a:r>
            <a:endParaRPr lang="de-DE" sz="1600" b="0" dirty="0"/>
          </a:p>
        </p:txBody>
      </p:sp>
      <p:pic>
        <p:nvPicPr>
          <p:cNvPr id="11" name="Grafik 10" descr="Die Abbildung zeigt zwei Tabellen aus DIN 33402-2: Maße zur Körpersitzlänge und Maße zur Breite über Ellenbogen.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8736" y="1376363"/>
            <a:ext cx="7151228" cy="5005250"/>
          </a:xfrm>
          <a:prstGeom prst="rect">
            <a:avLst/>
          </a:prstGeom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512E62-7672-4B91-A4E6-1A2D58B13838}" type="datetime1">
              <a:rPr lang="de-DE" altLang="de-DE" smtClean="0"/>
              <a:t>11.08.2023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Modul 2 - Ergonomie lernen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Seite </a:t>
            </a:r>
            <a:fld id="{FE3ED7E9-8D61-4ADB-A890-D6088E21857B}" type="slidenum">
              <a:rPr lang="de-DE" altLang="de-DE" smtClean="0"/>
              <a:pPr>
                <a:defRPr/>
              </a:pPr>
              <a:t>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1831149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a) Gestaltungsmaß Mittelrumpfhöhe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Lösungsweg:</a:t>
            </a:r>
          </a:p>
          <a:p>
            <a:endParaRPr lang="de-DE" dirty="0"/>
          </a:p>
          <a:p>
            <a:r>
              <a:rPr lang="de-DE" dirty="0" smtClean="0"/>
              <a:t>Relevantes Körpermaß:</a:t>
            </a:r>
          </a:p>
          <a:p>
            <a:r>
              <a:rPr lang="de-DE" dirty="0" smtClean="0"/>
              <a:t>Referenzperson der Nutzergruppe:</a:t>
            </a:r>
          </a:p>
          <a:p>
            <a:r>
              <a:rPr lang="de-DE" dirty="0" smtClean="0"/>
              <a:t>Altersgruppe:</a:t>
            </a:r>
          </a:p>
          <a:p>
            <a:endParaRPr lang="de-DE" dirty="0"/>
          </a:p>
          <a:p>
            <a:pPr marL="4392613" indent="-4392613"/>
            <a:r>
              <a:rPr lang="de-DE" dirty="0" smtClean="0"/>
              <a:t>Mindesthöhe Mittelrumpfhöhe =</a:t>
            </a:r>
            <a:br>
              <a:rPr lang="de-DE" dirty="0" smtClean="0"/>
            </a:br>
            <a:r>
              <a:rPr lang="de-DE" dirty="0" smtClean="0"/>
              <a:t>=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512E62-7672-4B91-A4E6-1A2D58B13838}" type="datetime1">
              <a:rPr lang="de-DE" altLang="de-DE" smtClean="0"/>
              <a:t>11.08.2023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Modul 2 - Ergonomie lernen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Seite </a:t>
            </a:r>
            <a:fld id="{FE3ED7E9-8D61-4ADB-A890-D6088E21857B}" type="slidenum">
              <a:rPr lang="de-DE" altLang="de-DE" smtClean="0"/>
              <a:pPr>
                <a:defRPr/>
              </a:pPr>
              <a:t>5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8225032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b) Gestaltungsmaß Mittelrumpfbreite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Lösungsweg:</a:t>
            </a:r>
          </a:p>
          <a:p>
            <a:endParaRPr lang="de-DE" dirty="0"/>
          </a:p>
          <a:p>
            <a:r>
              <a:rPr lang="de-DE" dirty="0"/>
              <a:t>Relevantes Körpermaß:</a:t>
            </a:r>
          </a:p>
          <a:p>
            <a:r>
              <a:rPr lang="de-DE" dirty="0"/>
              <a:t>Referenzperson der Nutzergruppe:</a:t>
            </a:r>
          </a:p>
          <a:p>
            <a:r>
              <a:rPr lang="de-DE" dirty="0"/>
              <a:t>Altersgruppe:</a:t>
            </a:r>
          </a:p>
          <a:p>
            <a:endParaRPr lang="de-DE" dirty="0"/>
          </a:p>
          <a:p>
            <a:pPr marL="4572000" indent="-4572000"/>
            <a:r>
              <a:rPr lang="de-DE" dirty="0"/>
              <a:t>Mindesthöhe </a:t>
            </a:r>
            <a:r>
              <a:rPr lang="de-DE" dirty="0" smtClean="0"/>
              <a:t>Mittelrumpfbreite	=</a:t>
            </a:r>
            <a:endParaRPr lang="de-DE" dirty="0"/>
          </a:p>
          <a:p>
            <a:pPr marL="4572000" indent="-4572000"/>
            <a:r>
              <a:rPr lang="de-DE" dirty="0"/>
              <a:t>		</a:t>
            </a:r>
            <a:r>
              <a:rPr lang="de-DE" dirty="0" smtClean="0"/>
              <a:t>=</a:t>
            </a:r>
            <a:endParaRPr lang="de-DE" dirty="0"/>
          </a:p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512E62-7672-4B91-A4E6-1A2D58B13838}" type="datetime1">
              <a:rPr lang="de-DE" altLang="de-DE" smtClean="0"/>
              <a:t>11.08.2023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Modul 2 - Ergonomie lernen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Seite </a:t>
            </a:r>
            <a:fld id="{FE3ED7E9-8D61-4ADB-A890-D6088E21857B}" type="slidenum">
              <a:rPr lang="de-DE" altLang="de-DE" smtClean="0"/>
              <a:pPr>
                <a:defRPr/>
              </a:pPr>
              <a:t>6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5686282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Notwendige Körpermaßdaten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19667" y="1484314"/>
            <a:ext cx="2496013" cy="4897437"/>
          </a:xfrm>
        </p:spPr>
        <p:txBody>
          <a:bodyPr/>
          <a:lstStyle/>
          <a:p>
            <a:r>
              <a:rPr lang="de-DE" altLang="de-DE" sz="1600" b="0" dirty="0"/>
              <a:t>Werte entnommen aus DIN </a:t>
            </a:r>
            <a:r>
              <a:rPr lang="de-DE" altLang="de-DE" sz="1600" b="0" dirty="0" smtClean="0"/>
              <a:t>33402-2</a:t>
            </a:r>
            <a:endParaRPr lang="de-DE" sz="1600" dirty="0"/>
          </a:p>
        </p:txBody>
      </p:sp>
      <p:pic>
        <p:nvPicPr>
          <p:cNvPr id="25" name="Grafik 24" descr="Die Abbildung zeigt die Maße zur Körpersitzlänge aus DIN 33402-2. Markiert ist der höchste Wert für Männer von 18 bis 25 Jahren: 985 mm.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484314"/>
            <a:ext cx="6491396" cy="4796086"/>
          </a:xfrm>
          <a:prstGeom prst="rect">
            <a:avLst/>
          </a:prstGeom>
        </p:spPr>
      </p:pic>
      <p:pic>
        <p:nvPicPr>
          <p:cNvPr id="33" name="Grafik 32" descr="Eine Zeichnung zeigt die Sitzposition des Piloten. Die Rückenlehne ist um 40° nach hinten geneigt.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1844824"/>
            <a:ext cx="3023878" cy="2383743"/>
          </a:xfrm>
          <a:prstGeom prst="rect">
            <a:avLst/>
          </a:prstGeom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512E62-7672-4B91-A4E6-1A2D58B13838}" type="datetime1">
              <a:rPr lang="de-DE" altLang="de-DE" smtClean="0"/>
              <a:t>11.08.2023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Modul 2 - Ergonomie lernen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Seite </a:t>
            </a:r>
            <a:fld id="{FE3ED7E9-8D61-4ADB-A890-D6088E21857B}" type="slidenum">
              <a:rPr lang="de-DE" altLang="de-DE" smtClean="0"/>
              <a:pPr>
                <a:defRPr/>
              </a:pPr>
              <a:t>7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0685615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a) Gestaltungsmaß Mittelrumpfhöhe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20000"/>
              </a:lnSpc>
              <a:spcBef>
                <a:spcPct val="30000"/>
              </a:spcBef>
            </a:pPr>
            <a:r>
              <a:rPr lang="de-DE" altLang="de-DE" u="sng" dirty="0"/>
              <a:t>Lösungsweg:</a:t>
            </a:r>
          </a:p>
          <a:p>
            <a:pPr eaLnBrk="1" hangingPunct="1">
              <a:lnSpc>
                <a:spcPct val="120000"/>
              </a:lnSpc>
            </a:pPr>
            <a:r>
              <a:rPr lang="de-DE" altLang="de-DE" dirty="0"/>
              <a:t>Relevantes Körpermaß</a:t>
            </a:r>
            <a:r>
              <a:rPr lang="de-DE" altLang="de-DE" b="0" dirty="0"/>
              <a:t>: </a:t>
            </a:r>
            <a:br>
              <a:rPr lang="de-DE" altLang="de-DE" b="0" dirty="0"/>
            </a:br>
            <a:r>
              <a:rPr lang="de-DE" altLang="de-DE" b="0" dirty="0"/>
              <a:t>Stammlänge (Körpersitzhöhe)</a:t>
            </a:r>
          </a:p>
          <a:p>
            <a:pPr eaLnBrk="1" hangingPunct="1">
              <a:lnSpc>
                <a:spcPct val="120000"/>
              </a:lnSpc>
            </a:pPr>
            <a:r>
              <a:rPr lang="de-DE" altLang="de-DE" dirty="0"/>
              <a:t>Referenzperson der Nutzergruppe</a:t>
            </a:r>
            <a:r>
              <a:rPr lang="de-DE" altLang="de-DE" b="0" dirty="0"/>
              <a:t>: </a:t>
            </a:r>
            <a:br>
              <a:rPr lang="de-DE" altLang="de-DE" b="0" dirty="0"/>
            </a:br>
            <a:r>
              <a:rPr lang="de-DE" altLang="de-DE" b="0" dirty="0"/>
              <a:t>M95 (männlich, 95. Perzentil)</a:t>
            </a:r>
          </a:p>
          <a:p>
            <a:pPr eaLnBrk="1" hangingPunct="1">
              <a:lnSpc>
                <a:spcPct val="120000"/>
              </a:lnSpc>
            </a:pPr>
            <a:r>
              <a:rPr lang="de-DE" altLang="de-DE" dirty="0"/>
              <a:t>Altersgruppe</a:t>
            </a:r>
            <a:r>
              <a:rPr lang="de-DE" altLang="de-DE" b="0" dirty="0"/>
              <a:t>: </a:t>
            </a:r>
            <a:br>
              <a:rPr lang="de-DE" altLang="de-DE" b="0" dirty="0"/>
            </a:br>
            <a:r>
              <a:rPr lang="de-DE" altLang="de-DE" b="0" dirty="0"/>
              <a:t>18-25 Jahre (größtes Körpermaß Stammlänge)</a:t>
            </a:r>
          </a:p>
          <a:p>
            <a:endParaRPr lang="de-DE" dirty="0"/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1991643" y="4358481"/>
            <a:ext cx="8208714" cy="1081088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1524000" indent="-1524000" eaLnBrk="0" hangingPunct="0">
              <a:tabLst>
                <a:tab pos="3143250" algn="l"/>
              </a:tabLst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tabLst>
                <a:tab pos="3143250" algn="l"/>
              </a:tabLst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tabLst>
                <a:tab pos="3143250" algn="l"/>
              </a:tabLst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tabLst>
                <a:tab pos="3143250" algn="l"/>
              </a:tabLst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tabLst>
                <a:tab pos="3143250" algn="l"/>
              </a:tabLst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143250" algn="l"/>
              </a:tabLs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143250" algn="l"/>
              </a:tabLs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143250" algn="l"/>
              </a:tabLs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143250" algn="l"/>
              </a:tabLs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ct val="30000"/>
              </a:spcBef>
              <a:spcAft>
                <a:spcPts val="0"/>
              </a:spcAft>
              <a:defRPr/>
            </a:pPr>
            <a:r>
              <a:rPr lang="de-DE" altLang="de-DE" sz="1800" kern="0" dirty="0">
                <a:solidFill>
                  <a:schemeClr val="bg2"/>
                </a:solidFill>
                <a:cs typeface="Arial" charset="0"/>
              </a:rPr>
              <a:t>Mindesthöhe Mittelrumpfhöhe 	= cos40° </a:t>
            </a:r>
            <a:r>
              <a:rPr lang="en-US" altLang="de-DE" sz="1800" kern="0" dirty="0">
                <a:solidFill>
                  <a:schemeClr val="bg2"/>
                </a:solidFill>
                <a:cs typeface="Arial" charset="0"/>
              </a:rPr>
              <a:t>· </a:t>
            </a:r>
            <a:r>
              <a:rPr lang="de-DE" altLang="de-DE" sz="1800" kern="0" dirty="0">
                <a:solidFill>
                  <a:schemeClr val="bg2"/>
                </a:solidFill>
                <a:cs typeface="Arial" charset="0"/>
              </a:rPr>
              <a:t>Stammlänge + Zuschlag</a:t>
            </a:r>
          </a:p>
          <a:p>
            <a:pPr eaLnBrk="1" fontAlgn="auto" hangingPunct="1">
              <a:spcBef>
                <a:spcPct val="30000"/>
              </a:spcBef>
              <a:spcAft>
                <a:spcPts val="0"/>
              </a:spcAft>
              <a:defRPr/>
            </a:pPr>
            <a:r>
              <a:rPr lang="de-DE" altLang="de-DE" sz="1800" kern="0" dirty="0">
                <a:solidFill>
                  <a:schemeClr val="bg2"/>
                </a:solidFill>
                <a:cs typeface="Arial" charset="0"/>
              </a:rPr>
              <a:t>			= 754 mm + </a:t>
            </a:r>
            <a:r>
              <a:rPr lang="en-US" altLang="de-DE" sz="1800" kern="0" dirty="0">
                <a:solidFill>
                  <a:schemeClr val="bg2"/>
                </a:solidFill>
                <a:cs typeface="Arial" charset="0"/>
              </a:rPr>
              <a:t>50 mm</a:t>
            </a:r>
            <a:r>
              <a:rPr lang="de-DE" altLang="de-DE" sz="1800" kern="0" dirty="0">
                <a:solidFill>
                  <a:schemeClr val="bg2"/>
                </a:solidFill>
                <a:cs typeface="Arial" charset="0"/>
              </a:rPr>
              <a:t> </a:t>
            </a:r>
          </a:p>
          <a:p>
            <a:pPr eaLnBrk="1" fontAlgn="auto" hangingPunct="1">
              <a:spcBef>
                <a:spcPct val="30000"/>
              </a:spcBef>
              <a:spcAft>
                <a:spcPts val="0"/>
              </a:spcAft>
              <a:defRPr/>
            </a:pPr>
            <a:r>
              <a:rPr lang="de-DE" altLang="de-DE" sz="1800" kern="0" dirty="0">
                <a:solidFill>
                  <a:schemeClr val="bg2"/>
                </a:solidFill>
                <a:cs typeface="Arial" charset="0"/>
              </a:rPr>
              <a:t>			= 804 mm</a:t>
            </a:r>
            <a:endParaRPr lang="de-DE" altLang="de-DE" sz="1800" kern="0" dirty="0">
              <a:solidFill>
                <a:schemeClr val="bg2"/>
              </a:solidFill>
              <a:cs typeface="Arial" charset="0"/>
              <a:sym typeface="Wingdings" pitchFamily="2" charset="2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1991643" y="5582996"/>
            <a:ext cx="8208714" cy="707886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de-DE" altLang="de-DE" dirty="0"/>
              <a:t>Die Mindesthöhe von Sitzfläche bis Cockpit-Innendecke sollte für große männliche Piloten </a:t>
            </a:r>
            <a:r>
              <a:rPr lang="de-DE" altLang="de-DE" u="sng" dirty="0"/>
              <a:t>mindestens 804 mm </a:t>
            </a:r>
            <a:r>
              <a:rPr lang="de-DE" altLang="de-DE" dirty="0"/>
              <a:t>betragen.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512E62-7672-4B91-A4E6-1A2D58B13838}" type="datetime1">
              <a:rPr lang="de-DE" altLang="de-DE" smtClean="0"/>
              <a:t>11.08.2023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Modul 2 - Ergonomie lernen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Seite </a:t>
            </a:r>
            <a:fld id="{FE3ED7E9-8D61-4ADB-A890-D6088E21857B}" type="slidenum">
              <a:rPr lang="de-DE" altLang="de-DE" smtClean="0"/>
              <a:pPr>
                <a:defRPr/>
              </a:pPr>
              <a:t>8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9601294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Notwendige Körpermaßdaten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19667" y="1484314"/>
            <a:ext cx="2496013" cy="4897437"/>
          </a:xfrm>
        </p:spPr>
        <p:txBody>
          <a:bodyPr/>
          <a:lstStyle/>
          <a:p>
            <a:r>
              <a:rPr lang="de-DE" altLang="de-DE" sz="1600" b="0" dirty="0"/>
              <a:t>Werte entnommen aus DIN 33402-2</a:t>
            </a:r>
            <a:endParaRPr lang="de-DE" sz="1600" dirty="0"/>
          </a:p>
          <a:p>
            <a:endParaRPr lang="de-DE" sz="1600" dirty="0"/>
          </a:p>
        </p:txBody>
      </p:sp>
      <p:pic>
        <p:nvPicPr>
          <p:cNvPr id="21" name="Grafik 20" descr="Die Abbildung zeigt die Maße zur Breite über Ellenbogen aus DIN 33402-2. Markiert ist der höchste Wert für Frauen von 61 bis 65 Jahren: 570 mm.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484314"/>
            <a:ext cx="7665070" cy="4897437"/>
          </a:xfrm>
          <a:prstGeom prst="rect">
            <a:avLst/>
          </a:prstGeom>
        </p:spPr>
      </p:pic>
      <p:pic>
        <p:nvPicPr>
          <p:cNvPr id="24" name="Grafik 23" descr="Eine Zeichnung zeigt eine Pilotenkanzel von oben, ein Pfeil verdeutlicht die Breite der Kanzel.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4778" y="1772816"/>
            <a:ext cx="3493311" cy="2231329"/>
          </a:xfrm>
          <a:prstGeom prst="rect">
            <a:avLst/>
          </a:prstGeom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512E62-7672-4B91-A4E6-1A2D58B13838}" type="datetime1">
              <a:rPr lang="de-DE" altLang="de-DE" smtClean="0"/>
              <a:t>11.08.2023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Modul 2 - Ergonomie lernen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Seite </a:t>
            </a:r>
            <a:fld id="{FE3ED7E9-8D61-4ADB-A890-D6088E21857B}" type="slidenum">
              <a:rPr lang="de-DE" altLang="de-DE" smtClean="0"/>
              <a:pPr>
                <a:defRPr/>
              </a:pPr>
              <a:t>9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566380965"/>
      </p:ext>
    </p:extLst>
  </p:cSld>
  <p:clrMapOvr>
    <a:masterClrMapping/>
  </p:clrMapOvr>
</p:sld>
</file>

<file path=ppt/theme/theme1.xml><?xml version="1.0" encoding="utf-8"?>
<a:theme xmlns:a="http://schemas.openxmlformats.org/drawingml/2006/main" name="KAN_Master">
  <a:themeElements>
    <a:clrScheme name="Benutzerdefiniert 3">
      <a:dk1>
        <a:srgbClr val="000000"/>
      </a:dk1>
      <a:lt1>
        <a:srgbClr val="FFFFFF"/>
      </a:lt1>
      <a:dk2>
        <a:srgbClr val="004994"/>
      </a:dk2>
      <a:lt2>
        <a:srgbClr val="6F6F6F"/>
      </a:lt2>
      <a:accent1>
        <a:srgbClr val="5775B3"/>
      </a:accent1>
      <a:accent2>
        <a:srgbClr val="FAB500"/>
      </a:accent2>
      <a:accent3>
        <a:srgbClr val="FFFFFF"/>
      </a:accent3>
      <a:accent4>
        <a:srgbClr val="000000"/>
      </a:accent4>
      <a:accent5>
        <a:srgbClr val="B4BDD6"/>
      </a:accent5>
      <a:accent6>
        <a:srgbClr val="E3A400"/>
      </a:accent6>
      <a:hlink>
        <a:srgbClr val="3366CC"/>
      </a:hlink>
      <a:folHlink>
        <a:srgbClr val="7030A0"/>
      </a:folHlink>
    </a:clrScheme>
    <a:fontScheme name="Benutzerdefiniert 1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616075" algn="l"/>
          </a:tabLst>
          <a:defRPr kumimoji="0" lang="de-DE" altLang="de-DE" sz="2000" b="0" i="0" u="none" strike="noStrike" cap="none" normalizeH="0" baseline="0" smtClean="0">
            <a:ln>
              <a:noFill/>
            </a:ln>
            <a:solidFill>
              <a:srgbClr val="6D6D6D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616075" algn="l"/>
          </a:tabLst>
          <a:defRPr kumimoji="0" lang="de-DE" altLang="de-DE" sz="2000" b="0" i="0" u="none" strike="noStrike" cap="none" normalizeH="0" baseline="0" smtClean="0">
            <a:ln>
              <a:noFill/>
            </a:ln>
            <a:solidFill>
              <a:srgbClr val="6D6D6D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KAN_Master 1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FFDB92"/>
        </a:hlink>
        <a:folHlink>
          <a:srgbClr val="87878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N_Master 2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94C11C"/>
        </a:hlink>
        <a:folHlink>
          <a:srgbClr val="94C11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N_Master 3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004994"/>
        </a:hlink>
        <a:folHlink>
          <a:srgbClr val="00499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02-PowerPoint-Vorlage_KAN-für KANPraxis_Module" id="{580B9CE3-9AF5-4A5E-A6F4-294026999907}" vid="{717C75A6-CE99-4844-9C75-051104FCCC1F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0_Modul_01</Template>
  <TotalTime>0</TotalTime>
  <Words>403</Words>
  <Application>Microsoft Office PowerPoint</Application>
  <PresentationFormat>Breitbild</PresentationFormat>
  <Paragraphs>99</Paragraphs>
  <Slides>11</Slides>
  <Notes>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5" baseType="lpstr">
      <vt:lpstr>Arial</vt:lpstr>
      <vt:lpstr>Verdana</vt:lpstr>
      <vt:lpstr>Wingdings</vt:lpstr>
      <vt:lpstr>KAN_Master</vt:lpstr>
      <vt:lpstr>Anthropometrische und biomechanische Aspekte ergonomischer Gestaltung  Übung 1: Festlegen von Gestaltungsmaßen anhand relevanter Körpermaße</vt:lpstr>
      <vt:lpstr>Geometrische Auslegung eines ultraleichten Segelflugzeuges – Ergonomische Mindestanforderungen an die Rumpfgeometrie</vt:lpstr>
      <vt:lpstr>Vorgaben:</vt:lpstr>
      <vt:lpstr>Notwendige Körpermaßdaten</vt:lpstr>
      <vt:lpstr>a) Gestaltungsmaß Mittelrumpfhöhe</vt:lpstr>
      <vt:lpstr>b) Gestaltungsmaß Mittelrumpfbreite</vt:lpstr>
      <vt:lpstr>Notwendige Körpermaßdaten</vt:lpstr>
      <vt:lpstr>a) Gestaltungsmaß Mittelrumpfhöhe</vt:lpstr>
      <vt:lpstr>Notwendige Körpermaßdaten</vt:lpstr>
      <vt:lpstr>b) Gestaltung Mittelrumpfbreite</vt:lpstr>
      <vt:lpstr>Impressum </vt:lpstr>
    </vt:vector>
  </TitlesOfParts>
  <Company>DGUV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Einführung in die Ergonomie</dc:title>
  <dc:creator>Andreas Schaefer</dc:creator>
  <cp:lastModifiedBy>Andreas Schaefer</cp:lastModifiedBy>
  <cp:revision>17</cp:revision>
  <dcterms:created xsi:type="dcterms:W3CDTF">2023-07-17T12:06:45Z</dcterms:created>
  <dcterms:modified xsi:type="dcterms:W3CDTF">2023-08-11T08:36:45Z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545839c-a198-4d87-a0d2-c07b8aa32614_Enabled">
    <vt:lpwstr>true</vt:lpwstr>
  </property>
  <property fmtid="{D5CDD505-2E9C-101B-9397-08002B2CF9AE}" pid="3" name="MSIP_Label_7545839c-a198-4d87-a0d2-c07b8aa32614_SetDate">
    <vt:lpwstr>2022-03-23T15:10:20Z</vt:lpwstr>
  </property>
  <property fmtid="{D5CDD505-2E9C-101B-9397-08002B2CF9AE}" pid="4" name="MSIP_Label_7545839c-a198-4d87-a0d2-c07b8aa32614_Method">
    <vt:lpwstr>Standard</vt:lpwstr>
  </property>
  <property fmtid="{D5CDD505-2E9C-101B-9397-08002B2CF9AE}" pid="5" name="MSIP_Label_7545839c-a198-4d87-a0d2-c07b8aa32614_Name">
    <vt:lpwstr>Öffentlich</vt:lpwstr>
  </property>
  <property fmtid="{D5CDD505-2E9C-101B-9397-08002B2CF9AE}" pid="6" name="MSIP_Label_7545839c-a198-4d87-a0d2-c07b8aa32614_SiteId">
    <vt:lpwstr>f3987bed-0f17-4307-a6bb-a2ae861736b7</vt:lpwstr>
  </property>
  <property fmtid="{D5CDD505-2E9C-101B-9397-08002B2CF9AE}" pid="7" name="MSIP_Label_7545839c-a198-4d87-a0d2-c07b8aa32614_ActionId">
    <vt:lpwstr>d9b88049-5e0f-47b5-a755-4964562bde00</vt:lpwstr>
  </property>
  <property fmtid="{D5CDD505-2E9C-101B-9397-08002B2CF9AE}" pid="8" name="MSIP_Label_7545839c-a198-4d87-a0d2-c07b8aa32614_ContentBits">
    <vt:lpwstr>0</vt:lpwstr>
  </property>
</Properties>
</file>