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66" r:id="rId2"/>
    <p:sldId id="288" r:id="rId3"/>
    <p:sldId id="289" r:id="rId4"/>
    <p:sldId id="290" r:id="rId5"/>
    <p:sldId id="291" r:id="rId6"/>
    <p:sldId id="292" r:id="rId7"/>
    <p:sldId id="293" r:id="rId8"/>
    <p:sldId id="294" r:id="rId9"/>
    <p:sldId id="295" r:id="rId10"/>
    <p:sldId id="296" r:id="rId11"/>
    <p:sldId id="297" r:id="rId12"/>
    <p:sldId id="306" r:id="rId13"/>
    <p:sldId id="307" r:id="rId14"/>
    <p:sldId id="308" r:id="rId15"/>
    <p:sldId id="309" r:id="rId16"/>
    <p:sldId id="310" r:id="rId17"/>
    <p:sldId id="303" r:id="rId18"/>
    <p:sldId id="304" r:id="rId19"/>
    <p:sldId id="312" r:id="rId20"/>
    <p:sldId id="305" r:id="rId21"/>
    <p:sldId id="313" r:id="rId22"/>
    <p:sldId id="311" r:id="rId23"/>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5817" autoAdjust="0"/>
  </p:normalViewPr>
  <p:slideViewPr>
    <p:cSldViewPr>
      <p:cViewPr varScale="1">
        <p:scale>
          <a:sx n="74" d="100"/>
          <a:sy n="74" d="100"/>
        </p:scale>
        <p:origin x="77" y="288"/>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t>Die Rahmenbreite wurde verkleinert, der Sitz tiefer und horizontal verstellbar angebracht, um die Rumpfvorneigung der Nutzer zu verringern.</a:t>
            </a:r>
          </a:p>
          <a:p>
            <a:r>
              <a:rPr lang="de-DE" altLang="de-DE" sz="1200" dirty="0" smtClean="0"/>
              <a:t>Weiterhin: </a:t>
            </a:r>
          </a:p>
          <a:p>
            <a:pPr>
              <a:buFont typeface="Wingdings" pitchFamily="2" charset="2"/>
              <a:buChar char="§"/>
            </a:pPr>
            <a:r>
              <a:rPr lang="de-DE" altLang="de-DE" sz="1200" dirty="0" smtClean="0"/>
              <a:t> verstellbare Fußstützen</a:t>
            </a:r>
          </a:p>
          <a:p>
            <a:pPr>
              <a:buFont typeface="Wingdings" pitchFamily="2" charset="2"/>
              <a:buChar char="§"/>
            </a:pPr>
            <a:r>
              <a:rPr lang="de-DE" altLang="de-DE" sz="1200" dirty="0" smtClean="0"/>
              <a:t> Veränderung der Form der Pflanzlade</a:t>
            </a:r>
          </a:p>
          <a:p>
            <a:pPr>
              <a:buFont typeface="Wingdings" pitchFamily="2" charset="2"/>
              <a:buChar char="§"/>
            </a:pPr>
            <a:r>
              <a:rPr lang="de-DE" altLang="de-DE" sz="1200" dirty="0" smtClean="0"/>
              <a:t> Geneigte Anbringung des Pflanzbehälters</a:t>
            </a:r>
          </a:p>
          <a:p>
            <a:r>
              <a:rPr lang="de-DE" altLang="de-DE" sz="1200" dirty="0" smtClean="0"/>
              <a:t>Bisher musste der Pflanzabstand geschätzt werden.</a:t>
            </a:r>
          </a:p>
          <a:p>
            <a:r>
              <a:rPr lang="de-DE" altLang="de-DE" sz="1200" dirty="0" smtClean="0"/>
              <a:t>Durch einen Pflanzabstandshalter können die Pflanzen im gleichmäßigen Abstand eingesetzt werden. (unten links)</a:t>
            </a:r>
            <a:endParaRPr lang="de-DE" altLang="de-DE" sz="1200" b="1" i="1" dirty="0" smtClean="0"/>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10</a:t>
            </a:fld>
            <a:endParaRPr lang="de-DE" altLang="de-DE"/>
          </a:p>
        </p:txBody>
      </p:sp>
    </p:spTree>
    <p:extLst>
      <p:ext uri="{BB962C8B-B14F-4D97-AF65-F5344CB8AC3E}">
        <p14:creationId xmlns:p14="http://schemas.microsoft.com/office/powerpoint/2010/main" val="17668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Film startet durch klicken auf das Bild.</a:t>
            </a:r>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14</a:t>
            </a:fld>
            <a:endParaRPr lang="de-DE" altLang="de-DE"/>
          </a:p>
        </p:txBody>
      </p:sp>
    </p:spTree>
    <p:extLst>
      <p:ext uri="{BB962C8B-B14F-4D97-AF65-F5344CB8AC3E}">
        <p14:creationId xmlns:p14="http://schemas.microsoft.com/office/powerpoint/2010/main" val="171076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15</a:t>
            </a:fld>
            <a:endParaRPr lang="de-DE" altLang="de-DE"/>
          </a:p>
        </p:txBody>
      </p:sp>
    </p:spTree>
    <p:extLst>
      <p:ext uri="{BB962C8B-B14F-4D97-AF65-F5344CB8AC3E}">
        <p14:creationId xmlns:p14="http://schemas.microsoft.com/office/powerpoint/2010/main" val="1067764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Die richtige Auslegung von Arbeitsbereichen an Arbeitsplätzen/Maschinen/Produkten ist essentiell für die gefahrenfreie und ergonomisch richtige Bedienung. Unzureichende Sicherheitsabstände oder zu große Durchlassmaße (z. B. bei Gittern) können zu Unfällen führen. Nicht ergonomisch ausgelegte Arbeitsplätze/Maschinen/Produkte  können durch dadurch hervorgerufenen Zwangshaltungen bei der täglichen Arbeit arbeitsbedingte Beschwerden (insbesondere Muskel-Skelett-Erkrankungen) oder gar Berufskrankheiten hervorrufen. Insofern wird an dieser Stelle vertiefend auf Greif- und Wirkräume, Körperfreiräume, Sicherheitsabstände, maximal- und Minimalabstände und verschiedene Arbeitsplatztypen eingegangen. </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2</a:t>
            </a:fld>
            <a:endParaRPr lang="de-DE" altLang="de-DE"/>
          </a:p>
        </p:txBody>
      </p:sp>
    </p:spTree>
    <p:extLst>
      <p:ext uri="{BB962C8B-B14F-4D97-AF65-F5344CB8AC3E}">
        <p14:creationId xmlns:p14="http://schemas.microsoft.com/office/powerpoint/2010/main" val="3555402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05000"/>
              </a:lnSpc>
              <a:spcBef>
                <a:spcPct val="5000"/>
              </a:spcBef>
              <a:spcAft>
                <a:spcPct val="5000"/>
              </a:spcAft>
            </a:pPr>
            <a:r>
              <a:rPr lang="de-DE" altLang="de-DE" sz="1200" b="1" dirty="0" smtClean="0"/>
              <a:t>Greifraum:</a:t>
            </a:r>
          </a:p>
          <a:p>
            <a:pPr marL="180975" indent="-180975">
              <a:lnSpc>
                <a:spcPct val="105000"/>
              </a:lnSpc>
              <a:spcBef>
                <a:spcPct val="5000"/>
              </a:spcBef>
              <a:spcAft>
                <a:spcPct val="30000"/>
              </a:spcAft>
              <a:buFont typeface="Wingdings" pitchFamily="2" charset="2"/>
              <a:buChar char="§"/>
            </a:pPr>
            <a:r>
              <a:rPr lang="de-DE" altLang="de-DE" sz="1200" dirty="0" smtClean="0"/>
              <a:t>Beschreibung eines Raumsektors durch Überlagerung horizontaler und vertikaler Hüllkurven bei Bewegung der Extremitäten</a:t>
            </a:r>
          </a:p>
          <a:p>
            <a:pPr marL="180975" indent="-180975">
              <a:lnSpc>
                <a:spcPct val="105000"/>
              </a:lnSpc>
              <a:spcBef>
                <a:spcPct val="5000"/>
              </a:spcBef>
              <a:spcAft>
                <a:spcPct val="5000"/>
              </a:spcAft>
              <a:buFont typeface="Wingdings" pitchFamily="2" charset="2"/>
              <a:buNone/>
            </a:pPr>
            <a:r>
              <a:rPr lang="de-DE" altLang="de-DE" sz="1200" b="1" dirty="0" smtClean="0"/>
              <a:t>physiologische Greifweite:</a:t>
            </a:r>
          </a:p>
          <a:p>
            <a:pPr marL="180975" indent="-180975">
              <a:lnSpc>
                <a:spcPct val="105000"/>
              </a:lnSpc>
              <a:spcBef>
                <a:spcPct val="5000"/>
              </a:spcBef>
              <a:spcAft>
                <a:spcPct val="5000"/>
              </a:spcAft>
              <a:buFont typeface="Wingdings" pitchFamily="2" charset="2"/>
              <a:buChar char="§"/>
            </a:pPr>
            <a:r>
              <a:rPr lang="en-US" altLang="de-DE" sz="1200" dirty="0" smtClean="0"/>
              <a:t> </a:t>
            </a:r>
            <a:r>
              <a:rPr lang="de-DE" altLang="de-DE" sz="1200" dirty="0" smtClean="0"/>
              <a:t>ausgestreckter Arm ohne Mitbewegung von Schulter und Körper</a:t>
            </a:r>
          </a:p>
          <a:p>
            <a:pPr marL="180975" indent="-180975">
              <a:lnSpc>
                <a:spcPct val="105000"/>
              </a:lnSpc>
              <a:spcBef>
                <a:spcPct val="5000"/>
              </a:spcBef>
              <a:spcAft>
                <a:spcPct val="5000"/>
              </a:spcAft>
              <a:buFont typeface="Wingdings" pitchFamily="2" charset="2"/>
              <a:buChar char="§"/>
            </a:pPr>
            <a:r>
              <a:rPr lang="en-US" altLang="de-DE" sz="1200" dirty="0" smtClean="0"/>
              <a:t> </a:t>
            </a:r>
            <a:r>
              <a:rPr lang="de-DE" altLang="de-DE" sz="1200" dirty="0" smtClean="0"/>
              <a:t>Abstand bis Handmitte, Hand in Greifstellung</a:t>
            </a:r>
          </a:p>
          <a:p>
            <a:pPr marL="180975" indent="-180975">
              <a:lnSpc>
                <a:spcPct val="105000"/>
              </a:lnSpc>
              <a:spcBef>
                <a:spcPct val="5000"/>
              </a:spcBef>
              <a:spcAft>
                <a:spcPct val="5000"/>
              </a:spcAft>
              <a:buFont typeface="Wingdings" pitchFamily="2" charset="2"/>
              <a:buChar char="§"/>
            </a:pPr>
            <a:r>
              <a:rPr lang="en-US" altLang="de-DE" sz="1200" dirty="0" smtClean="0"/>
              <a:t> </a:t>
            </a:r>
            <a:r>
              <a:rPr lang="de-DE" altLang="de-DE" sz="1200" dirty="0" smtClean="0"/>
              <a:t>Auslegung von Innenmaßen: kleinster Nutzer muss überall hinreichen können</a:t>
            </a:r>
          </a:p>
          <a:p>
            <a:pPr marL="180975" indent="-180975">
              <a:lnSpc>
                <a:spcPct val="105000"/>
              </a:lnSpc>
              <a:spcBef>
                <a:spcPct val="5000"/>
              </a:spcBef>
              <a:spcAft>
                <a:spcPct val="5000"/>
              </a:spcAft>
              <a:buFont typeface="Wingdings" pitchFamily="2" charset="2"/>
              <a:buChar char="§"/>
            </a:pPr>
            <a:r>
              <a:rPr lang="en-US" altLang="de-DE" sz="1200" dirty="0" smtClean="0"/>
              <a:t> </a:t>
            </a:r>
            <a:r>
              <a:rPr lang="de-DE" altLang="de-DE" sz="1200" dirty="0" smtClean="0"/>
              <a:t>kleinster Nutzer: 5. Perzentil der Nutzergruppe (bei Frauen und Männern: kleine Frau)</a:t>
            </a:r>
          </a:p>
          <a:p>
            <a:pPr marL="180975" indent="-180975">
              <a:lnSpc>
                <a:spcPct val="105000"/>
              </a:lnSpc>
              <a:spcBef>
                <a:spcPct val="5000"/>
              </a:spcBef>
              <a:spcAft>
                <a:spcPct val="5000"/>
              </a:spcAft>
            </a:pPr>
            <a:r>
              <a:rPr lang="de-DE" altLang="de-DE" sz="1200" dirty="0" smtClean="0"/>
              <a:t>Greifweite wird benötigt z. B. </a:t>
            </a:r>
          </a:p>
          <a:p>
            <a:pPr marL="180975" indent="-180975">
              <a:lnSpc>
                <a:spcPct val="105000"/>
              </a:lnSpc>
              <a:spcBef>
                <a:spcPct val="5000"/>
              </a:spcBef>
              <a:spcAft>
                <a:spcPct val="5000"/>
              </a:spcAft>
              <a:buFont typeface="Wingdings" pitchFamily="2" charset="2"/>
              <a:buChar char="§"/>
            </a:pPr>
            <a:r>
              <a:rPr lang="de-DE" altLang="de-DE" sz="1200" dirty="0" smtClean="0"/>
              <a:t>für die Anordnung von Greifbehältern an einem Montagearbeitsplatz</a:t>
            </a:r>
          </a:p>
          <a:p>
            <a:pPr marL="180975" indent="-180975">
              <a:lnSpc>
                <a:spcPct val="105000"/>
              </a:lnSpc>
              <a:spcBef>
                <a:spcPct val="5000"/>
              </a:spcBef>
              <a:spcAft>
                <a:spcPct val="5000"/>
              </a:spcAft>
              <a:buFont typeface="Wingdings" pitchFamily="2" charset="2"/>
              <a:buChar char="§"/>
            </a:pPr>
            <a:r>
              <a:rPr lang="de-DE" altLang="de-DE" sz="1200" dirty="0" smtClean="0"/>
              <a:t>für Anordnung von Schaltern auf einem Bedienpult</a:t>
            </a:r>
          </a:p>
          <a:p>
            <a:pPr marL="180975" indent="-180975">
              <a:lnSpc>
                <a:spcPct val="105000"/>
              </a:lnSpc>
              <a:spcBef>
                <a:spcPct val="5000"/>
              </a:spcBef>
              <a:spcAft>
                <a:spcPct val="5000"/>
              </a:spcAft>
              <a:buFont typeface="Wingdings" pitchFamily="2" charset="2"/>
              <a:buChar char="§"/>
            </a:pPr>
            <a:r>
              <a:rPr lang="de-DE" altLang="de-DE" sz="1200" dirty="0" smtClean="0"/>
              <a:t>für die Anordnung von Touchscreens </a:t>
            </a:r>
          </a:p>
          <a:p>
            <a:pPr marL="180975" indent="-180975">
              <a:lnSpc>
                <a:spcPct val="105000"/>
              </a:lnSpc>
              <a:spcBef>
                <a:spcPct val="5000"/>
              </a:spcBef>
              <a:spcAft>
                <a:spcPct val="5000"/>
              </a:spcAft>
              <a:buFont typeface="Wingdings" pitchFamily="2" charset="2"/>
              <a:buChar char="§"/>
            </a:pPr>
            <a:r>
              <a:rPr lang="de-DE" altLang="de-DE" sz="1200" dirty="0" smtClean="0"/>
              <a:t>für die Anordnung von Tastern, z. B. im Fahrzeug, wo Benutzer angegurtet ist und nur über das Ausstrecken des Arms an eine Bedienkonsole herankommt</a:t>
            </a:r>
          </a:p>
          <a:p>
            <a:pPr marL="180975" indent="-180975">
              <a:lnSpc>
                <a:spcPct val="105000"/>
              </a:lnSpc>
              <a:spcBef>
                <a:spcPct val="5000"/>
              </a:spcBef>
              <a:spcAft>
                <a:spcPct val="30000"/>
              </a:spcAft>
              <a:buFont typeface="Wingdings" pitchFamily="2" charset="2"/>
              <a:buChar char="§"/>
            </a:pPr>
            <a:r>
              <a:rPr lang="de-DE" altLang="de-DE" sz="1200" dirty="0" smtClean="0"/>
              <a:t>für die Anordnung von Griffen zum Öffnen von Luken, Fenstern </a:t>
            </a:r>
            <a:r>
              <a:rPr lang="de-DE" altLang="de-DE" sz="1200" dirty="0" err="1" smtClean="0"/>
              <a:t>u.ä.</a:t>
            </a:r>
            <a:endParaRPr lang="de-DE" altLang="de-DE" sz="1200" dirty="0" smtClean="0"/>
          </a:p>
          <a:p>
            <a:pPr marL="180975" indent="-180975" eaLnBrk="1" hangingPunct="1">
              <a:lnSpc>
                <a:spcPct val="105000"/>
              </a:lnSpc>
              <a:spcBef>
                <a:spcPct val="5000"/>
              </a:spcBef>
              <a:spcAft>
                <a:spcPct val="5000"/>
              </a:spcAft>
            </a:pPr>
            <a:r>
              <a:rPr lang="de-DE" altLang="de-DE" sz="1200" b="1" dirty="0" err="1" smtClean="0"/>
              <a:t>Wirkraum</a:t>
            </a:r>
            <a:r>
              <a:rPr lang="de-DE" altLang="de-DE" sz="1200" b="1" dirty="0" smtClean="0"/>
              <a:t>:</a:t>
            </a:r>
          </a:p>
          <a:p>
            <a:pPr marL="180975" indent="-180975">
              <a:lnSpc>
                <a:spcPct val="105000"/>
              </a:lnSpc>
              <a:spcBef>
                <a:spcPct val="5000"/>
              </a:spcBef>
              <a:spcAft>
                <a:spcPct val="5000"/>
              </a:spcAft>
              <a:buFont typeface="Wingdings" pitchFamily="2" charset="2"/>
              <a:buChar char="§"/>
            </a:pPr>
            <a:r>
              <a:rPr lang="de-DE" altLang="de-DE" sz="1200" dirty="0" smtClean="0"/>
              <a:t>Raum zur bequemen und sicheren Ausführung von Funktionen</a:t>
            </a:r>
          </a:p>
          <a:p>
            <a:pPr marL="180975" indent="-180975">
              <a:lnSpc>
                <a:spcPct val="105000"/>
              </a:lnSpc>
              <a:spcBef>
                <a:spcPct val="5000"/>
              </a:spcBef>
              <a:spcAft>
                <a:spcPct val="5000"/>
              </a:spcAft>
              <a:buFont typeface="Wingdings" pitchFamily="2" charset="2"/>
              <a:buChar char="§"/>
            </a:pPr>
            <a:r>
              <a:rPr lang="de-DE" altLang="de-DE" sz="1200" dirty="0" smtClean="0"/>
              <a:t>z. B. Unterarmbewegung, Unterschenkel- oder Fußbewegung</a:t>
            </a:r>
          </a:p>
          <a:p>
            <a:pPr marL="180975" indent="-180975">
              <a:lnSpc>
                <a:spcPct val="105000"/>
              </a:lnSpc>
              <a:spcBef>
                <a:spcPct val="5000"/>
              </a:spcBef>
              <a:spcAft>
                <a:spcPct val="5000"/>
              </a:spcAft>
              <a:buFont typeface="Wingdings" pitchFamily="2" charset="2"/>
              <a:buChar char="§"/>
            </a:pPr>
            <a:r>
              <a:rPr lang="de-DE" altLang="de-DE" sz="1200" dirty="0" err="1" smtClean="0"/>
              <a:t>Maßbezug</a:t>
            </a:r>
            <a:r>
              <a:rPr lang="de-DE" altLang="de-DE" sz="1200" dirty="0" smtClean="0"/>
              <a:t>: 5. Perzentil der Nutzergruppe</a:t>
            </a:r>
          </a:p>
          <a:p>
            <a:pPr marL="180975" indent="-180975">
              <a:lnSpc>
                <a:spcPct val="105000"/>
              </a:lnSpc>
              <a:spcBef>
                <a:spcPct val="5000"/>
              </a:spcBef>
              <a:spcAft>
                <a:spcPct val="5000"/>
              </a:spcAft>
              <a:buFont typeface="Wingdings" pitchFamily="2" charset="2"/>
              <a:buNone/>
            </a:pPr>
            <a:r>
              <a:rPr lang="de-DE" altLang="de-DE" sz="1200" dirty="0" smtClean="0"/>
              <a:t>Anwendung z. B.:</a:t>
            </a:r>
          </a:p>
          <a:p>
            <a:pPr marL="180975" indent="-180975">
              <a:lnSpc>
                <a:spcPct val="105000"/>
              </a:lnSpc>
              <a:spcBef>
                <a:spcPct val="5000"/>
              </a:spcBef>
              <a:spcAft>
                <a:spcPct val="5000"/>
              </a:spcAft>
              <a:buFont typeface="Wingdings" pitchFamily="2" charset="2"/>
              <a:buChar char="§"/>
            </a:pPr>
            <a:r>
              <a:rPr lang="de-DE" altLang="de-DE" sz="1200" dirty="0" smtClean="0"/>
              <a:t>Erreichbarkeit von Pedalen mit den Füßen in sitzender Position </a:t>
            </a:r>
          </a:p>
          <a:p>
            <a:pPr marL="180975" indent="-180975">
              <a:lnSpc>
                <a:spcPct val="105000"/>
              </a:lnSpc>
              <a:spcBef>
                <a:spcPct val="5000"/>
              </a:spcBef>
              <a:spcAft>
                <a:spcPct val="5000"/>
              </a:spcAft>
              <a:buFont typeface="Wingdings" pitchFamily="2" charset="2"/>
              <a:buChar char="§"/>
            </a:pPr>
            <a:r>
              <a:rPr lang="de-DE" altLang="de-DE" sz="1200" dirty="0" smtClean="0"/>
              <a:t>Erreichbarkeit eines Joysticks bei angewinkelten Armen</a:t>
            </a:r>
          </a:p>
          <a:p>
            <a:pPr marL="180975" indent="-180975">
              <a:lnSpc>
                <a:spcPct val="105000"/>
              </a:lnSpc>
              <a:spcBef>
                <a:spcPct val="5000"/>
              </a:spcBef>
              <a:spcAft>
                <a:spcPct val="5000"/>
              </a:spcAft>
              <a:buFont typeface="Wingdings" pitchFamily="2" charset="2"/>
              <a:buChar char="§"/>
            </a:pPr>
            <a:r>
              <a:rPr lang="de-DE" altLang="de-DE" sz="1200" dirty="0" smtClean="0"/>
              <a:t>Betätigung häufig benutzter Schalter, Taster</a:t>
            </a:r>
          </a:p>
          <a:p>
            <a:pPr marL="180975" indent="-180975">
              <a:lnSpc>
                <a:spcPct val="105000"/>
              </a:lnSpc>
              <a:spcBef>
                <a:spcPct val="5000"/>
              </a:spcBef>
              <a:spcAft>
                <a:spcPct val="5000"/>
              </a:spcAft>
              <a:buFont typeface="Wingdings" pitchFamily="2" charset="2"/>
              <a:buChar char="§"/>
            </a:pPr>
            <a:r>
              <a:rPr lang="de-DE" altLang="de-DE" sz="1200" dirty="0" smtClean="0"/>
              <a:t>Ausführung sehr schneller Bewegungen, unterarmbetont</a:t>
            </a:r>
          </a:p>
          <a:p>
            <a:pPr marL="180975" indent="-180975">
              <a:lnSpc>
                <a:spcPct val="105000"/>
              </a:lnSpc>
              <a:spcBef>
                <a:spcPct val="5000"/>
              </a:spcBef>
              <a:spcAft>
                <a:spcPct val="5000"/>
              </a:spcAft>
              <a:buFont typeface="Wingdings" pitchFamily="2" charset="2"/>
              <a:buChar char="§"/>
            </a:pPr>
            <a:r>
              <a:rPr lang="de-DE" altLang="de-DE" sz="1200" dirty="0" smtClean="0"/>
              <a:t>schnelle Erreichbarkeit von Bedienelementen, z. B. Schalter am Lenkrad eines Fahrzeugs</a:t>
            </a:r>
            <a:endParaRPr lang="de-DE" altLang="de-DE" sz="1200" b="1" dirty="0" smtClean="0"/>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3</a:t>
            </a:fld>
            <a:endParaRPr lang="de-DE" altLang="de-DE"/>
          </a:p>
        </p:txBody>
      </p:sp>
    </p:spTree>
    <p:extLst>
      <p:ext uri="{BB962C8B-B14F-4D97-AF65-F5344CB8AC3E}">
        <p14:creationId xmlns:p14="http://schemas.microsoft.com/office/powerpoint/2010/main" val="3218487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t>Das Bedienfeld an einer Tafel wird bei Zugrundelegung einer aufrechten Bedienung nach unten durch die Greifweite des großen Mannes, nach oben durch die Greifweite der kleinen Frau begrenzt.</a:t>
            </a:r>
          </a:p>
          <a:p>
            <a:r>
              <a:rPr lang="de-DE" altLang="de-DE" sz="1200" dirty="0" smtClean="0"/>
              <a:t>Tieferes Greifen ist für die kleine Frau bequem möglich, für den großen Mann durch leichtes Beugen gewährleistet.</a:t>
            </a:r>
          </a:p>
          <a:p>
            <a:r>
              <a:rPr lang="de-DE" altLang="de-DE" sz="1200" dirty="0" smtClean="0"/>
              <a:t>Ein Greifen oberhalb der Grenze von F5 geschieht für Nutzer größer F5 stufenweise.</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4</a:t>
            </a:fld>
            <a:endParaRPr lang="de-DE" altLang="de-DE"/>
          </a:p>
        </p:txBody>
      </p:sp>
    </p:spTree>
    <p:extLst>
      <p:ext uri="{BB962C8B-B14F-4D97-AF65-F5344CB8AC3E}">
        <p14:creationId xmlns:p14="http://schemas.microsoft.com/office/powerpoint/2010/main" val="4100872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b="1" dirty="0" smtClean="0"/>
              <a:t>Freiraum - Raumbedarfsmaße (Platzbedarf, Ausgleichsbewegungen)</a:t>
            </a:r>
          </a:p>
          <a:p>
            <a:pPr defTabSz="190500">
              <a:buFont typeface="Wingdings" pitchFamily="2" charset="2"/>
              <a:buChar char="§"/>
            </a:pPr>
            <a:r>
              <a:rPr lang="de-DE" altLang="de-DE" sz="1200" dirty="0" smtClean="0">
                <a:solidFill>
                  <a:srgbClr val="000000"/>
                </a:solidFill>
              </a:rPr>
              <a:t> 	Aspekt Platzbedarf, Ausführbarkeit: Mindestabmessungen ohne Beachtung der Bequemlichkeit</a:t>
            </a:r>
          </a:p>
          <a:p>
            <a:pPr defTabSz="190500">
              <a:buFont typeface="Wingdings" pitchFamily="2" charset="2"/>
              <a:buChar char="§"/>
            </a:pPr>
            <a:r>
              <a:rPr lang="de-DE" altLang="de-DE" sz="1200" dirty="0" smtClean="0">
                <a:solidFill>
                  <a:srgbClr val="000000"/>
                </a:solidFill>
              </a:rPr>
              <a:t> 	Auslegung von Außenmaßen: größter Nutzer muss überall hinpassen</a:t>
            </a:r>
          </a:p>
          <a:p>
            <a:pPr defTabSz="190500">
              <a:buFont typeface="Wingdings" pitchFamily="2" charset="2"/>
              <a:buChar char="§"/>
            </a:pPr>
            <a:r>
              <a:rPr lang="de-DE" altLang="de-DE" sz="1200" dirty="0" smtClean="0">
                <a:solidFill>
                  <a:srgbClr val="000000"/>
                </a:solidFill>
              </a:rPr>
              <a:t> 	95. Perzentil Nutzergruppe</a:t>
            </a:r>
          </a:p>
          <a:p>
            <a:pPr defTabSz="190500">
              <a:buFont typeface="Wingdings" pitchFamily="2" charset="2"/>
              <a:buNone/>
            </a:pPr>
            <a:endParaRPr lang="de-DE" altLang="de-DE" sz="1200" dirty="0" smtClean="0">
              <a:solidFill>
                <a:srgbClr val="000000"/>
              </a:solidFill>
            </a:endParaRPr>
          </a:p>
          <a:p>
            <a:pPr defTabSz="190500"/>
            <a:r>
              <a:rPr lang="de-DE" altLang="de-DE" sz="1200" b="1" dirty="0" smtClean="0">
                <a:solidFill>
                  <a:srgbClr val="000000"/>
                </a:solidFill>
              </a:rPr>
              <a:t>Beachtung der Körperhaltung</a:t>
            </a:r>
          </a:p>
          <a:p>
            <a:pPr defTabSz="190500"/>
            <a:r>
              <a:rPr lang="de-DE" altLang="de-DE" sz="1200" dirty="0" smtClean="0">
                <a:solidFill>
                  <a:srgbClr val="000000"/>
                </a:solidFill>
              </a:rPr>
              <a:t>Anwendung z. B.:</a:t>
            </a:r>
          </a:p>
          <a:p>
            <a:pPr defTabSz="190500">
              <a:buFont typeface="Wingdings" pitchFamily="2" charset="2"/>
              <a:buChar char="§"/>
            </a:pPr>
            <a:r>
              <a:rPr lang="de-DE" altLang="de-DE" sz="1200" dirty="0" smtClean="0">
                <a:solidFill>
                  <a:srgbClr val="000000"/>
                </a:solidFill>
              </a:rPr>
              <a:t> 	Zugänglichkeit eines Schachts über eine Leiter</a:t>
            </a:r>
          </a:p>
          <a:p>
            <a:pPr defTabSz="190500">
              <a:buFont typeface="Wingdings" pitchFamily="2" charset="2"/>
              <a:buChar char="§"/>
            </a:pPr>
            <a:r>
              <a:rPr lang="de-DE" altLang="de-DE" sz="1200" dirty="0" smtClean="0">
                <a:solidFill>
                  <a:srgbClr val="000000"/>
                </a:solidFill>
              </a:rPr>
              <a:t> 	Dimensionierung von Mannlöchern bei Wartungstätigkeiten</a:t>
            </a:r>
          </a:p>
          <a:p>
            <a:pPr defTabSz="190500">
              <a:buFont typeface="Wingdings" pitchFamily="2" charset="2"/>
              <a:buChar char="§"/>
            </a:pPr>
            <a:r>
              <a:rPr lang="de-DE" altLang="de-DE" sz="1200" dirty="0" smtClean="0">
                <a:solidFill>
                  <a:srgbClr val="000000"/>
                </a:solidFill>
              </a:rPr>
              <a:t> 	Zugänglichkeit für Kopf und Schulter für Prüftätigkeiten</a:t>
            </a:r>
          </a:p>
          <a:p>
            <a:pPr defTabSz="190500">
              <a:buFont typeface="Wingdings" pitchFamily="2" charset="2"/>
              <a:buChar char="§"/>
            </a:pPr>
            <a:r>
              <a:rPr lang="de-DE" altLang="de-DE" sz="1200" dirty="0" smtClean="0">
                <a:solidFill>
                  <a:srgbClr val="000000"/>
                </a:solidFill>
              </a:rPr>
              <a:t> 	Beachtung von Zuschlägen: z. B. für Bekleidung, Schutzausrüstungen, Bewegung 	etc.</a:t>
            </a:r>
          </a:p>
          <a:p>
            <a:pPr defTabSz="190500">
              <a:buFont typeface="Wingdings" pitchFamily="2" charset="2"/>
              <a:buChar char="§"/>
            </a:pPr>
            <a:r>
              <a:rPr lang="de-DE" altLang="de-DE" sz="1200" dirty="0" smtClean="0">
                <a:solidFill>
                  <a:srgbClr val="000000"/>
                </a:solidFill>
              </a:rPr>
              <a:t> 	Dimensionierung von Bedien-, Reparatur-, Wartungsflächen an Maschinen unter 	Beachtung der Körperhaltung</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5</a:t>
            </a:fld>
            <a:endParaRPr lang="de-DE" altLang="de-DE"/>
          </a:p>
        </p:txBody>
      </p:sp>
    </p:spTree>
    <p:extLst>
      <p:ext uri="{BB962C8B-B14F-4D97-AF65-F5344CB8AC3E}">
        <p14:creationId xmlns:p14="http://schemas.microsoft.com/office/powerpoint/2010/main" val="154957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8438">
              <a:lnSpc>
                <a:spcPct val="90000"/>
              </a:lnSpc>
            </a:pPr>
            <a:r>
              <a:rPr lang="de-DE" altLang="de-DE" sz="1200" b="1" dirty="0" smtClean="0"/>
              <a:t>Sicherheitsabstände:</a:t>
            </a:r>
          </a:p>
          <a:p>
            <a:pPr defTabSz="198438">
              <a:lnSpc>
                <a:spcPct val="90000"/>
              </a:lnSpc>
              <a:buFont typeface="Wingdings" pitchFamily="2" charset="2"/>
              <a:buChar char="§"/>
            </a:pPr>
            <a:r>
              <a:rPr lang="de-DE" altLang="de-DE" sz="1200" dirty="0" smtClean="0"/>
              <a:t> 	Geometrische Gestaltungsmaßnahmen bei mechanischen Gefährdungen</a:t>
            </a:r>
          </a:p>
          <a:p>
            <a:pPr defTabSz="198438">
              <a:lnSpc>
                <a:spcPct val="90000"/>
              </a:lnSpc>
              <a:buFont typeface="Wingdings" pitchFamily="2" charset="2"/>
              <a:buChar char="§"/>
            </a:pPr>
            <a:r>
              <a:rPr lang="de-DE" altLang="de-DE" sz="1200" dirty="0" smtClean="0"/>
              <a:t> 	Vermeidung der Zugänglichkeit bzw. Erreichbarkeit von Gefahrstellen mit den 	oberen Gliedmaßen (Herumreichen, Hinaufreichen, Hinüberreichen)</a:t>
            </a:r>
          </a:p>
          <a:p>
            <a:pPr defTabSz="198438">
              <a:lnSpc>
                <a:spcPct val="90000"/>
              </a:lnSpc>
              <a:buFont typeface="Wingdings" pitchFamily="2" charset="2"/>
              <a:buChar char="§"/>
            </a:pPr>
            <a:r>
              <a:rPr lang="de-DE" altLang="de-DE" sz="1200" dirty="0" smtClean="0"/>
              <a:t>  	Berücksichtigung anthropometrischer Maße und biomechanischer Eigenschaften 	des Menschen (Kompressibilität der Gliedmaßen)</a:t>
            </a:r>
          </a:p>
          <a:p>
            <a:pPr defTabSz="198438">
              <a:lnSpc>
                <a:spcPct val="90000"/>
              </a:lnSpc>
              <a:buFont typeface="Wingdings" pitchFamily="2" charset="2"/>
              <a:buChar char="§"/>
            </a:pPr>
            <a:r>
              <a:rPr lang="de-DE" altLang="de-DE" sz="1200" dirty="0" smtClean="0"/>
              <a:t> 	DIN EN ISO 13857:2008-06	</a:t>
            </a:r>
          </a:p>
          <a:p>
            <a:pPr defTabSz="198438">
              <a:lnSpc>
                <a:spcPct val="90000"/>
              </a:lnSpc>
            </a:pPr>
            <a:r>
              <a:rPr lang="de-DE" altLang="de-DE" sz="1200" dirty="0" smtClean="0">
                <a:sym typeface="Wingdings" pitchFamily="2" charset="2"/>
              </a:rPr>
              <a:t>	 </a:t>
            </a:r>
            <a:r>
              <a:rPr lang="de-DE" altLang="de-DE" sz="1200" dirty="0" smtClean="0"/>
              <a:t>für Maschinen und Geräte</a:t>
            </a:r>
          </a:p>
          <a:p>
            <a:pPr defTabSz="198438">
              <a:lnSpc>
                <a:spcPct val="90000"/>
              </a:lnSpc>
            </a:pPr>
            <a:r>
              <a:rPr lang="de-DE" altLang="de-DE" sz="1200" dirty="0" smtClean="0">
                <a:sym typeface="Wingdings" pitchFamily="2" charset="2"/>
              </a:rPr>
              <a:t>	 </a:t>
            </a:r>
            <a:r>
              <a:rPr lang="de-DE" altLang="de-DE" sz="1200" dirty="0" smtClean="0"/>
              <a:t>für Personen ab 3 Jahre</a:t>
            </a:r>
          </a:p>
          <a:p>
            <a:pPr defTabSz="198438">
              <a:lnSpc>
                <a:spcPct val="90000"/>
              </a:lnSpc>
            </a:pPr>
            <a:r>
              <a:rPr lang="de-DE" altLang="de-DE" sz="1200" dirty="0" smtClean="0">
                <a:sym typeface="Wingdings" pitchFamily="2" charset="2"/>
              </a:rPr>
              <a:t>	 </a:t>
            </a:r>
            <a:r>
              <a:rPr lang="de-DE" altLang="de-DE" sz="1200" dirty="0" smtClean="0"/>
              <a:t>z. B. Sicherheitsabstand für das Hinaufreichen: 2700 mm (bisher: 2500 mm)</a:t>
            </a:r>
          </a:p>
          <a:p>
            <a:pPr defTabSz="198438">
              <a:lnSpc>
                <a:spcPct val="90000"/>
              </a:lnSpc>
              <a:spcBef>
                <a:spcPct val="50000"/>
              </a:spcBef>
            </a:pPr>
            <a:r>
              <a:rPr lang="de-DE" altLang="de-DE" sz="1200" b="1" dirty="0" smtClean="0"/>
              <a:t>Anatomisch maximale Reichweite:</a:t>
            </a:r>
          </a:p>
          <a:p>
            <a:pPr defTabSz="198438">
              <a:lnSpc>
                <a:spcPct val="90000"/>
              </a:lnSpc>
              <a:buFont typeface="Wingdings" pitchFamily="2" charset="2"/>
              <a:buChar char="§"/>
            </a:pPr>
            <a:r>
              <a:rPr lang="de-DE" altLang="de-DE" sz="1200" dirty="0" smtClean="0"/>
              <a:t> 	völlig gestreckter Arm unter Körpereinsatz und Mitbewegung der Schulter </a:t>
            </a:r>
          </a:p>
          <a:p>
            <a:pPr defTabSz="198438">
              <a:lnSpc>
                <a:spcPct val="90000"/>
              </a:lnSpc>
              <a:buFont typeface="Wingdings" pitchFamily="2" charset="2"/>
              <a:buChar char="§"/>
            </a:pPr>
            <a:r>
              <a:rPr lang="de-DE" altLang="de-DE" sz="1200" dirty="0" smtClean="0"/>
              <a:t> 	Abstand bis Fingerkuppe Mittelfinger</a:t>
            </a:r>
          </a:p>
          <a:p>
            <a:pPr defTabSz="198438">
              <a:lnSpc>
                <a:spcPct val="90000"/>
              </a:lnSpc>
            </a:pPr>
            <a:r>
              <a:rPr lang="de-DE" altLang="de-DE" sz="1200" b="1" dirty="0" smtClean="0"/>
              <a:t>Reichweite größte Person (99. Perzentil) + Sicherheitszuschlag = Sicherheitsabstand</a:t>
            </a:r>
          </a:p>
          <a:p>
            <a:pPr defTabSz="198438">
              <a:lnSpc>
                <a:spcPct val="90000"/>
              </a:lnSpc>
              <a:spcBef>
                <a:spcPct val="50000"/>
              </a:spcBef>
            </a:pPr>
            <a:r>
              <a:rPr lang="de-DE" altLang="de-DE" sz="1200" b="1" dirty="0" smtClean="0"/>
              <a:t>Maximalabstände:</a:t>
            </a:r>
          </a:p>
          <a:p>
            <a:pPr defTabSz="198438">
              <a:lnSpc>
                <a:spcPct val="90000"/>
              </a:lnSpc>
              <a:buFont typeface="Wingdings" pitchFamily="2" charset="2"/>
              <a:buChar char="§"/>
            </a:pPr>
            <a:r>
              <a:rPr lang="de-DE" altLang="de-DE" sz="1200" dirty="0" smtClean="0"/>
              <a:t>	Unpassierbarkeit von Gliedmaßen an entsprechend dimensionierten lichten Weiten von 	Profilöffnungen</a:t>
            </a:r>
          </a:p>
          <a:p>
            <a:pPr defTabSz="198438">
              <a:lnSpc>
                <a:spcPct val="90000"/>
              </a:lnSpc>
              <a:buFont typeface="Wingdings" pitchFamily="2" charset="2"/>
              <a:buChar char="§"/>
            </a:pPr>
            <a:r>
              <a:rPr lang="de-DE" altLang="de-DE" sz="1200" dirty="0" smtClean="0"/>
              <a:t>	</a:t>
            </a:r>
          </a:p>
          <a:p>
            <a:pPr defTabSz="198438">
              <a:lnSpc>
                <a:spcPct val="90000"/>
              </a:lnSpc>
              <a:spcBef>
                <a:spcPct val="50000"/>
              </a:spcBef>
            </a:pPr>
            <a:r>
              <a:rPr lang="de-DE" altLang="de-DE" sz="1200" b="1" dirty="0" smtClean="0"/>
              <a:t>Mindestabstände:</a:t>
            </a:r>
          </a:p>
          <a:p>
            <a:pPr defTabSz="198438">
              <a:lnSpc>
                <a:spcPct val="90000"/>
              </a:lnSpc>
              <a:buFont typeface="Wingdings" pitchFamily="2" charset="2"/>
              <a:buChar char="§"/>
            </a:pPr>
            <a:r>
              <a:rPr lang="de-DE" altLang="de-DE" sz="1200" dirty="0" smtClean="0"/>
              <a:t> 	gefahrloses Passieren von Körperteilen einer definierten Nutzergruppe an vorhandenen Gefahrstellen </a:t>
            </a:r>
          </a:p>
          <a:p>
            <a:pPr defTabSz="198438">
              <a:lnSpc>
                <a:spcPct val="90000"/>
              </a:lnSpc>
              <a:buFont typeface="Wingdings" pitchFamily="2" charset="2"/>
              <a:buChar char="§"/>
            </a:pPr>
            <a:r>
              <a:rPr lang="de-DE" altLang="de-DE" sz="1200" dirty="0" smtClean="0"/>
              <a:t> 	DIN EN 349:2009-01</a:t>
            </a:r>
          </a:p>
          <a:p>
            <a:pPr defTabSz="198438">
              <a:lnSpc>
                <a:spcPct val="90000"/>
              </a:lnSpc>
              <a:buFont typeface="Wingdings" pitchFamily="2" charset="2"/>
              <a:buChar char="§"/>
            </a:pPr>
            <a:r>
              <a:rPr lang="de-DE" altLang="de-DE" sz="1200" dirty="0" smtClean="0"/>
              <a:t> 	Erreichung durch Variation geometrischer Bedingungen (z. B. Achsabstände, Endlagen 	bewegter Teile)</a:t>
            </a:r>
          </a:p>
          <a:p>
            <a:pPr defTabSz="198438">
              <a:lnSpc>
                <a:spcPct val="90000"/>
              </a:lnSpc>
              <a:buFont typeface="Wingdings" pitchFamily="2" charset="2"/>
              <a:buChar char="§"/>
            </a:pPr>
            <a:r>
              <a:rPr lang="de-DE" altLang="de-DE" sz="1200" dirty="0" smtClean="0"/>
              <a:t>      je größer die Profilöffnungen, desto größer der zusätzliche Sicherheitsabstand der schützenden Konstruktion von der Gefahrstelle</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6</a:t>
            </a:fld>
            <a:endParaRPr lang="de-DE" altLang="de-DE"/>
          </a:p>
        </p:txBody>
      </p:sp>
    </p:spTree>
    <p:extLst>
      <p:ext uri="{BB962C8B-B14F-4D97-AF65-F5344CB8AC3E}">
        <p14:creationId xmlns:p14="http://schemas.microsoft.com/office/powerpoint/2010/main" val="256551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eaLnBrk="1" hangingPunct="1">
              <a:lnSpc>
                <a:spcPct val="90000"/>
              </a:lnSpc>
              <a:spcBef>
                <a:spcPct val="50000"/>
              </a:spcBef>
            </a:pPr>
            <a:r>
              <a:rPr lang="de-DE" altLang="de-DE" sz="1200" b="1" dirty="0" smtClean="0"/>
              <a:t>Steharbeitsplatz</a:t>
            </a:r>
          </a:p>
          <a:p>
            <a:pPr defTabSz="190500">
              <a:lnSpc>
                <a:spcPct val="90000"/>
              </a:lnSpc>
            </a:pPr>
            <a:r>
              <a:rPr lang="de-DE" altLang="de-DE" sz="1200" dirty="0" err="1" smtClean="0"/>
              <a:t>Optimalvariante</a:t>
            </a:r>
            <a:r>
              <a:rPr lang="de-DE" altLang="de-DE" sz="1200" dirty="0" smtClean="0"/>
              <a:t>: </a:t>
            </a:r>
          </a:p>
          <a:p>
            <a:pPr defTabSz="190500">
              <a:lnSpc>
                <a:spcPct val="90000"/>
              </a:lnSpc>
              <a:buFont typeface="Wingdings" pitchFamily="2" charset="2"/>
              <a:buChar char="§"/>
            </a:pPr>
            <a:r>
              <a:rPr lang="de-DE" altLang="de-DE" sz="1200" dirty="0" smtClean="0"/>
              <a:t> 	Arbeitshöhe höhenverstellbar zur Anpassung an den individuellen Nutzer</a:t>
            </a:r>
          </a:p>
          <a:p>
            <a:pPr defTabSz="190500">
              <a:lnSpc>
                <a:spcPct val="90000"/>
              </a:lnSpc>
              <a:buFont typeface="Wingdings" pitchFamily="2" charset="2"/>
              <a:buChar char="§"/>
            </a:pPr>
            <a:r>
              <a:rPr lang="de-DE" altLang="de-DE" sz="1200" dirty="0" smtClean="0"/>
              <a:t> 	</a:t>
            </a:r>
            <a:r>
              <a:rPr lang="de-DE" altLang="de-DE" sz="1200" dirty="0" err="1" smtClean="0"/>
              <a:t>Verstellbereich</a:t>
            </a:r>
            <a:r>
              <a:rPr lang="de-DE" altLang="de-DE" sz="1200" dirty="0" smtClean="0"/>
              <a:t> mindestens nach den Nutzergruppengrenzperzentilen dimensionieren: kleine Frau bis großer Mann</a:t>
            </a:r>
          </a:p>
          <a:p>
            <a:pPr defTabSz="190500">
              <a:lnSpc>
                <a:spcPct val="90000"/>
              </a:lnSpc>
            </a:pPr>
            <a:endParaRPr lang="de-DE" altLang="de-DE" sz="1200" dirty="0" smtClean="0"/>
          </a:p>
          <a:p>
            <a:pPr defTabSz="190500">
              <a:lnSpc>
                <a:spcPct val="90000"/>
              </a:lnSpc>
            </a:pPr>
            <a:r>
              <a:rPr lang="de-DE" altLang="de-DE" sz="1200" dirty="0" smtClean="0"/>
              <a:t>Weitere Varianten:</a:t>
            </a:r>
          </a:p>
          <a:p>
            <a:pPr defTabSz="190500">
              <a:lnSpc>
                <a:spcPct val="90000"/>
              </a:lnSpc>
            </a:pPr>
            <a:r>
              <a:rPr lang="de-DE" altLang="de-DE" sz="1200" dirty="0" smtClean="0"/>
              <a:t>Auslegung</a:t>
            </a:r>
            <a:r>
              <a:rPr lang="de-DE" altLang="de-DE" sz="1200" baseline="0" dirty="0" smtClean="0"/>
              <a:t> mit Anpassungshilfen</a:t>
            </a:r>
            <a:endParaRPr lang="de-DE" altLang="de-DE" sz="1200" dirty="0" smtClean="0"/>
          </a:p>
          <a:p>
            <a:pPr defTabSz="190500">
              <a:lnSpc>
                <a:spcPct val="90000"/>
              </a:lnSpc>
              <a:buFont typeface="Wingdings" pitchFamily="2" charset="2"/>
              <a:buChar char="§"/>
            </a:pPr>
            <a:r>
              <a:rPr lang="de-DE" altLang="de-DE" sz="1200" dirty="0" smtClean="0"/>
              <a:t> 	Auslegung der Arbeitshöhe nach dem größten Nutzer der Nutzergruppe</a:t>
            </a:r>
          </a:p>
          <a:p>
            <a:pPr defTabSz="190500">
              <a:lnSpc>
                <a:spcPct val="90000"/>
              </a:lnSpc>
              <a:buFont typeface="Wingdings" pitchFamily="2" charset="2"/>
              <a:buChar char="§"/>
            </a:pPr>
            <a:r>
              <a:rPr lang="de-DE" altLang="de-DE" sz="1200" dirty="0" smtClean="0"/>
              <a:t> 	Anpassung kleinerer Nutzer über variable </a:t>
            </a:r>
            <a:r>
              <a:rPr lang="de-DE" altLang="de-DE" sz="1200" dirty="0" err="1" smtClean="0"/>
              <a:t>Podesthöhe</a:t>
            </a:r>
            <a:r>
              <a:rPr lang="de-DE" altLang="de-DE" sz="1200" dirty="0" smtClean="0"/>
              <a:t> (z. B. gestuftes Podest)</a:t>
            </a:r>
          </a:p>
          <a:p>
            <a:pPr defTabSz="190500">
              <a:lnSpc>
                <a:spcPct val="90000"/>
              </a:lnSpc>
            </a:pPr>
            <a:r>
              <a:rPr lang="de-DE" altLang="de-DE" sz="1200" dirty="0" smtClean="0"/>
              <a:t>Anwendung nur dort möglich und sinnvoll:</a:t>
            </a:r>
          </a:p>
          <a:p>
            <a:pPr defTabSz="190500">
              <a:lnSpc>
                <a:spcPct val="90000"/>
              </a:lnSpc>
              <a:buFont typeface="Wingdings" pitchFamily="2" charset="2"/>
              <a:buChar char="§"/>
            </a:pPr>
            <a:r>
              <a:rPr lang="de-DE" altLang="de-DE" sz="1200" dirty="0" smtClean="0"/>
              <a:t> 	wo über einen längeren Zeitraum an einem Ort gestanden wird (z.B. Beschickung einer Maschine mit Anordnung von Behältern etc. ebenfalls auf dem Podest)</a:t>
            </a:r>
          </a:p>
          <a:p>
            <a:pPr defTabSz="190500">
              <a:lnSpc>
                <a:spcPct val="90000"/>
              </a:lnSpc>
              <a:buFont typeface="Wingdings" pitchFamily="2" charset="2"/>
              <a:buChar char="§"/>
            </a:pPr>
            <a:r>
              <a:rPr lang="de-DE" altLang="de-DE" sz="1200" dirty="0" smtClean="0"/>
              <a:t> 	wo das Podest so groß ist, dass keine Stolper- bzw. „</a:t>
            </a:r>
            <a:r>
              <a:rPr lang="de-DE" altLang="de-DE" sz="1200" dirty="0" err="1" smtClean="0"/>
              <a:t>Absturz“gefahr</a:t>
            </a:r>
            <a:r>
              <a:rPr lang="de-DE" altLang="de-DE" sz="1200" dirty="0" smtClean="0"/>
              <a:t> besteht</a:t>
            </a:r>
          </a:p>
          <a:p>
            <a:pPr defTabSz="190500">
              <a:lnSpc>
                <a:spcPct val="90000"/>
              </a:lnSpc>
              <a:buFont typeface="Wingdings" pitchFamily="2" charset="2"/>
              <a:buChar char="§"/>
            </a:pPr>
            <a:r>
              <a:rPr lang="de-DE" altLang="de-DE" sz="1200" dirty="0" smtClean="0"/>
              <a:t> 	wo eher sehr kleine Nutzer durch diese Höhenanpassung günstigere Handlungsausführungen erhalten</a:t>
            </a:r>
          </a:p>
          <a:p>
            <a:pPr defTabSz="190500">
              <a:lnSpc>
                <a:spcPct val="90000"/>
              </a:lnSpc>
            </a:pPr>
            <a:endParaRPr lang="de-DE" altLang="de-DE" sz="1200" dirty="0" smtClean="0"/>
          </a:p>
          <a:p>
            <a:pPr defTabSz="190500">
              <a:lnSpc>
                <a:spcPct val="90000"/>
              </a:lnSpc>
            </a:pPr>
            <a:r>
              <a:rPr lang="de-DE" altLang="de-DE" sz="1200" dirty="0" smtClean="0"/>
              <a:t>Auslegung</a:t>
            </a:r>
            <a:r>
              <a:rPr lang="de-DE" altLang="de-DE" sz="1200" baseline="0" dirty="0" smtClean="0"/>
              <a:t> als Kompromisslösung</a:t>
            </a:r>
            <a:endParaRPr lang="de-DE" altLang="de-DE" sz="1200" dirty="0" smtClean="0"/>
          </a:p>
          <a:p>
            <a:pPr defTabSz="190500">
              <a:lnSpc>
                <a:spcPct val="90000"/>
              </a:lnSpc>
            </a:pPr>
            <a:r>
              <a:rPr lang="de-DE" altLang="de-DE" sz="1200" dirty="0" smtClean="0"/>
              <a:t>Gemittelte Arbeitshöhe</a:t>
            </a:r>
            <a:r>
              <a:rPr lang="de-DE" altLang="de-DE" sz="1200" baseline="0" dirty="0" smtClean="0"/>
              <a:t> nach P50-Unisex (s. im Bild rechts: rechte (graue) Person</a:t>
            </a:r>
            <a:endParaRPr lang="de-DE" altLang="de-DE" sz="1200" dirty="0" smtClean="0"/>
          </a:p>
          <a:p>
            <a:pPr defTabSz="190500">
              <a:lnSpc>
                <a:spcPct val="90000"/>
              </a:lnSpc>
              <a:buFont typeface="Wingdings" pitchFamily="2" charset="2"/>
              <a:buChar char="§"/>
            </a:pPr>
            <a:r>
              <a:rPr lang="de-DE" altLang="de-DE" sz="1200" b="1" dirty="0" smtClean="0"/>
              <a:t> 	</a:t>
            </a:r>
            <a:r>
              <a:rPr lang="de-DE" altLang="de-DE" sz="1200" dirty="0" smtClean="0"/>
              <a:t>Bezugsmaß für Arbeitshöhe: </a:t>
            </a:r>
            <a:r>
              <a:rPr lang="de-DE" altLang="de-DE" sz="1200" dirty="0" err="1" smtClean="0"/>
              <a:t>Handhöhe</a:t>
            </a:r>
            <a:r>
              <a:rPr lang="de-DE" altLang="de-DE" sz="1200" dirty="0" smtClean="0"/>
              <a:t> am Handlungsort in physiologischer Hand-Arm-Stellung und unter Beachtung der Sehentfernung</a:t>
            </a:r>
          </a:p>
          <a:p>
            <a:pPr defTabSz="190500">
              <a:lnSpc>
                <a:spcPct val="90000"/>
              </a:lnSpc>
              <a:buFont typeface="Wingdings" pitchFamily="2" charset="2"/>
              <a:buNone/>
            </a:pPr>
            <a:r>
              <a:rPr lang="de-DE" altLang="de-DE" sz="1200" dirty="0" smtClean="0">
                <a:sym typeface="Wingdings" panose="05000000000000000000" pitchFamily="2" charset="2"/>
              </a:rPr>
              <a:t> </a:t>
            </a:r>
            <a:r>
              <a:rPr lang="de-DE" altLang="de-DE" sz="1200" dirty="0" err="1" smtClean="0">
                <a:sym typeface="Wingdings" panose="05000000000000000000" pitchFamily="2" charset="2"/>
              </a:rPr>
              <a:t>Ellebogenhöhe</a:t>
            </a:r>
            <a:r>
              <a:rPr lang="de-DE" altLang="de-DE" sz="1200" dirty="0" smtClean="0">
                <a:sym typeface="Wingdings" panose="05000000000000000000" pitchFamily="2" charset="2"/>
              </a:rPr>
              <a:t> als Bezugsmaß nur dort, wo Handlungsort (manuelle Einwirkstelle) identisch mit Tischhöhe ist</a:t>
            </a:r>
            <a:endParaRPr lang="de-DE" altLang="de-DE" sz="1200" dirty="0" smtClean="0"/>
          </a:p>
          <a:p>
            <a:pPr defTabSz="190500">
              <a:lnSpc>
                <a:spcPct val="90000"/>
              </a:lnSpc>
              <a:buFont typeface="Wingdings" pitchFamily="2" charset="2"/>
              <a:buChar char="§"/>
            </a:pPr>
            <a:r>
              <a:rPr lang="de-DE" altLang="de-DE" sz="1200" b="1" dirty="0" smtClean="0"/>
              <a:t> </a:t>
            </a:r>
            <a:r>
              <a:rPr lang="de-DE" altLang="de-DE" sz="1200" dirty="0" smtClean="0"/>
              <a:t>	i. allg. feste Arbeitshöhe vorsehen: diese nicht nach dem größtem Nutzer, da sonst Einsatz von Podesten (Stolpergefahr) erforderlich wird, sondern:</a:t>
            </a:r>
          </a:p>
          <a:p>
            <a:pPr defTabSz="190500">
              <a:lnSpc>
                <a:spcPct val="90000"/>
              </a:lnSpc>
            </a:pPr>
            <a:r>
              <a:rPr lang="de-DE" altLang="de-DE" sz="1200" dirty="0" smtClean="0"/>
              <a:t>	</a:t>
            </a:r>
            <a:r>
              <a:rPr lang="de-DE" altLang="de-DE" sz="1200" dirty="0" smtClean="0">
                <a:sym typeface="Wingdings" pitchFamily="2" charset="2"/>
              </a:rPr>
              <a:t> </a:t>
            </a:r>
            <a:r>
              <a:rPr lang="de-DE" altLang="de-DE" sz="1200" dirty="0" smtClean="0"/>
              <a:t>Kompromiss: durchschnittliche Arbeitshöhe festlegen:  aus F5/ M95 oder aus F95/ M5 (da F95 = M50 und M5 = F50)</a:t>
            </a:r>
          </a:p>
          <a:p>
            <a:pPr defTabSz="190500">
              <a:lnSpc>
                <a:spcPct val="90000"/>
              </a:lnSpc>
              <a:buFont typeface="Wingdings" pitchFamily="2" charset="2"/>
              <a:buChar char="§"/>
            </a:pPr>
            <a:r>
              <a:rPr lang="de-DE" altLang="de-DE" sz="1200" dirty="0" smtClean="0"/>
              <a:t>	Einsatz von Stehhilfen möglich: Entlastung von Kreislauf und Stützapparat 	(Aufnahme bis zu 60% des Körpergewichtes)</a:t>
            </a:r>
          </a:p>
          <a:p>
            <a:pPr defTabSz="190500">
              <a:lnSpc>
                <a:spcPct val="90000"/>
              </a:lnSpc>
              <a:buFont typeface="Wingdings" pitchFamily="2" charset="2"/>
              <a:buChar char="§"/>
            </a:pPr>
            <a:r>
              <a:rPr lang="de-DE" altLang="de-DE" sz="1200" b="1" dirty="0" smtClean="0"/>
              <a:t> </a:t>
            </a:r>
            <a:r>
              <a:rPr lang="de-DE" altLang="de-DE" sz="1200" dirty="0" smtClean="0"/>
              <a:t>	Belastungsreduzierung auch durch gut gepolstertes Schuhwerk, Bodenmatten</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7</a:t>
            </a:fld>
            <a:endParaRPr lang="de-DE" altLang="de-DE"/>
          </a:p>
        </p:txBody>
      </p:sp>
    </p:spTree>
    <p:extLst>
      <p:ext uri="{BB962C8B-B14F-4D97-AF65-F5344CB8AC3E}">
        <p14:creationId xmlns:p14="http://schemas.microsoft.com/office/powerpoint/2010/main" val="1898952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eaLnBrk="1" hangingPunct="1">
              <a:spcBef>
                <a:spcPct val="50000"/>
              </a:spcBef>
              <a:spcAft>
                <a:spcPct val="20000"/>
              </a:spcAft>
            </a:pPr>
            <a:r>
              <a:rPr lang="de-DE" altLang="de-DE" sz="1200" b="1" dirty="0" smtClean="0"/>
              <a:t>Sitzarbeitsplatz: Kompromisslösung:</a:t>
            </a:r>
          </a:p>
          <a:p>
            <a:pPr defTabSz="190500">
              <a:buFont typeface="Wingdings" pitchFamily="2" charset="2"/>
              <a:buChar char="§"/>
            </a:pPr>
            <a:r>
              <a:rPr lang="de-DE" altLang="de-DE" sz="1200" b="1" dirty="0" smtClean="0"/>
              <a:t> 	</a:t>
            </a:r>
            <a:r>
              <a:rPr lang="de-DE" altLang="de-DE" sz="1200" dirty="0" smtClean="0"/>
              <a:t>feste Arbeitshöhe nach größtem Nutzer der Nutzergruppe</a:t>
            </a:r>
          </a:p>
          <a:p>
            <a:pPr defTabSz="190500">
              <a:buFont typeface="Wingdings" pitchFamily="2" charset="2"/>
              <a:buChar char="§"/>
            </a:pPr>
            <a:r>
              <a:rPr lang="de-DE" altLang="de-DE" sz="1200" b="1" dirty="0" smtClean="0"/>
              <a:t> 	</a:t>
            </a:r>
            <a:r>
              <a:rPr lang="de-DE" altLang="de-DE" sz="1200" dirty="0" smtClean="0"/>
              <a:t>Bezugsgröße für Arbeitshöhe über Sitzfläche: Ort des manuellen</a:t>
            </a:r>
            <a:r>
              <a:rPr lang="de-DE" altLang="de-DE" sz="1200" baseline="0" dirty="0" smtClean="0"/>
              <a:t> Einwirkens unter Beachtung günstiger </a:t>
            </a:r>
            <a:r>
              <a:rPr lang="de-DE" altLang="de-DE" sz="1200" baseline="0" dirty="0" err="1" smtClean="0"/>
              <a:t>Gliedmaßenstellungen</a:t>
            </a:r>
            <a:endParaRPr lang="de-DE" altLang="de-DE" sz="1200" dirty="0" smtClean="0"/>
          </a:p>
          <a:p>
            <a:pPr marL="171450" indent="-171450" defTabSz="190500">
              <a:buFont typeface="Wingdings" pitchFamily="2" charset="2"/>
              <a:buChar char="à"/>
            </a:pPr>
            <a:r>
              <a:rPr lang="de-DE" altLang="de-DE" sz="1200" dirty="0" smtClean="0"/>
              <a:t>bei Büroarbeitsplätzen: i. allg. Ellenbogenhöhe (Ort des manuellen</a:t>
            </a:r>
            <a:r>
              <a:rPr lang="de-DE" altLang="de-DE" sz="1200" baseline="0" dirty="0" smtClean="0"/>
              <a:t> Einwirkens nahezu identisch mit Tischhöhe)</a:t>
            </a:r>
            <a:r>
              <a:rPr lang="de-DE" altLang="de-DE" sz="1200" dirty="0" smtClean="0"/>
              <a:t>;</a:t>
            </a:r>
          </a:p>
          <a:p>
            <a:pPr marL="171450" indent="-171450" defTabSz="190500">
              <a:buFont typeface="Wingdings" pitchFamily="2" charset="2"/>
              <a:buChar char="à"/>
            </a:pPr>
            <a:r>
              <a:rPr lang="de-DE" altLang="de-DE" sz="1200" dirty="0" smtClean="0"/>
              <a:t>ansonsten </a:t>
            </a:r>
            <a:r>
              <a:rPr lang="de-DE" altLang="de-DE" sz="1200" dirty="0" err="1" smtClean="0"/>
              <a:t>Handhöhe</a:t>
            </a:r>
            <a:r>
              <a:rPr lang="de-DE" altLang="de-DE" sz="1200" dirty="0" smtClean="0"/>
              <a:t> bei physiologisch günstiger Hand-Arm-Stellung unter Beachtung der Sehentfernung</a:t>
            </a:r>
          </a:p>
          <a:p>
            <a:pPr defTabSz="190500">
              <a:buFont typeface="Wingdings" pitchFamily="2" charset="2"/>
              <a:buNone/>
            </a:pPr>
            <a:r>
              <a:rPr lang="de-DE" altLang="de-DE" sz="1200" dirty="0" smtClean="0"/>
              <a:t>	</a:t>
            </a:r>
            <a:r>
              <a:rPr lang="de-DE" altLang="de-DE" sz="1200" dirty="0" smtClean="0">
                <a:sym typeface="Wingdings" pitchFamily="2" charset="2"/>
              </a:rPr>
              <a:t> </a:t>
            </a:r>
            <a:r>
              <a:rPr lang="de-DE" altLang="de-DE" sz="1200" dirty="0" smtClean="0"/>
              <a:t>häufigsten durchschnittlichen Handlungsort</a:t>
            </a:r>
            <a:r>
              <a:rPr lang="de-DE" altLang="de-DE" sz="1200" baseline="0" dirty="0" smtClean="0"/>
              <a:t> zugrunde legen</a:t>
            </a:r>
            <a:endParaRPr lang="de-DE" altLang="de-DE" sz="1200" dirty="0" smtClean="0"/>
          </a:p>
          <a:p>
            <a:pPr defTabSz="190500">
              <a:buFont typeface="Wingdings" pitchFamily="2" charset="2"/>
              <a:buChar char="§"/>
            </a:pPr>
            <a:r>
              <a:rPr lang="de-DE" altLang="de-DE" sz="1200" b="1" dirty="0" smtClean="0"/>
              <a:t> 	</a:t>
            </a:r>
            <a:r>
              <a:rPr lang="de-DE" altLang="de-DE" sz="1200" dirty="0" smtClean="0"/>
              <a:t>Anhebung kleinerer Nutzer über verstellbare Sitzhöhen</a:t>
            </a:r>
          </a:p>
          <a:p>
            <a:pPr defTabSz="190500">
              <a:buFont typeface="Wingdings" pitchFamily="2" charset="2"/>
              <a:buChar char="§"/>
            </a:pPr>
            <a:r>
              <a:rPr lang="de-DE" altLang="de-DE" sz="1200" b="1" dirty="0" smtClean="0"/>
              <a:t> 	</a:t>
            </a:r>
            <a:r>
              <a:rPr lang="de-DE" altLang="de-DE" sz="1200" dirty="0" smtClean="0"/>
              <a:t>Gewährleistung Bodenkontakt über verstellbare Fußstützen</a:t>
            </a:r>
          </a:p>
          <a:p>
            <a:pPr defTabSz="190500">
              <a:buFont typeface="Wingdings" pitchFamily="2" charset="2"/>
              <a:buChar char="§"/>
            </a:pPr>
            <a:r>
              <a:rPr lang="de-DE" altLang="de-DE" sz="1200" b="1" dirty="0" smtClean="0"/>
              <a:t>	</a:t>
            </a:r>
            <a:r>
              <a:rPr lang="de-DE" altLang="de-DE" sz="1200" dirty="0" smtClean="0"/>
              <a:t>Einsatz von Armstützen bei länger andauernder einseitiger Tätigkeit ohne übermäßige Bewegung der Arme </a:t>
            </a:r>
          </a:p>
          <a:p>
            <a:pPr defTabSz="190500"/>
            <a:endParaRPr lang="de-DE" altLang="de-DE" sz="1200" dirty="0" smtClean="0"/>
          </a:p>
          <a:p>
            <a:pPr defTabSz="190500"/>
            <a:r>
              <a:rPr lang="de-DE" altLang="de-DE" sz="1200" dirty="0" smtClean="0"/>
              <a:t>Optimale Auslegung eines Sitz-Arbeitsplatzes:</a:t>
            </a:r>
          </a:p>
          <a:p>
            <a:pPr defTabSz="190500">
              <a:buFont typeface="Wingdings" pitchFamily="2" charset="2"/>
              <a:buChar char="§"/>
            </a:pPr>
            <a:r>
              <a:rPr lang="de-DE" altLang="de-DE" sz="1200" dirty="0" smtClean="0"/>
              <a:t> 	Arbeitshöhe und Sitzhöhe variabel nach dem größten und kleinsten Nutzer der 	Nutzergruppe über Verstellbarkeit der Abmessungen auslegen</a:t>
            </a:r>
          </a:p>
          <a:p>
            <a:pPr defTabSz="190500"/>
            <a:r>
              <a:rPr lang="de-DE" altLang="de-DE" sz="1200" dirty="0" smtClean="0"/>
              <a:t>	</a:t>
            </a:r>
          </a:p>
          <a:p>
            <a:pPr defTabSz="190500"/>
            <a:r>
              <a:rPr lang="de-DE" altLang="de-DE" sz="1200" b="1" dirty="0" smtClean="0"/>
              <a:t>Steh-Sitz-Arbeitsplatz:</a:t>
            </a:r>
          </a:p>
          <a:p>
            <a:pPr defTabSz="190500">
              <a:buFont typeface="Wingdings" pitchFamily="2" charset="2"/>
              <a:buChar char="§"/>
            </a:pPr>
            <a:r>
              <a:rPr lang="de-DE" altLang="de-DE" sz="1200" dirty="0" smtClean="0"/>
              <a:t> 	Ermittlung der Arbeitshöhe wie für Steharbeitsplatz</a:t>
            </a:r>
          </a:p>
          <a:p>
            <a:pPr defTabSz="190500">
              <a:buFont typeface="Wingdings" pitchFamily="2" charset="2"/>
              <a:buChar char="§"/>
            </a:pPr>
            <a:r>
              <a:rPr lang="de-DE" altLang="de-DE" sz="1200" dirty="0" smtClean="0"/>
              <a:t> 	Berechnung der Sitzhöhe (Einsatz von Hochstühlen) und weiterführender Maße für diese (Steh-)Arbeitshöhe</a:t>
            </a: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8</a:t>
            </a:fld>
            <a:endParaRPr lang="de-DE" altLang="de-DE"/>
          </a:p>
        </p:txBody>
      </p:sp>
    </p:spTree>
    <p:extLst>
      <p:ext uri="{BB962C8B-B14F-4D97-AF65-F5344CB8AC3E}">
        <p14:creationId xmlns:p14="http://schemas.microsoft.com/office/powerpoint/2010/main" val="909156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dirty="0" smtClean="0"/>
              <a:t>Ein forstwirtschaftlicher Pflanzpflug, der an einem Schlepperfahrzeug rückwärts angebracht und über die zu bepflanzende Fläche gezogen wird, besteht im Wesentlichen aus einem Rahmen, dem Pflanzschar, den Andruckrollen und den Ausgleichsgewichten.</a:t>
            </a:r>
          </a:p>
          <a:p>
            <a:pPr defTabSz="190500"/>
            <a:r>
              <a:rPr lang="de-DE" altLang="de-DE" sz="1200" dirty="0" smtClean="0"/>
              <a:t>Ein Sitz für den Nutzer ist in unveränderlicher Position auf dem Rahmen angebracht; die Füße können nur auf festen Bügeln abgestützt werden; die Pflanzlade befindet sich seitlich am Sitz.</a:t>
            </a:r>
          </a:p>
          <a:p>
            <a:pPr defTabSz="190500"/>
            <a:r>
              <a:rPr lang="de-DE" altLang="de-DE" sz="1200" dirty="0" smtClean="0"/>
              <a:t>Beim Bepflanzen der Fläche hat der Nutzer Pflanzen getaktet in den Boden einzusetzen.</a:t>
            </a:r>
          </a:p>
          <a:p>
            <a:pPr defTabSz="190500"/>
            <a:r>
              <a:rPr lang="de-DE" altLang="de-DE" sz="1200" dirty="0" smtClean="0"/>
              <a:t>Das erfolgt mit tiefer Rumpfvorneigung und in ungünstiger Beinhaltung.</a:t>
            </a:r>
          </a:p>
          <a:p>
            <a:pPr defTabSz="190500"/>
            <a:r>
              <a:rPr lang="de-DE" altLang="de-DE" sz="1200" dirty="0" smtClean="0"/>
              <a:t>Das Gerät ist nicht an große und kleine Nutzer angepasst.</a:t>
            </a:r>
          </a:p>
          <a:p>
            <a:pPr defTabSz="190500"/>
            <a:r>
              <a:rPr lang="de-DE" altLang="de-DE" sz="1200" dirty="0" smtClean="0"/>
              <a:t>Körperhaltungsbewertung:</a:t>
            </a:r>
          </a:p>
          <a:p>
            <a:pPr defTabSz="190500">
              <a:buFont typeface="Wingdings" pitchFamily="2" charset="2"/>
              <a:buChar char="§"/>
            </a:pPr>
            <a:r>
              <a:rPr lang="de-DE" altLang="de-DE" sz="1200" dirty="0" smtClean="0"/>
              <a:t> 	die rot-grün-gelben Balken im Diagramm verkörpern eine Körperhaltungsbewertung nach dem Ampelverfahren: rot ist zu vermeiden, grün 	ist der bevorzugte Bereich</a:t>
            </a:r>
          </a:p>
          <a:p>
            <a:pPr defTabSz="190500">
              <a:buFont typeface="Wingdings" pitchFamily="2" charset="2"/>
              <a:buChar char="§"/>
            </a:pPr>
            <a:r>
              <a:rPr lang="de-DE" altLang="de-DE" sz="1200" dirty="0" smtClean="0"/>
              <a:t> 	im Beispiel Bewertung der Wirbelsäule: rote Balken zeigen eine besondere 	Belastung für die Lendenwirbelsäule an</a:t>
            </a:r>
          </a:p>
          <a:p>
            <a:pPr defTabSz="190500">
              <a:buFont typeface="Wingdings" pitchFamily="2" charset="2"/>
              <a:buChar char="§"/>
            </a:pPr>
            <a:r>
              <a:rPr lang="de-DE" altLang="de-DE" sz="1200" dirty="0" smtClean="0"/>
              <a:t> 	die Balkenlänge repräsentiert die Ausnutzung des Gelenkwinkelbereichs: werden 	z. B, mehr als 75% eines Gelenkwinkelbereichs beansprucht, wird die Bewertung im betreffenden Gelenk gelb, da der Komfortbereich des Gelenks überschritten wird</a:t>
            </a:r>
          </a:p>
          <a:p>
            <a:pPr defTabSz="190500">
              <a:buFont typeface="Wingdings" pitchFamily="2" charset="2"/>
              <a:buChar char="§"/>
            </a:pPr>
            <a:endParaRPr lang="de-DE" altLang="de-DE" sz="1200" dirty="0" smtClean="0"/>
          </a:p>
          <a:p>
            <a:pPr defTabSz="190500">
              <a:buFont typeface="Wingdings" pitchFamily="2" charset="2"/>
              <a:buNone/>
            </a:pP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9</a:t>
            </a:fld>
            <a:endParaRPr lang="de-DE" altLang="de-DE"/>
          </a:p>
        </p:txBody>
      </p:sp>
    </p:spTree>
    <p:extLst>
      <p:ext uri="{BB962C8B-B14F-4D97-AF65-F5344CB8AC3E}">
        <p14:creationId xmlns:p14="http://schemas.microsoft.com/office/powerpoint/2010/main" val="685771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ergo-online.de/ergonomie-und-gesundheit/" TargetMode="External"/><Relationship Id="rId1" Type="http://schemas.openxmlformats.org/officeDocument/2006/relationships/slideLayout" Target="../slideLayouts/slideLayout2.xml"/><Relationship Id="rId4" Type="http://schemas.openxmlformats.org/officeDocument/2006/relationships/hyperlink" Target="Beispiel%202_Gussputzer_Filme_neu.ppt"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publikationen.dguv.de/regelwerk/publikationen-nach-fachbereich/energie-textil-elektro-medienerzeugnisse-etem/textil-und-mode/592/ergonomie-an-naeharbeitsplaetzen-ratgeber-fuer-die-praxi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nora.kan-praxis.d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ergotyping.net/index.php?title=Anthropometrie:_Arbeitsplatzgrundtypen_Buero_und_Produktion"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ergotyping.net/index.php?title=Anthropometrie:_Arbeitsplatzgrundtypen_Buero_und_Produktion"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4000" dirty="0"/>
              <a:t/>
            </a:r>
            <a:br>
              <a:rPr lang="de-DE" sz="4000" dirty="0"/>
            </a:br>
            <a:r>
              <a:rPr lang="de-DE" sz="2400" dirty="0"/>
              <a:t>Teil 4: Anthropometrische Anforderungen an die Arbeitsplatzgestaltung</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Pflanzpflug - Fortsetzung</a:t>
            </a:r>
            <a:endParaRPr lang="de-DE" dirty="0"/>
          </a:p>
        </p:txBody>
      </p:sp>
      <p:sp>
        <p:nvSpPr>
          <p:cNvPr id="3" name="Inhaltsplatzhalter 2"/>
          <p:cNvSpPr>
            <a:spLocks noGrp="1"/>
          </p:cNvSpPr>
          <p:nvPr>
            <p:ph idx="1"/>
          </p:nvPr>
        </p:nvSpPr>
        <p:spPr/>
        <p:txBody>
          <a:bodyPr/>
          <a:lstStyle/>
          <a:p>
            <a:r>
              <a:rPr lang="de-DE" sz="2200" dirty="0" smtClean="0"/>
              <a:t>Gestaltung</a:t>
            </a:r>
          </a:p>
          <a:p>
            <a:r>
              <a:rPr lang="de-DE" sz="2200" dirty="0" smtClean="0"/>
              <a:t>Pflanz- und Abstandshalter</a:t>
            </a:r>
          </a:p>
          <a:p>
            <a:pPr marL="457200" indent="-457200">
              <a:buClr>
                <a:schemeClr val="accent2"/>
              </a:buClr>
              <a:buFont typeface="Wingdings" panose="05000000000000000000" pitchFamily="2" charset="2"/>
              <a:buChar char="§"/>
            </a:pPr>
            <a:r>
              <a:rPr lang="de-DE" sz="2200" b="0" dirty="0" smtClean="0"/>
              <a:t>beweglich gelagert</a:t>
            </a:r>
          </a:p>
          <a:p>
            <a:pPr marL="457200" indent="-457200">
              <a:buClr>
                <a:schemeClr val="accent2"/>
              </a:buClr>
              <a:buFont typeface="Wingdings" panose="05000000000000000000" pitchFamily="2" charset="2"/>
              <a:buChar char="§"/>
            </a:pPr>
            <a:r>
              <a:rPr lang="de-DE" sz="2200" b="0" dirty="0" smtClean="0"/>
              <a:t>verschieden Längen</a:t>
            </a:r>
          </a:p>
          <a:p>
            <a:pPr>
              <a:buClr>
                <a:schemeClr val="accent2"/>
              </a:buClr>
            </a:pPr>
            <a:r>
              <a:rPr lang="de-DE" sz="2200" dirty="0" smtClean="0"/>
              <a:t>Pflanzbehälter</a:t>
            </a:r>
          </a:p>
          <a:p>
            <a:pPr marL="342900" indent="-342900">
              <a:buClr>
                <a:schemeClr val="accent2"/>
              </a:buClr>
              <a:buFont typeface="Wingdings" panose="05000000000000000000" pitchFamily="2" charset="2"/>
              <a:buChar char="§"/>
            </a:pPr>
            <a:r>
              <a:rPr lang="de-DE" sz="2200" b="0" dirty="0" smtClean="0"/>
              <a:t>griffgünstig</a:t>
            </a:r>
          </a:p>
          <a:p>
            <a:pPr marL="342900" indent="-342900">
              <a:buClr>
                <a:schemeClr val="accent2"/>
              </a:buClr>
              <a:buFont typeface="Wingdings" panose="05000000000000000000" pitchFamily="2" charset="2"/>
              <a:buChar char="§"/>
            </a:pPr>
            <a:r>
              <a:rPr lang="de-DE" sz="2200" b="0" dirty="0" smtClean="0"/>
              <a:t>geneigt</a:t>
            </a:r>
          </a:p>
          <a:p>
            <a:pPr>
              <a:buClr>
                <a:schemeClr val="accent2"/>
              </a:buClr>
            </a:pPr>
            <a:r>
              <a:rPr lang="de-DE" sz="2200" dirty="0" smtClean="0"/>
              <a:t>Sitz- und Fußstützen</a:t>
            </a:r>
          </a:p>
          <a:p>
            <a:pPr marL="342900" indent="-342900">
              <a:buClr>
                <a:schemeClr val="accent2"/>
              </a:buClr>
              <a:buFont typeface="Wingdings" panose="05000000000000000000" pitchFamily="2" charset="2"/>
              <a:buChar char="§"/>
            </a:pPr>
            <a:r>
              <a:rPr lang="de-DE" sz="2200" b="0" dirty="0" smtClean="0"/>
              <a:t>verstellbar</a:t>
            </a:r>
          </a:p>
          <a:p>
            <a:pPr marL="342900" indent="-342900">
              <a:buClr>
                <a:schemeClr val="accent2"/>
              </a:buClr>
              <a:buFont typeface="Wingdings" panose="05000000000000000000" pitchFamily="2" charset="2"/>
              <a:buChar char="§"/>
            </a:pPr>
            <a:r>
              <a:rPr lang="de-DE" sz="2200" b="0" dirty="0" smtClean="0"/>
              <a:t>Verringerung der Sitzhöhe</a:t>
            </a:r>
          </a:p>
          <a:p>
            <a:pPr marL="342900" indent="-342900">
              <a:buClr>
                <a:schemeClr val="accent2"/>
              </a:buClr>
              <a:buFont typeface="Wingdings" panose="05000000000000000000" pitchFamily="2" charset="2"/>
              <a:buChar char="§"/>
            </a:pPr>
            <a:r>
              <a:rPr lang="de-DE" sz="2200" b="0" dirty="0" smtClean="0"/>
              <a:t>Sitz und Armlehne links</a:t>
            </a:r>
            <a:endParaRPr lang="de-DE" sz="2200" b="0" dirty="0"/>
          </a:p>
        </p:txBody>
      </p:sp>
      <p:pic>
        <p:nvPicPr>
          <p:cNvPr id="22" name="Grafik 21" descr="In Detaildarstellungen des virtuellen Pflanzpfluges ist dargestellt, wie Abstandshalter, Pflanzbehälter, Sitz und Fußstützen angeordnet werden können, um das Gerät an verschieden große Nutzer anzupassen und allgemein die Körperhaltung bei der Nutzung zu verbessern."/>
          <p:cNvPicPr>
            <a:picLocks noChangeAspect="1"/>
          </p:cNvPicPr>
          <p:nvPr/>
        </p:nvPicPr>
        <p:blipFill>
          <a:blip r:embed="rId3"/>
          <a:stretch>
            <a:fillRect/>
          </a:stretch>
        </p:blipFill>
        <p:spPr>
          <a:xfrm>
            <a:off x="6456040" y="1484314"/>
            <a:ext cx="5047926" cy="4133446"/>
          </a:xfrm>
          <a:prstGeom prst="rect">
            <a:avLst/>
          </a:prstGeom>
        </p:spPr>
      </p:pic>
      <p:sp>
        <p:nvSpPr>
          <p:cNvPr id="14" name="Textfeld 13"/>
          <p:cNvSpPr txBox="1"/>
          <p:nvPr/>
        </p:nvSpPr>
        <p:spPr>
          <a:xfrm>
            <a:off x="2423179" y="6135530"/>
            <a:ext cx="9768821" cy="246221"/>
          </a:xfrm>
          <a:prstGeom prst="rect">
            <a:avLst/>
          </a:prstGeom>
          <a:noFill/>
        </p:spPr>
        <p:txBody>
          <a:bodyPr wrap="square" rtlCol="0">
            <a:spAutoFit/>
          </a:bodyPr>
          <a:lstStyle/>
          <a:p>
            <a:r>
              <a:rPr lang="de-DE" sz="1000" dirty="0"/>
              <a:t>Bildquelle: Kamusella, Christiane: Ergonomie und Arbeitsgestaltung – ein Überblick. Fachtagung Ergonomie des Sitzens. 2. Deutscher Stuhlbauertag 11.06.2010 </a:t>
            </a:r>
            <a:r>
              <a:rPr lang="de-DE" sz="1000" dirty="0" err="1"/>
              <a:t>Rabenau</a:t>
            </a:r>
            <a:endParaRPr lang="de-DE" sz="1000" dirty="0"/>
          </a:p>
        </p:txBody>
      </p:sp>
      <p:sp>
        <p:nvSpPr>
          <p:cNvPr id="4" name="Datumsplatzhalter 3"/>
          <p:cNvSpPr>
            <a:spLocks noGrp="1"/>
          </p:cNvSpPr>
          <p:nvPr>
            <p:ph type="dt" sz="half" idx="10"/>
          </p:nvPr>
        </p:nvSpPr>
        <p:spPr/>
        <p:txBody>
          <a:bodyPr/>
          <a:lstStyle/>
          <a:p>
            <a:pPr>
              <a:defRPr/>
            </a:pPr>
            <a:fld id="{8B7BC8F7-47B9-4B54-B218-59926F3010C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10</a:t>
            </a:fld>
            <a:endParaRPr lang="de-DE" altLang="de-DE"/>
          </a:p>
        </p:txBody>
      </p:sp>
    </p:spTree>
    <p:extLst>
      <p:ext uri="{BB962C8B-B14F-4D97-AF65-F5344CB8AC3E}">
        <p14:creationId xmlns:p14="http://schemas.microsoft.com/office/powerpoint/2010/main" val="3667238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Beispiele</a:t>
            </a:r>
            <a:endParaRPr lang="de-DE" dirty="0"/>
          </a:p>
        </p:txBody>
      </p:sp>
      <p:sp>
        <p:nvSpPr>
          <p:cNvPr id="7" name="Inhaltsplatzhalter 6"/>
          <p:cNvSpPr txBox="1">
            <a:spLocks noGrp="1"/>
          </p:cNvSpPr>
          <p:nvPr>
            <p:ph idx="1"/>
          </p:nvPr>
        </p:nvSpPr>
        <p:spPr>
          <a:xfrm>
            <a:off x="719667" y="1484314"/>
            <a:ext cx="10920949" cy="2154436"/>
          </a:xfrm>
          <a:prstGeom prst="rect">
            <a:avLst/>
          </a:prstGeom>
          <a:noFill/>
        </p:spPr>
        <p:txBody>
          <a:bodyPr wrap="square" rtlCol="0">
            <a:spAutoFit/>
          </a:bodyPr>
          <a:lstStyle/>
          <a:p>
            <a:r>
              <a:rPr lang="de-DE" dirty="0">
                <a:solidFill>
                  <a:srgbClr val="6F6F6F"/>
                </a:solidFill>
              </a:rPr>
              <a:t>Arbeitsplatz</a:t>
            </a:r>
            <a:r>
              <a:rPr lang="de-DE" dirty="0"/>
              <a:t> Büro:</a:t>
            </a:r>
          </a:p>
          <a:p>
            <a:r>
              <a:rPr lang="de-DE" dirty="0"/>
              <a:t>Hrsg.: Gesellschaft Arbeit und Ergonomie - online e.V.:</a:t>
            </a:r>
          </a:p>
          <a:p>
            <a:r>
              <a:rPr lang="de-DE" dirty="0" smtClean="0">
                <a:hlinkClick r:id="rId2"/>
              </a:rPr>
              <a:t>www.ergo-online.de/ergonomie-und-gesundheit/</a:t>
            </a:r>
            <a:r>
              <a:rPr lang="de-DE" dirty="0" smtClean="0"/>
              <a:t> </a:t>
            </a:r>
          </a:p>
          <a:p>
            <a:endParaRPr lang="de-DE" dirty="0"/>
          </a:p>
          <a:p>
            <a:r>
              <a:rPr lang="de-DE" dirty="0"/>
              <a:t>Auf den nächsten Folien: Beispiel Näharbeitsplatz</a:t>
            </a:r>
          </a:p>
          <a:p>
            <a:endParaRPr lang="de-DE" dirty="0"/>
          </a:p>
        </p:txBody>
      </p:sp>
      <p:pic>
        <p:nvPicPr>
          <p:cNvPr id="8" name="Picture 7" descr="Eine Näherin, die in vorgeneigter Haltung an einem Näharbeitsplatz sitzt. Über ihrer Kleidung trägt sie einen Anzug, mit welchem sich die Körperhaltung beziehungsweise Gelenkwinkel messen lassen. "/>
          <p:cNvPicPr>
            <a:picLocks noChangeAspect="1" noChangeArrowheads="1"/>
          </p:cNvPicPr>
          <p:nvPr/>
        </p:nvPicPr>
        <p:blipFill>
          <a:blip r:embed="rId3">
            <a:extLst>
              <a:ext uri="{28A0092B-C50C-407E-A947-70E740481C1C}">
                <a14:useLocalDpi xmlns:a14="http://schemas.microsoft.com/office/drawing/2010/main" val="0"/>
              </a:ext>
            </a:extLst>
          </a:blip>
          <a:srcRect l="9798" t="13147" r="64417" b="57695"/>
          <a:stretch>
            <a:fillRect/>
          </a:stretch>
        </p:blipFill>
        <p:spPr bwMode="auto">
          <a:xfrm>
            <a:off x="719667" y="3816127"/>
            <a:ext cx="2339975"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a:hlinkClick r:id="rId4" action="ppaction://hlinkpres?slideindex=1&amp;slidetitle="/>
          </p:cNvPr>
          <p:cNvSpPr>
            <a:spLocks noChangeArrowheads="1"/>
          </p:cNvSpPr>
          <p:nvPr/>
        </p:nvSpPr>
        <p:spPr bwMode="auto">
          <a:xfrm>
            <a:off x="5639471" y="6178188"/>
            <a:ext cx="6552529" cy="26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lnSpc>
                <a:spcPct val="120000"/>
              </a:lnSpc>
              <a:spcBef>
                <a:spcPct val="30000"/>
              </a:spcBef>
              <a:spcAft>
                <a:spcPct val="30000"/>
              </a:spcAft>
            </a:pPr>
            <a:r>
              <a:rPr lang="de-DE" altLang="de-DE" sz="900" b="0" dirty="0">
                <a:solidFill>
                  <a:schemeClr val="bg2"/>
                </a:solidFill>
              </a:rPr>
              <a:t>Bildquelle: </a:t>
            </a:r>
            <a:r>
              <a:rPr lang="de-DE" altLang="de-DE" sz="900" b="0" dirty="0" err="1">
                <a:solidFill>
                  <a:schemeClr val="bg2"/>
                </a:solidFill>
              </a:rPr>
              <a:t>Ellegast</a:t>
            </a:r>
            <a:r>
              <a:rPr lang="de-DE" altLang="de-DE" sz="900" b="0" dirty="0">
                <a:solidFill>
                  <a:schemeClr val="bg2"/>
                </a:solidFill>
              </a:rPr>
              <a:t>, R. IFA Institut für Arbeitsschutz der Deutschen Gesetzlichen Unfallversicherung, Sachgebiet Ergonomie</a:t>
            </a:r>
          </a:p>
        </p:txBody>
      </p:sp>
      <p:sp>
        <p:nvSpPr>
          <p:cNvPr id="4" name="Datumsplatzhalter 3"/>
          <p:cNvSpPr>
            <a:spLocks noGrp="1"/>
          </p:cNvSpPr>
          <p:nvPr>
            <p:ph type="dt" sz="half" idx="10"/>
          </p:nvPr>
        </p:nvSpPr>
        <p:spPr/>
        <p:txBody>
          <a:bodyPr/>
          <a:lstStyle/>
          <a:p>
            <a:pPr>
              <a:defRPr/>
            </a:pPr>
            <a:fld id="{031B4867-992C-4D0F-A8BF-7C2BB6B7655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2 -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11</a:t>
            </a:fld>
            <a:endParaRPr lang="de-DE" altLang="de-DE"/>
          </a:p>
        </p:txBody>
      </p:sp>
    </p:spTree>
    <p:extLst>
      <p:ext uri="{BB962C8B-B14F-4D97-AF65-F5344CB8AC3E}">
        <p14:creationId xmlns:p14="http://schemas.microsoft.com/office/powerpoint/2010/main" val="1707607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Ergonomische Gestaltung von Näharbeitsplätzen</a:t>
            </a:r>
          </a:p>
        </p:txBody>
      </p:sp>
      <p:sp>
        <p:nvSpPr>
          <p:cNvPr id="3" name="Inhaltsplatzhalter 2"/>
          <p:cNvSpPr>
            <a:spLocks noGrp="1"/>
          </p:cNvSpPr>
          <p:nvPr>
            <p:ph idx="1"/>
          </p:nvPr>
        </p:nvSpPr>
        <p:spPr>
          <a:xfrm>
            <a:off x="719667" y="1484314"/>
            <a:ext cx="5376333" cy="4897437"/>
          </a:xfrm>
        </p:spPr>
        <p:txBody>
          <a:bodyPr/>
          <a:lstStyle/>
          <a:p>
            <a:pPr marL="261938" indent="-261938" eaLnBrk="0" hangingPunct="0">
              <a:spcBef>
                <a:spcPct val="50000"/>
              </a:spcBef>
              <a:buClr>
                <a:srgbClr val="FF0000"/>
              </a:buClr>
              <a:defRPr/>
            </a:pPr>
            <a:r>
              <a:rPr lang="en-GB" sz="2200" dirty="0">
                <a:solidFill>
                  <a:srgbClr val="6F6F6F"/>
                </a:solidFill>
              </a:rPr>
              <a:t>Problem: </a:t>
            </a:r>
          </a:p>
          <a:p>
            <a:pPr marL="261938" indent="-261938" eaLnBrk="0" hangingPunct="0">
              <a:spcBef>
                <a:spcPct val="50000"/>
              </a:spcBef>
              <a:buClr>
                <a:srgbClr val="CC0000"/>
              </a:buClr>
              <a:buFont typeface="Wingdings" pitchFamily="2" charset="2"/>
              <a:buChar char="n"/>
              <a:defRPr/>
            </a:pPr>
            <a:r>
              <a:rPr lang="de-DE" sz="2200" b="0" dirty="0">
                <a:solidFill>
                  <a:srgbClr val="6F6F6F"/>
                </a:solidFill>
              </a:rPr>
              <a:t>Hoher Anteil von Muskel-Skelettbeschwerden in der Nähindustrie.</a:t>
            </a:r>
          </a:p>
          <a:p>
            <a:pPr marL="261938" indent="-261938" eaLnBrk="0" hangingPunct="0">
              <a:spcBef>
                <a:spcPct val="50000"/>
              </a:spcBef>
              <a:buClr>
                <a:srgbClr val="CC0000"/>
              </a:buClr>
              <a:buFont typeface="Wingdings" pitchFamily="2" charset="2"/>
              <a:buChar char="n"/>
              <a:defRPr/>
            </a:pPr>
            <a:r>
              <a:rPr lang="de-DE" sz="2200" b="0" dirty="0">
                <a:solidFill>
                  <a:srgbClr val="6F6F6F"/>
                </a:solidFill>
              </a:rPr>
              <a:t>Fehlende Präventionskonzepte, insbesondere ergonomische Gestaltungskonzepte.</a:t>
            </a:r>
          </a:p>
          <a:p>
            <a:pPr marL="261938" indent="-261938" eaLnBrk="0" hangingPunct="0">
              <a:spcBef>
                <a:spcPct val="50000"/>
              </a:spcBef>
              <a:buClr>
                <a:srgbClr val="CC0000"/>
              </a:buClr>
              <a:buFont typeface="Wingdings" pitchFamily="2" charset="2"/>
              <a:buChar char="n"/>
              <a:defRPr/>
            </a:pPr>
            <a:r>
              <a:rPr lang="de-DE" sz="2200" b="0" dirty="0">
                <a:solidFill>
                  <a:srgbClr val="6F6F6F"/>
                </a:solidFill>
              </a:rPr>
              <a:t>Systematische Analyse von Belastungen an Näharbeitsplätzen und Entwicklung ergonomischer Näharbeitsplätze. </a:t>
            </a:r>
          </a:p>
          <a:p>
            <a:endParaRPr lang="de-DE" sz="2200" dirty="0">
              <a:solidFill>
                <a:srgbClr val="6F6F6F"/>
              </a:solidFill>
            </a:endParaRPr>
          </a:p>
          <a:p>
            <a:endParaRPr lang="de-DE" sz="2200" dirty="0">
              <a:solidFill>
                <a:srgbClr val="6F6F6F"/>
              </a:solidFill>
            </a:endParaRPr>
          </a:p>
        </p:txBody>
      </p:sp>
      <p:pic>
        <p:nvPicPr>
          <p:cNvPr id="7" name="Naeharbeitsplatz_Film1" descr="In einem Video ist eine Näherin, die an einem Näharbeitsplatz sitzt, bei der Arbeit dargstellt. Über ihrer Kleidung trägt sie einen Anzug, mit welchem sich die Körperhaltung beziehungsweise Gelenkwinkel messen lassen. Bei der Arbeit muss sie regelmäßige Rumpfneigungen und Rumpfverdrehungen sowie ungünstige Schulterstellungen durchführen, sowie körperfern nach Dingen greif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384032" y="1628800"/>
            <a:ext cx="5426014" cy="4069511"/>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12</a:t>
            </a:fld>
            <a:endParaRPr lang="de-DE" altLang="de-DE"/>
          </a:p>
        </p:txBody>
      </p:sp>
      <p:sp>
        <p:nvSpPr>
          <p:cNvPr id="8" name="Datumsplatzhalter 3"/>
          <p:cNvSpPr>
            <a:spLocks noGrp="1"/>
          </p:cNvSpPr>
          <p:nvPr>
            <p:ph type="dt" sz="half" idx="10"/>
          </p:nvPr>
        </p:nvSpPr>
        <p:spPr>
          <a:xfrm>
            <a:off x="6917267" y="6496051"/>
            <a:ext cx="2434167" cy="333375"/>
          </a:xfrm>
        </p:spPr>
        <p:txBody>
          <a:bodyPr/>
          <a:lstStyle/>
          <a:p>
            <a:pPr>
              <a:defRPr/>
            </a:pPr>
            <a:fld id="{031B4867-992C-4D0F-A8BF-7C2BB6B76553}" type="datetime1">
              <a:rPr lang="de-DE" altLang="de-DE" smtClean="0"/>
              <a:t>08.09.2023</a:t>
            </a:fld>
            <a:endParaRPr lang="de-DE" altLang="de-DE"/>
          </a:p>
        </p:txBody>
      </p:sp>
      <p:sp>
        <p:nvSpPr>
          <p:cNvPr id="9"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4</a:t>
            </a:r>
            <a:endParaRPr lang="de-DE" altLang="de-DE" dirty="0"/>
          </a:p>
        </p:txBody>
      </p:sp>
    </p:spTree>
    <p:extLst>
      <p:ext uri="{BB962C8B-B14F-4D97-AF65-F5344CB8AC3E}">
        <p14:creationId xmlns:p14="http://schemas.microsoft.com/office/powerpoint/2010/main" val="42906028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472333" cy="496888"/>
          </a:xfrm>
        </p:spPr>
        <p:txBody>
          <a:bodyPr/>
          <a:lstStyle/>
          <a:p>
            <a:r>
              <a:rPr lang="de-DE" sz="2800" dirty="0"/>
              <a:t>Entwicklung eines ergonomischen </a:t>
            </a:r>
            <a:r>
              <a:rPr lang="de-DE" sz="2800" dirty="0" smtClean="0"/>
              <a:t>Näharbeitsplatzes (1)</a:t>
            </a:r>
            <a:endParaRPr lang="de-DE" sz="2800" dirty="0"/>
          </a:p>
        </p:txBody>
      </p:sp>
      <p:sp>
        <p:nvSpPr>
          <p:cNvPr id="3" name="Inhaltsplatzhalter 2"/>
          <p:cNvSpPr>
            <a:spLocks noGrp="1"/>
          </p:cNvSpPr>
          <p:nvPr>
            <p:ph idx="1"/>
          </p:nvPr>
        </p:nvSpPr>
        <p:spPr>
          <a:xfrm>
            <a:off x="719667" y="1484314"/>
            <a:ext cx="6197600" cy="4897437"/>
          </a:xfrm>
        </p:spPr>
        <p:txBody>
          <a:bodyPr/>
          <a:lstStyle/>
          <a:p>
            <a:pPr marL="342900" indent="-342900">
              <a:spcBef>
                <a:spcPct val="30000"/>
              </a:spcBef>
              <a:spcAft>
                <a:spcPct val="30000"/>
              </a:spcAft>
              <a:buClr>
                <a:srgbClr val="B30B16"/>
              </a:buClr>
              <a:defRPr/>
            </a:pPr>
            <a:r>
              <a:rPr lang="de-DE" sz="2400" dirty="0">
                <a:solidFill>
                  <a:srgbClr val="6F6F6F"/>
                </a:solidFill>
                <a:latin typeface="Arial" charset="0"/>
              </a:rPr>
              <a:t>Eigenschaften:</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latin typeface="Arial" charset="0"/>
              </a:rPr>
              <a:t>Schneller Wechsel zwischen sitzender und stehender Tätigkeit möglich</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latin typeface="Arial" charset="0"/>
              </a:rPr>
              <a:t>Vielfältige </a:t>
            </a:r>
            <a:r>
              <a:rPr lang="de-DE" sz="2400" b="0" dirty="0" err="1">
                <a:solidFill>
                  <a:srgbClr val="6F6F6F"/>
                </a:solidFill>
                <a:latin typeface="Arial" charset="0"/>
              </a:rPr>
              <a:t>Verstellmöglichkeiten</a:t>
            </a:r>
            <a:r>
              <a:rPr lang="de-DE" sz="2400" b="0" dirty="0">
                <a:solidFill>
                  <a:srgbClr val="6F6F6F"/>
                </a:solidFill>
                <a:latin typeface="Arial" charset="0"/>
              </a:rPr>
              <a:t> der Arbeitsebene</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latin typeface="Arial" charset="0"/>
              </a:rPr>
              <a:t>Individuelle Abstützmöglichkeit der Arme</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latin typeface="Arial" charset="0"/>
              </a:rPr>
              <a:t>Erweiterung des Bein- und Fußraums</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latin typeface="Arial" charset="0"/>
              </a:rPr>
              <a:t>Frei wählbare Pedalposition</a:t>
            </a:r>
          </a:p>
          <a:p>
            <a:pPr marL="342900" indent="-342900">
              <a:spcBef>
                <a:spcPct val="30000"/>
              </a:spcBef>
              <a:spcAft>
                <a:spcPct val="30000"/>
              </a:spcAft>
              <a:buClr>
                <a:srgbClr val="B30B16"/>
              </a:buClr>
              <a:buFont typeface="Wingdings" pitchFamily="2" charset="2"/>
              <a:buChar char="n"/>
              <a:defRPr/>
            </a:pPr>
            <a:endParaRPr lang="de-DE" sz="2400" b="0" dirty="0">
              <a:solidFill>
                <a:srgbClr val="6F6F6F"/>
              </a:solidFill>
              <a:latin typeface="Arial" charset="0"/>
            </a:endParaRPr>
          </a:p>
          <a:p>
            <a:pPr marL="342900" indent="-342900">
              <a:spcBef>
                <a:spcPct val="30000"/>
              </a:spcBef>
              <a:spcAft>
                <a:spcPct val="30000"/>
              </a:spcAft>
              <a:buClr>
                <a:srgbClr val="B30B16"/>
              </a:buClr>
              <a:defRPr/>
            </a:pPr>
            <a:endParaRPr lang="de-DE" sz="2400" u="sng" dirty="0">
              <a:solidFill>
                <a:srgbClr val="6F6F6F"/>
              </a:solidFill>
              <a:latin typeface="Arial" charset="0"/>
            </a:endParaRPr>
          </a:p>
          <a:p>
            <a:endParaRPr lang="de-DE" sz="2400" dirty="0">
              <a:solidFill>
                <a:srgbClr val="6F6F6F"/>
              </a:solidFill>
            </a:endParaRPr>
          </a:p>
        </p:txBody>
      </p:sp>
      <p:pic>
        <p:nvPicPr>
          <p:cNvPr id="7" name="Picture 3" descr="Näherin, welche in aufrechter Haltung an einem höhenverstellbaren Näharbeitsplatz steht. Über ihrer Kleidung trägt sie einen Anzug, mit welchem sich die Körperhaltung beziehungsweise Gelenkwinkel messen lassen."/>
          <p:cNvPicPr>
            <a:picLocks noChangeAspect="1" noChangeArrowheads="1"/>
          </p:cNvPicPr>
          <p:nvPr/>
        </p:nvPicPr>
        <p:blipFill>
          <a:blip r:embed="rId2" cstate="print"/>
          <a:stretch>
            <a:fillRect/>
          </a:stretch>
        </p:blipFill>
        <p:spPr bwMode="auto">
          <a:xfrm>
            <a:off x="7248128" y="1556792"/>
            <a:ext cx="3543300" cy="46040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13</a:t>
            </a:fld>
            <a:endParaRPr lang="de-DE" altLang="de-DE"/>
          </a:p>
        </p:txBody>
      </p:sp>
      <p:sp>
        <p:nvSpPr>
          <p:cNvPr id="8" name="Datumsplatzhalter 3"/>
          <p:cNvSpPr>
            <a:spLocks noGrp="1"/>
          </p:cNvSpPr>
          <p:nvPr>
            <p:ph type="dt" sz="half" idx="10"/>
          </p:nvPr>
        </p:nvSpPr>
        <p:spPr>
          <a:xfrm>
            <a:off x="6917267" y="6496051"/>
            <a:ext cx="2434167" cy="333375"/>
          </a:xfrm>
        </p:spPr>
        <p:txBody>
          <a:bodyPr/>
          <a:lstStyle/>
          <a:p>
            <a:pPr>
              <a:defRPr/>
            </a:pPr>
            <a:fld id="{031B4867-992C-4D0F-A8BF-7C2BB6B76553}" type="datetime1">
              <a:rPr lang="de-DE" altLang="de-DE" smtClean="0"/>
              <a:t>08.09.2023</a:t>
            </a:fld>
            <a:endParaRPr lang="de-DE" altLang="de-DE"/>
          </a:p>
        </p:txBody>
      </p:sp>
      <p:sp>
        <p:nvSpPr>
          <p:cNvPr id="9"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4</a:t>
            </a:r>
            <a:endParaRPr lang="de-DE" altLang="de-DE" dirty="0"/>
          </a:p>
        </p:txBody>
      </p:sp>
    </p:spTree>
    <p:extLst>
      <p:ext uri="{BB962C8B-B14F-4D97-AF65-F5344CB8AC3E}">
        <p14:creationId xmlns:p14="http://schemas.microsoft.com/office/powerpoint/2010/main" val="2326952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472333" cy="496888"/>
          </a:xfrm>
        </p:spPr>
        <p:txBody>
          <a:bodyPr/>
          <a:lstStyle/>
          <a:p>
            <a:r>
              <a:rPr lang="de-DE" sz="2800" dirty="0"/>
              <a:t>Entwicklung eines ergonomischen </a:t>
            </a:r>
            <a:r>
              <a:rPr lang="de-DE" sz="2800" dirty="0" smtClean="0"/>
              <a:t>Näharbeitsplatzes (2)</a:t>
            </a:r>
            <a:endParaRPr lang="de-DE" sz="2800" dirty="0"/>
          </a:p>
        </p:txBody>
      </p:sp>
      <p:sp>
        <p:nvSpPr>
          <p:cNvPr id="3" name="Inhaltsplatzhalter 2"/>
          <p:cNvSpPr>
            <a:spLocks noGrp="1"/>
          </p:cNvSpPr>
          <p:nvPr>
            <p:ph idx="1"/>
          </p:nvPr>
        </p:nvSpPr>
        <p:spPr>
          <a:xfrm>
            <a:off x="719667" y="1484314"/>
            <a:ext cx="5856817" cy="4897437"/>
          </a:xfrm>
        </p:spPr>
        <p:txBody>
          <a:bodyPr/>
          <a:lstStyle/>
          <a:p>
            <a:pPr marL="342900" indent="-342900">
              <a:spcBef>
                <a:spcPct val="30000"/>
              </a:spcBef>
              <a:spcAft>
                <a:spcPct val="30000"/>
              </a:spcAft>
              <a:buClr>
                <a:srgbClr val="B30B16"/>
              </a:buClr>
              <a:defRPr/>
            </a:pPr>
            <a:r>
              <a:rPr lang="de-DE" sz="2400" dirty="0">
                <a:solidFill>
                  <a:srgbClr val="6F6F6F"/>
                </a:solidFill>
              </a:rPr>
              <a:t>Berücksichtigung</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rPr>
              <a:t>verschiedener Körpermaße der Nutzerpopulation,</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rPr>
              <a:t>des optimalen Gesichtsfeldes/Sehraumes und ergonomischer Greifräume,</a:t>
            </a:r>
          </a:p>
          <a:p>
            <a:pPr marL="342900" indent="-342900">
              <a:spcBef>
                <a:spcPct val="30000"/>
              </a:spcBef>
              <a:spcAft>
                <a:spcPct val="30000"/>
              </a:spcAft>
              <a:buClr>
                <a:srgbClr val="B30B16"/>
              </a:buClr>
              <a:buFont typeface="Wingdings" pitchFamily="2" charset="2"/>
              <a:buChar char="n"/>
              <a:defRPr/>
            </a:pPr>
            <a:r>
              <a:rPr lang="de-DE" sz="2400" b="0" dirty="0">
                <a:solidFill>
                  <a:srgbClr val="6F6F6F"/>
                </a:solidFill>
              </a:rPr>
              <a:t>der Möglichkeit zur Anpassung an verschieden große </a:t>
            </a:r>
            <a:r>
              <a:rPr lang="de-DE" sz="2400" b="0" dirty="0" err="1">
                <a:solidFill>
                  <a:srgbClr val="6F6F6F"/>
                </a:solidFill>
              </a:rPr>
              <a:t>Nähgüter</a:t>
            </a:r>
            <a:r>
              <a:rPr lang="de-DE" sz="2400" b="0" dirty="0">
                <a:solidFill>
                  <a:srgbClr val="6F6F6F"/>
                </a:solidFill>
              </a:rPr>
              <a:t> und Nähmaschinentypen.</a:t>
            </a:r>
          </a:p>
          <a:p>
            <a:endParaRPr lang="de-DE" sz="2400" dirty="0">
              <a:solidFill>
                <a:srgbClr val="6F6F6F"/>
              </a:solidFill>
            </a:endParaRPr>
          </a:p>
          <a:p>
            <a:endParaRPr lang="de-DE" sz="2400" dirty="0">
              <a:solidFill>
                <a:srgbClr val="6F6F6F"/>
              </a:solidFill>
            </a:endParaRPr>
          </a:p>
        </p:txBody>
      </p:sp>
      <p:pic>
        <p:nvPicPr>
          <p:cNvPr id="7" name="Modul2-4-Naeharbeitsplatz-Film2_V1.2.mpg" descr="Ein Video zeigt am virtuellen Modell eines Näharbeitsplatzes, wie dieser durch Höhenverstellbarkeit und die Möglichkeit zur Abschrägung von Teilen der Arbeitsfläche an unterschiedliche Nutzerpopulationen angepasst werden kan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509" r="12751"/>
          <a:stretch/>
        </p:blipFill>
        <p:spPr>
          <a:xfrm>
            <a:off x="7032104" y="1484314"/>
            <a:ext cx="4392488" cy="4407744"/>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14</a:t>
            </a:fld>
            <a:endParaRPr lang="de-DE" altLang="de-DE"/>
          </a:p>
        </p:txBody>
      </p:sp>
      <p:sp>
        <p:nvSpPr>
          <p:cNvPr id="8" name="Datumsplatzhalter 3"/>
          <p:cNvSpPr>
            <a:spLocks noGrp="1"/>
          </p:cNvSpPr>
          <p:nvPr>
            <p:ph type="dt" sz="half" idx="10"/>
          </p:nvPr>
        </p:nvSpPr>
        <p:spPr>
          <a:xfrm>
            <a:off x="6917267" y="6496051"/>
            <a:ext cx="2434167" cy="333375"/>
          </a:xfrm>
        </p:spPr>
        <p:txBody>
          <a:bodyPr/>
          <a:lstStyle/>
          <a:p>
            <a:pPr>
              <a:defRPr/>
            </a:pPr>
            <a:fld id="{031B4867-992C-4D0F-A8BF-7C2BB6B76553}" type="datetime1">
              <a:rPr lang="de-DE" altLang="de-DE" smtClean="0"/>
              <a:t>08.09.2023</a:t>
            </a:fld>
            <a:endParaRPr lang="de-DE" altLang="de-DE"/>
          </a:p>
        </p:txBody>
      </p:sp>
      <p:sp>
        <p:nvSpPr>
          <p:cNvPr id="9"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4</a:t>
            </a:r>
            <a:endParaRPr lang="de-DE" altLang="de-DE" dirty="0"/>
          </a:p>
        </p:txBody>
      </p:sp>
    </p:spTree>
    <p:extLst>
      <p:ext uri="{BB962C8B-B14F-4D97-AF65-F5344CB8AC3E}">
        <p14:creationId xmlns:p14="http://schemas.microsoft.com/office/powerpoint/2010/main" val="25942189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Evaluation des neuen Arbeitsplatzes in der Praxis</a:t>
            </a:r>
          </a:p>
        </p:txBody>
      </p:sp>
      <p:sp>
        <p:nvSpPr>
          <p:cNvPr id="3" name="Inhaltsplatzhalter 2"/>
          <p:cNvSpPr>
            <a:spLocks noGrp="1"/>
          </p:cNvSpPr>
          <p:nvPr>
            <p:ph idx="1"/>
          </p:nvPr>
        </p:nvSpPr>
        <p:spPr/>
        <p:txBody>
          <a:bodyPr/>
          <a:lstStyle/>
          <a:p>
            <a:pPr marL="269875" indent="-269875">
              <a:spcBef>
                <a:spcPct val="30000"/>
              </a:spcBef>
              <a:spcAft>
                <a:spcPct val="30000"/>
              </a:spcAft>
              <a:buClr>
                <a:srgbClr val="B30B16"/>
              </a:buClr>
              <a:defRPr/>
            </a:pPr>
            <a:r>
              <a:rPr lang="de-DE" dirty="0">
                <a:solidFill>
                  <a:srgbClr val="6F6F6F"/>
                </a:solidFill>
                <a:latin typeface="Arial" charset="0"/>
              </a:rPr>
              <a:t>Vergleichsmessung (alter/neuer Näharbeitsplatz)</a:t>
            </a:r>
          </a:p>
          <a:p>
            <a:pPr>
              <a:spcBef>
                <a:spcPct val="0"/>
              </a:spcBef>
              <a:buClr>
                <a:srgbClr val="B30B16"/>
              </a:buClr>
              <a:defRPr/>
            </a:pPr>
            <a:r>
              <a:rPr lang="de-DE" b="0" u="sng" dirty="0">
                <a:solidFill>
                  <a:srgbClr val="6F6F6F"/>
                </a:solidFill>
                <a:latin typeface="Arial" charset="0"/>
              </a:rPr>
              <a:t>Beispiel:</a:t>
            </a:r>
            <a:r>
              <a:rPr lang="de-DE" b="0" dirty="0">
                <a:solidFill>
                  <a:srgbClr val="6F6F6F"/>
                </a:solidFill>
                <a:latin typeface="Arial" charset="0"/>
              </a:rPr>
              <a:t> Häufigkeitsverteilungen </a:t>
            </a:r>
            <a:r>
              <a:rPr lang="de-DE" b="0" dirty="0" smtClean="0">
                <a:solidFill>
                  <a:srgbClr val="6F6F6F"/>
                </a:solidFill>
                <a:latin typeface="Arial" charset="0"/>
              </a:rPr>
              <a:t>(Boxplot </a:t>
            </a:r>
            <a:r>
              <a:rPr lang="de-DE" b="0" dirty="0">
                <a:solidFill>
                  <a:srgbClr val="6F6F6F"/>
                </a:solidFill>
                <a:latin typeface="Arial" charset="0"/>
              </a:rPr>
              <a:t>über Arbeitsschicht) von Rückenbeugehaltungen in der Spielwarenindustrie</a:t>
            </a:r>
            <a:endParaRPr lang="de-DE" b="0" dirty="0">
              <a:solidFill>
                <a:srgbClr val="6F6F6F"/>
              </a:solidFill>
              <a:latin typeface="Futura Bk BT" pitchFamily="34" charset="0"/>
            </a:endParaRPr>
          </a:p>
          <a:p>
            <a:endParaRPr lang="de-DE" dirty="0">
              <a:solidFill>
                <a:srgbClr val="6F6F6F"/>
              </a:solidFill>
            </a:endParaRPr>
          </a:p>
        </p:txBody>
      </p:sp>
      <p:pic>
        <p:nvPicPr>
          <p:cNvPr id="4" name="Grafik 3" descr="Ein Diagramm zeigt die Verteilung unterschiedlicher Rückenflexionswinkel, gemessen über eine Arbeitsschicht, an Näharbeitsplätzen. Verglichen werden die Sitzarbeitsplätze vor der Umgestaltung sowie sitzende und stehende Nähtätigkeiten nach der Umgestaltung. Es ist zu erkennen, dass nach der Umgestaltung deutlich weniger ungünstige Rückenflexionswinkel auftreten. Neben dem Diagramm ist eine Zeichnung einer menschlichen Wirbelsäule."/>
          <p:cNvPicPr>
            <a:picLocks noChangeAspect="1"/>
          </p:cNvPicPr>
          <p:nvPr/>
        </p:nvPicPr>
        <p:blipFill>
          <a:blip r:embed="rId3"/>
          <a:stretch>
            <a:fillRect/>
          </a:stretch>
        </p:blipFill>
        <p:spPr>
          <a:xfrm>
            <a:off x="1273574" y="2366420"/>
            <a:ext cx="9364268" cy="4072481"/>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15</a:t>
            </a:fld>
            <a:endParaRPr lang="de-DE" altLang="de-DE"/>
          </a:p>
        </p:txBody>
      </p:sp>
      <p:sp>
        <p:nvSpPr>
          <p:cNvPr id="12" name="Datumsplatzhalter 3"/>
          <p:cNvSpPr>
            <a:spLocks noGrp="1"/>
          </p:cNvSpPr>
          <p:nvPr>
            <p:ph type="dt" sz="half" idx="10"/>
          </p:nvPr>
        </p:nvSpPr>
        <p:spPr>
          <a:xfrm>
            <a:off x="6917267" y="6496051"/>
            <a:ext cx="2434167" cy="333375"/>
          </a:xfrm>
        </p:spPr>
        <p:txBody>
          <a:bodyPr/>
          <a:lstStyle/>
          <a:p>
            <a:pPr>
              <a:defRPr/>
            </a:pPr>
            <a:fld id="{031B4867-992C-4D0F-A8BF-7C2BB6B76553}" type="datetime1">
              <a:rPr lang="de-DE" altLang="de-DE" smtClean="0"/>
              <a:t>08.09.2023</a:t>
            </a:fld>
            <a:endParaRPr lang="de-DE" altLang="de-DE"/>
          </a:p>
        </p:txBody>
      </p:sp>
      <p:sp>
        <p:nvSpPr>
          <p:cNvPr id="13"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4</a:t>
            </a:r>
            <a:endParaRPr lang="de-DE" altLang="de-DE" dirty="0"/>
          </a:p>
        </p:txBody>
      </p:sp>
    </p:spTree>
    <p:extLst>
      <p:ext uri="{BB962C8B-B14F-4D97-AF65-F5344CB8AC3E}">
        <p14:creationId xmlns:p14="http://schemas.microsoft.com/office/powerpoint/2010/main" val="4198896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smtClean="0"/>
              <a:t>Handlungsanleitung</a:t>
            </a:r>
            <a:r>
              <a:rPr lang="en-GB" sz="2800" dirty="0" smtClean="0"/>
              <a:t> </a:t>
            </a:r>
            <a:r>
              <a:rPr lang="de-DE" sz="2800" dirty="0" smtClean="0"/>
              <a:t>für</a:t>
            </a:r>
            <a:r>
              <a:rPr lang="en-GB" sz="2800" dirty="0" smtClean="0"/>
              <a:t> </a:t>
            </a:r>
            <a:r>
              <a:rPr lang="en-GB" sz="2800" dirty="0"/>
              <a:t>die Praxis: DGUV Information </a:t>
            </a:r>
            <a:r>
              <a:rPr lang="en-GB" sz="2800" dirty="0" smtClean="0"/>
              <a:t>203-023 - </a:t>
            </a:r>
            <a:r>
              <a:rPr lang="de-DE" sz="2800" dirty="0" smtClean="0"/>
              <a:t>Ergonomie</a:t>
            </a:r>
            <a:r>
              <a:rPr lang="en-GB" sz="2800" dirty="0" smtClean="0"/>
              <a:t> an </a:t>
            </a:r>
            <a:r>
              <a:rPr lang="de-DE" sz="2800" dirty="0" smtClean="0"/>
              <a:t>Näharbeitsplätzen</a:t>
            </a:r>
            <a:endParaRPr lang="de-DE" sz="2800" dirty="0"/>
          </a:p>
        </p:txBody>
      </p:sp>
      <p:sp>
        <p:nvSpPr>
          <p:cNvPr id="3" name="Inhaltsplatzhalter 2"/>
          <p:cNvSpPr>
            <a:spLocks noGrp="1"/>
          </p:cNvSpPr>
          <p:nvPr>
            <p:ph idx="1"/>
          </p:nvPr>
        </p:nvSpPr>
        <p:spPr>
          <a:xfrm>
            <a:off x="719667" y="1916832"/>
            <a:ext cx="6197599" cy="4464919"/>
          </a:xfrm>
        </p:spPr>
        <p:txBody>
          <a:bodyPr/>
          <a:lstStyle/>
          <a:p>
            <a:pPr marL="285750" indent="-285750" eaLnBrk="0" hangingPunct="0">
              <a:spcBef>
                <a:spcPct val="50000"/>
              </a:spcBef>
              <a:buClr>
                <a:srgbClr val="FF0000"/>
              </a:buClr>
              <a:buSzPct val="80000"/>
              <a:defRPr/>
            </a:pPr>
            <a:r>
              <a:rPr lang="de-DE" dirty="0">
                <a:solidFill>
                  <a:srgbClr val="6F6F6F"/>
                </a:solidFill>
              </a:rPr>
              <a:t>Konkrete Hinweise zur Gestaltung von</a:t>
            </a:r>
          </a:p>
          <a:p>
            <a:pPr marL="285750" indent="-285750" eaLnBrk="0" hangingPunct="0">
              <a:spcBef>
                <a:spcPct val="50000"/>
              </a:spcBef>
              <a:buClr>
                <a:srgbClr val="CC0000"/>
              </a:buClr>
              <a:buFont typeface="Zapf Dingbats" charset="2"/>
              <a:buChar char="n"/>
              <a:defRPr/>
            </a:pPr>
            <a:r>
              <a:rPr lang="de-DE" b="0" dirty="0">
                <a:solidFill>
                  <a:srgbClr val="6F6F6F"/>
                </a:solidFill>
              </a:rPr>
              <a:t>Arbeitsplatzmaßen </a:t>
            </a:r>
          </a:p>
          <a:p>
            <a:pPr marL="285750" indent="-285750" eaLnBrk="0" hangingPunct="0">
              <a:spcBef>
                <a:spcPct val="50000"/>
              </a:spcBef>
              <a:buClr>
                <a:srgbClr val="CC0000"/>
              </a:buClr>
              <a:buFont typeface="Zapf Dingbats" charset="2"/>
              <a:buChar char="n"/>
              <a:defRPr/>
            </a:pPr>
            <a:r>
              <a:rPr lang="de-DE" b="0" dirty="0">
                <a:solidFill>
                  <a:srgbClr val="6F6F6F"/>
                </a:solidFill>
              </a:rPr>
              <a:t>Arbeitsumgebungsfaktoren</a:t>
            </a:r>
          </a:p>
          <a:p>
            <a:pPr marL="285750" indent="-285750" eaLnBrk="0" hangingPunct="0">
              <a:spcBef>
                <a:spcPct val="50000"/>
              </a:spcBef>
              <a:buClr>
                <a:srgbClr val="CC0000"/>
              </a:buClr>
              <a:buFont typeface="Zapf Dingbats" charset="2"/>
              <a:buChar char="n"/>
              <a:defRPr/>
            </a:pPr>
            <a:r>
              <a:rPr lang="de-DE" b="0" dirty="0">
                <a:solidFill>
                  <a:srgbClr val="6F6F6F"/>
                </a:solidFill>
              </a:rPr>
              <a:t>arbeitsorganisatorischen Aspekten,</a:t>
            </a:r>
          </a:p>
          <a:p>
            <a:pPr marL="285750" indent="-285750" eaLnBrk="0" hangingPunct="0">
              <a:spcBef>
                <a:spcPct val="50000"/>
              </a:spcBef>
              <a:buClr>
                <a:srgbClr val="CC0000"/>
              </a:buClr>
              <a:buFont typeface="Zapf Dingbats" charset="2"/>
              <a:buChar char="n"/>
              <a:defRPr/>
            </a:pPr>
            <a:r>
              <a:rPr lang="de-DE" b="0" dirty="0">
                <a:solidFill>
                  <a:srgbClr val="6F6F6F"/>
                </a:solidFill>
              </a:rPr>
              <a:t>sowie</a:t>
            </a:r>
          </a:p>
          <a:p>
            <a:pPr eaLnBrk="0" hangingPunct="0">
              <a:spcBef>
                <a:spcPct val="50000"/>
              </a:spcBef>
              <a:buClr>
                <a:srgbClr val="FF0000"/>
              </a:buClr>
              <a:buSzPct val="80000"/>
              <a:defRPr/>
            </a:pPr>
            <a:r>
              <a:rPr lang="de-DE" b="0" dirty="0">
                <a:solidFill>
                  <a:srgbClr val="6F6F6F"/>
                </a:solidFill>
              </a:rPr>
              <a:t>anschauliche Positivbeispiele </a:t>
            </a:r>
            <a:r>
              <a:rPr lang="de-DE" b="0" dirty="0" smtClean="0">
                <a:solidFill>
                  <a:srgbClr val="6F6F6F"/>
                </a:solidFill>
              </a:rPr>
              <a:t>ergonomischer Arbeitsgestaltung.</a:t>
            </a:r>
          </a:p>
          <a:p>
            <a:pPr marL="285750" indent="-285750" eaLnBrk="0" hangingPunct="0">
              <a:spcBef>
                <a:spcPct val="0"/>
              </a:spcBef>
              <a:buClr>
                <a:srgbClr val="FF0000"/>
              </a:buClr>
              <a:buSzPct val="80000"/>
              <a:defRPr/>
            </a:pPr>
            <a:endParaRPr lang="de-DE" dirty="0">
              <a:solidFill>
                <a:srgbClr val="6F6F6F"/>
              </a:solidFill>
            </a:endParaRPr>
          </a:p>
          <a:p>
            <a:r>
              <a:rPr lang="de-DE" sz="1400" dirty="0" smtClean="0">
                <a:solidFill>
                  <a:srgbClr val="6F6F6F"/>
                </a:solidFill>
                <a:hlinkClick r:id="rId2"/>
              </a:rPr>
              <a:t>www.publikationen.dguv.de/regelwerk/publikationen-nach-fachbereich/energie-textil-elektro-medienerzeugnisse-etem/textil-und-mode/592/ergonomie-an-naeharbeitsplaetzen-ratgeber-fuer-die-praxis</a:t>
            </a:r>
            <a:r>
              <a:rPr lang="de-DE" sz="1400" dirty="0" smtClean="0">
                <a:solidFill>
                  <a:srgbClr val="6F6F6F"/>
                </a:solidFill>
              </a:rPr>
              <a:t> </a:t>
            </a:r>
            <a:endParaRPr lang="de-DE" sz="1400" dirty="0">
              <a:solidFill>
                <a:srgbClr val="6F6F6F"/>
              </a:solidFill>
            </a:endParaRPr>
          </a:p>
        </p:txBody>
      </p:sp>
      <p:pic>
        <p:nvPicPr>
          <p:cNvPr id="4" name="Grafik 3" descr="Das Deckblatt der DGUV Information 203-023 Ergonomie an Näharbeitsplätzen - ein Ratgeber für die Praxis ist zu sehen. Darauf sind eine Frau und ein Mann an Näharbeitsplätzen abgebildet."/>
          <p:cNvPicPr>
            <a:picLocks noChangeAspect="1"/>
          </p:cNvPicPr>
          <p:nvPr/>
        </p:nvPicPr>
        <p:blipFill>
          <a:blip r:embed="rId3"/>
          <a:stretch>
            <a:fillRect/>
          </a:stretch>
        </p:blipFill>
        <p:spPr>
          <a:xfrm>
            <a:off x="8156780" y="1622215"/>
            <a:ext cx="3189670" cy="4513684"/>
          </a:xfrm>
          <a:prstGeom prst="rect">
            <a:avLst/>
          </a:prstGeo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16</a:t>
            </a:fld>
            <a:endParaRPr lang="de-DE" altLang="de-DE"/>
          </a:p>
        </p:txBody>
      </p:sp>
      <p:sp>
        <p:nvSpPr>
          <p:cNvPr id="9" name="Datumsplatzhalter 3"/>
          <p:cNvSpPr>
            <a:spLocks noGrp="1"/>
          </p:cNvSpPr>
          <p:nvPr>
            <p:ph type="dt" sz="half" idx="10"/>
          </p:nvPr>
        </p:nvSpPr>
        <p:spPr>
          <a:xfrm>
            <a:off x="6917267" y="6496051"/>
            <a:ext cx="2434167" cy="333375"/>
          </a:xfrm>
        </p:spPr>
        <p:txBody>
          <a:bodyPr/>
          <a:lstStyle/>
          <a:p>
            <a:pPr>
              <a:defRPr/>
            </a:pPr>
            <a:fld id="{031B4867-992C-4D0F-A8BF-7C2BB6B76553}" type="datetime1">
              <a:rPr lang="de-DE" altLang="de-DE" smtClean="0"/>
              <a:t>08.09.2023</a:t>
            </a:fld>
            <a:endParaRPr lang="de-DE" altLang="de-DE"/>
          </a:p>
        </p:txBody>
      </p:sp>
      <p:sp>
        <p:nvSpPr>
          <p:cNvPr id="10"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4</a:t>
            </a:r>
            <a:endParaRPr lang="de-DE" altLang="de-DE" dirty="0"/>
          </a:p>
        </p:txBody>
      </p:sp>
    </p:spTree>
    <p:extLst>
      <p:ext uri="{BB962C8B-B14F-4D97-AF65-F5344CB8AC3E}">
        <p14:creationId xmlns:p14="http://schemas.microsoft.com/office/powerpoint/2010/main" val="792070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1</a:t>
            </a:r>
            <a:endParaRPr lang="de-DE" dirty="0"/>
          </a:p>
        </p:txBody>
      </p:sp>
      <p:sp>
        <p:nvSpPr>
          <p:cNvPr id="3" name="Inhaltsplatzhalter 2"/>
          <p:cNvSpPr>
            <a:spLocks noGrp="1"/>
          </p:cNvSpPr>
          <p:nvPr>
            <p:ph idx="1"/>
          </p:nvPr>
        </p:nvSpPr>
        <p:spPr/>
        <p:txBody>
          <a:bodyPr/>
          <a:lstStyle/>
          <a:p>
            <a:pPr eaLnBrk="1" hangingPunct="1">
              <a:lnSpc>
                <a:spcPct val="110000"/>
              </a:lnSpc>
              <a:spcBef>
                <a:spcPct val="40000"/>
              </a:spcBef>
            </a:pPr>
            <a:r>
              <a:rPr lang="de-DE" altLang="de-DE" sz="2400" dirty="0" smtClean="0"/>
              <a:t>DIN EN ISO 14738:2009-07 </a:t>
            </a:r>
            <a:r>
              <a:rPr lang="de-DE" altLang="de-DE" sz="2400" b="0" dirty="0" smtClean="0"/>
              <a:t>Sicherheit von Maschinen - Anthropometrische Anforderungen an die Gestaltung von Maschinenarbeitsplätzen</a:t>
            </a:r>
          </a:p>
          <a:p>
            <a:pPr eaLnBrk="1" hangingPunct="1">
              <a:lnSpc>
                <a:spcPct val="110000"/>
              </a:lnSpc>
              <a:spcBef>
                <a:spcPct val="40000"/>
              </a:spcBef>
            </a:pPr>
            <a:r>
              <a:rPr lang="de-DE" altLang="de-DE" sz="2400" dirty="0" smtClean="0"/>
              <a:t>DIN EN 547-2:2009-01 </a:t>
            </a:r>
            <a:r>
              <a:rPr lang="de-DE" altLang="de-DE" sz="2400" b="0" dirty="0" smtClean="0"/>
              <a:t>Sicherheit von Maschinen – Körpermaße des Menschen – Grundlagen für die Bemessung von Zugangsöffnungen </a:t>
            </a:r>
          </a:p>
          <a:p>
            <a:pPr eaLnBrk="1" hangingPunct="1">
              <a:lnSpc>
                <a:spcPct val="110000"/>
              </a:lnSpc>
              <a:spcBef>
                <a:spcPct val="40000"/>
              </a:spcBef>
            </a:pPr>
            <a:r>
              <a:rPr lang="de-DE" altLang="de-DE" sz="2400" dirty="0" smtClean="0"/>
              <a:t>DIN EN ISO 3411:2009-01 </a:t>
            </a:r>
            <a:r>
              <a:rPr lang="de-DE" altLang="de-DE" sz="2400" b="0" dirty="0" smtClean="0"/>
              <a:t>Erdbaumaschinen - Körpermaße von Maschinenführern und  Mindestfreiraum</a:t>
            </a:r>
          </a:p>
          <a:p>
            <a:pPr eaLnBrk="1" hangingPunct="1">
              <a:lnSpc>
                <a:spcPct val="110000"/>
              </a:lnSpc>
              <a:spcBef>
                <a:spcPct val="40000"/>
              </a:spcBef>
            </a:pPr>
            <a:r>
              <a:rPr lang="de-DE" altLang="de-DE" sz="2400" dirty="0" smtClean="0"/>
              <a:t>DIN EN ISO 6682:2009-06 </a:t>
            </a:r>
            <a:r>
              <a:rPr lang="de-DE" altLang="de-DE" sz="2400" b="0" dirty="0" smtClean="0"/>
              <a:t>Erdbaumaschinen – Stellteile – Bequemlichkeitsbereiche und Reichweitenbereiche</a:t>
            </a:r>
          </a:p>
        </p:txBody>
      </p:sp>
      <p:sp>
        <p:nvSpPr>
          <p:cNvPr id="4" name="Datumsplatzhalter 3"/>
          <p:cNvSpPr>
            <a:spLocks noGrp="1"/>
          </p:cNvSpPr>
          <p:nvPr>
            <p:ph type="dt" sz="half" idx="10"/>
          </p:nvPr>
        </p:nvSpPr>
        <p:spPr/>
        <p:txBody>
          <a:bodyPr/>
          <a:lstStyle/>
          <a:p>
            <a:pPr>
              <a:defRPr/>
            </a:pPr>
            <a:fld id="{3484C3FD-273D-46C9-894A-8776AD160FB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17</a:t>
            </a:fld>
            <a:endParaRPr lang="de-DE" altLang="de-DE"/>
          </a:p>
        </p:txBody>
      </p:sp>
    </p:spTree>
    <p:extLst>
      <p:ext uri="{BB962C8B-B14F-4D97-AF65-F5344CB8AC3E}">
        <p14:creationId xmlns:p14="http://schemas.microsoft.com/office/powerpoint/2010/main" val="3164334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2</a:t>
            </a:r>
            <a:endParaRPr lang="de-DE" dirty="0"/>
          </a:p>
        </p:txBody>
      </p:sp>
      <p:sp>
        <p:nvSpPr>
          <p:cNvPr id="3" name="Inhaltsplatzhalter 2"/>
          <p:cNvSpPr>
            <a:spLocks noGrp="1"/>
          </p:cNvSpPr>
          <p:nvPr>
            <p:ph idx="1"/>
          </p:nvPr>
        </p:nvSpPr>
        <p:spPr/>
        <p:txBody>
          <a:bodyPr/>
          <a:lstStyle/>
          <a:p>
            <a:pPr>
              <a:lnSpc>
                <a:spcPct val="110000"/>
              </a:lnSpc>
              <a:spcBef>
                <a:spcPct val="40000"/>
              </a:spcBef>
            </a:pPr>
            <a:r>
              <a:rPr lang="de-DE" altLang="de-DE" sz="2400" dirty="0"/>
              <a:t>DIN 5566-1:2020-05 </a:t>
            </a:r>
            <a:r>
              <a:rPr lang="de-DE" altLang="de-DE" sz="2400" b="0" dirty="0"/>
              <a:t>Schienenfahrzeuge – Führerräume - Allgemeine Anforderungen</a:t>
            </a:r>
          </a:p>
          <a:p>
            <a:pPr>
              <a:lnSpc>
                <a:spcPct val="110000"/>
              </a:lnSpc>
              <a:spcBef>
                <a:spcPct val="40000"/>
              </a:spcBef>
            </a:pPr>
            <a:r>
              <a:rPr lang="de-DE" altLang="de-DE" sz="2400" dirty="0"/>
              <a:t>DIN 5566-2:2020-05 </a:t>
            </a:r>
            <a:r>
              <a:rPr lang="de-DE" altLang="de-DE" sz="2400" b="0" dirty="0"/>
              <a:t>Schienenfahrzeuge - Führerräume - Zusatzanforderungen an Eisenbahnfahrzeuge</a:t>
            </a:r>
          </a:p>
          <a:p>
            <a:pPr>
              <a:lnSpc>
                <a:spcPct val="110000"/>
              </a:lnSpc>
              <a:spcBef>
                <a:spcPct val="40000"/>
              </a:spcBef>
            </a:pPr>
            <a:r>
              <a:rPr lang="de-DE" altLang="de-DE" sz="2400" dirty="0"/>
              <a:t>DIN 15996:2020-12 </a:t>
            </a:r>
            <a:r>
              <a:rPr lang="de-DE" altLang="de-DE" sz="2400" b="0" dirty="0"/>
              <a:t>Bild- und Tonbearbeitung in Film-, Video- und Rundfunkbetrieben - Grundsätze und Festlegungen für den Arbeitsplatz</a:t>
            </a:r>
          </a:p>
          <a:p>
            <a:pPr eaLnBrk="1" hangingPunct="1">
              <a:lnSpc>
                <a:spcPct val="120000"/>
              </a:lnSpc>
              <a:spcAft>
                <a:spcPct val="20000"/>
              </a:spcAft>
            </a:pPr>
            <a:r>
              <a:rPr lang="de-DE" altLang="de-DE" sz="2400" dirty="0" smtClean="0"/>
              <a:t>DIN </a:t>
            </a:r>
            <a:r>
              <a:rPr lang="de-DE" altLang="de-DE" sz="2400" dirty="0"/>
              <a:t>33408-1:2008-01 </a:t>
            </a:r>
            <a:r>
              <a:rPr lang="de-DE" altLang="de-DE" sz="2400" b="0" dirty="0"/>
              <a:t>Körperumriss-Schablonen für </a:t>
            </a:r>
            <a:r>
              <a:rPr lang="de-DE" altLang="de-DE" sz="2400" b="0" dirty="0" smtClean="0"/>
              <a:t>Sitzplätze</a:t>
            </a:r>
            <a:endParaRPr lang="de-DE" altLang="de-DE" sz="2400" b="0" dirty="0"/>
          </a:p>
        </p:txBody>
      </p:sp>
      <p:sp>
        <p:nvSpPr>
          <p:cNvPr id="4" name="Datumsplatzhalter 3"/>
          <p:cNvSpPr>
            <a:spLocks noGrp="1"/>
          </p:cNvSpPr>
          <p:nvPr>
            <p:ph type="dt" sz="half" idx="10"/>
          </p:nvPr>
        </p:nvSpPr>
        <p:spPr/>
        <p:txBody>
          <a:bodyPr/>
          <a:lstStyle/>
          <a:p>
            <a:pPr>
              <a:defRPr/>
            </a:pPr>
            <a:fld id="{AD3B506E-8D1B-4994-9EFE-42E4B06AEFB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18</a:t>
            </a:fld>
            <a:endParaRPr lang="de-DE" altLang="de-DE"/>
          </a:p>
        </p:txBody>
      </p:sp>
    </p:spTree>
    <p:extLst>
      <p:ext uri="{BB962C8B-B14F-4D97-AF65-F5344CB8AC3E}">
        <p14:creationId xmlns:p14="http://schemas.microsoft.com/office/powerpoint/2010/main" val="31405716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3</a:t>
            </a:r>
            <a:endParaRPr lang="de-DE" dirty="0"/>
          </a:p>
        </p:txBody>
      </p:sp>
      <p:sp>
        <p:nvSpPr>
          <p:cNvPr id="3" name="Inhaltsplatzhalter 2"/>
          <p:cNvSpPr>
            <a:spLocks noGrp="1"/>
          </p:cNvSpPr>
          <p:nvPr>
            <p:ph idx="1"/>
          </p:nvPr>
        </p:nvSpPr>
        <p:spPr/>
        <p:txBody>
          <a:bodyPr/>
          <a:lstStyle/>
          <a:p>
            <a:pPr>
              <a:lnSpc>
                <a:spcPct val="120000"/>
              </a:lnSpc>
              <a:spcBef>
                <a:spcPct val="40000"/>
              </a:spcBef>
              <a:spcAft>
                <a:spcPct val="20000"/>
              </a:spcAft>
            </a:pPr>
            <a:r>
              <a:rPr lang="de-DE" altLang="de-DE" sz="2400" dirty="0" smtClean="0"/>
              <a:t>DIN </a:t>
            </a:r>
            <a:r>
              <a:rPr lang="de-DE" altLang="de-DE" sz="2400" dirty="0"/>
              <a:t>EN ISO 13857:2020-04 </a:t>
            </a:r>
            <a:r>
              <a:rPr lang="de-DE" altLang="de-DE" sz="2400" b="0" dirty="0"/>
              <a:t>Sicherheit von Maschinen - Sicherheitsabstände gegen das Erreichen von Gefährdungsbereichen mit den oberen und unteren Gliedmaßen</a:t>
            </a:r>
          </a:p>
          <a:p>
            <a:pPr>
              <a:lnSpc>
                <a:spcPct val="120000"/>
              </a:lnSpc>
              <a:spcAft>
                <a:spcPct val="20000"/>
              </a:spcAft>
            </a:pPr>
            <a:r>
              <a:rPr lang="de-DE" altLang="de-DE" sz="2400" dirty="0"/>
              <a:t>DIN EN ISO 13850 2016-05 </a:t>
            </a:r>
            <a:r>
              <a:rPr lang="de-DE" altLang="de-DE" sz="2400" b="0" dirty="0"/>
              <a:t>Sicherheit von Maschinen – Not-Halt - Gestaltungsleitsätze</a:t>
            </a:r>
          </a:p>
          <a:p>
            <a:pPr eaLnBrk="1" hangingPunct="1">
              <a:lnSpc>
                <a:spcPct val="120000"/>
              </a:lnSpc>
              <a:spcAft>
                <a:spcPct val="20000"/>
              </a:spcAft>
            </a:pPr>
            <a:r>
              <a:rPr lang="de-DE" altLang="de-DE" sz="2400" dirty="0"/>
              <a:t>VDI/VDE 3546 Blatt 1:1987-01 </a:t>
            </a:r>
            <a:r>
              <a:rPr lang="de-DE" altLang="de-DE" sz="2400" b="0" dirty="0"/>
              <a:t>Konstruktive Gestaltung von Prozessleitwarten - Allgemeiner Teil</a:t>
            </a:r>
          </a:p>
          <a:p>
            <a:pPr>
              <a:lnSpc>
                <a:spcPct val="120000"/>
              </a:lnSpc>
              <a:spcAft>
                <a:spcPct val="20000"/>
              </a:spcAft>
            </a:pPr>
            <a:r>
              <a:rPr lang="de-DE" altLang="de-DE" sz="2400" dirty="0"/>
              <a:t>VDI/VDE 3850 </a:t>
            </a:r>
            <a:r>
              <a:rPr lang="de-DE" altLang="de-DE" sz="2400" dirty="0" smtClean="0"/>
              <a:t>Blatt 1:2014-04  </a:t>
            </a:r>
            <a:r>
              <a:rPr lang="de-DE" altLang="de-DE" sz="2400" b="0" dirty="0"/>
              <a:t>Nutzergerechte Gestaltung von Bediensystemen für </a:t>
            </a:r>
            <a:r>
              <a:rPr lang="de-DE" altLang="de-DE" sz="2400" b="0" dirty="0" smtClean="0"/>
              <a:t>Maschinen</a:t>
            </a:r>
          </a:p>
          <a:p>
            <a:pPr eaLnBrk="1" hangingPunct="1">
              <a:lnSpc>
                <a:spcPct val="120000"/>
              </a:lnSpc>
              <a:spcAft>
                <a:spcPct val="20000"/>
              </a:spcAft>
            </a:pPr>
            <a:r>
              <a:rPr lang="de-DE" altLang="de-DE" sz="2400" b="0" dirty="0" smtClean="0"/>
              <a:t>Weitere </a:t>
            </a:r>
            <a:r>
              <a:rPr lang="de-DE" altLang="de-DE" sz="2400" b="0" dirty="0"/>
              <a:t>Normen finden Sie unter </a:t>
            </a:r>
            <a:r>
              <a:rPr lang="de-DE" altLang="de-DE" sz="2400" b="0" dirty="0" smtClean="0">
                <a:hlinkClick r:id="rId2"/>
              </a:rPr>
              <a:t>nora.kan-praxis.de</a:t>
            </a:r>
            <a:r>
              <a:rPr lang="de-DE" altLang="de-DE" sz="2400" b="0" dirty="0" smtClean="0"/>
              <a:t> </a:t>
            </a:r>
            <a:endParaRPr lang="de-DE" altLang="de-DE" sz="2400" b="0" dirty="0"/>
          </a:p>
          <a:p>
            <a:endParaRPr lang="de-DE" sz="2400" b="0" dirty="0"/>
          </a:p>
        </p:txBody>
      </p:sp>
      <p:sp>
        <p:nvSpPr>
          <p:cNvPr id="4" name="Datumsplatzhalter 3"/>
          <p:cNvSpPr>
            <a:spLocks noGrp="1"/>
          </p:cNvSpPr>
          <p:nvPr>
            <p:ph type="dt" sz="half" idx="10"/>
          </p:nvPr>
        </p:nvSpPr>
        <p:spPr/>
        <p:txBody>
          <a:bodyPr/>
          <a:lstStyle/>
          <a:p>
            <a:pPr>
              <a:defRPr/>
            </a:pPr>
            <a:fld id="{AD3B506E-8D1B-4994-9EFE-42E4B06AEFB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19</a:t>
            </a:fld>
            <a:endParaRPr lang="de-DE" altLang="de-DE"/>
          </a:p>
        </p:txBody>
      </p:sp>
    </p:spTree>
    <p:extLst>
      <p:ext uri="{BB962C8B-B14F-4D97-AF65-F5344CB8AC3E}">
        <p14:creationId xmlns:p14="http://schemas.microsoft.com/office/powerpoint/2010/main" val="3205607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Darum geht es</a:t>
            </a:r>
          </a:p>
        </p:txBody>
      </p:sp>
      <p:sp>
        <p:nvSpPr>
          <p:cNvPr id="2" name="Inhaltsplatzhalter 1"/>
          <p:cNvSpPr>
            <a:spLocks noGrp="1"/>
          </p:cNvSpPr>
          <p:nvPr>
            <p:ph idx="1"/>
          </p:nvPr>
        </p:nvSpPr>
        <p:spPr>
          <a:xfrm>
            <a:off x="719667" y="1484314"/>
            <a:ext cx="5376333" cy="4897437"/>
          </a:xfrm>
        </p:spPr>
        <p:txBody>
          <a:bodyPr/>
          <a:lstStyle/>
          <a:p>
            <a:pPr marL="285750" indent="-285750">
              <a:buFont typeface="Arial" panose="020B0604020202020204" pitchFamily="34" charset="0"/>
              <a:buChar char="•"/>
            </a:pPr>
            <a:r>
              <a:rPr lang="de-DE" altLang="de-DE" sz="2400" dirty="0" err="1"/>
              <a:t>Wirkraum</a:t>
            </a:r>
            <a:endParaRPr lang="de-DE" altLang="de-DE" sz="2400" dirty="0"/>
          </a:p>
          <a:p>
            <a:pPr marL="285750" indent="-285750">
              <a:buFont typeface="Arial" panose="020B0604020202020204" pitchFamily="34" charset="0"/>
              <a:buChar char="•"/>
            </a:pPr>
            <a:r>
              <a:rPr lang="de-DE" altLang="de-DE" sz="2400" dirty="0"/>
              <a:t>Greifraum</a:t>
            </a:r>
          </a:p>
          <a:p>
            <a:pPr marL="285750" indent="-285750">
              <a:buFont typeface="Arial" panose="020B0604020202020204" pitchFamily="34" charset="0"/>
              <a:buChar char="•"/>
            </a:pPr>
            <a:r>
              <a:rPr lang="de-DE" altLang="de-DE" sz="2400" dirty="0"/>
              <a:t>Körperfreiraum</a:t>
            </a:r>
          </a:p>
          <a:p>
            <a:pPr marL="285750" indent="-285750">
              <a:buFont typeface="Arial" panose="020B0604020202020204" pitchFamily="34" charset="0"/>
              <a:buChar char="•"/>
            </a:pPr>
            <a:r>
              <a:rPr lang="de-DE" altLang="de-DE" sz="2400" dirty="0"/>
              <a:t>Sicherheitsabstände</a:t>
            </a:r>
          </a:p>
          <a:p>
            <a:pPr marL="285750" indent="-285750">
              <a:buFont typeface="Arial" panose="020B0604020202020204" pitchFamily="34" charset="0"/>
              <a:buChar char="•"/>
            </a:pPr>
            <a:r>
              <a:rPr lang="de-DE" altLang="de-DE" sz="2400" dirty="0"/>
              <a:t>Maximal- und </a:t>
            </a:r>
            <a:r>
              <a:rPr lang="de-DE" altLang="de-DE" sz="2400" dirty="0" smtClean="0"/>
              <a:t>Mindestabstände</a:t>
            </a:r>
            <a:endParaRPr lang="de-DE" altLang="de-DE" sz="2400" dirty="0"/>
          </a:p>
          <a:p>
            <a:pPr marL="285750" indent="-285750">
              <a:buFont typeface="Arial" panose="020B0604020202020204" pitchFamily="34" charset="0"/>
              <a:buChar char="•"/>
            </a:pPr>
            <a:r>
              <a:rPr lang="de-DE" altLang="de-DE" sz="2400" dirty="0"/>
              <a:t>Arbeitsplatztypen</a:t>
            </a:r>
          </a:p>
          <a:p>
            <a:endParaRPr lang="de-DE" sz="2400" dirty="0"/>
          </a:p>
        </p:txBody>
      </p:sp>
      <p:pic>
        <p:nvPicPr>
          <p:cNvPr id="3" name="Grafik 2" descr="Als Beispiel für einen Sitzarbeitsplatz ist eine Person dargestellt, die an einem Tisch mit einem Monitor darauf sitzt und eine Kiste mit Arbeitsgegenständen vor sich hat. Als Beispiel für einen Steharbeitsplatz ist ein Maschinenbediener an einer CNC-Maschine zu sehen."/>
          <p:cNvPicPr>
            <a:picLocks noChangeAspect="1"/>
          </p:cNvPicPr>
          <p:nvPr/>
        </p:nvPicPr>
        <p:blipFill>
          <a:blip r:embed="rId3"/>
          <a:stretch>
            <a:fillRect/>
          </a:stretch>
        </p:blipFill>
        <p:spPr>
          <a:xfrm>
            <a:off x="5735960" y="1236281"/>
            <a:ext cx="5809992" cy="5145470"/>
          </a:xfrm>
          <a:prstGeom prst="rect">
            <a:avLst/>
          </a:prstGeom>
        </p:spPr>
      </p:pic>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B68D7E9-6A1C-49FC-8BAA-B7FBD02FD148}" type="datetime1">
              <a:rPr lang="de-DE" altLang="de-DE" sz="1200" b="0">
                <a:solidFill>
                  <a:schemeClr val="bg1"/>
                </a:solidFill>
              </a:rPr>
              <a:t>08.09.2023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Modul 2 - Ergonomie lernen - Teil 4</a:t>
            </a: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7DA9678E-8188-4F40-8293-AA29B13C7974}"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24774813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1</a:t>
            </a:r>
            <a:endParaRPr lang="de-DE" dirty="0"/>
          </a:p>
        </p:txBody>
      </p:sp>
      <p:sp>
        <p:nvSpPr>
          <p:cNvPr id="3" name="Inhaltsplatzhalter 2"/>
          <p:cNvSpPr>
            <a:spLocks noGrp="1"/>
          </p:cNvSpPr>
          <p:nvPr>
            <p:ph idx="1"/>
          </p:nvPr>
        </p:nvSpPr>
        <p:spPr/>
        <p:txBody>
          <a:bodyPr/>
          <a:lstStyle/>
          <a:p>
            <a:pPr eaLnBrk="1" hangingPunct="1">
              <a:lnSpc>
                <a:spcPct val="110000"/>
              </a:lnSpc>
            </a:pPr>
            <a:r>
              <a:rPr lang="de-DE" altLang="de-DE" sz="2400" dirty="0"/>
              <a:t>BULLINGER, H.-J</a:t>
            </a:r>
            <a:r>
              <a:rPr lang="de-DE" altLang="de-DE" sz="2400" b="0" dirty="0"/>
              <a:t>. (1994): Ergonomie: Produkt- und Arbeitsplatzgestaltung. Stuttgart: Teubner.</a:t>
            </a:r>
          </a:p>
          <a:p>
            <a:pPr eaLnBrk="1" hangingPunct="1">
              <a:lnSpc>
                <a:spcPct val="110000"/>
              </a:lnSpc>
            </a:pPr>
            <a:r>
              <a:rPr lang="de-DE" altLang="de-DE" sz="2400" dirty="0"/>
              <a:t>GRANDJEAN, E</a:t>
            </a:r>
            <a:r>
              <a:rPr lang="de-DE" altLang="de-DE" sz="2400" b="0" dirty="0"/>
              <a:t>. (1991): Physiologische Arbeitsgestaltung: Leitfaden der Ergonomie. 4. Auflage Landsberg: </a:t>
            </a:r>
            <a:r>
              <a:rPr lang="de-DE" altLang="de-DE" sz="2400" b="0" dirty="0" err="1"/>
              <a:t>Ecomed</a:t>
            </a:r>
            <a:r>
              <a:rPr lang="de-DE" altLang="de-DE" sz="2400" b="0" dirty="0"/>
              <a:t>.</a:t>
            </a:r>
          </a:p>
          <a:p>
            <a:pPr eaLnBrk="1" hangingPunct="1">
              <a:lnSpc>
                <a:spcPct val="110000"/>
              </a:lnSpc>
            </a:pPr>
            <a:r>
              <a:rPr lang="de-DE" altLang="de-DE" sz="2400" dirty="0"/>
              <a:t>HETTINGER, T.; WOBBE, G. (HRSG.) </a:t>
            </a:r>
            <a:r>
              <a:rPr lang="de-DE" altLang="de-DE" sz="2400" b="0" dirty="0"/>
              <a:t>(1993): Kompendium der Arbeitswissenschaft: Optimierungsmöglichkeiten zur Arbeitsgestaltung und Arbeitsorganisation. Ludwigshafen (Rhein): Kiehl.</a:t>
            </a:r>
          </a:p>
          <a:p>
            <a:pPr eaLnBrk="1" hangingPunct="1">
              <a:lnSpc>
                <a:spcPct val="110000"/>
              </a:lnSpc>
            </a:pPr>
            <a:r>
              <a:rPr lang="de-DE" altLang="de-DE" sz="2400" dirty="0"/>
              <a:t>INSTITUT FÜR ANGEWANDTE ARBEITSWISSENSCHAFT E.V. (HRSG.) </a:t>
            </a:r>
            <a:r>
              <a:rPr lang="de-DE" altLang="de-DE" sz="2400" b="0" dirty="0"/>
              <a:t>(1989): Arbeitsgestaltung in Produktion und Verwaltung. Taschenbuch für den Praktiker. Köln: Wirtschaftsverlag </a:t>
            </a:r>
            <a:r>
              <a:rPr lang="de-DE" altLang="de-DE" sz="2400" b="0" dirty="0" err="1"/>
              <a:t>Bachem</a:t>
            </a:r>
            <a:r>
              <a:rPr lang="de-DE" altLang="de-DE" sz="2400" b="0" dirty="0" smtClean="0"/>
              <a:t>.</a:t>
            </a:r>
            <a:endParaRPr lang="de-DE" altLang="de-DE" sz="2400" b="0" dirty="0"/>
          </a:p>
        </p:txBody>
      </p:sp>
      <p:sp>
        <p:nvSpPr>
          <p:cNvPr id="4" name="Datumsplatzhalter 3"/>
          <p:cNvSpPr>
            <a:spLocks noGrp="1"/>
          </p:cNvSpPr>
          <p:nvPr>
            <p:ph type="dt" sz="half" idx="10"/>
          </p:nvPr>
        </p:nvSpPr>
        <p:spPr/>
        <p:txBody>
          <a:bodyPr/>
          <a:lstStyle/>
          <a:p>
            <a:pPr>
              <a:defRPr/>
            </a:pPr>
            <a:fld id="{906D6896-0A62-4603-9892-9C88C0D35DB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20</a:t>
            </a:fld>
            <a:endParaRPr lang="de-DE" altLang="de-DE"/>
          </a:p>
        </p:txBody>
      </p:sp>
    </p:spTree>
    <p:extLst>
      <p:ext uri="{BB962C8B-B14F-4D97-AF65-F5344CB8AC3E}">
        <p14:creationId xmlns:p14="http://schemas.microsoft.com/office/powerpoint/2010/main" val="886998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2</a:t>
            </a:r>
            <a:endParaRPr lang="de-DE" dirty="0"/>
          </a:p>
        </p:txBody>
      </p:sp>
      <p:sp>
        <p:nvSpPr>
          <p:cNvPr id="3" name="Inhaltsplatzhalter 2"/>
          <p:cNvSpPr>
            <a:spLocks noGrp="1"/>
          </p:cNvSpPr>
          <p:nvPr>
            <p:ph idx="1"/>
          </p:nvPr>
        </p:nvSpPr>
        <p:spPr/>
        <p:txBody>
          <a:bodyPr/>
          <a:lstStyle/>
          <a:p>
            <a:pPr eaLnBrk="1" hangingPunct="1">
              <a:lnSpc>
                <a:spcPct val="110000"/>
              </a:lnSpc>
            </a:pPr>
            <a:r>
              <a:rPr lang="de-DE" altLang="de-DE" sz="2400" dirty="0" smtClean="0"/>
              <a:t>KIRCHNER</a:t>
            </a:r>
            <a:r>
              <a:rPr lang="de-DE" altLang="de-DE" sz="2400" dirty="0"/>
              <a:t>, J.-H.; BAUM E. </a:t>
            </a:r>
            <a:r>
              <a:rPr lang="de-DE" altLang="de-DE" sz="2400" b="0" dirty="0"/>
              <a:t>(1990): Ergonomie für Konstrukteure und Arbeitsgestalter. München: Carl Hanser.</a:t>
            </a:r>
          </a:p>
          <a:p>
            <a:pPr eaLnBrk="1" hangingPunct="1">
              <a:lnSpc>
                <a:spcPct val="110000"/>
              </a:lnSpc>
            </a:pPr>
            <a:r>
              <a:rPr lang="de-DE" altLang="de-DE" sz="2400" dirty="0"/>
              <a:t>KIRCHNER, A.; KIRCHNER, J.-H.; KLIEM, M.; MÜLLER, J. M. </a:t>
            </a:r>
            <a:r>
              <a:rPr lang="de-DE" altLang="de-DE" sz="2400" b="0" dirty="0"/>
              <a:t>(1990): </a:t>
            </a:r>
            <a:r>
              <a:rPr lang="de-DE" altLang="de-DE" sz="2400" b="0" dirty="0" err="1"/>
              <a:t>Räumlichergonomische</a:t>
            </a:r>
            <a:r>
              <a:rPr lang="de-DE" altLang="de-DE" sz="2400" b="0" dirty="0"/>
              <a:t> Gestaltung: Handbuch. 1. Auflage. Bremerhaven: Wirtschaftsverlag NW Verlag für neue Wissenschaft. (Schriftenreihe der Bundesanstalt für Arbeitsmedizin und Arbeitsschutz </a:t>
            </a:r>
            <a:r>
              <a:rPr lang="de-DE" altLang="de-DE" sz="2400" b="0" dirty="0" err="1"/>
              <a:t>Fb</a:t>
            </a:r>
            <a:r>
              <a:rPr lang="de-DE" altLang="de-DE" sz="2400" b="0" dirty="0"/>
              <a:t>. 632).</a:t>
            </a:r>
          </a:p>
          <a:p>
            <a:pPr eaLnBrk="1" hangingPunct="1">
              <a:lnSpc>
                <a:spcPct val="110000"/>
              </a:lnSpc>
            </a:pPr>
            <a:r>
              <a:rPr lang="de-DE" altLang="de-DE" sz="2400" dirty="0"/>
              <a:t>LANGE, W.; WINDEL, A. </a:t>
            </a:r>
            <a:r>
              <a:rPr lang="de-DE" altLang="de-DE" sz="2400" b="0" dirty="0"/>
              <a:t>(2008): Kleine ergonomische Datensammlung. Dortmund: Bundesanstalt für Arbeitsschutz und Arbeitsmedizin.</a:t>
            </a:r>
          </a:p>
          <a:p>
            <a:endParaRPr lang="de-DE" sz="2400" b="0" dirty="0"/>
          </a:p>
        </p:txBody>
      </p:sp>
      <p:sp>
        <p:nvSpPr>
          <p:cNvPr id="4" name="Datumsplatzhalter 3"/>
          <p:cNvSpPr>
            <a:spLocks noGrp="1"/>
          </p:cNvSpPr>
          <p:nvPr>
            <p:ph type="dt" sz="half" idx="10"/>
          </p:nvPr>
        </p:nvSpPr>
        <p:spPr/>
        <p:txBody>
          <a:bodyPr/>
          <a:lstStyle/>
          <a:p>
            <a:pPr>
              <a:defRPr/>
            </a:pPr>
            <a:fld id="{906D6896-0A62-4603-9892-9C88C0D35DB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21</a:t>
            </a:fld>
            <a:endParaRPr lang="de-DE" altLang="de-DE"/>
          </a:p>
        </p:txBody>
      </p:sp>
    </p:spTree>
    <p:extLst>
      <p:ext uri="{BB962C8B-B14F-4D97-AF65-F5344CB8AC3E}">
        <p14:creationId xmlns:p14="http://schemas.microsoft.com/office/powerpoint/2010/main" val="3790491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smtClean="0">
                <a:solidFill>
                  <a:schemeClr val="tx2"/>
                </a:solidFill>
                <a:hlinkClick r:id="rId3"/>
              </a:rPr>
              <a:t>www.kan.de/</a:t>
            </a:r>
            <a:r>
              <a:rPr lang="de-DE" altLang="de-DE" dirty="0" smtClean="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0861393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Greifraum und </a:t>
            </a:r>
            <a:r>
              <a:rPr lang="de-DE" dirty="0" err="1" smtClean="0"/>
              <a:t>Wirkraum</a:t>
            </a:r>
            <a:endParaRPr lang="de-DE" dirty="0"/>
          </a:p>
        </p:txBody>
      </p:sp>
      <p:pic>
        <p:nvPicPr>
          <p:cNvPr id="3" name="Grafik 2" descr="Es ist eine stehende Frau in Draufsicht zu sehen. Vor ihr sind der Wirkraum und der größere Greifraum in der horizontalen Ebene eingezeichnet. Der Wirkraum beschreibt den Bereich, der von einer oder beiden Händen ohne exzessive Streckung der Arme erreicht werden kann. Der Greifraum beschreibt den Bereich, welcher mit voll gestreckten Armen erreicht werden kann."/>
          <p:cNvPicPr>
            <a:picLocks noChangeAspect="1"/>
          </p:cNvPicPr>
          <p:nvPr/>
        </p:nvPicPr>
        <p:blipFill>
          <a:blip r:embed="rId3"/>
          <a:stretch>
            <a:fillRect/>
          </a:stretch>
        </p:blipFill>
        <p:spPr>
          <a:xfrm>
            <a:off x="2939836" y="1242387"/>
            <a:ext cx="6480610" cy="5090601"/>
          </a:xfrm>
          <a:prstGeom prst="rect">
            <a:avLst/>
          </a:prstGeom>
        </p:spPr>
      </p:pic>
      <p:sp>
        <p:nvSpPr>
          <p:cNvPr id="4" name="Datumsplatzhalter 3"/>
          <p:cNvSpPr>
            <a:spLocks noGrp="1"/>
          </p:cNvSpPr>
          <p:nvPr>
            <p:ph type="dt" sz="half" idx="10"/>
          </p:nvPr>
        </p:nvSpPr>
        <p:spPr/>
        <p:txBody>
          <a:bodyPr/>
          <a:lstStyle/>
          <a:p>
            <a:pPr>
              <a:defRPr/>
            </a:pPr>
            <a:fld id="{74D5C32C-4455-4567-A307-F53043018D8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3</a:t>
            </a:fld>
            <a:endParaRPr lang="de-DE" altLang="de-DE"/>
          </a:p>
        </p:txBody>
      </p:sp>
    </p:spTree>
    <p:extLst>
      <p:ext uri="{BB962C8B-B14F-4D97-AF65-F5344CB8AC3E}">
        <p14:creationId xmlns:p14="http://schemas.microsoft.com/office/powerpoint/2010/main" val="128601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Ermittlung des Greifbereiches an einer Schalttafel</a:t>
            </a:r>
          </a:p>
        </p:txBody>
      </p:sp>
      <p:sp>
        <p:nvSpPr>
          <p:cNvPr id="3" name="Inhaltsplatzhalter 2"/>
          <p:cNvSpPr>
            <a:spLocks noGrp="1"/>
          </p:cNvSpPr>
          <p:nvPr>
            <p:ph idx="1"/>
          </p:nvPr>
        </p:nvSpPr>
        <p:spPr/>
        <p:txBody>
          <a:bodyPr/>
          <a:lstStyle/>
          <a:p>
            <a:r>
              <a:rPr lang="de-DE" dirty="0"/>
              <a:t>Bestimmung der oberen und unteren Betätigungsgrenze</a:t>
            </a:r>
          </a:p>
          <a:p>
            <a:r>
              <a:rPr lang="de-DE" b="0" u="sng" dirty="0"/>
              <a:t>Körperhaltung</a:t>
            </a:r>
            <a:r>
              <a:rPr lang="de-DE" b="0" dirty="0"/>
              <a:t> aufrecht stehend, unmittelbar vor der Tafel</a:t>
            </a:r>
          </a:p>
          <a:p>
            <a:r>
              <a:rPr lang="de-DE" b="0" u="sng" dirty="0"/>
              <a:t>Nutzergruppe</a:t>
            </a:r>
            <a:r>
              <a:rPr lang="de-DE" b="0" dirty="0"/>
              <a:t> F 5 bis M 95 (18-65 Jahre)</a:t>
            </a:r>
          </a:p>
          <a:p>
            <a:endParaRPr lang="de-DE" sz="1400" b="0" dirty="0"/>
          </a:p>
          <a:p>
            <a:r>
              <a:rPr lang="de-DE" dirty="0"/>
              <a:t>Begrenzung nach unten: M 95</a:t>
            </a:r>
          </a:p>
          <a:p>
            <a:r>
              <a:rPr lang="de-DE" dirty="0"/>
              <a:t>Begrenzung nach oben F 5</a:t>
            </a:r>
          </a:p>
        </p:txBody>
      </p:sp>
      <p:pic>
        <p:nvPicPr>
          <p:cNvPr id="63" name="Grafik 62" descr="Gemäß den Daten der Norm DIN 33402 Teil 2 aus dem Jahr 2020 beträgt die Greifweite nach unten für Frauen des fünften Perzentils 700 Zentimeter und für Männer des fünfundneunzigsten Perzentils 855 Zentimeter. Die Greifweite nach oben für Frauen des fünften Perzentils beträgt 1870 Zentimeter und für Männer des fünfundneunzigsten Perzentils 2235 Zentimeter."/>
          <p:cNvPicPr>
            <a:picLocks noChangeAspect="1"/>
          </p:cNvPicPr>
          <p:nvPr/>
        </p:nvPicPr>
        <p:blipFill>
          <a:blip r:embed="rId3"/>
          <a:stretch>
            <a:fillRect/>
          </a:stretch>
        </p:blipFill>
        <p:spPr>
          <a:xfrm>
            <a:off x="605728" y="3717032"/>
            <a:ext cx="6145301" cy="2408129"/>
          </a:xfrm>
          <a:prstGeom prst="rect">
            <a:avLst/>
          </a:prstGeom>
        </p:spPr>
      </p:pic>
      <p:pic>
        <p:nvPicPr>
          <p:cNvPr id="31" name="Grafik 30" descr="Es sind übereinandergelegt ein Modell einer Frau des fünften Perzentils und ein Modell eines Mannes des fünfundneunzigsten Perzentils zu sehen. Zusätzlich die halbkreisförmigen Greifräume in der vertikalen Ebene eingezeichnet. Häufig genutzte Stellteile sollten nicht tiefer als die Greifweite nach unten von Männern des fünfundneunzigsten Perzentils und nicht höher als die Greifweite nach oben von Frauen des fünften Perzentils angeordnet sein."/>
          <p:cNvPicPr>
            <a:picLocks noChangeAspect="1"/>
          </p:cNvPicPr>
          <p:nvPr/>
        </p:nvPicPr>
        <p:blipFill>
          <a:blip r:embed="rId4"/>
          <a:stretch>
            <a:fillRect/>
          </a:stretch>
        </p:blipFill>
        <p:spPr>
          <a:xfrm>
            <a:off x="7726586" y="2492896"/>
            <a:ext cx="4060288" cy="3804234"/>
          </a:xfrm>
          <a:prstGeom prst="rect">
            <a:avLst/>
          </a:prstGeom>
        </p:spPr>
      </p:pic>
      <p:sp>
        <p:nvSpPr>
          <p:cNvPr id="4" name="Datumsplatzhalter 3"/>
          <p:cNvSpPr>
            <a:spLocks noGrp="1"/>
          </p:cNvSpPr>
          <p:nvPr>
            <p:ph type="dt" sz="half" idx="10"/>
          </p:nvPr>
        </p:nvSpPr>
        <p:spPr/>
        <p:txBody>
          <a:bodyPr/>
          <a:lstStyle/>
          <a:p>
            <a:pPr>
              <a:defRPr/>
            </a:pPr>
            <a:fld id="{2E085767-110B-4E5A-A5C7-6195916844A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4</a:t>
            </a:fld>
            <a:endParaRPr lang="de-DE" altLang="de-DE"/>
          </a:p>
        </p:txBody>
      </p:sp>
    </p:spTree>
    <p:extLst>
      <p:ext uri="{BB962C8B-B14F-4D97-AF65-F5344CB8AC3E}">
        <p14:creationId xmlns:p14="http://schemas.microsoft.com/office/powerpoint/2010/main" val="3369887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Freiraum </a:t>
            </a:r>
            <a:r>
              <a:rPr lang="de-DE" sz="2800" dirty="0" smtClean="0"/>
              <a:t>/ Platzbedarf</a:t>
            </a:r>
            <a:endParaRPr lang="de-DE" sz="2800" dirty="0"/>
          </a:p>
        </p:txBody>
      </p:sp>
      <p:sp>
        <p:nvSpPr>
          <p:cNvPr id="9" name="Inhaltsplatzhalter 8"/>
          <p:cNvSpPr>
            <a:spLocks noGrp="1"/>
          </p:cNvSpPr>
          <p:nvPr>
            <p:ph idx="1"/>
          </p:nvPr>
        </p:nvSpPr>
        <p:spPr/>
        <p:txBody>
          <a:bodyPr/>
          <a:lstStyle/>
          <a:p>
            <a:r>
              <a:rPr lang="de-DE" dirty="0"/>
              <a:t>Zugangsöffnungen für </a:t>
            </a:r>
            <a:r>
              <a:rPr lang="de-DE" dirty="0" smtClean="0"/>
              <a:t>Oberkörper </a:t>
            </a:r>
            <a:r>
              <a:rPr lang="de-DE" dirty="0"/>
              <a:t>und Kopf </a:t>
            </a:r>
            <a:r>
              <a:rPr lang="de-DE" dirty="0" smtClean="0"/>
              <a:t>nach DIN </a:t>
            </a:r>
            <a:r>
              <a:rPr lang="de-DE" dirty="0"/>
              <a:t>EN 547-3:2009-01</a:t>
            </a:r>
          </a:p>
          <a:p>
            <a:endParaRPr lang="de-DE" dirty="0"/>
          </a:p>
        </p:txBody>
      </p:sp>
      <p:sp>
        <p:nvSpPr>
          <p:cNvPr id="4" name="Datumsplatzhalter 3"/>
          <p:cNvSpPr>
            <a:spLocks noGrp="1"/>
          </p:cNvSpPr>
          <p:nvPr>
            <p:ph type="dt" sz="half" idx="10"/>
          </p:nvPr>
        </p:nvSpPr>
        <p:spPr/>
        <p:txBody>
          <a:bodyPr/>
          <a:lstStyle/>
          <a:p>
            <a:pPr>
              <a:defRPr/>
            </a:pPr>
            <a:fld id="{494343FA-9A91-4A0F-A20E-64CB15F967A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5</a:t>
            </a:fld>
            <a:endParaRPr lang="de-DE" altLang="de-DE"/>
          </a:p>
        </p:txBody>
      </p:sp>
      <p:pic>
        <p:nvPicPr>
          <p:cNvPr id="8" name="Grafik 7" descr="Es ist zwei virtuelle Menschen zu sehen. Der ein steckt seinen Kopf durch eine runde Durchgangsöffnung, welche gerade groß genug für diesen ist. Der andere steckt seinen Oberkörper mit angelegten Armen durch eine runde Durchgangsöffnung, welche gerade groß genug ist."/>
          <p:cNvPicPr>
            <a:picLocks noChangeAspect="1"/>
          </p:cNvPicPr>
          <p:nvPr/>
        </p:nvPicPr>
        <p:blipFill>
          <a:blip r:embed="rId3"/>
          <a:stretch>
            <a:fillRect/>
          </a:stretch>
        </p:blipFill>
        <p:spPr>
          <a:xfrm>
            <a:off x="4799856" y="2564904"/>
            <a:ext cx="2999492" cy="3011685"/>
          </a:xfrm>
          <a:prstGeom prst="rect">
            <a:avLst/>
          </a:prstGeom>
        </p:spPr>
      </p:pic>
    </p:spTree>
    <p:extLst>
      <p:ext uri="{BB962C8B-B14F-4D97-AF65-F5344CB8AC3E}">
        <p14:creationId xmlns:p14="http://schemas.microsoft.com/office/powerpoint/2010/main" val="1315663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Reichweite (Sicherheitsabstände)</a:t>
            </a:r>
            <a:endParaRPr lang="de-DE" dirty="0"/>
          </a:p>
        </p:txBody>
      </p:sp>
      <p:sp>
        <p:nvSpPr>
          <p:cNvPr id="3" name="Inhaltsplatzhalter 2"/>
          <p:cNvSpPr>
            <a:spLocks noGrp="1"/>
          </p:cNvSpPr>
          <p:nvPr>
            <p:ph idx="1"/>
          </p:nvPr>
        </p:nvSpPr>
        <p:spPr>
          <a:xfrm>
            <a:off x="719667" y="1484314"/>
            <a:ext cx="11352997" cy="4897437"/>
          </a:xfrm>
        </p:spPr>
        <p:txBody>
          <a:bodyPr/>
          <a:lstStyle/>
          <a:p>
            <a:pPr marL="2695575" indent="-2695575"/>
            <a:r>
              <a:rPr lang="de-DE" dirty="0"/>
              <a:t>Maximalabstände	</a:t>
            </a:r>
            <a:r>
              <a:rPr lang="de-DE" b="0" dirty="0"/>
              <a:t>Unpassierbarkeit von Gliedmaßen </a:t>
            </a:r>
            <a:r>
              <a:rPr lang="de-DE" b="0" dirty="0" smtClean="0"/>
              <a:t>an lichten </a:t>
            </a:r>
            <a:r>
              <a:rPr lang="de-DE" b="0" dirty="0"/>
              <a:t>Weiten von Profilöffnungen </a:t>
            </a:r>
          </a:p>
          <a:p>
            <a:pPr marL="2695575" indent="-2695575"/>
            <a:r>
              <a:rPr lang="de-DE" dirty="0"/>
              <a:t>Mindestabstände	</a:t>
            </a:r>
            <a:r>
              <a:rPr lang="de-DE" b="0" dirty="0"/>
              <a:t>Gefahrloses Passieren von </a:t>
            </a:r>
            <a:r>
              <a:rPr lang="de-DE" b="0" dirty="0" smtClean="0"/>
              <a:t>Körperteilen </a:t>
            </a:r>
            <a:r>
              <a:rPr lang="de-DE" b="0" dirty="0"/>
              <a:t>einer </a:t>
            </a:r>
            <a:r>
              <a:rPr lang="de-DE" b="0" dirty="0" smtClean="0"/>
              <a:t>definierten Nutzergruppe an </a:t>
            </a:r>
            <a:r>
              <a:rPr lang="de-DE" b="0" dirty="0"/>
              <a:t>vorhandenen </a:t>
            </a:r>
            <a:r>
              <a:rPr lang="de-DE" b="0" dirty="0" smtClean="0"/>
              <a:t>Gefahrstellen</a:t>
            </a:r>
          </a:p>
          <a:p>
            <a:r>
              <a:rPr lang="de-DE" dirty="0" smtClean="0"/>
              <a:t>Anatomisch </a:t>
            </a:r>
            <a:r>
              <a:rPr lang="de-DE" dirty="0"/>
              <a:t>maximale Reichweite</a:t>
            </a:r>
          </a:p>
          <a:p>
            <a:endParaRPr lang="de-DE" b="0" dirty="0"/>
          </a:p>
        </p:txBody>
      </p:sp>
      <p:pic>
        <p:nvPicPr>
          <p:cNvPr id="9" name="Grafik 8" descr="Arme, die mit Längenmaßen versehen sind zur Verdeutlichung von Mindestabständen bzw. Auslegung von trennenden Schutzeinrichtungen."/>
          <p:cNvPicPr>
            <a:picLocks noChangeAspect="1"/>
          </p:cNvPicPr>
          <p:nvPr/>
        </p:nvPicPr>
        <p:blipFill>
          <a:blip r:embed="rId3"/>
          <a:stretch>
            <a:fillRect/>
          </a:stretch>
        </p:blipFill>
        <p:spPr>
          <a:xfrm>
            <a:off x="1956457" y="3211133"/>
            <a:ext cx="8279086" cy="3170195"/>
          </a:xfrm>
          <a:prstGeom prst="rect">
            <a:avLst/>
          </a:prstGeom>
        </p:spPr>
      </p:pic>
      <p:sp>
        <p:nvSpPr>
          <p:cNvPr id="4" name="Datumsplatzhalter 3"/>
          <p:cNvSpPr>
            <a:spLocks noGrp="1"/>
          </p:cNvSpPr>
          <p:nvPr>
            <p:ph type="dt" sz="half" idx="10"/>
          </p:nvPr>
        </p:nvSpPr>
        <p:spPr/>
        <p:txBody>
          <a:bodyPr/>
          <a:lstStyle/>
          <a:p>
            <a:pPr>
              <a:defRPr/>
            </a:pPr>
            <a:fld id="{1770BECC-3FDD-4483-A76A-6A9706B3888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6</a:t>
            </a:fld>
            <a:endParaRPr lang="de-DE" altLang="de-DE"/>
          </a:p>
        </p:txBody>
      </p:sp>
    </p:spTree>
    <p:extLst>
      <p:ext uri="{BB962C8B-B14F-4D97-AF65-F5344CB8AC3E}">
        <p14:creationId xmlns:p14="http://schemas.microsoft.com/office/powerpoint/2010/main" val="3027132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Arbeitsplatzgrundtypen: Steharbeitsplatz</a:t>
            </a:r>
            <a:endParaRPr lang="de-DE" dirty="0"/>
          </a:p>
        </p:txBody>
      </p:sp>
      <p:sp>
        <p:nvSpPr>
          <p:cNvPr id="25" name="Textfeld 24"/>
          <p:cNvSpPr txBox="1"/>
          <p:nvPr/>
        </p:nvSpPr>
        <p:spPr>
          <a:xfrm>
            <a:off x="455792" y="1426131"/>
            <a:ext cx="2608663" cy="1138773"/>
          </a:xfrm>
          <a:prstGeom prst="rect">
            <a:avLst/>
          </a:prstGeom>
          <a:noFill/>
        </p:spPr>
        <p:txBody>
          <a:bodyPr wrap="none" rtlCol="0">
            <a:spAutoFit/>
          </a:bodyPr>
          <a:lstStyle/>
          <a:p>
            <a:pPr marL="0" indent="0">
              <a:buClr>
                <a:schemeClr val="accent2"/>
              </a:buClr>
              <a:buFont typeface="Wingdings" panose="05000000000000000000" pitchFamily="2" charset="2"/>
              <a:buNone/>
            </a:pPr>
            <a:r>
              <a:rPr lang="de-DE" dirty="0">
                <a:solidFill>
                  <a:schemeClr val="bg2"/>
                </a:solidFill>
              </a:rPr>
              <a:t>mit Anpassungshilfen</a:t>
            </a:r>
          </a:p>
          <a:p>
            <a:pPr marL="285750" indent="-285750">
              <a:buClr>
                <a:schemeClr val="accent2"/>
              </a:buClr>
              <a:buFont typeface="Wingdings" panose="05000000000000000000" pitchFamily="2" charset="2"/>
              <a:buChar char="§"/>
            </a:pPr>
            <a:r>
              <a:rPr lang="de-DE" dirty="0">
                <a:solidFill>
                  <a:schemeClr val="bg2"/>
                </a:solidFill>
              </a:rPr>
              <a:t>Feste Tischhöhe</a:t>
            </a:r>
          </a:p>
          <a:p>
            <a:pPr marL="285750" indent="-285750">
              <a:buClr>
                <a:schemeClr val="accent2"/>
              </a:buClr>
              <a:buFont typeface="Wingdings" panose="05000000000000000000" pitchFamily="2" charset="2"/>
              <a:buChar char="§"/>
            </a:pPr>
            <a:r>
              <a:rPr lang="de-DE" dirty="0">
                <a:solidFill>
                  <a:schemeClr val="bg2"/>
                </a:solidFill>
              </a:rPr>
              <a:t>Variable </a:t>
            </a:r>
            <a:r>
              <a:rPr lang="de-DE" dirty="0" smtClean="0">
                <a:solidFill>
                  <a:schemeClr val="bg2"/>
                </a:solidFill>
              </a:rPr>
              <a:t>Stehhöhe</a:t>
            </a:r>
            <a:endParaRPr lang="de-DE" dirty="0"/>
          </a:p>
        </p:txBody>
      </p:sp>
      <p:pic>
        <p:nvPicPr>
          <p:cNvPr id="29" name="Grafik 28" descr="Es ist ein Mann des fünfundneunzigsten Perzentils an einem Steharbeitsplatz zu sehen. Die nicht verstellbare Tischhöhe entspricht der Ellenbogenhöhe des Mannes. Eine kleinere Frau des fünften Perzentils steht am gleichen Arbeitstisch. Sie steht dabei auf einem Podest."/>
          <p:cNvPicPr>
            <a:picLocks noChangeAspect="1"/>
          </p:cNvPicPr>
          <p:nvPr/>
        </p:nvPicPr>
        <p:blipFill>
          <a:blip r:embed="rId3"/>
          <a:stretch>
            <a:fillRect/>
          </a:stretch>
        </p:blipFill>
        <p:spPr>
          <a:xfrm>
            <a:off x="746678" y="2740205"/>
            <a:ext cx="2121592" cy="3121423"/>
          </a:xfrm>
          <a:prstGeom prst="rect">
            <a:avLst/>
          </a:prstGeom>
        </p:spPr>
      </p:pic>
      <p:sp>
        <p:nvSpPr>
          <p:cNvPr id="24" name="Textfeld 23"/>
          <p:cNvSpPr txBox="1"/>
          <p:nvPr/>
        </p:nvSpPr>
        <p:spPr>
          <a:xfrm>
            <a:off x="4439816" y="1426131"/>
            <a:ext cx="2910099" cy="769441"/>
          </a:xfrm>
          <a:prstGeom prst="rect">
            <a:avLst/>
          </a:prstGeom>
          <a:noFill/>
        </p:spPr>
        <p:txBody>
          <a:bodyPr wrap="square" rtlCol="0">
            <a:spAutoFit/>
          </a:bodyPr>
          <a:lstStyle/>
          <a:p>
            <a:r>
              <a:rPr lang="de-DE" dirty="0" smtClean="0">
                <a:solidFill>
                  <a:schemeClr val="bg2"/>
                </a:solidFill>
              </a:rPr>
              <a:t>Steharbeitsplatz optimal</a:t>
            </a:r>
            <a:endParaRPr lang="de-DE" dirty="0">
              <a:solidFill>
                <a:schemeClr val="bg2"/>
              </a:solidFill>
            </a:endParaRPr>
          </a:p>
          <a:p>
            <a:pPr marL="285750" indent="-285750">
              <a:buClr>
                <a:schemeClr val="accent2"/>
              </a:buClr>
              <a:buFont typeface="Wingdings" panose="05000000000000000000" pitchFamily="2" charset="2"/>
              <a:buChar char="§"/>
            </a:pPr>
            <a:r>
              <a:rPr lang="de-DE" dirty="0">
                <a:solidFill>
                  <a:schemeClr val="bg2"/>
                </a:solidFill>
              </a:rPr>
              <a:t>Variable </a:t>
            </a:r>
            <a:r>
              <a:rPr lang="de-DE" dirty="0" smtClean="0">
                <a:solidFill>
                  <a:schemeClr val="bg2"/>
                </a:solidFill>
              </a:rPr>
              <a:t>Tischhöhe</a:t>
            </a:r>
            <a:endParaRPr lang="de-DE" dirty="0"/>
          </a:p>
        </p:txBody>
      </p:sp>
      <p:pic>
        <p:nvPicPr>
          <p:cNvPr id="33" name="Grafik 32" descr="Es sind eine Frau des fünften Perzentils und ein Mann des fünfundneunzigsten Perzentils an einem Steharbeitsplatz zu sehen. Der Tisch ist höhenverstellbar."/>
          <p:cNvPicPr>
            <a:picLocks noChangeAspect="1"/>
          </p:cNvPicPr>
          <p:nvPr/>
        </p:nvPicPr>
        <p:blipFill>
          <a:blip r:embed="rId4"/>
          <a:stretch>
            <a:fillRect/>
          </a:stretch>
        </p:blipFill>
        <p:spPr>
          <a:xfrm>
            <a:off x="4779200" y="2740205"/>
            <a:ext cx="2231329" cy="3322608"/>
          </a:xfrm>
          <a:prstGeom prst="rect">
            <a:avLst/>
          </a:prstGeom>
        </p:spPr>
      </p:pic>
      <p:sp>
        <p:nvSpPr>
          <p:cNvPr id="23" name="Textfeld 22"/>
          <p:cNvSpPr txBox="1"/>
          <p:nvPr/>
        </p:nvSpPr>
        <p:spPr>
          <a:xfrm>
            <a:off x="8400256" y="1426131"/>
            <a:ext cx="3506409" cy="1138773"/>
          </a:xfrm>
          <a:prstGeom prst="rect">
            <a:avLst/>
          </a:prstGeom>
          <a:noFill/>
        </p:spPr>
        <p:txBody>
          <a:bodyPr wrap="none" rtlCol="0">
            <a:spAutoFit/>
          </a:bodyPr>
          <a:lstStyle/>
          <a:p>
            <a:r>
              <a:rPr lang="de-DE" dirty="0">
                <a:solidFill>
                  <a:schemeClr val="bg2"/>
                </a:solidFill>
              </a:rPr>
              <a:t>Kompromiss</a:t>
            </a:r>
          </a:p>
          <a:p>
            <a:pPr marL="285750" indent="-285750">
              <a:buClr>
                <a:schemeClr val="accent2"/>
              </a:buClr>
              <a:buFont typeface="Wingdings" panose="05000000000000000000" pitchFamily="2" charset="2"/>
              <a:buChar char="§"/>
            </a:pPr>
            <a:r>
              <a:rPr lang="de-DE" dirty="0">
                <a:solidFill>
                  <a:schemeClr val="bg2"/>
                </a:solidFill>
              </a:rPr>
              <a:t>Gemittelte feste Tischhöhe</a:t>
            </a:r>
          </a:p>
          <a:p>
            <a:pPr marL="285750" indent="-285750">
              <a:buClr>
                <a:schemeClr val="accent2"/>
              </a:buClr>
              <a:buFont typeface="Wingdings" panose="05000000000000000000" pitchFamily="2" charset="2"/>
              <a:buChar char="§"/>
            </a:pPr>
            <a:r>
              <a:rPr lang="de-DE" dirty="0">
                <a:solidFill>
                  <a:schemeClr val="bg2"/>
                </a:solidFill>
              </a:rPr>
              <a:t>Nach M 50/F </a:t>
            </a:r>
            <a:r>
              <a:rPr lang="de-DE" dirty="0" smtClean="0">
                <a:solidFill>
                  <a:schemeClr val="bg2"/>
                </a:solidFill>
              </a:rPr>
              <a:t>50</a:t>
            </a:r>
            <a:endParaRPr lang="de-DE" dirty="0"/>
          </a:p>
        </p:txBody>
      </p:sp>
      <p:pic>
        <p:nvPicPr>
          <p:cNvPr id="37" name="Grafik 36" descr="Es sind eine Frau des fünften Perzentils und ein Mann des fünfundneunzigsten Perzentils an einem Steharbeitsplatz zu sehen. Die Tischhöhe ist nach dem fünfzigsten Perzentil der Ellenbogenhöhe einer gemischtgeschlechtlichen Nutzergruppe (Unisexmodell) ausgelegt."/>
          <p:cNvPicPr>
            <a:picLocks noChangeAspect="1"/>
          </p:cNvPicPr>
          <p:nvPr/>
        </p:nvPicPr>
        <p:blipFill>
          <a:blip r:embed="rId5"/>
          <a:stretch>
            <a:fillRect/>
          </a:stretch>
        </p:blipFill>
        <p:spPr>
          <a:xfrm>
            <a:off x="8590154" y="2740205"/>
            <a:ext cx="3316511" cy="3353091"/>
          </a:xfrm>
          <a:prstGeom prst="rect">
            <a:avLst/>
          </a:prstGeom>
        </p:spPr>
      </p:pic>
      <p:sp>
        <p:nvSpPr>
          <p:cNvPr id="19" name="Rechteck 18"/>
          <p:cNvSpPr/>
          <p:nvPr/>
        </p:nvSpPr>
        <p:spPr>
          <a:xfrm>
            <a:off x="5652435" y="6151108"/>
            <a:ext cx="6550181" cy="230832"/>
          </a:xfrm>
          <a:prstGeom prst="rect">
            <a:avLst/>
          </a:prstGeom>
        </p:spPr>
        <p:txBody>
          <a:bodyPr wrap="square">
            <a:spAutoFit/>
          </a:bodyPr>
          <a:lstStyle/>
          <a:p>
            <a:r>
              <a:rPr lang="de-DE" sz="900" dirty="0"/>
              <a:t>Bildquelle: Kamusella: </a:t>
            </a:r>
            <a:r>
              <a:rPr lang="de-DE" sz="900" dirty="0" smtClean="0">
                <a:hlinkClick r:id="rId6"/>
              </a:rPr>
              <a:t>www.ergotyping.net/index.php?title=Anthropometrie:_Arbeitsplatzgrundtypen_Buero_und_Produktion</a:t>
            </a:r>
            <a:endParaRPr lang="de-DE" sz="900" dirty="0"/>
          </a:p>
        </p:txBody>
      </p:sp>
      <p:sp>
        <p:nvSpPr>
          <p:cNvPr id="4" name="Datumsplatzhalter 3"/>
          <p:cNvSpPr>
            <a:spLocks noGrp="1"/>
          </p:cNvSpPr>
          <p:nvPr>
            <p:ph type="dt" sz="half" idx="10"/>
          </p:nvPr>
        </p:nvSpPr>
        <p:spPr/>
        <p:txBody>
          <a:bodyPr/>
          <a:lstStyle/>
          <a:p>
            <a:pPr>
              <a:defRPr/>
            </a:pPr>
            <a:fld id="{FA0DF0C7-D841-4D80-8A63-6106DA8ACB8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7</a:t>
            </a:fld>
            <a:endParaRPr lang="de-DE" altLang="de-DE"/>
          </a:p>
        </p:txBody>
      </p:sp>
    </p:spTree>
    <p:extLst>
      <p:ext uri="{BB962C8B-B14F-4D97-AF65-F5344CB8AC3E}">
        <p14:creationId xmlns:p14="http://schemas.microsoft.com/office/powerpoint/2010/main" val="2749046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280989" cy="496888"/>
          </a:xfrm>
        </p:spPr>
        <p:txBody>
          <a:bodyPr/>
          <a:lstStyle/>
          <a:p>
            <a:r>
              <a:rPr lang="de-DE" sz="2400" dirty="0" smtClean="0"/>
              <a:t>Arbeitsplatzgrundtypen-Sitzarbeitsplatz/Steh-Sitz-Arbeitsplatz</a:t>
            </a:r>
            <a:endParaRPr lang="de-DE" sz="2400" dirty="0"/>
          </a:p>
        </p:txBody>
      </p:sp>
      <p:sp>
        <p:nvSpPr>
          <p:cNvPr id="31" name="Textfeld 30"/>
          <p:cNvSpPr txBox="1"/>
          <p:nvPr/>
        </p:nvSpPr>
        <p:spPr>
          <a:xfrm>
            <a:off x="578012" y="1370033"/>
            <a:ext cx="2418226" cy="1366528"/>
          </a:xfrm>
          <a:prstGeom prst="rect">
            <a:avLst/>
          </a:prstGeom>
          <a:noFill/>
        </p:spPr>
        <p:txBody>
          <a:bodyPr wrap="none" rtlCol="0">
            <a:spAutoFit/>
          </a:bodyPr>
          <a:lstStyle/>
          <a:p>
            <a:r>
              <a:rPr lang="de-DE" sz="1800" b="1" dirty="0">
                <a:solidFill>
                  <a:schemeClr val="bg2"/>
                </a:solidFill>
              </a:rPr>
              <a:t>Sitzarbeitsplatz</a:t>
            </a:r>
          </a:p>
          <a:p>
            <a:pPr marL="0" indent="0">
              <a:buClr>
                <a:schemeClr val="accent2"/>
              </a:buClr>
              <a:buFont typeface="Wingdings" panose="05000000000000000000" pitchFamily="2" charset="2"/>
              <a:buNone/>
            </a:pPr>
            <a:r>
              <a:rPr lang="de-DE" sz="1800" b="1" dirty="0">
                <a:solidFill>
                  <a:schemeClr val="bg2"/>
                </a:solidFill>
              </a:rPr>
              <a:t>Optimal</a:t>
            </a:r>
          </a:p>
          <a:p>
            <a:pPr marL="285750" indent="-285750">
              <a:buClr>
                <a:schemeClr val="accent2"/>
              </a:buClr>
              <a:buFont typeface="Wingdings" panose="05000000000000000000" pitchFamily="2" charset="2"/>
              <a:buChar char="§"/>
            </a:pPr>
            <a:r>
              <a:rPr lang="de-DE" sz="1800" dirty="0">
                <a:solidFill>
                  <a:schemeClr val="bg2"/>
                </a:solidFill>
              </a:rPr>
              <a:t>Variable Tischhöhe</a:t>
            </a:r>
          </a:p>
          <a:p>
            <a:pPr marL="285750" indent="-285750">
              <a:buClr>
                <a:schemeClr val="accent2"/>
              </a:buClr>
              <a:buFont typeface="Wingdings" panose="05000000000000000000" pitchFamily="2" charset="2"/>
              <a:buChar char="§"/>
            </a:pPr>
            <a:r>
              <a:rPr lang="de-DE" sz="1800" dirty="0">
                <a:solidFill>
                  <a:schemeClr val="bg2"/>
                </a:solidFill>
              </a:rPr>
              <a:t>Variable </a:t>
            </a:r>
            <a:r>
              <a:rPr lang="de-DE" sz="1800" dirty="0" smtClean="0">
                <a:solidFill>
                  <a:schemeClr val="bg2"/>
                </a:solidFill>
              </a:rPr>
              <a:t>Sitzhöhe</a:t>
            </a:r>
            <a:endParaRPr lang="de-DE" sz="1800" dirty="0"/>
          </a:p>
        </p:txBody>
      </p:sp>
      <p:pic>
        <p:nvPicPr>
          <p:cNvPr id="9" name="Grafik 8" descr="Es ist ein Mann des fünfundneunzigsten Perzentils an einem Sitzarbeitsplatz zu sehen. Die nicht verstellbare Tischhöhe entspricht der Ellenbogenhöhe des Mannes. Eine kleinere Frau des fünften Perzentils sitzt am gleichen Arbeitstisch. Die Frau sitzt höher und verwendet eine Fußstütze."/>
          <p:cNvPicPr>
            <a:picLocks noChangeAspect="1"/>
          </p:cNvPicPr>
          <p:nvPr/>
        </p:nvPicPr>
        <p:blipFill>
          <a:blip r:embed="rId3"/>
          <a:stretch>
            <a:fillRect/>
          </a:stretch>
        </p:blipFill>
        <p:spPr>
          <a:xfrm>
            <a:off x="335360" y="3119535"/>
            <a:ext cx="2450804" cy="2676376"/>
          </a:xfrm>
          <a:prstGeom prst="rect">
            <a:avLst/>
          </a:prstGeom>
        </p:spPr>
      </p:pic>
      <p:sp>
        <p:nvSpPr>
          <p:cNvPr id="30" name="Textfeld 29"/>
          <p:cNvSpPr txBox="1"/>
          <p:nvPr/>
        </p:nvSpPr>
        <p:spPr>
          <a:xfrm>
            <a:off x="3588546" y="1370033"/>
            <a:ext cx="3803157" cy="1366528"/>
          </a:xfrm>
          <a:prstGeom prst="rect">
            <a:avLst/>
          </a:prstGeom>
          <a:noFill/>
        </p:spPr>
        <p:txBody>
          <a:bodyPr wrap="none" rtlCol="0">
            <a:spAutoFit/>
          </a:bodyPr>
          <a:lstStyle/>
          <a:p>
            <a:r>
              <a:rPr lang="de-DE" sz="1800" b="1" dirty="0">
                <a:solidFill>
                  <a:schemeClr val="bg2"/>
                </a:solidFill>
              </a:rPr>
              <a:t>Sitzarbeitsplatz</a:t>
            </a:r>
          </a:p>
          <a:p>
            <a:pPr marL="0" indent="0">
              <a:buClr>
                <a:schemeClr val="accent2"/>
              </a:buClr>
              <a:buFont typeface="Wingdings" panose="05000000000000000000" pitchFamily="2" charset="2"/>
              <a:buNone/>
            </a:pPr>
            <a:r>
              <a:rPr lang="de-DE" sz="1800" b="1" dirty="0">
                <a:solidFill>
                  <a:schemeClr val="bg2"/>
                </a:solidFill>
              </a:rPr>
              <a:t>Mit Anpassungshilfen</a:t>
            </a:r>
          </a:p>
          <a:p>
            <a:pPr marL="285750" indent="-285750">
              <a:buClr>
                <a:schemeClr val="accent2"/>
              </a:buClr>
              <a:buFont typeface="Wingdings" panose="05000000000000000000" pitchFamily="2" charset="2"/>
              <a:buChar char="§"/>
            </a:pPr>
            <a:r>
              <a:rPr lang="de-DE" sz="1800" dirty="0">
                <a:solidFill>
                  <a:schemeClr val="bg2"/>
                </a:solidFill>
              </a:rPr>
              <a:t>Feste Tischhöhe: M 95</a:t>
            </a:r>
          </a:p>
          <a:p>
            <a:pPr marL="285750" indent="-285750">
              <a:buClr>
                <a:schemeClr val="accent2"/>
              </a:buClr>
              <a:buFont typeface="Wingdings" panose="05000000000000000000" pitchFamily="2" charset="2"/>
              <a:buChar char="§"/>
            </a:pPr>
            <a:r>
              <a:rPr lang="de-DE" sz="1800" dirty="0">
                <a:solidFill>
                  <a:schemeClr val="bg2"/>
                </a:solidFill>
              </a:rPr>
              <a:t>Variable Sitzhöhe und </a:t>
            </a:r>
            <a:r>
              <a:rPr lang="de-DE" sz="1800" dirty="0" smtClean="0">
                <a:solidFill>
                  <a:schemeClr val="bg2"/>
                </a:solidFill>
              </a:rPr>
              <a:t>Fußstütze</a:t>
            </a:r>
            <a:endParaRPr lang="de-DE" sz="1800" dirty="0"/>
          </a:p>
        </p:txBody>
      </p:sp>
      <p:pic>
        <p:nvPicPr>
          <p:cNvPr id="26" name="Grafik 25" descr="Es sind eine Frau des fünften Perzentils und ein Mann des fünfundneunzigsten Perzentils an einem Sitzarbeitsplatz zu sehen. Tisch und Stuhl sind höhenverstellbar."/>
          <p:cNvPicPr>
            <a:picLocks noChangeAspect="1"/>
          </p:cNvPicPr>
          <p:nvPr/>
        </p:nvPicPr>
        <p:blipFill>
          <a:blip r:embed="rId4"/>
          <a:stretch>
            <a:fillRect/>
          </a:stretch>
        </p:blipFill>
        <p:spPr>
          <a:xfrm>
            <a:off x="3899285" y="3119535"/>
            <a:ext cx="2408129" cy="2749534"/>
          </a:xfrm>
          <a:prstGeom prst="rect">
            <a:avLst/>
          </a:prstGeom>
        </p:spPr>
      </p:pic>
      <p:sp>
        <p:nvSpPr>
          <p:cNvPr id="32" name="Textfeld 31"/>
          <p:cNvSpPr txBox="1"/>
          <p:nvPr/>
        </p:nvSpPr>
        <p:spPr>
          <a:xfrm>
            <a:off x="7476978" y="1370033"/>
            <a:ext cx="4307654" cy="1698927"/>
          </a:xfrm>
          <a:prstGeom prst="rect">
            <a:avLst/>
          </a:prstGeom>
          <a:noFill/>
        </p:spPr>
        <p:txBody>
          <a:bodyPr wrap="none" rtlCol="0">
            <a:spAutoFit/>
          </a:bodyPr>
          <a:lstStyle/>
          <a:p>
            <a:r>
              <a:rPr lang="de-DE" sz="1800" b="1" dirty="0" smtClean="0">
                <a:solidFill>
                  <a:schemeClr val="bg2"/>
                </a:solidFill>
              </a:rPr>
              <a:t>Steh-Sitz-Arbeitsplatz</a:t>
            </a:r>
          </a:p>
          <a:p>
            <a:pPr marL="0" indent="0">
              <a:buClr>
                <a:schemeClr val="accent2"/>
              </a:buClr>
              <a:buFont typeface="Wingdings" panose="05000000000000000000" pitchFamily="2" charset="2"/>
              <a:buNone/>
            </a:pPr>
            <a:r>
              <a:rPr lang="de-DE" sz="1800" b="1" dirty="0">
                <a:solidFill>
                  <a:schemeClr val="bg2"/>
                </a:solidFill>
              </a:rPr>
              <a:t>Mit Anpassungshilfen</a:t>
            </a:r>
          </a:p>
          <a:p>
            <a:pPr marL="285750" indent="-285750">
              <a:buClr>
                <a:schemeClr val="accent2"/>
              </a:buClr>
              <a:buFont typeface="Wingdings" panose="05000000000000000000" pitchFamily="2" charset="2"/>
              <a:buChar char="§"/>
            </a:pPr>
            <a:r>
              <a:rPr lang="de-DE" sz="1800" dirty="0">
                <a:solidFill>
                  <a:schemeClr val="bg2"/>
                </a:solidFill>
              </a:rPr>
              <a:t>Gemittelte feste Tischhöhe M 50/F 50</a:t>
            </a:r>
          </a:p>
          <a:p>
            <a:pPr marL="285750" indent="-285750">
              <a:buClr>
                <a:schemeClr val="accent2"/>
              </a:buClr>
              <a:buFont typeface="Wingdings" panose="05000000000000000000" pitchFamily="2" charset="2"/>
              <a:buChar char="§"/>
            </a:pPr>
            <a:r>
              <a:rPr lang="de-DE" sz="1800" dirty="0">
                <a:solidFill>
                  <a:schemeClr val="bg2"/>
                </a:solidFill>
              </a:rPr>
              <a:t>Variable Sitzhöhe</a:t>
            </a:r>
          </a:p>
          <a:p>
            <a:pPr marL="285750" indent="-285750">
              <a:buClr>
                <a:schemeClr val="accent2"/>
              </a:buClr>
              <a:buFont typeface="Wingdings" panose="05000000000000000000" pitchFamily="2" charset="2"/>
              <a:buChar char="§"/>
            </a:pPr>
            <a:r>
              <a:rPr lang="de-DE" sz="1800" dirty="0">
                <a:solidFill>
                  <a:schemeClr val="bg2"/>
                </a:solidFill>
              </a:rPr>
              <a:t>Variable </a:t>
            </a:r>
            <a:r>
              <a:rPr lang="de-DE" sz="1800" dirty="0" smtClean="0">
                <a:solidFill>
                  <a:schemeClr val="bg2"/>
                </a:solidFill>
              </a:rPr>
              <a:t>Fußstütze</a:t>
            </a:r>
            <a:endParaRPr lang="de-DE" sz="1800" dirty="0"/>
          </a:p>
        </p:txBody>
      </p:sp>
      <p:pic>
        <p:nvPicPr>
          <p:cNvPr id="29" name="Grafik 28" descr="Es sind eine Frau des fünften Perzentils und ein Mann des fünfundneunzigsten Perzentils an einem Steh-Sitz-Arbeitsplatz zu sehen. Die nicht einstellbare Tischhöhe ist nach dem fünfzigsten Perzentil der Ellenbogenhöhe (im Stehen) einer gemischtgeschlechtlichen Nutzergruppe (Unisexmodell) ausgelegt. Eine Person nutzt einen höhenverstellbaren Stuhls , die andere eine höhenverstellbaren Fußstütze. "/>
          <p:cNvPicPr>
            <a:picLocks noChangeAspect="1"/>
          </p:cNvPicPr>
          <p:nvPr/>
        </p:nvPicPr>
        <p:blipFill>
          <a:blip r:embed="rId5"/>
          <a:stretch>
            <a:fillRect/>
          </a:stretch>
        </p:blipFill>
        <p:spPr>
          <a:xfrm>
            <a:off x="7906855" y="3119535"/>
            <a:ext cx="3229705" cy="3045769"/>
          </a:xfrm>
          <a:prstGeom prst="rect">
            <a:avLst/>
          </a:prstGeom>
        </p:spPr>
      </p:pic>
      <p:sp>
        <p:nvSpPr>
          <p:cNvPr id="17" name="Rechteck 16"/>
          <p:cNvSpPr/>
          <p:nvPr/>
        </p:nvSpPr>
        <p:spPr>
          <a:xfrm>
            <a:off x="7103401" y="6206569"/>
            <a:ext cx="5063334" cy="200055"/>
          </a:xfrm>
          <a:prstGeom prst="rect">
            <a:avLst/>
          </a:prstGeom>
        </p:spPr>
        <p:txBody>
          <a:bodyPr wrap="square">
            <a:spAutoFit/>
          </a:bodyPr>
          <a:lstStyle/>
          <a:p>
            <a:r>
              <a:rPr lang="de-DE" sz="700" dirty="0"/>
              <a:t>Bildquelle: Kamusella: </a:t>
            </a:r>
            <a:r>
              <a:rPr lang="de-DE" sz="700" dirty="0" smtClean="0">
                <a:hlinkClick r:id="rId6"/>
              </a:rPr>
              <a:t>www.ergotyping.net/index.php?title=Anthropometrie:_Arbeitsplatzgrundtypen_Buero_und_Produktion</a:t>
            </a:r>
            <a:endParaRPr lang="de-DE" sz="700" dirty="0"/>
          </a:p>
        </p:txBody>
      </p:sp>
      <p:sp>
        <p:nvSpPr>
          <p:cNvPr id="4" name="Datumsplatzhalter 3"/>
          <p:cNvSpPr>
            <a:spLocks noGrp="1"/>
          </p:cNvSpPr>
          <p:nvPr>
            <p:ph type="dt" sz="half" idx="10"/>
          </p:nvPr>
        </p:nvSpPr>
        <p:spPr/>
        <p:txBody>
          <a:bodyPr/>
          <a:lstStyle/>
          <a:p>
            <a:pPr>
              <a:defRPr/>
            </a:pPr>
            <a:fld id="{C5DFFCAD-6CE5-49DF-BC06-E100769BBE4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8</a:t>
            </a:fld>
            <a:endParaRPr lang="de-DE" altLang="de-DE"/>
          </a:p>
        </p:txBody>
      </p:sp>
    </p:spTree>
    <p:extLst>
      <p:ext uri="{BB962C8B-B14F-4D97-AF65-F5344CB8AC3E}">
        <p14:creationId xmlns:p14="http://schemas.microsoft.com/office/powerpoint/2010/main" val="2792009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Verstellbarkeit von Abmessungen </a:t>
            </a:r>
            <a:r>
              <a:rPr lang="de-DE" sz="2600" dirty="0" smtClean="0"/>
              <a:t>Greif- </a:t>
            </a:r>
            <a:r>
              <a:rPr lang="de-DE" sz="2600" dirty="0"/>
              <a:t>und Wirkbereich</a:t>
            </a:r>
          </a:p>
        </p:txBody>
      </p:sp>
      <p:sp>
        <p:nvSpPr>
          <p:cNvPr id="3" name="Inhaltsplatzhalter 2"/>
          <p:cNvSpPr>
            <a:spLocks noGrp="1"/>
          </p:cNvSpPr>
          <p:nvPr>
            <p:ph idx="1"/>
          </p:nvPr>
        </p:nvSpPr>
        <p:spPr/>
        <p:txBody>
          <a:bodyPr/>
          <a:lstStyle/>
          <a:p>
            <a:r>
              <a:rPr lang="de-DE" sz="2400" dirty="0" smtClean="0"/>
              <a:t>Beispiel: Forstwirtschaftlicher Pflanzpflug</a:t>
            </a:r>
          </a:p>
          <a:p>
            <a:r>
              <a:rPr lang="de-DE" sz="2400" dirty="0" smtClean="0"/>
              <a:t>Problembereiche: Ungünstige Körperhaltungen</a:t>
            </a:r>
          </a:p>
        </p:txBody>
      </p:sp>
      <p:pic>
        <p:nvPicPr>
          <p:cNvPr id="7" name="Grafik 6" descr="In einem virtuellen Modell ist eine Person sitzend auf einem forstwirtschaftlichen Pflanzpflug dargestellt. Der Sitz ist in unveränderlicher Position auf dem Rahmen angebracht; die Füße sind auf festen Bügeln abgestützt. Die Pflanzlade befindet sich seitlich am Sitz. Die Person sitzt mit tiefer Rumpfvorneigung und ungünstiger Beinhaltung. Die ungünstigen Rumpfhaltungen werden durch eine eingeblendete Ergonomiebewertung in Ampelfarben (rot, gelb, grün) verdeutlicht."/>
          <p:cNvPicPr>
            <a:picLocks noChangeAspect="1"/>
          </p:cNvPicPr>
          <p:nvPr/>
        </p:nvPicPr>
        <p:blipFill>
          <a:blip r:embed="rId3"/>
          <a:stretch>
            <a:fillRect/>
          </a:stretch>
        </p:blipFill>
        <p:spPr>
          <a:xfrm>
            <a:off x="276863" y="2670843"/>
            <a:ext cx="11638273" cy="3566469"/>
          </a:xfrm>
          <a:prstGeom prst="rect">
            <a:avLst/>
          </a:prstGeom>
        </p:spPr>
      </p:pic>
      <p:sp>
        <p:nvSpPr>
          <p:cNvPr id="4" name="Datumsplatzhalter 3"/>
          <p:cNvSpPr>
            <a:spLocks noGrp="1"/>
          </p:cNvSpPr>
          <p:nvPr>
            <p:ph type="dt" sz="half" idx="10"/>
          </p:nvPr>
        </p:nvSpPr>
        <p:spPr/>
        <p:txBody>
          <a:bodyPr/>
          <a:lstStyle/>
          <a:p>
            <a:pPr>
              <a:defRPr/>
            </a:pPr>
            <a:fld id="{86055377-0116-4A10-BF2F-5036514CB01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4</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ACDB34B9-1B6B-4CCE-810A-3F635C0A9A18}" type="slidenum">
              <a:rPr lang="de-DE" altLang="de-DE" smtClean="0"/>
              <a:pPr/>
              <a:t>9</a:t>
            </a:fld>
            <a:endParaRPr lang="de-DE" altLang="de-DE"/>
          </a:p>
        </p:txBody>
      </p:sp>
    </p:spTree>
    <p:extLst>
      <p:ext uri="{BB962C8B-B14F-4D97-AF65-F5344CB8AC3E}">
        <p14:creationId xmlns:p14="http://schemas.microsoft.com/office/powerpoint/2010/main" val="2680350838"/>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1576</Words>
  <Application>Microsoft Office PowerPoint</Application>
  <PresentationFormat>Breitbild</PresentationFormat>
  <Paragraphs>322</Paragraphs>
  <Slides>22</Slides>
  <Notes>12</Notes>
  <HiddenSlides>0</HiddenSlides>
  <MMClips>2</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22</vt:i4>
      </vt:variant>
    </vt:vector>
  </HeadingPairs>
  <TitlesOfParts>
    <vt:vector size="28" baseType="lpstr">
      <vt:lpstr>Arial</vt:lpstr>
      <vt:lpstr>Futura Bk BT</vt:lpstr>
      <vt:lpstr>Verdana</vt:lpstr>
      <vt:lpstr>Wingdings</vt:lpstr>
      <vt:lpstr>Zapf Dingbats</vt:lpstr>
      <vt:lpstr>KAN_Master</vt:lpstr>
      <vt:lpstr>Anthropometrische und biomechanische Aspekte ergonomischer Gestaltung  Teil 4: Anthropometrische Anforderungen an die Arbeitsplatzgestaltung</vt:lpstr>
      <vt:lpstr>Darum geht es</vt:lpstr>
      <vt:lpstr>Greifraum und Wirkraum</vt:lpstr>
      <vt:lpstr>Ermittlung des Greifbereiches an einer Schalttafel</vt:lpstr>
      <vt:lpstr>Freiraum / Platzbedarf</vt:lpstr>
      <vt:lpstr>Reichweite (Sicherheitsabstände)</vt:lpstr>
      <vt:lpstr>Arbeitsplatzgrundtypen: Steharbeitsplatz</vt:lpstr>
      <vt:lpstr>Arbeitsplatzgrundtypen-Sitzarbeitsplatz/Steh-Sitz-Arbeitsplatz</vt:lpstr>
      <vt:lpstr>Verstellbarkeit von Abmessungen Greif- und Wirkbereich</vt:lpstr>
      <vt:lpstr>Beispiel Pflanzpflug - Fortsetzung</vt:lpstr>
      <vt:lpstr>Beispiele</vt:lpstr>
      <vt:lpstr>Ergonomische Gestaltung von Näharbeitsplätzen</vt:lpstr>
      <vt:lpstr>Entwicklung eines ergonomischen Näharbeitsplatzes (1)</vt:lpstr>
      <vt:lpstr>Entwicklung eines ergonomischen Näharbeitsplatzes (2)</vt:lpstr>
      <vt:lpstr>Evaluation des neuen Arbeitsplatzes in der Praxis</vt:lpstr>
      <vt:lpstr>Handlungsanleitung für die Praxis: DGUV Information 203-023 - Ergonomie an Näharbeitsplätzen</vt:lpstr>
      <vt:lpstr>Wichtige Normen 1</vt:lpstr>
      <vt:lpstr>Wichtige Normen 2</vt:lpstr>
      <vt:lpstr>Wichtige Normen 3</vt:lpstr>
      <vt:lpstr>Wichtige Literatur 1</vt:lpstr>
      <vt:lpstr>Wichtige Literatur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49</cp:revision>
  <dcterms:created xsi:type="dcterms:W3CDTF">2023-07-17T12:06:45Z</dcterms:created>
  <dcterms:modified xsi:type="dcterms:W3CDTF">2023-09-08T07:04:16Z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