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4"/>
  </p:notesMasterIdLst>
  <p:handoutMasterIdLst>
    <p:handoutMasterId r:id="rId25"/>
  </p:handoutMasterIdLst>
  <p:sldIdLst>
    <p:sldId id="266" r:id="rId2"/>
    <p:sldId id="288" r:id="rId3"/>
    <p:sldId id="289" r:id="rId4"/>
    <p:sldId id="290" r:id="rId5"/>
    <p:sldId id="291" r:id="rId6"/>
    <p:sldId id="292" r:id="rId7"/>
    <p:sldId id="293" r:id="rId8"/>
    <p:sldId id="294" r:id="rId9"/>
    <p:sldId id="295" r:id="rId10"/>
    <p:sldId id="296" r:id="rId11"/>
    <p:sldId id="297" r:id="rId12"/>
    <p:sldId id="298" r:id="rId13"/>
    <p:sldId id="306" r:id="rId14"/>
    <p:sldId id="307" r:id="rId15"/>
    <p:sldId id="308" r:id="rId16"/>
    <p:sldId id="309" r:id="rId17"/>
    <p:sldId id="303" r:id="rId18"/>
    <p:sldId id="304" r:id="rId19"/>
    <p:sldId id="310" r:id="rId20"/>
    <p:sldId id="305" r:id="rId21"/>
    <p:sldId id="311" r:id="rId22"/>
    <p:sldId id="287" r:id="rId23"/>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6F6F"/>
    <a:srgbClr val="004994"/>
    <a:srgbClr val="FAB500"/>
    <a:srgbClr val="E8E8E8"/>
    <a:srgbClr val="0095DB"/>
    <a:srgbClr val="008C8E"/>
    <a:srgbClr val="FFDB92"/>
    <a:srgbClr val="5775B3"/>
    <a:srgbClr val="5775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757" autoAdjust="0"/>
    <p:restoredTop sz="84233" autoAdjust="0"/>
  </p:normalViewPr>
  <p:slideViewPr>
    <p:cSldViewPr>
      <p:cViewPr varScale="1">
        <p:scale>
          <a:sx n="70" d="100"/>
          <a:sy n="70" d="100"/>
        </p:scale>
        <p:origin x="67" y="326"/>
      </p:cViewPr>
      <p:guideLst>
        <p:guide orient="horz" pos="2160"/>
        <p:guide pos="3840"/>
      </p:guideLst>
    </p:cSldViewPr>
  </p:slideViewPr>
  <p:outlineViewPr>
    <p:cViewPr>
      <p:scale>
        <a:sx n="33" d="100"/>
        <a:sy n="33" d="100"/>
      </p:scale>
      <p:origin x="0" y="-2198"/>
    </p:cViewPr>
  </p:outlineViewPr>
  <p:notesTextViewPr>
    <p:cViewPr>
      <p:scale>
        <a:sx n="3" d="2"/>
        <a:sy n="3" d="2"/>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fld id="{21567F1F-9DFD-42D4-A9F5-FE1AE7FD47C1}" type="slidenum">
              <a:rPr lang="de-DE" altLang="de-DE" smtClean="0"/>
              <a:pPr>
                <a:spcBef>
                  <a:spcPct val="0"/>
                </a:spcBef>
              </a:pPr>
              <a:t>1</a:t>
            </a:fld>
            <a:endParaRPr lang="de-DE" altLang="de-DE"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p>
        </p:txBody>
      </p:sp>
    </p:spTree>
    <p:extLst>
      <p:ext uri="{BB962C8B-B14F-4D97-AF65-F5344CB8AC3E}">
        <p14:creationId xmlns:p14="http://schemas.microsoft.com/office/powerpoint/2010/main" val="1831087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a:buFont typeface="Wingdings" pitchFamily="2" charset="2"/>
              <a:buChar char="§"/>
            </a:pPr>
            <a:r>
              <a:rPr lang="de-DE" altLang="de-DE" sz="1000" dirty="0" smtClean="0">
                <a:latin typeface="Arial" pitchFamily="34" charset="0"/>
                <a:cs typeface="Times New Roman" pitchFamily="18" charset="0"/>
              </a:rPr>
              <a:t> Siemens-Verfahren dient zur Bewertung einzelner homogener Kraftausübungen, ist aber für die Bewertung kumulativer Belastungen bei komplexen Arbeitsgängen ungeeignet. </a:t>
            </a:r>
          </a:p>
          <a:p>
            <a:pPr defTabSz="190500">
              <a:buFont typeface="Wingdings" pitchFamily="2" charset="2"/>
              <a:buChar char="§"/>
            </a:pPr>
            <a:endParaRPr lang="de-DE" altLang="de-DE" sz="1000" dirty="0" smtClean="0">
              <a:latin typeface="Arial" pitchFamily="34" charset="0"/>
              <a:cs typeface="Times New Roman" pitchFamily="18" charset="0"/>
            </a:endParaRPr>
          </a:p>
          <a:p>
            <a:pPr defTabSz="190500">
              <a:buFont typeface="Wingdings" pitchFamily="2" charset="2"/>
              <a:buChar char="§"/>
            </a:pPr>
            <a:r>
              <a:rPr lang="de-DE" altLang="de-DE" sz="1000" dirty="0" smtClean="0">
                <a:latin typeface="Arial" pitchFamily="34" charset="0"/>
                <a:cs typeface="Times New Roman" pitchFamily="18" charset="0"/>
              </a:rPr>
              <a:t> Verfahren nach DIN EN 1005-3: Eine zusätzliche Reduktion der Maximalkräfte um personenbezogene Faktoren ist nicht erforderlich, da die Maximalwerte bereits für die europäische Bevölkerung incl. Frauen, Männer, Ältere, Jüngere gelten</a:t>
            </a:r>
          </a:p>
          <a:p>
            <a:pPr defTabSz="190500">
              <a:buFont typeface="Wingdings" pitchFamily="2" charset="2"/>
              <a:buChar char="§"/>
            </a:pPr>
            <a:endParaRPr lang="de-DE" altLang="de-DE" sz="1000" dirty="0" smtClean="0">
              <a:latin typeface="Arial" pitchFamily="34" charset="0"/>
              <a:cs typeface="Times New Roman" pitchFamily="18" charset="0"/>
            </a:endParaRPr>
          </a:p>
          <a:p>
            <a:pPr marL="0" indent="0">
              <a:lnSpc>
                <a:spcPct val="80000"/>
              </a:lnSpc>
              <a:buFont typeface="Wingdings" pitchFamily="2" charset="2"/>
              <a:buNone/>
            </a:pPr>
            <a:r>
              <a:rPr lang="de-DE" altLang="de-DE" sz="1000" dirty="0" smtClean="0">
                <a:latin typeface="Arial" pitchFamily="34" charset="0"/>
              </a:rPr>
              <a:t>Die europäische Norm DIN EN 1005-3 (menschliche körperliche Leistung, empfohlene Kraftgrenzen bei Maschinenbetätigung) gibt als Reduktionsfaktoren Geschwindigkeit, Frequenz und Zeit an.</a:t>
            </a:r>
            <a:endParaRPr lang="de-DE" altLang="de-DE" sz="1000" b="1" i="1" dirty="0" smtClean="0">
              <a:latin typeface="Arial" pitchFamily="34" charset="0"/>
            </a:endParaRPr>
          </a:p>
          <a:p>
            <a:pPr marL="228600" indent="-228600">
              <a:lnSpc>
                <a:spcPct val="80000"/>
              </a:lnSpc>
              <a:buFont typeface="Wingdings" pitchFamily="2" charset="2"/>
              <a:buChar char="§"/>
            </a:pPr>
            <a:r>
              <a:rPr lang="de-DE" altLang="de-DE" sz="1000" dirty="0" smtClean="0">
                <a:latin typeface="Arial" pitchFamily="34" charset="0"/>
              </a:rPr>
              <a:t>Diese Reduktionsfaktoren berücksichtigen folgende Aspekte:</a:t>
            </a:r>
          </a:p>
          <a:p>
            <a:pPr marL="685800" lvl="1" indent="-228600">
              <a:lnSpc>
                <a:spcPct val="80000"/>
              </a:lnSpc>
              <a:buFont typeface="Wingdings" pitchFamily="2" charset="2"/>
              <a:buChar char="§"/>
            </a:pPr>
            <a:r>
              <a:rPr lang="de-DE" altLang="de-DE" sz="1000" dirty="0" smtClean="0">
                <a:latin typeface="Arial" pitchFamily="34" charset="0"/>
              </a:rPr>
              <a:t>die Maximalkraft lässt bei schnellen Kontraktionsbewegungen nach</a:t>
            </a:r>
          </a:p>
          <a:p>
            <a:pPr marL="685800" lvl="1" indent="-228600">
              <a:lnSpc>
                <a:spcPct val="80000"/>
              </a:lnSpc>
              <a:buFont typeface="Wingdings" pitchFamily="2" charset="2"/>
              <a:buChar char="§"/>
            </a:pPr>
            <a:r>
              <a:rPr lang="de-DE" altLang="de-DE" sz="1000" dirty="0" smtClean="0">
                <a:latin typeface="Arial" pitchFamily="34" charset="0"/>
              </a:rPr>
              <a:t>wiederholte Bewegungen in schneller Folge führen zu Ermüdung, wobei das durch die Dauer der Einzeltätigkeit und die Häufigkeit, mit der sie ausgeführt wird, beeinflusst wird</a:t>
            </a:r>
          </a:p>
          <a:p>
            <a:pPr marL="685800" lvl="1" indent="-228600">
              <a:lnSpc>
                <a:spcPct val="80000"/>
              </a:lnSpc>
              <a:buFont typeface="Wingdings" pitchFamily="2" charset="2"/>
              <a:buChar char="§"/>
            </a:pPr>
            <a:r>
              <a:rPr lang="de-DE" altLang="de-DE" sz="1000" dirty="0" smtClean="0">
                <a:latin typeface="Arial" pitchFamily="34" charset="0"/>
              </a:rPr>
              <a:t>Ermüdung der Muskulatur tritt auch bei fortschreitender Arbeitsdauer auf</a:t>
            </a:r>
          </a:p>
          <a:p>
            <a:pPr marL="457200" lvl="1" indent="0">
              <a:lnSpc>
                <a:spcPct val="80000"/>
              </a:lnSpc>
              <a:buFont typeface="Wingdings" pitchFamily="2" charset="2"/>
              <a:buNone/>
            </a:pPr>
            <a:endParaRPr lang="de-DE" altLang="de-DE" sz="1000" dirty="0" smtClean="0">
              <a:latin typeface="Arial" pitchFamily="34" charset="0"/>
            </a:endParaRPr>
          </a:p>
          <a:p>
            <a:pPr marL="457200" lvl="1" indent="0">
              <a:lnSpc>
                <a:spcPct val="80000"/>
              </a:lnSpc>
              <a:buFont typeface="Wingdings" pitchFamily="2" charset="2"/>
              <a:buNone/>
            </a:pPr>
            <a:r>
              <a:rPr lang="de-DE" altLang="de-DE" sz="1000" dirty="0" smtClean="0">
                <a:latin typeface="Arial" pitchFamily="34" charset="0"/>
              </a:rPr>
              <a:t>Die</a:t>
            </a:r>
            <a:r>
              <a:rPr lang="de-DE" altLang="de-DE" sz="1000" baseline="0" dirty="0" smtClean="0">
                <a:latin typeface="Arial" pitchFamily="34" charset="0"/>
              </a:rPr>
              <a:t> reduzierte Kraft F-reduziert (max. empfohlene Kraft) wird mit einem Risikofaktor multipliziert und ergibt eine Risikobewertungskraft, die in Risikozonen eingestuft wird: Abschätzung des Risikos von Verletzungen und Erkrankungen</a:t>
            </a:r>
          </a:p>
          <a:p>
            <a:pPr marL="457200" lvl="1" indent="0">
              <a:lnSpc>
                <a:spcPct val="80000"/>
              </a:lnSpc>
              <a:buFont typeface="Wingdings" pitchFamily="2" charset="2"/>
              <a:buNone/>
            </a:pPr>
            <a:r>
              <a:rPr lang="de-DE" altLang="de-DE" sz="1000" baseline="0" dirty="0" smtClean="0">
                <a:latin typeface="Arial" pitchFamily="34" charset="0"/>
              </a:rPr>
              <a:t>Diese Risikobewertungskraft wird mit dem aktuellen Kraftwert verglichen</a:t>
            </a:r>
          </a:p>
          <a:p>
            <a:pPr marL="457200" lvl="1" indent="0">
              <a:lnSpc>
                <a:spcPct val="80000"/>
              </a:lnSpc>
              <a:buFont typeface="Wingdings" pitchFamily="2" charset="2"/>
              <a:buNone/>
            </a:pPr>
            <a:r>
              <a:rPr lang="de-DE" altLang="de-DE" sz="1000" baseline="0" dirty="0" smtClean="0">
                <a:latin typeface="Arial" pitchFamily="34" charset="0"/>
              </a:rPr>
              <a:t>Daraus können Handlungsempfehlungen abgeleitet werden </a:t>
            </a:r>
            <a:r>
              <a:rPr lang="de-DE" altLang="de-DE" sz="1000" baseline="0" dirty="0" smtClean="0">
                <a:latin typeface="Arial" pitchFamily="34" charset="0"/>
                <a:sym typeface="Wingdings" panose="05000000000000000000" pitchFamily="2" charset="2"/>
              </a:rPr>
              <a:t> Veränderungen am Entwurf der Maschinen; auch für Betriebsanleitungen für Maschinen</a:t>
            </a:r>
            <a:endParaRPr lang="de-DE" altLang="de-DE" sz="1000" dirty="0" smtClean="0">
              <a:latin typeface="Arial" pitchFamily="34" charset="0"/>
            </a:endParaRPr>
          </a:p>
          <a:p>
            <a:pPr defTabSz="190500">
              <a:buFont typeface="Wingdings" pitchFamily="2" charset="2"/>
              <a:buNone/>
            </a:pPr>
            <a:endParaRPr lang="de-DE" altLang="de-DE" sz="1000" dirty="0" smtClean="0">
              <a:latin typeface="Arial" pitchFamily="34" charset="0"/>
              <a:cs typeface="Times New Roman" pitchFamily="18" charset="0"/>
            </a:endParaRPr>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11</a:t>
            </a:fld>
            <a:endParaRPr lang="de-DE" altLang="de-DE"/>
          </a:p>
        </p:txBody>
      </p:sp>
    </p:spTree>
    <p:extLst>
      <p:ext uri="{BB962C8B-B14F-4D97-AF65-F5344CB8AC3E}">
        <p14:creationId xmlns:p14="http://schemas.microsoft.com/office/powerpoint/2010/main" val="15757345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lnSpc>
                <a:spcPct val="80000"/>
              </a:lnSpc>
            </a:pPr>
            <a:r>
              <a:rPr lang="de-DE" altLang="de-DE" sz="1200" dirty="0" smtClean="0">
                <a:latin typeface="Arial" pitchFamily="34" charset="0"/>
              </a:rPr>
              <a:t>Um zulässige Kraftgrenzen zu bestimmen, geht man von einem Basiswert aus:</a:t>
            </a:r>
          </a:p>
          <a:p>
            <a:pPr marL="228600" indent="-228600">
              <a:lnSpc>
                <a:spcPct val="80000"/>
              </a:lnSpc>
              <a:buFont typeface="Wingdings" pitchFamily="2" charset="2"/>
              <a:buChar char="§"/>
            </a:pPr>
            <a:r>
              <a:rPr lang="de-DE" altLang="de-DE" sz="1200" dirty="0" smtClean="0">
                <a:latin typeface="Arial" pitchFamily="34" charset="0"/>
              </a:rPr>
              <a:t>Basiswert: maximale Aktionskraft </a:t>
            </a:r>
            <a:r>
              <a:rPr lang="de-DE" altLang="de-DE" sz="1200" dirty="0" smtClean="0">
                <a:latin typeface="Arial" pitchFamily="34" charset="0"/>
                <a:sym typeface="Wingdings" pitchFamily="2" charset="2"/>
              </a:rPr>
              <a:t> aus Tabellen des </a:t>
            </a:r>
            <a:r>
              <a:rPr lang="de-DE" altLang="de-DE" sz="1200" b="0" i="0" dirty="0" smtClean="0">
                <a:latin typeface="Arial" pitchFamily="34" charset="0"/>
                <a:sym typeface="Wingdings" pitchFamily="2" charset="2"/>
              </a:rPr>
              <a:t>Verfahrens Siemens und Derivate, hier in der Fassung von </a:t>
            </a:r>
            <a:r>
              <a:rPr lang="de-DE" altLang="de-DE" sz="1200" b="0" i="0" dirty="0" err="1" smtClean="0">
                <a:latin typeface="Arial" pitchFamily="34" charset="0"/>
                <a:sym typeface="Wingdings" pitchFamily="2" charset="2"/>
              </a:rPr>
              <a:t>Bullinger</a:t>
            </a:r>
            <a:endParaRPr lang="de-DE" altLang="de-DE" sz="1200" b="0" i="0" dirty="0" smtClean="0">
              <a:latin typeface="Arial" pitchFamily="34" charset="0"/>
              <a:sym typeface="Wingdings" pitchFamily="2" charset="2"/>
            </a:endParaRPr>
          </a:p>
          <a:p>
            <a:pPr marL="228600" indent="-228600">
              <a:lnSpc>
                <a:spcPct val="80000"/>
              </a:lnSpc>
              <a:buFont typeface="Wingdings" pitchFamily="2" charset="2"/>
              <a:buChar char="§"/>
            </a:pPr>
            <a:r>
              <a:rPr lang="de-DE" altLang="de-DE" sz="1200" b="0" i="0" dirty="0" smtClean="0">
                <a:latin typeface="Arial" pitchFamily="34" charset="0"/>
                <a:sym typeface="Wingdings" pitchFamily="2" charset="2"/>
              </a:rPr>
              <a:t>Die Kraftwerte gelten hier für einhändige Hand-Arm-Kräfte ohne Beteiligung des Oberkörpers in sitzender Haltung</a:t>
            </a:r>
          </a:p>
          <a:p>
            <a:pPr marL="228600" indent="-228600">
              <a:lnSpc>
                <a:spcPct val="80000"/>
              </a:lnSpc>
              <a:buFont typeface="Wingdings" pitchFamily="2" charset="2"/>
              <a:buChar char="§"/>
            </a:pPr>
            <a:r>
              <a:rPr lang="de-DE" altLang="de-DE" sz="1200" dirty="0" smtClean="0">
                <a:latin typeface="Arial" pitchFamily="34" charset="0"/>
                <a:sym typeface="Wingdings" pitchFamily="2" charset="2"/>
              </a:rPr>
              <a:t>Basiswert ermittelt sich unter Beachtung der Lage des Kraftangriffspunktes (s. Modul 2-5, Körperhaltung, Kraftrichtung)</a:t>
            </a:r>
          </a:p>
          <a:p>
            <a:pPr marL="228600" indent="-228600">
              <a:lnSpc>
                <a:spcPct val="80000"/>
              </a:lnSpc>
              <a:buFont typeface="Wingdings" pitchFamily="2" charset="2"/>
              <a:buChar char="§"/>
            </a:pPr>
            <a:r>
              <a:rPr lang="de-DE" altLang="de-DE" sz="1200" dirty="0" smtClean="0">
                <a:latin typeface="Arial" pitchFamily="34" charset="0"/>
                <a:sym typeface="Wingdings" pitchFamily="2" charset="2"/>
              </a:rPr>
              <a:t>Aus dem Basiswert wird über Reduktionsfaktoren eine zulässige Kraftgrenze errechnet, die die Nutzergruppe und Einsatzbedingungen berücksichtigt.</a:t>
            </a:r>
          </a:p>
          <a:p>
            <a:pPr marL="228600" indent="-228600">
              <a:lnSpc>
                <a:spcPct val="80000"/>
              </a:lnSpc>
              <a:buFont typeface="Wingdings" pitchFamily="2" charset="2"/>
              <a:buNone/>
            </a:pPr>
            <a:endParaRPr lang="de-DE" altLang="de-DE" sz="1200" dirty="0" smtClean="0">
              <a:latin typeface="Arial" pitchFamily="34" charset="0"/>
              <a:sym typeface="Wingdings" pitchFamily="2" charset="2"/>
            </a:endParaRPr>
          </a:p>
          <a:p>
            <a:pPr marL="228600" indent="-228600">
              <a:lnSpc>
                <a:spcPct val="80000"/>
              </a:lnSpc>
            </a:pPr>
            <a:r>
              <a:rPr lang="de-DE" altLang="de-DE" sz="1200" dirty="0" smtClean="0">
                <a:latin typeface="Arial" pitchFamily="34" charset="0"/>
                <a:sym typeface="Wingdings" pitchFamily="2" charset="2"/>
              </a:rPr>
              <a:t>Reduktionsfaktoren:</a:t>
            </a:r>
          </a:p>
          <a:p>
            <a:pPr marL="228600" indent="-228600">
              <a:lnSpc>
                <a:spcPct val="80000"/>
              </a:lnSpc>
              <a:buFontTx/>
              <a:buAutoNum type="alphaLcParenR"/>
            </a:pPr>
            <a:r>
              <a:rPr lang="de-DE" altLang="de-DE" sz="1200" dirty="0" smtClean="0">
                <a:latin typeface="Arial" pitchFamily="34" charset="0"/>
                <a:sym typeface="Wingdings" pitchFamily="2" charset="2"/>
              </a:rPr>
              <a:t>nutzergruppenbezogen (Alter, Geschlecht, </a:t>
            </a:r>
            <a:r>
              <a:rPr lang="de-DE" altLang="de-DE" sz="1200" dirty="0" err="1" smtClean="0">
                <a:latin typeface="Arial" pitchFamily="34" charset="0"/>
                <a:sym typeface="Wingdings" pitchFamily="2" charset="2"/>
              </a:rPr>
              <a:t>Trainiertheit</a:t>
            </a:r>
            <a:r>
              <a:rPr lang="de-DE" altLang="de-DE" sz="1200" dirty="0" smtClean="0">
                <a:latin typeface="Arial" pitchFamily="34" charset="0"/>
                <a:sym typeface="Wingdings" pitchFamily="2" charset="2"/>
              </a:rPr>
              <a:t>)</a:t>
            </a:r>
          </a:p>
          <a:p>
            <a:pPr marL="228600" indent="-228600">
              <a:lnSpc>
                <a:spcPct val="80000"/>
              </a:lnSpc>
              <a:buFontTx/>
              <a:buAutoNum type="alphaLcParenR"/>
            </a:pPr>
            <a:r>
              <a:rPr lang="de-DE" altLang="de-DE" sz="1200" dirty="0" smtClean="0">
                <a:latin typeface="Arial" pitchFamily="34" charset="0"/>
              </a:rPr>
              <a:t>tätigkeitsbezogen (Unterscheidung nach statischem und dynamischem  Kraftausübungsfall)</a:t>
            </a:r>
          </a:p>
          <a:p>
            <a:pPr marL="228600" indent="-228600">
              <a:lnSpc>
                <a:spcPct val="80000"/>
              </a:lnSpc>
              <a:buFontTx/>
              <a:buAutoNum type="alphaLcParenR"/>
            </a:pPr>
            <a:endParaRPr lang="de-DE" altLang="de-DE" sz="1200" dirty="0" smtClean="0">
              <a:latin typeface="Arial" pitchFamily="34" charset="0"/>
            </a:endParaRPr>
          </a:p>
          <a:p>
            <a:pPr marL="228600" indent="-228600">
              <a:lnSpc>
                <a:spcPct val="80000"/>
              </a:lnSpc>
            </a:pPr>
            <a:r>
              <a:rPr lang="de-DE" altLang="de-DE" sz="1200" dirty="0" smtClean="0">
                <a:latin typeface="Arial" pitchFamily="34" charset="0"/>
              </a:rPr>
              <a:t>Über das Verfahren kann: </a:t>
            </a:r>
          </a:p>
          <a:p>
            <a:pPr marL="228600" indent="-228600">
              <a:lnSpc>
                <a:spcPct val="80000"/>
              </a:lnSpc>
              <a:buFontTx/>
              <a:buAutoNum type="alphaLcParenR"/>
            </a:pPr>
            <a:r>
              <a:rPr lang="de-DE" altLang="de-DE" sz="1200" dirty="0" smtClean="0">
                <a:latin typeface="Arial" pitchFamily="34" charset="0"/>
              </a:rPr>
              <a:t>eine Überprüfung vorhandener Stellkräfte erfolgen, indem ein für die vorhandenen Einsatzbedingungen errechneter zulässiger Kraftwert mit der gegebenen aufzubringenden Kraft verglichen wird</a:t>
            </a:r>
          </a:p>
          <a:p>
            <a:pPr marL="228600" indent="-228600">
              <a:lnSpc>
                <a:spcPct val="80000"/>
              </a:lnSpc>
              <a:buFontTx/>
              <a:buAutoNum type="alphaLcParenR"/>
            </a:pPr>
            <a:r>
              <a:rPr lang="de-DE" altLang="de-DE" sz="1200" dirty="0" smtClean="0">
                <a:latin typeface="Arial" pitchFamily="34" charset="0"/>
              </a:rPr>
              <a:t>eine Dimensionierung von Stellkräften bereits in der Planungsphase so erfolgen, dass alle Einsatzbedingungen und Besonderheiten der Nutzergruppe beachtet und damit Überlastungen des Nutzers vermieden werden</a:t>
            </a:r>
          </a:p>
          <a:p>
            <a:pPr marL="228600" indent="-228600">
              <a:lnSpc>
                <a:spcPct val="80000"/>
              </a:lnSpc>
              <a:buFontTx/>
              <a:buAutoNum type="alphaLcParenR"/>
            </a:pPr>
            <a:r>
              <a:rPr lang="de-DE" altLang="de-DE" sz="1200" dirty="0" smtClean="0">
                <a:latin typeface="Arial" pitchFamily="34" charset="0"/>
              </a:rPr>
              <a:t>die Variierung der Stellkraft durch Veränderung von Einflussgrößen und damit Gestaltungsmöglichkeiten bestimmt werden</a:t>
            </a:r>
          </a:p>
          <a:p>
            <a:pPr marL="228600" indent="-228600">
              <a:lnSpc>
                <a:spcPct val="80000"/>
              </a:lnSpc>
            </a:pPr>
            <a:endParaRPr lang="de-DE" altLang="de-DE" sz="1200" dirty="0" smtClean="0">
              <a:latin typeface="Arial" pitchFamily="34" charset="0"/>
            </a:endParaRPr>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12</a:t>
            </a:fld>
            <a:endParaRPr lang="de-DE" altLang="de-DE"/>
          </a:p>
        </p:txBody>
      </p:sp>
    </p:spTree>
    <p:extLst>
      <p:ext uri="{BB962C8B-B14F-4D97-AF65-F5344CB8AC3E}">
        <p14:creationId xmlns:p14="http://schemas.microsoft.com/office/powerpoint/2010/main" val="331129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a:buFont typeface="Wingdings" pitchFamily="2" charset="2"/>
              <a:buNone/>
            </a:pPr>
            <a:endParaRPr lang="de-DE" altLang="de-DE" sz="1000" dirty="0" smtClean="0">
              <a:latin typeface="Arial" pitchFamily="34" charset="0"/>
              <a:cs typeface="Times New Roman" pitchFamily="18" charset="0"/>
            </a:endParaRPr>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E77184AF-ED75-4CD1-8D5F-76D95B3EEF0D}" type="slidenum">
              <a:rPr kumimoji="0" lang="de-DE" altLang="de-DE"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17</a:t>
            </a:fld>
            <a:endParaRPr kumimoji="0" lang="de-DE" altLang="de-DE"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77817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altLang="de-DE" sz="1200" dirty="0" smtClean="0">
                <a:latin typeface="Arial" pitchFamily="34" charset="0"/>
              </a:rPr>
              <a:t>Bei der Bedienung von Maschinen können nicht die maximalen Körperkräfte (Aktionskräfte) zugrunde gelegt werden. Vielmehr sind in Abhängigkeit von der künftigen Nutzergruppe und den Tätigkeiten  „maximal zulässige“ Körperkräfte zu berücksichtigen, um den Menschen nicht zu überlasten. Entsprechend wird nun näher auf die Einflussfaktoren bei Körperkräften und auf die Ermittlung von zulässigen Körperkräften eingegangen.</a:t>
            </a:r>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2</a:t>
            </a:fld>
            <a:endParaRPr lang="de-DE" altLang="de-DE"/>
          </a:p>
        </p:txBody>
      </p:sp>
    </p:spTree>
    <p:extLst>
      <p:ext uri="{BB962C8B-B14F-4D97-AF65-F5344CB8AC3E}">
        <p14:creationId xmlns:p14="http://schemas.microsoft.com/office/powerpoint/2010/main" val="660437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190500" rtl="0" eaLnBrk="0" fontAlgn="base" latinLnBrk="0" hangingPunct="0">
              <a:lnSpc>
                <a:spcPct val="100000"/>
              </a:lnSpc>
              <a:spcBef>
                <a:spcPct val="30000"/>
              </a:spcBef>
              <a:spcAft>
                <a:spcPct val="0"/>
              </a:spcAft>
              <a:buClrTx/>
              <a:buSzTx/>
              <a:buFont typeface="Wingdings" pitchFamily="2" charset="2"/>
              <a:buNone/>
              <a:tabLst/>
              <a:defRPr/>
            </a:pPr>
            <a:r>
              <a:rPr lang="de-DE" sz="1200" dirty="0" smtClean="0"/>
              <a:t>der Kraftwert des 5.Perzentils bedeutet, dass nur 5% der gemessenen Werte des Probandenkollektivs für die maximale statische Aktionskraft unter diesem Grenzwert liegen, 95% liegen drüber</a:t>
            </a:r>
          </a:p>
          <a:p>
            <a:pPr marL="0" marR="0" indent="0" algn="l" defTabSz="190500" rtl="0" eaLnBrk="0" fontAlgn="base" latinLnBrk="0" hangingPunct="0">
              <a:lnSpc>
                <a:spcPct val="100000"/>
              </a:lnSpc>
              <a:spcBef>
                <a:spcPct val="30000"/>
              </a:spcBef>
              <a:spcAft>
                <a:spcPct val="0"/>
              </a:spcAft>
              <a:buClrTx/>
              <a:buSzTx/>
              <a:buFont typeface="Wingdings" pitchFamily="2" charset="2"/>
              <a:buNone/>
              <a:tabLst/>
              <a:defRPr/>
            </a:pPr>
            <a:r>
              <a:rPr lang="de-DE" sz="1200" dirty="0" smtClean="0"/>
              <a:t>d. h. bei einer Auslegung nach dem 5. Kraftperzentil sind nur 5% schwächer, 95% der Nutzergruppe kann diese Kräfte</a:t>
            </a:r>
            <a:r>
              <a:rPr lang="de-DE" sz="1200" baseline="0" dirty="0" smtClean="0"/>
              <a:t> aufbringen (bezogen auf eine Probandengruppe, die i. allg. das gleiche Geschlecht und Alter aufweist)</a:t>
            </a:r>
            <a:endParaRPr lang="de-DE" sz="1200" dirty="0" smtClean="0"/>
          </a:p>
          <a:p>
            <a:pPr marL="0" marR="0" indent="0" algn="l" defTabSz="190500" rtl="0" eaLnBrk="0" fontAlgn="base" latinLnBrk="0" hangingPunct="0">
              <a:lnSpc>
                <a:spcPct val="100000"/>
              </a:lnSpc>
              <a:spcBef>
                <a:spcPct val="30000"/>
              </a:spcBef>
              <a:spcAft>
                <a:spcPct val="0"/>
              </a:spcAft>
              <a:buClrTx/>
              <a:buSzTx/>
              <a:buFont typeface="Wingdings" pitchFamily="2" charset="2"/>
              <a:buNone/>
              <a:tabLst/>
              <a:defRPr/>
            </a:pPr>
            <a:r>
              <a:rPr lang="de-DE" sz="1200" dirty="0" smtClean="0"/>
              <a:t>50. Kraftperzentil heißt: 50% der gemessenen Werte liegen über oder unter dem Median</a:t>
            </a:r>
          </a:p>
          <a:p>
            <a:pPr defTabSz="190500">
              <a:buFont typeface="Wingdings" pitchFamily="2" charset="2"/>
              <a:buNone/>
            </a:pPr>
            <a:endParaRPr lang="de-DE" altLang="de-DE" sz="1200" dirty="0" smtClean="0">
              <a:latin typeface="Arial" pitchFamily="34" charset="0"/>
              <a:cs typeface="Times New Roman" pitchFamily="18" charset="0"/>
            </a:endParaRPr>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3</a:t>
            </a:fld>
            <a:endParaRPr lang="de-DE" altLang="de-DE"/>
          </a:p>
        </p:txBody>
      </p:sp>
    </p:spTree>
    <p:extLst>
      <p:ext uri="{BB962C8B-B14F-4D97-AF65-F5344CB8AC3E}">
        <p14:creationId xmlns:p14="http://schemas.microsoft.com/office/powerpoint/2010/main" val="245550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120000"/>
              </a:lnSpc>
              <a:spcBef>
                <a:spcPct val="20000"/>
              </a:spcBef>
              <a:spcAft>
                <a:spcPct val="20000"/>
              </a:spcAft>
              <a:buFont typeface="Wingdings" pitchFamily="2" charset="2"/>
              <a:buNone/>
            </a:pPr>
            <a:r>
              <a:rPr lang="de-DE" altLang="de-DE" sz="1200" dirty="0" smtClean="0">
                <a:latin typeface="Arial" pitchFamily="34" charset="0"/>
              </a:rPr>
              <a:t>Für die im Bild angegebene Armhaltung – Seitenwinkel 30°, Höhenwinkel 30°, angewinkelter Arm (ca. halbe Armlänge) – sind statische Aktionskräfte als </a:t>
            </a:r>
            <a:r>
              <a:rPr lang="de-DE" altLang="de-DE" sz="1200" dirty="0" err="1" smtClean="0">
                <a:latin typeface="Arial" pitchFamily="34" charset="0"/>
              </a:rPr>
              <a:t>Perzentilwerte</a:t>
            </a:r>
            <a:r>
              <a:rPr lang="de-DE" altLang="de-DE" sz="1200" dirty="0" smtClean="0">
                <a:latin typeface="Arial" pitchFamily="34" charset="0"/>
              </a:rPr>
              <a:t> (Kraftperzentil) angegeben.</a:t>
            </a:r>
          </a:p>
          <a:p>
            <a:pPr marL="180975" indent="-180975">
              <a:lnSpc>
                <a:spcPct val="120000"/>
              </a:lnSpc>
              <a:spcBef>
                <a:spcPct val="20000"/>
              </a:spcBef>
              <a:spcAft>
                <a:spcPct val="20000"/>
              </a:spcAft>
            </a:pPr>
            <a:r>
              <a:rPr lang="de-DE" altLang="de-DE" sz="1200" b="1" dirty="0" smtClean="0">
                <a:latin typeface="Arial" pitchFamily="34" charset="0"/>
              </a:rPr>
              <a:t>5.Perzentil bedeutet: </a:t>
            </a:r>
          </a:p>
          <a:p>
            <a:pPr marL="180975" indent="-180975">
              <a:lnSpc>
                <a:spcPct val="120000"/>
              </a:lnSpc>
              <a:spcBef>
                <a:spcPct val="20000"/>
              </a:spcBef>
              <a:spcAft>
                <a:spcPct val="20000"/>
              </a:spcAft>
              <a:buFont typeface="Wingdings" pitchFamily="2" charset="2"/>
              <a:buChar char="§"/>
            </a:pPr>
            <a:r>
              <a:rPr lang="de-DE" altLang="de-DE" sz="1200" dirty="0" smtClean="0">
                <a:latin typeface="Arial" pitchFamily="34" charset="0"/>
              </a:rPr>
              <a:t>Männer mit geringem Kraftvermögen können an dem konkreten Kraftangriffspunkt und für die beschriebene Kraftrichtung max. 53 N aufbringen.</a:t>
            </a:r>
          </a:p>
          <a:p>
            <a:pPr marL="180975" indent="-180975">
              <a:lnSpc>
                <a:spcPct val="120000"/>
              </a:lnSpc>
              <a:spcBef>
                <a:spcPct val="20000"/>
              </a:spcBef>
              <a:spcAft>
                <a:spcPct val="20000"/>
              </a:spcAft>
              <a:buFont typeface="Wingdings" pitchFamily="2" charset="2"/>
              <a:buChar char="§"/>
            </a:pPr>
            <a:r>
              <a:rPr lang="de-DE" altLang="de-DE" sz="1200" dirty="0" smtClean="0">
                <a:latin typeface="Arial" pitchFamily="34" charset="0"/>
              </a:rPr>
              <a:t>95% der Männer haben ein größeres Kraftvermögen.</a:t>
            </a:r>
          </a:p>
          <a:p>
            <a:pPr marL="180975" indent="-180975">
              <a:lnSpc>
                <a:spcPct val="120000"/>
              </a:lnSpc>
              <a:spcBef>
                <a:spcPct val="20000"/>
              </a:spcBef>
              <a:spcAft>
                <a:spcPct val="20000"/>
              </a:spcAft>
              <a:buFont typeface="Wingdings" pitchFamily="2" charset="2"/>
              <a:buChar char="§"/>
            </a:pPr>
            <a:r>
              <a:rPr lang="de-DE" altLang="de-DE" sz="1200" dirty="0" smtClean="0">
                <a:latin typeface="Arial" pitchFamily="34" charset="0"/>
              </a:rPr>
              <a:t>5% der Männer haben geringere Kräfte, können weniger als 53 N aufbringen.</a:t>
            </a:r>
          </a:p>
          <a:p>
            <a:pPr marL="180975" indent="-180975">
              <a:lnSpc>
                <a:spcPct val="120000"/>
              </a:lnSpc>
              <a:spcBef>
                <a:spcPct val="20000"/>
              </a:spcBef>
              <a:spcAft>
                <a:spcPct val="20000"/>
              </a:spcAft>
            </a:pPr>
            <a:r>
              <a:rPr lang="de-DE" altLang="de-DE" sz="1200" b="1" dirty="0" smtClean="0">
                <a:latin typeface="Arial" pitchFamily="34" charset="0"/>
              </a:rPr>
              <a:t>95.Perzentil bedeutet: </a:t>
            </a:r>
          </a:p>
          <a:p>
            <a:pPr marL="180975" indent="-180975">
              <a:lnSpc>
                <a:spcPct val="120000"/>
              </a:lnSpc>
              <a:spcBef>
                <a:spcPct val="20000"/>
              </a:spcBef>
              <a:spcAft>
                <a:spcPct val="20000"/>
              </a:spcAft>
              <a:buFont typeface="Wingdings" pitchFamily="2" charset="2"/>
              <a:buChar char="§"/>
            </a:pPr>
            <a:r>
              <a:rPr lang="de-DE" altLang="de-DE" sz="1200" dirty="0" smtClean="0">
                <a:latin typeface="Arial" pitchFamily="34" charset="0"/>
              </a:rPr>
              <a:t>5% der Männer haben ein noch größeres Kraftvermögen.</a:t>
            </a:r>
          </a:p>
          <a:p>
            <a:pPr marL="180975" indent="-180975">
              <a:lnSpc>
                <a:spcPct val="120000"/>
              </a:lnSpc>
              <a:spcBef>
                <a:spcPct val="20000"/>
              </a:spcBef>
              <a:spcAft>
                <a:spcPct val="20000"/>
              </a:spcAft>
              <a:buFont typeface="Wingdings" pitchFamily="2" charset="2"/>
              <a:buChar char="§"/>
            </a:pPr>
            <a:endParaRPr lang="de-DE" altLang="de-DE" sz="1200" dirty="0" smtClean="0">
              <a:latin typeface="Arial" pitchFamily="34" charset="0"/>
            </a:endParaRPr>
          </a:p>
          <a:p>
            <a:pPr marL="180975" indent="-180975"/>
            <a:endParaRPr lang="de-DE" altLang="de-DE" sz="1200" dirty="0" smtClean="0">
              <a:latin typeface="Arial" pitchFamily="34" charset="0"/>
            </a:endParaRPr>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5</a:t>
            </a:fld>
            <a:endParaRPr lang="de-DE" altLang="de-DE"/>
          </a:p>
        </p:txBody>
      </p:sp>
    </p:spTree>
    <p:extLst>
      <p:ext uri="{BB962C8B-B14F-4D97-AF65-F5344CB8AC3E}">
        <p14:creationId xmlns:p14="http://schemas.microsoft.com/office/powerpoint/2010/main" val="5271158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Unterscheidung häuslicher und gewerblicher Gebrauch (in der DIN EN 1005-3:2009-01 im informativen Anhang B –3.5 dargestellt)</a:t>
            </a:r>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6</a:t>
            </a:fld>
            <a:endParaRPr lang="de-DE" altLang="de-DE"/>
          </a:p>
        </p:txBody>
      </p:sp>
    </p:spTree>
    <p:extLst>
      <p:ext uri="{BB962C8B-B14F-4D97-AF65-F5344CB8AC3E}">
        <p14:creationId xmlns:p14="http://schemas.microsoft.com/office/powerpoint/2010/main" val="3089516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defTabSz="304800"/>
            <a:r>
              <a:rPr lang="de-DE" altLang="de-DE" dirty="0" smtClean="0">
                <a:latin typeface="Arial" pitchFamily="34" charset="0"/>
              </a:rPr>
              <a:t>Einflussfaktoren sind </a:t>
            </a:r>
            <a:r>
              <a:rPr lang="de-DE" altLang="de-DE" i="1" dirty="0" smtClean="0">
                <a:latin typeface="Arial" pitchFamily="34" charset="0"/>
              </a:rPr>
              <a:t>personenbezogen</a:t>
            </a:r>
            <a:r>
              <a:rPr lang="de-DE" altLang="de-DE" dirty="0" smtClean="0">
                <a:latin typeface="Arial" pitchFamily="34" charset="0"/>
              </a:rPr>
              <a:t> oder </a:t>
            </a:r>
            <a:r>
              <a:rPr lang="de-DE" altLang="de-DE" i="1" dirty="0" smtClean="0">
                <a:latin typeface="Arial" pitchFamily="34" charset="0"/>
              </a:rPr>
              <a:t>tätigkeitsbezogen</a:t>
            </a:r>
            <a:r>
              <a:rPr lang="de-DE" altLang="de-DE" dirty="0" smtClean="0">
                <a:latin typeface="Arial" pitchFamily="34" charset="0"/>
              </a:rPr>
              <a:t>:</a:t>
            </a:r>
          </a:p>
          <a:p>
            <a:pPr marL="180975" indent="-180975" defTabSz="304800"/>
            <a:r>
              <a:rPr lang="de-DE" altLang="de-DE" b="1" dirty="0" smtClean="0">
                <a:latin typeface="Arial" pitchFamily="34" charset="0"/>
              </a:rPr>
              <a:t>Personenbezogen</a:t>
            </a:r>
            <a:r>
              <a:rPr lang="de-DE" altLang="de-DE" dirty="0" smtClean="0">
                <a:latin typeface="Arial" pitchFamily="34" charset="0"/>
              </a:rPr>
              <a:t>: Neben Alter, Geschlecht und </a:t>
            </a:r>
            <a:r>
              <a:rPr lang="de-DE" altLang="de-DE" dirty="0" err="1" smtClean="0">
                <a:latin typeface="Arial" pitchFamily="34" charset="0"/>
              </a:rPr>
              <a:t>Trainiertheit</a:t>
            </a:r>
            <a:r>
              <a:rPr lang="de-DE" altLang="de-DE" dirty="0" smtClean="0">
                <a:latin typeface="Arial" pitchFamily="34" charset="0"/>
              </a:rPr>
              <a:t> sowie Konstitution und Gesundheitszustand können auch Faktoren wie Motivation beeinflussen (Die Motivation führt zu kurzfristigen Veränderungen der Leistungskapazität). </a:t>
            </a:r>
          </a:p>
          <a:p>
            <a:pPr marL="180975" indent="-180975" defTabSz="304800"/>
            <a:r>
              <a:rPr lang="de-DE" altLang="de-DE" b="1" dirty="0" smtClean="0">
                <a:latin typeface="Arial" pitchFamily="34" charset="0"/>
              </a:rPr>
              <a:t>Tätigkeitsbezogen:</a:t>
            </a:r>
          </a:p>
          <a:p>
            <a:pPr marL="180975" indent="-180975" defTabSz="304800"/>
            <a:r>
              <a:rPr lang="de-DE" altLang="de-DE" dirty="0" smtClean="0">
                <a:latin typeface="Arial" pitchFamily="34" charset="0"/>
              </a:rPr>
              <a:t>Extreme klimatische Bedingungen wie z. B. Kälte lassen Muskeln, Sehnen und Bänder erhärten, was die Dehnungs- und Kontraktionsfähigkeit beeinflusst, es kann zu Verletzungen am Muskel oder an den angrenzenden Sehnen und Bändern kommen. </a:t>
            </a:r>
          </a:p>
          <a:p>
            <a:pPr marL="180975" indent="-180975" defTabSz="304800"/>
            <a:r>
              <a:rPr lang="de-DE" altLang="de-DE" dirty="0" smtClean="0">
                <a:latin typeface="Arial" pitchFamily="34" charset="0"/>
              </a:rPr>
              <a:t>Durch ungünstige Greifbedingungen wie zu große Griffe kann es durch die Fingerspreizung zu einer Verkürzung der Sehnen kommen, was die Beweglichkeit der Fingerglieder und ihr Kraftvermögen einschränkt. </a:t>
            </a:r>
          </a:p>
          <a:p>
            <a:pPr marL="180975" indent="-180975" defTabSz="304800"/>
            <a:r>
              <a:rPr lang="de-DE" altLang="de-DE" dirty="0" smtClean="0">
                <a:latin typeface="Arial" pitchFamily="34" charset="0"/>
              </a:rPr>
              <a:t>Bei mittlerer Muskellänge kann die größte Muskelkraft erzeugt werden (Anhängigkeit vom Gelenkwinkel); Gelenkwinkel beschreiben die Stellung und Auslenkung der Gliedmaßen zueinander. Der Beugewinkel ist somit über seinen Einfluss auf die Muskellänge ein Maß für die Muskelkraft. Mittlere Bewegungsbereiche der Gelenke sind anzustreben</a:t>
            </a:r>
            <a:r>
              <a:rPr lang="de-DE" altLang="de-DE" b="1" i="1" dirty="0" smtClean="0">
                <a:latin typeface="Arial" pitchFamily="34" charset="0"/>
              </a:rPr>
              <a:t> </a:t>
            </a:r>
            <a:r>
              <a:rPr lang="de-DE" altLang="de-DE" dirty="0" smtClean="0">
                <a:latin typeface="Arial" pitchFamily="34" charset="0"/>
                <a:sym typeface="Wingdings" pitchFamily="2" charset="2"/>
              </a:rPr>
              <a:t></a:t>
            </a:r>
            <a:r>
              <a:rPr lang="de-DE" altLang="de-DE" dirty="0" smtClean="0">
                <a:latin typeface="Arial" pitchFamily="34" charset="0"/>
              </a:rPr>
              <a:t> optimale Hebelverhältnisse. Beispielsweise kann die größte Armbeugekraft im Ellenbogen bei einem Beugewinkel von 90° bis 120° aufgebracht werden.</a:t>
            </a:r>
          </a:p>
          <a:p>
            <a:pPr marL="180975" indent="-180975" defTabSz="304800"/>
            <a:r>
              <a:rPr lang="de-DE" altLang="de-DE" dirty="0" smtClean="0">
                <a:latin typeface="Arial" pitchFamily="34" charset="0"/>
              </a:rPr>
              <a:t>Die Muskelkraft hängt ebenfalls von der Bewegungsgeschwindigkeit ab:</a:t>
            </a:r>
          </a:p>
          <a:p>
            <a:pPr lvl="1" defTabSz="304800"/>
            <a:r>
              <a:rPr lang="de-DE" altLang="de-DE" dirty="0" smtClean="0">
                <a:latin typeface="Arial" pitchFamily="34" charset="0"/>
              </a:rPr>
              <a:t>sehr schnelle Bewegungen: nur geringe Kraftaufwendung möglich</a:t>
            </a:r>
          </a:p>
          <a:p>
            <a:pPr lvl="1" defTabSz="304800"/>
            <a:r>
              <a:rPr lang="de-DE" altLang="de-DE" dirty="0" smtClean="0">
                <a:latin typeface="Arial" pitchFamily="34" charset="0"/>
              </a:rPr>
              <a:t>langsame Bewegung: hohe Kraftaufbringung möglich</a:t>
            </a:r>
          </a:p>
          <a:p>
            <a:pPr lvl="1" defTabSz="304800"/>
            <a:r>
              <a:rPr lang="de-DE" altLang="de-DE" dirty="0" smtClean="0">
                <a:latin typeface="Arial" pitchFamily="34" charset="0"/>
              </a:rPr>
              <a:t>keine Bewegung: isometrische Kontraktion (konstante Muskellänge): Erzeugung größter Maximalkräfte</a:t>
            </a:r>
          </a:p>
          <a:p>
            <a:pPr lvl="1" defTabSz="304800"/>
            <a:r>
              <a:rPr lang="de-DE" altLang="de-DE" dirty="0" smtClean="0">
                <a:latin typeface="Arial" pitchFamily="34" charset="0"/>
              </a:rPr>
              <a:t>ungefähr mittlere Bewegungsgeschwindigkeit anstreben: mittlere Kräfte</a:t>
            </a:r>
          </a:p>
          <a:p>
            <a:pPr marL="180975" indent="-180975" defTabSz="304800">
              <a:lnSpc>
                <a:spcPct val="110000"/>
              </a:lnSpc>
              <a:spcBef>
                <a:spcPct val="10000"/>
              </a:spcBef>
              <a:spcAft>
                <a:spcPct val="10000"/>
              </a:spcAft>
              <a:buFont typeface="Wingdings" pitchFamily="2" charset="2"/>
              <a:buChar char="§"/>
            </a:pPr>
            <a:endParaRPr lang="de-DE" altLang="de-DE" sz="1000" dirty="0" smtClean="0">
              <a:latin typeface="Arial" pitchFamily="34" charset="0"/>
            </a:endParaRPr>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7</a:t>
            </a:fld>
            <a:endParaRPr lang="de-DE" altLang="de-DE"/>
          </a:p>
        </p:txBody>
      </p:sp>
    </p:spTree>
    <p:extLst>
      <p:ext uri="{BB962C8B-B14F-4D97-AF65-F5344CB8AC3E}">
        <p14:creationId xmlns:p14="http://schemas.microsoft.com/office/powerpoint/2010/main" val="31776727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a:buFont typeface="Wingdings" pitchFamily="2" charset="2"/>
              <a:buChar char="§"/>
            </a:pPr>
            <a:r>
              <a:rPr lang="de-DE" altLang="de-DE" sz="1200" dirty="0" smtClean="0">
                <a:latin typeface="Arial" pitchFamily="34" charset="0"/>
              </a:rPr>
              <a:t>Jugendliche und Ältere haben im Vergleich zu 30-Jährigen ein geringeres Kraftvermögen.</a:t>
            </a:r>
          </a:p>
          <a:p>
            <a:pPr marL="180975" indent="-180975">
              <a:buFont typeface="Wingdings" pitchFamily="2" charset="2"/>
              <a:buChar char="§"/>
            </a:pPr>
            <a:r>
              <a:rPr lang="de-DE" altLang="de-DE" sz="1200" dirty="0" smtClean="0">
                <a:latin typeface="Arial" pitchFamily="34" charset="0"/>
              </a:rPr>
              <a:t>Für etwa 30-Jährige lassen sich die größten Kräfte messen, daher entsprechen sie dem 100%-Wert.</a:t>
            </a:r>
          </a:p>
          <a:p>
            <a:pPr marL="180975" indent="-180975">
              <a:buFont typeface="Wingdings" pitchFamily="2" charset="2"/>
              <a:buChar char="§"/>
            </a:pPr>
            <a:r>
              <a:rPr lang="de-DE" altLang="de-DE" sz="1200" dirty="0" smtClean="0">
                <a:latin typeface="Arial" pitchFamily="34" charset="0"/>
              </a:rPr>
              <a:t>Frauen haben aufgrund eines kleineren Muskelquerschnitts geringere Muskelkräfte als Männer.</a:t>
            </a:r>
          </a:p>
          <a:p>
            <a:pPr marL="180975" indent="-180975">
              <a:buFont typeface="Wingdings" pitchFamily="2" charset="2"/>
              <a:buChar char="§"/>
            </a:pPr>
            <a:r>
              <a:rPr lang="de-DE" altLang="de-DE" sz="1200" dirty="0" smtClean="0">
                <a:latin typeface="Arial" pitchFamily="34" charset="0"/>
              </a:rPr>
              <a:t>Bei einem Training wenig trainierter Muskeln kann eine maximale Steigerung der Muskelkraft von 10% je Woche erreicht werden (Trainingsdauer kann sehr kurzzeitig sein, z. B. 1s).</a:t>
            </a:r>
          </a:p>
          <a:p>
            <a:pPr marL="180975" indent="-180975">
              <a:buFont typeface="Wingdings" pitchFamily="2" charset="2"/>
              <a:buChar char="§"/>
            </a:pPr>
            <a:r>
              <a:rPr lang="de-DE" altLang="de-DE" sz="1200" dirty="0" smtClean="0">
                <a:latin typeface="Arial" pitchFamily="34" charset="0"/>
              </a:rPr>
              <a:t>Bei völliger Inaktivität der Muskulatur (z. B. Eingipsen) kann Muskelkraft-Verlust bis 30% pro Woche betragen (3-faches vom Trainingsgewinn).</a:t>
            </a:r>
            <a:endParaRPr lang="de-DE" altLang="de-DE" sz="1200" dirty="0" smtClean="0">
              <a:latin typeface="Arial" pitchFamily="34" charset="0"/>
              <a:sym typeface="Wingdings" pitchFamily="2" charset="2"/>
            </a:endParaRPr>
          </a:p>
          <a:p>
            <a:pPr marL="180975" indent="-180975">
              <a:buFont typeface="Wingdings" pitchFamily="2" charset="2"/>
              <a:buNone/>
            </a:pPr>
            <a:r>
              <a:rPr lang="de-DE" altLang="de-DE" sz="1200" dirty="0" smtClean="0">
                <a:latin typeface="Arial" pitchFamily="34" charset="0"/>
                <a:sym typeface="Wingdings" pitchFamily="2" charset="2"/>
              </a:rPr>
              <a:t>	</a:t>
            </a:r>
            <a:r>
              <a:rPr lang="de-DE" altLang="de-DE" sz="1200" dirty="0" smtClean="0">
                <a:latin typeface="Arial" pitchFamily="34" charset="0"/>
              </a:rPr>
              <a:t> Beachtung bei Eingliederung von Mitarbeitern nach langer Krankheit, bei Neueinstellungen</a:t>
            </a:r>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8</a:t>
            </a:fld>
            <a:endParaRPr lang="de-DE" altLang="de-DE"/>
          </a:p>
        </p:txBody>
      </p:sp>
    </p:spTree>
    <p:extLst>
      <p:ext uri="{BB962C8B-B14F-4D97-AF65-F5344CB8AC3E}">
        <p14:creationId xmlns:p14="http://schemas.microsoft.com/office/powerpoint/2010/main" val="17881246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a:lnSpc>
                <a:spcPct val="105000"/>
              </a:lnSpc>
              <a:spcBef>
                <a:spcPct val="15000"/>
              </a:spcBef>
              <a:spcAft>
                <a:spcPct val="15000"/>
              </a:spcAft>
              <a:buFont typeface="Wingdings" pitchFamily="2" charset="2"/>
              <a:buChar char="§"/>
            </a:pPr>
            <a:r>
              <a:rPr lang="de-DE" altLang="de-DE" sz="1200" dirty="0" smtClean="0">
                <a:latin typeface="Arial" pitchFamily="34" charset="0"/>
              </a:rPr>
              <a:t>Durchblutung wird bereits ab 15% Maximalkraft durch entstehenden Muskelinnendruck gedrosselt, dadurch Beschränkung der maximal möglichen Arbeitsdauer</a:t>
            </a:r>
          </a:p>
          <a:p>
            <a:pPr marL="180975" indent="-180975">
              <a:lnSpc>
                <a:spcPct val="105000"/>
              </a:lnSpc>
              <a:spcBef>
                <a:spcPct val="15000"/>
              </a:spcBef>
              <a:spcAft>
                <a:spcPct val="15000"/>
              </a:spcAft>
              <a:buFont typeface="Wingdings" pitchFamily="2" charset="2"/>
              <a:buChar char="§"/>
            </a:pPr>
            <a:r>
              <a:rPr lang="de-DE" altLang="de-DE" sz="1200" dirty="0" smtClean="0">
                <a:latin typeface="Arial" pitchFamily="34" charset="0"/>
              </a:rPr>
              <a:t>statische Haltearbeit in Höhe 100% </a:t>
            </a:r>
            <a:r>
              <a:rPr lang="de-DE" altLang="de-DE" sz="1200" dirty="0" err="1" smtClean="0">
                <a:latin typeface="Arial" pitchFamily="34" charset="0"/>
              </a:rPr>
              <a:t>F</a:t>
            </a:r>
            <a:r>
              <a:rPr lang="de-DE" altLang="de-DE" sz="1200" baseline="-25000" dirty="0" err="1" smtClean="0">
                <a:latin typeface="Arial" pitchFamily="34" charset="0"/>
              </a:rPr>
              <a:t>Max</a:t>
            </a:r>
            <a:r>
              <a:rPr lang="de-DE" altLang="de-DE" sz="1200" dirty="0" smtClean="0">
                <a:latin typeface="Arial" pitchFamily="34" charset="0"/>
              </a:rPr>
              <a:t> für 6 s Arbeitsdauer möglich</a:t>
            </a:r>
          </a:p>
          <a:p>
            <a:pPr marL="180975" indent="-180975">
              <a:lnSpc>
                <a:spcPct val="105000"/>
              </a:lnSpc>
              <a:spcBef>
                <a:spcPct val="15000"/>
              </a:spcBef>
              <a:spcAft>
                <a:spcPct val="15000"/>
              </a:spcAft>
              <a:buFont typeface="Wingdings" pitchFamily="2" charset="2"/>
              <a:buChar char="§"/>
            </a:pPr>
            <a:r>
              <a:rPr lang="de-DE" altLang="de-DE" sz="1200" dirty="0" smtClean="0">
                <a:latin typeface="Arial" pitchFamily="34" charset="0"/>
              </a:rPr>
              <a:t>Für eine andauernde Tätigkeit sind daher nur Anteile der Maximalkraft zu planen.</a:t>
            </a:r>
          </a:p>
          <a:p>
            <a:pPr marL="180975" indent="-180975">
              <a:lnSpc>
                <a:spcPct val="105000"/>
              </a:lnSpc>
              <a:spcBef>
                <a:spcPct val="15000"/>
              </a:spcBef>
              <a:spcAft>
                <a:spcPct val="15000"/>
              </a:spcAft>
              <a:buFont typeface="Wingdings" pitchFamily="2" charset="2"/>
              <a:buChar char="§"/>
            </a:pPr>
            <a:r>
              <a:rPr lang="de-DE" altLang="de-DE" sz="1200" dirty="0" smtClean="0">
                <a:latin typeface="Arial" pitchFamily="34" charset="0"/>
              </a:rPr>
              <a:t>Da statische Belastungen kritischer sind, liegt hier die Dauerleistungsgrenze bei einer individuellen Kraft in Höhe von 10% bis 15% der Maximalkraft (gewährleistet eine ermüdungsfreie Muskelbeanspruchung über eine längere Zeit).</a:t>
            </a:r>
          </a:p>
          <a:p>
            <a:pPr marL="180975" indent="-180975">
              <a:lnSpc>
                <a:spcPct val="105000"/>
              </a:lnSpc>
              <a:spcBef>
                <a:spcPct val="15000"/>
              </a:spcBef>
              <a:spcAft>
                <a:spcPct val="15000"/>
              </a:spcAft>
              <a:buFont typeface="Wingdings" pitchFamily="2" charset="2"/>
              <a:buChar char="§"/>
            </a:pPr>
            <a:r>
              <a:rPr lang="de-DE" altLang="de-DE" sz="1200" dirty="0" smtClean="0">
                <a:latin typeface="Arial" pitchFamily="34" charset="0"/>
              </a:rPr>
              <a:t>Z. B. wenn eine Person eine (individuelle) Maximalkraft in Richtung –B von 300 N aufweist, kann</a:t>
            </a:r>
            <a:r>
              <a:rPr lang="de-DE" altLang="de-DE" sz="1200" baseline="0" dirty="0" smtClean="0">
                <a:latin typeface="Arial" pitchFamily="34" charset="0"/>
              </a:rPr>
              <a:t> sie bei etwa 30 N ermüdungsfrei über eine Schichtdauer arbeiten (theoretisch; die Motivation wird diese Grenze nach längerer Zeit u. U. herabsetzen)</a:t>
            </a:r>
            <a:r>
              <a:rPr lang="de-DE" altLang="de-DE" sz="1200" dirty="0" smtClean="0">
                <a:latin typeface="Arial" pitchFamily="34" charset="0"/>
              </a:rPr>
              <a:t> </a:t>
            </a:r>
          </a:p>
          <a:p>
            <a:pPr marL="180975" indent="-180975">
              <a:lnSpc>
                <a:spcPct val="105000"/>
              </a:lnSpc>
              <a:spcBef>
                <a:spcPct val="15000"/>
              </a:spcBef>
              <a:spcAft>
                <a:spcPct val="15000"/>
              </a:spcAft>
              <a:buFont typeface="Wingdings" pitchFamily="2" charset="2"/>
              <a:buChar char="§"/>
            </a:pPr>
            <a:r>
              <a:rPr lang="de-DE" altLang="de-DE" sz="1200" dirty="0" smtClean="0">
                <a:latin typeface="Arial" pitchFamily="34" charset="0"/>
              </a:rPr>
              <a:t>tätigkeitsbezogen: Arbeits- und Pausenregime s. Diagramm: 20% der Maximalkraft können über 90% einer Kontraktionszeit aufgebracht werden, wenn 10% dieser Gesamtzeit Pausen sind.</a:t>
            </a:r>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9</a:t>
            </a:fld>
            <a:endParaRPr lang="de-DE" altLang="de-DE"/>
          </a:p>
        </p:txBody>
      </p:sp>
    </p:spTree>
    <p:extLst>
      <p:ext uri="{BB962C8B-B14F-4D97-AF65-F5344CB8AC3E}">
        <p14:creationId xmlns:p14="http://schemas.microsoft.com/office/powerpoint/2010/main" val="17556728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sz="1200" dirty="0" smtClean="0">
                <a:latin typeface="Arial" pitchFamily="34" charset="0"/>
              </a:rPr>
              <a:t>Ab 15 % der Maximalkraft kann eine Kraft praktisch andauernd aufgebracht werden.</a:t>
            </a:r>
          </a:p>
          <a:p>
            <a:r>
              <a:rPr lang="de-DE" altLang="de-DE" sz="1200" dirty="0" smtClean="0">
                <a:latin typeface="Arial" pitchFamily="34" charset="0"/>
              </a:rPr>
              <a:t>Dagegen tritt schnelle Muskelermüdung ein, sobald größere Anteile der Maximalkraft bei der Kraftanwendung gefordert werden.</a:t>
            </a:r>
          </a:p>
          <a:p>
            <a:r>
              <a:rPr lang="de-DE" altLang="de-DE" sz="1200" dirty="0" smtClean="0">
                <a:latin typeface="Arial" pitchFamily="34" charset="0"/>
              </a:rPr>
              <a:t>Beispielsweise sind knapp 40% der Maximalkraft nur für 2 min Dauer aufbringbar, dann benötigt der Muskel eine Erholung.</a:t>
            </a:r>
          </a:p>
          <a:p>
            <a:endParaRPr lang="de-DE" altLang="de-DE" sz="1200" dirty="0" smtClean="0">
              <a:latin typeface="Arial" pitchFamily="34" charset="0"/>
            </a:endParaRPr>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10</a:t>
            </a:fld>
            <a:endParaRPr lang="de-DE" altLang="de-DE"/>
          </a:p>
        </p:txBody>
      </p:sp>
    </p:spTree>
    <p:extLst>
      <p:ext uri="{BB962C8B-B14F-4D97-AF65-F5344CB8AC3E}">
        <p14:creationId xmlns:p14="http://schemas.microsoft.com/office/powerpoint/2010/main" val="4102978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xmlns=""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a16="http://schemas.microsoft.com/office/drawing/2014/main" xmlns=""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a16="http://schemas.microsoft.com/office/drawing/2014/main" xmlns=""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AndTwoObj">
  <p:cSld name="Titel, Inhalt und 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958851" y="1211263"/>
            <a:ext cx="10515600" cy="679450"/>
          </a:xfr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958851" y="2125663"/>
            <a:ext cx="5154083" cy="4032250"/>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quarter" idx="2"/>
          </p:nvPr>
        </p:nvSpPr>
        <p:spPr>
          <a:xfrm>
            <a:off x="6316133" y="2125664"/>
            <a:ext cx="5156200" cy="1939925"/>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Inhaltsplatzhalter 4"/>
          <p:cNvSpPr>
            <a:spLocks noGrp="1"/>
          </p:cNvSpPr>
          <p:nvPr>
            <p:ph sz="quarter" idx="3"/>
          </p:nvPr>
        </p:nvSpPr>
        <p:spPr>
          <a:xfrm>
            <a:off x="6316133" y="4217989"/>
            <a:ext cx="5156200" cy="1939925"/>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2449500056"/>
      </p:ext>
    </p:extLst>
  </p:cSld>
  <p:clrMapOvr>
    <a:masterClrMapping/>
  </p:clrMapOvr>
  <p:transition spd="med">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xmlns="" id="{24EA34D8-1483-DCD9-26C3-67A33E31480B}"/>
              </a:ext>
              <a:ext uri="{C183D7F6-B498-43B3-948B-1728B52AA6E4}">
                <adec:decorative xmlns:adec="http://schemas.microsoft.com/office/drawing/2017/decorative" xmlns=""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a16="http://schemas.microsoft.com/office/drawing/2014/main" xmlns="" id="{911169DB-FCD0-094E-FE3B-9BAA081DF8FA}"/>
              </a:ext>
              <a:ext uri="{C183D7F6-B498-43B3-948B-1728B52AA6E4}">
                <adec:decorative xmlns:adec="http://schemas.microsoft.com/office/drawing/2017/decorative" xmlns="" val="1"/>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a16="http://schemas.microsoft.com/office/drawing/2014/main" xmlns="" id="{C43531E9-3920-45D5-7A92-FE7B09806B2E}"/>
              </a:ext>
              <a:ext uri="{C183D7F6-B498-43B3-948B-1728B52AA6E4}">
                <adec:decorative xmlns:adec="http://schemas.microsoft.com/office/drawing/2017/decorative" xmlns=""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 id="2147483664" r:id="rId9"/>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Christiane.Kamusella@tu-dresden.de" TargetMode="Externa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r>
              <a:rPr lang="de-DE" dirty="0"/>
              <a:t>Anthropometrische und biomechanische Aspekte ergonomischer Gestaltung</a:t>
            </a:r>
            <a:br>
              <a:rPr lang="de-DE" dirty="0"/>
            </a:br>
            <a:r>
              <a:rPr lang="de-DE" sz="4000" dirty="0"/>
              <a:t/>
            </a:r>
            <a:br>
              <a:rPr lang="de-DE" sz="4000" dirty="0"/>
            </a:br>
            <a:r>
              <a:rPr lang="de-DE" sz="2400" dirty="0"/>
              <a:t>Teil 6: Ermittlung maximal zulässiger Körperkräfte</a:t>
            </a:r>
            <a:endParaRPr lang="de-DE" altLang="de-DE" sz="2400" dirty="0" smtClean="0"/>
          </a:p>
        </p:txBody>
      </p:sp>
      <p:sp>
        <p:nvSpPr>
          <p:cNvPr id="3075" name="Rectangle 43"/>
          <p:cNvSpPr>
            <a:spLocks noGrp="1" noChangeArrowheads="1"/>
          </p:cNvSpPr>
          <p:nvPr>
            <p:ph type="subTitle" idx="1"/>
          </p:nvPr>
        </p:nvSpPr>
        <p:spPr/>
        <p:txBody>
          <a:bodyPr/>
          <a:lstStyle/>
          <a:p>
            <a:pPr eaLnBrk="1" hangingPunct="1"/>
            <a:r>
              <a:rPr lang="de-DE" altLang="de-DE" dirty="0" smtClean="0"/>
              <a:t>Modul 2 – Ergonomie lernen</a:t>
            </a:r>
          </a:p>
        </p:txBody>
      </p:sp>
    </p:spTree>
    <p:extLst>
      <p:ext uri="{BB962C8B-B14F-4D97-AF65-F5344CB8AC3E}">
        <p14:creationId xmlns:p14="http://schemas.microsoft.com/office/powerpoint/2010/main" val="8883351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600" dirty="0"/>
              <a:t>Einflussfaktoren auf Körperkräfte - tätigkeitsbezogen</a:t>
            </a:r>
          </a:p>
        </p:txBody>
      </p:sp>
      <p:sp>
        <p:nvSpPr>
          <p:cNvPr id="3" name="Inhaltsplatzhalter 2"/>
          <p:cNvSpPr>
            <a:spLocks noGrp="1"/>
          </p:cNvSpPr>
          <p:nvPr>
            <p:ph idx="1"/>
          </p:nvPr>
        </p:nvSpPr>
        <p:spPr/>
        <p:txBody>
          <a:bodyPr/>
          <a:lstStyle/>
          <a:p>
            <a:r>
              <a:rPr lang="de-DE" sz="2400" dirty="0" smtClean="0"/>
              <a:t>Reduktion bei Dauerkontraktion</a:t>
            </a:r>
          </a:p>
          <a:p>
            <a:endParaRPr lang="de-DE" sz="2400" dirty="0"/>
          </a:p>
        </p:txBody>
      </p:sp>
      <p:pic>
        <p:nvPicPr>
          <p:cNvPr id="7" name="Grafik 6" descr="Ein Diagramm nach Schmidtke zeigt die maximale Haltedauer einer Muskelkontraktion als Funktion der prozentualen Maximalkraft. Unterhalb von 15 Prozent der Maximalkraft eines Muskels kann die Kontraktion demnach praktisch andauernd aufrechterhalten werden. Für fünfundzwanzig Prozent Maximalkraft beträft die maximale Haltedauer etwa vier Minuten, bei fünfzig Prozent etwa eineinhalb Minuten und für mehr als fünfundsiebzig Prozent maximal dreißig Sekunden."/>
          <p:cNvPicPr>
            <a:picLocks noChangeAspect="1"/>
          </p:cNvPicPr>
          <p:nvPr/>
        </p:nvPicPr>
        <p:blipFill>
          <a:blip r:embed="rId3"/>
          <a:stretch>
            <a:fillRect/>
          </a:stretch>
        </p:blipFill>
        <p:spPr>
          <a:xfrm>
            <a:off x="2741699" y="1916832"/>
            <a:ext cx="6876884" cy="4243184"/>
          </a:xfrm>
          <a:prstGeom prst="rect">
            <a:avLst/>
          </a:prstGeom>
        </p:spPr>
      </p:pic>
      <p:sp>
        <p:nvSpPr>
          <p:cNvPr id="4" name="Datumsplatzhalter 3"/>
          <p:cNvSpPr>
            <a:spLocks noGrp="1"/>
          </p:cNvSpPr>
          <p:nvPr>
            <p:ph type="dt" sz="half" idx="10"/>
          </p:nvPr>
        </p:nvSpPr>
        <p:spPr/>
        <p:txBody>
          <a:bodyPr/>
          <a:lstStyle/>
          <a:p>
            <a:pPr>
              <a:defRPr/>
            </a:pPr>
            <a:fld id="{69ABF11F-CD9A-440B-93D3-5BB8B6ABCD9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6</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10</a:t>
            </a:fld>
            <a:endParaRPr lang="de-DE" altLang="de-DE"/>
          </a:p>
        </p:txBody>
      </p:sp>
    </p:spTree>
    <p:extLst>
      <p:ext uri="{BB962C8B-B14F-4D97-AF65-F5344CB8AC3E}">
        <p14:creationId xmlns:p14="http://schemas.microsoft.com/office/powerpoint/2010/main" val="14534127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Ermittlung max. empfohlener Körperkräfte</a:t>
            </a:r>
            <a:endParaRPr lang="de-DE" dirty="0"/>
          </a:p>
        </p:txBody>
      </p:sp>
      <p:sp>
        <p:nvSpPr>
          <p:cNvPr id="3" name="Inhaltsplatzhalter 2"/>
          <p:cNvSpPr>
            <a:spLocks noGrp="1"/>
          </p:cNvSpPr>
          <p:nvPr>
            <p:ph idx="1"/>
          </p:nvPr>
        </p:nvSpPr>
        <p:spPr/>
        <p:txBody>
          <a:bodyPr/>
          <a:lstStyle/>
          <a:p>
            <a:pPr>
              <a:buClr>
                <a:schemeClr val="accent2"/>
              </a:buClr>
            </a:pPr>
            <a:r>
              <a:rPr lang="de-DE" dirty="0"/>
              <a:t>Normatives Verfahren nach DIN EN </a:t>
            </a:r>
            <a:r>
              <a:rPr lang="de-DE" dirty="0" smtClean="0"/>
              <a:t>1005-3:2009-01</a:t>
            </a:r>
          </a:p>
          <a:p>
            <a:pPr marL="608013" lvl="2" indent="-342900">
              <a:buClr>
                <a:schemeClr val="accent2"/>
              </a:buClr>
            </a:pPr>
            <a:r>
              <a:rPr lang="de-DE" dirty="0" err="1" smtClean="0"/>
              <a:t>F</a:t>
            </a:r>
            <a:r>
              <a:rPr lang="de-DE" baseline="-25000" dirty="0" err="1" smtClean="0"/>
              <a:t>reduziert</a:t>
            </a:r>
            <a:r>
              <a:rPr lang="de-DE" dirty="0" smtClean="0"/>
              <a:t>= f (Geschwindigkeit, Frequenz, Zeit)</a:t>
            </a:r>
          </a:p>
          <a:p>
            <a:pPr marL="608013" lvl="2" indent="-342900">
              <a:buClr>
                <a:schemeClr val="accent2"/>
              </a:buClr>
            </a:pPr>
            <a:r>
              <a:rPr lang="de-DE" dirty="0" err="1" smtClean="0"/>
              <a:t>F</a:t>
            </a:r>
            <a:r>
              <a:rPr lang="de-DE" baseline="-25000" dirty="0" err="1" smtClean="0"/>
              <a:t>reduziert</a:t>
            </a:r>
            <a:r>
              <a:rPr lang="de-DE" dirty="0"/>
              <a:t>= </a:t>
            </a:r>
            <a:r>
              <a:rPr lang="de-DE" dirty="0" err="1"/>
              <a:t>F</a:t>
            </a:r>
            <a:r>
              <a:rPr lang="de-DE" baseline="-25000" dirty="0" err="1"/>
              <a:t>isometr</a:t>
            </a:r>
            <a:r>
              <a:rPr lang="de-DE" baseline="-25000" dirty="0"/>
              <a:t>.-</a:t>
            </a:r>
            <a:r>
              <a:rPr lang="de-DE" baseline="-25000" dirty="0" err="1"/>
              <a:t>max</a:t>
            </a:r>
            <a:r>
              <a:rPr lang="de-DE" dirty="0"/>
              <a:t>* Reduktionsfaktoren</a:t>
            </a:r>
          </a:p>
          <a:p>
            <a:pPr marL="608013" lvl="2" indent="-342900">
              <a:buClr>
                <a:schemeClr val="accent2"/>
              </a:buClr>
            </a:pPr>
            <a:endParaRPr lang="de-DE" dirty="0"/>
          </a:p>
          <a:p>
            <a:pPr marL="344488" lvl="1" indent="-342900">
              <a:buClr>
                <a:schemeClr val="accent2"/>
              </a:buClr>
            </a:pPr>
            <a:r>
              <a:rPr lang="de-DE" dirty="0"/>
              <a:t>Berücksichtigt werden: </a:t>
            </a:r>
          </a:p>
          <a:p>
            <a:pPr marL="608013" lvl="2" indent="-342900">
              <a:buClr>
                <a:schemeClr val="accent2"/>
              </a:buClr>
            </a:pPr>
            <a:r>
              <a:rPr lang="de-DE" sz="1800" b="1" dirty="0"/>
              <a:t>Bewegungsgeschwindigkeit</a:t>
            </a:r>
            <a:r>
              <a:rPr lang="de-DE" sz="1800" dirty="0"/>
              <a:t>: Reduktion bei schnellen Kontraktionsbewegungen</a:t>
            </a:r>
          </a:p>
          <a:p>
            <a:pPr marL="608013" lvl="2" indent="-342900">
              <a:buClr>
                <a:schemeClr val="accent2"/>
              </a:buClr>
            </a:pPr>
            <a:r>
              <a:rPr lang="de-DE" sz="1800" b="1" dirty="0"/>
              <a:t>Arbeitsdauer </a:t>
            </a:r>
            <a:r>
              <a:rPr lang="de-DE" sz="1800" dirty="0"/>
              <a:t>in h (inkl. vergleichbare Tätigkeiten, die ähnliche Gewebestrukturen belasten)</a:t>
            </a:r>
          </a:p>
          <a:p>
            <a:pPr marL="608013" lvl="2" indent="-342900">
              <a:buClr>
                <a:schemeClr val="accent2"/>
              </a:buClr>
            </a:pPr>
            <a:r>
              <a:rPr lang="de-DE" sz="1800" b="1" dirty="0"/>
              <a:t>Betätigungsfrequenz</a:t>
            </a:r>
            <a:r>
              <a:rPr lang="de-DE" sz="1800" dirty="0"/>
              <a:t>  in min</a:t>
            </a:r>
            <a:r>
              <a:rPr lang="de-DE" sz="1800" baseline="30000" dirty="0"/>
              <a:t>-1</a:t>
            </a:r>
            <a:r>
              <a:rPr lang="de-DE" sz="1800" dirty="0"/>
              <a:t> für eine Betätigungszeit in min: Unterscheidung nach statischer und dynamischer Kraftausübung</a:t>
            </a:r>
          </a:p>
          <a:p>
            <a:pPr marL="344488" lvl="1" indent="-342900">
              <a:buClr>
                <a:schemeClr val="accent2"/>
              </a:buClr>
            </a:pPr>
            <a:r>
              <a:rPr lang="de-DE" dirty="0"/>
              <a:t> </a:t>
            </a:r>
            <a:r>
              <a:rPr lang="de-DE" dirty="0" err="1"/>
              <a:t>F</a:t>
            </a:r>
            <a:r>
              <a:rPr lang="de-DE" baseline="-25000" dirty="0" err="1"/>
              <a:t>risikobewertung</a:t>
            </a:r>
            <a:r>
              <a:rPr lang="de-DE" dirty="0"/>
              <a:t>= </a:t>
            </a:r>
            <a:r>
              <a:rPr lang="de-DE" dirty="0" err="1"/>
              <a:t>f</a:t>
            </a:r>
            <a:r>
              <a:rPr lang="de-DE" baseline="-25000" dirty="0" err="1"/>
              <a:t>Risiko</a:t>
            </a:r>
            <a:r>
              <a:rPr lang="de-DE" baseline="-25000" dirty="0"/>
              <a:t> </a:t>
            </a:r>
            <a:r>
              <a:rPr lang="de-DE" dirty="0"/>
              <a:t>x </a:t>
            </a:r>
            <a:r>
              <a:rPr lang="de-DE" dirty="0" err="1"/>
              <a:t>F</a:t>
            </a:r>
            <a:r>
              <a:rPr lang="de-DE" baseline="-25000" dirty="0" err="1"/>
              <a:t>reduziert</a:t>
            </a:r>
            <a:r>
              <a:rPr lang="de-DE" baseline="-25000" dirty="0"/>
              <a:t>		</a:t>
            </a:r>
            <a:r>
              <a:rPr lang="de-DE" dirty="0"/>
              <a:t> </a:t>
            </a:r>
            <a:r>
              <a:rPr lang="de-DE" dirty="0" err="1"/>
              <a:t>f</a:t>
            </a:r>
            <a:r>
              <a:rPr lang="de-DE" baseline="-25000" dirty="0" err="1"/>
              <a:t>Risiko</a:t>
            </a:r>
            <a:r>
              <a:rPr lang="de-DE" baseline="-25000" dirty="0"/>
              <a:t> </a:t>
            </a:r>
            <a:r>
              <a:rPr lang="de-DE" dirty="0"/>
              <a:t>: Risikofaktor</a:t>
            </a:r>
          </a:p>
          <a:p>
            <a:pPr marL="0" lvl="1">
              <a:buClr>
                <a:schemeClr val="accent2"/>
              </a:buClr>
            </a:pPr>
            <a:r>
              <a:rPr lang="de-DE" dirty="0"/>
              <a:t/>
            </a:r>
            <a:br>
              <a:rPr lang="de-DE" dirty="0"/>
            </a:br>
            <a:r>
              <a:rPr lang="de-DE" dirty="0"/>
              <a:t>Vergleich der Risikobewertungskraft mit aktuell geplanter/vorhandener Kraft, z.B. </a:t>
            </a:r>
            <a:r>
              <a:rPr lang="de-DE" dirty="0" err="1"/>
              <a:t>f</a:t>
            </a:r>
            <a:r>
              <a:rPr lang="de-DE" baseline="-25000" dirty="0" err="1"/>
              <a:t>Risiko</a:t>
            </a:r>
            <a:r>
              <a:rPr lang="de-DE" baseline="-25000" dirty="0"/>
              <a:t> </a:t>
            </a:r>
            <a:r>
              <a:rPr lang="de-DE" dirty="0"/>
              <a:t>empfohlen ≥0,5; </a:t>
            </a:r>
            <a:r>
              <a:rPr lang="de-DE" dirty="0" err="1"/>
              <a:t>f</a:t>
            </a:r>
            <a:r>
              <a:rPr lang="de-DE" baseline="-25000" dirty="0" err="1"/>
              <a:t>Risiko</a:t>
            </a:r>
            <a:r>
              <a:rPr lang="de-DE" baseline="-25000" dirty="0"/>
              <a:t> </a:t>
            </a:r>
            <a:r>
              <a:rPr lang="de-DE" dirty="0"/>
              <a:t>zu vermeiden &gt;0,7</a:t>
            </a:r>
            <a:r>
              <a:rPr lang="de-DE" baseline="-25000" dirty="0"/>
              <a:t>	</a:t>
            </a:r>
            <a:endParaRPr lang="de-DE" dirty="0"/>
          </a:p>
        </p:txBody>
      </p:sp>
      <p:sp>
        <p:nvSpPr>
          <p:cNvPr id="4" name="Datumsplatzhalter 3"/>
          <p:cNvSpPr>
            <a:spLocks noGrp="1"/>
          </p:cNvSpPr>
          <p:nvPr>
            <p:ph type="dt" sz="half" idx="10"/>
          </p:nvPr>
        </p:nvSpPr>
        <p:spPr/>
        <p:txBody>
          <a:bodyPr/>
          <a:lstStyle/>
          <a:p>
            <a:pPr>
              <a:defRPr/>
            </a:pPr>
            <a:fld id="{69ABF11F-CD9A-440B-93D3-5BB8B6ABCD9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6</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11</a:t>
            </a:fld>
            <a:endParaRPr lang="de-DE" altLang="de-DE"/>
          </a:p>
        </p:txBody>
      </p:sp>
    </p:spTree>
    <p:extLst>
      <p:ext uri="{BB962C8B-B14F-4D97-AF65-F5344CB8AC3E}">
        <p14:creationId xmlns:p14="http://schemas.microsoft.com/office/powerpoint/2010/main" val="13322059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200" dirty="0"/>
              <a:t>Ermittlung max. empfohlener Körperkräfte </a:t>
            </a:r>
            <a:r>
              <a:rPr lang="de-DE" sz="2200" dirty="0" smtClean="0"/>
              <a:t>des </a:t>
            </a:r>
            <a:r>
              <a:rPr lang="de-DE" sz="2200" dirty="0"/>
              <a:t>Hand-Arm-Systems</a:t>
            </a:r>
          </a:p>
        </p:txBody>
      </p:sp>
      <p:sp>
        <p:nvSpPr>
          <p:cNvPr id="31" name="Inhaltsplatzhalter 30"/>
          <p:cNvSpPr>
            <a:spLocks noGrp="1"/>
          </p:cNvSpPr>
          <p:nvPr>
            <p:ph idx="1"/>
          </p:nvPr>
        </p:nvSpPr>
        <p:spPr/>
        <p:txBody>
          <a:bodyPr/>
          <a:lstStyle/>
          <a:p>
            <a:r>
              <a:rPr lang="de-DE" altLang="de-DE" b="0" dirty="0"/>
              <a:t>nach Verfahren v. Siemens und Derivate – Fassung H.-J. BULLINGER (s. Quelle)</a:t>
            </a:r>
            <a:endParaRPr lang="de-DE" b="0" dirty="0"/>
          </a:p>
        </p:txBody>
      </p:sp>
      <p:pic>
        <p:nvPicPr>
          <p:cNvPr id="7" name="Grafik 6" descr="Zur Bestimmung maximal empfohlener Körperkräfte des Hand-Arm-Systems kann zum Beispiel das Verfahren nach Siemens, modifiziert nach Bullinger eingesetzt werden. Hierzu wird die isometrische Maximalkraft in einer bestimmten Körperhaltung und Kraftrichtung mit Minderungsfaktoren für folgende Aspekte multipliziert: Faktor für Alter und Geschlecht, Faktor für Trainiertheit, Faktor für die Häufigkeit bei dynamischer Kraftausübung sowie Faktor für die Haltedauer bei statischer Kraftausübung."/>
          <p:cNvPicPr>
            <a:picLocks noChangeAspect="1"/>
          </p:cNvPicPr>
          <p:nvPr/>
        </p:nvPicPr>
        <p:blipFill>
          <a:blip r:embed="rId3"/>
          <a:stretch>
            <a:fillRect/>
          </a:stretch>
        </p:blipFill>
        <p:spPr>
          <a:xfrm>
            <a:off x="1941216" y="2239140"/>
            <a:ext cx="8309568" cy="3926164"/>
          </a:xfrm>
          <a:prstGeom prst="rect">
            <a:avLst/>
          </a:prstGeom>
        </p:spPr>
      </p:pic>
      <p:sp>
        <p:nvSpPr>
          <p:cNvPr id="4" name="Datumsplatzhalter 3"/>
          <p:cNvSpPr>
            <a:spLocks noGrp="1"/>
          </p:cNvSpPr>
          <p:nvPr>
            <p:ph type="dt" sz="half" idx="10"/>
          </p:nvPr>
        </p:nvSpPr>
        <p:spPr/>
        <p:txBody>
          <a:bodyPr/>
          <a:lstStyle/>
          <a:p>
            <a:pPr>
              <a:defRPr/>
            </a:pPr>
            <a:fld id="{69ABF11F-CD9A-440B-93D3-5BB8B6ABCD9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2 - Ergonomie lernen - Teil 6</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12</a:t>
            </a:fld>
            <a:endParaRPr lang="de-DE" altLang="de-DE"/>
          </a:p>
        </p:txBody>
      </p:sp>
    </p:spTree>
    <p:extLst>
      <p:ext uri="{BB962C8B-B14F-4D97-AF65-F5344CB8AC3E}">
        <p14:creationId xmlns:p14="http://schemas.microsoft.com/office/powerpoint/2010/main" val="21062502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2600" dirty="0"/>
              <a:t>Beispiel: Ziehen und Schieben von Trolleys in Flugzeugen</a:t>
            </a:r>
            <a:endParaRPr lang="de-DE" sz="2600" dirty="0"/>
          </a:p>
        </p:txBody>
      </p:sp>
      <p:sp>
        <p:nvSpPr>
          <p:cNvPr id="3" name="Inhaltsplatzhalter 2"/>
          <p:cNvSpPr>
            <a:spLocks noGrp="1"/>
          </p:cNvSpPr>
          <p:nvPr>
            <p:ph idx="1"/>
          </p:nvPr>
        </p:nvSpPr>
        <p:spPr>
          <a:xfrm>
            <a:off x="719667" y="1484314"/>
            <a:ext cx="5376333" cy="4897437"/>
          </a:xfrm>
        </p:spPr>
        <p:txBody>
          <a:bodyPr/>
          <a:lstStyle/>
          <a:p>
            <a:r>
              <a:rPr lang="de-DE" altLang="de-DE" sz="2400" dirty="0"/>
              <a:t>Problem:</a:t>
            </a:r>
          </a:p>
          <a:p>
            <a:r>
              <a:rPr lang="de-DE" altLang="de-DE" sz="2400" b="0" dirty="0"/>
              <a:t>Flugbegleiterinnen klagen über hohe körperliche Belastungen beim Ziehen und Schieben von Trolleys</a:t>
            </a:r>
            <a:r>
              <a:rPr lang="de-DE" altLang="de-DE" sz="2400" b="0" dirty="0" smtClean="0"/>
              <a:t>.</a:t>
            </a:r>
          </a:p>
          <a:p>
            <a:endParaRPr lang="de-DE" altLang="de-DE" sz="2400" b="0" dirty="0"/>
          </a:p>
          <a:p>
            <a:r>
              <a:rPr lang="de-DE" altLang="de-DE" sz="2400" b="0" dirty="0"/>
              <a:t>Ursachen:</a:t>
            </a:r>
          </a:p>
          <a:p>
            <a:pPr marL="342900" indent="-342900">
              <a:buFont typeface="Arial" panose="020B0604020202020204" pitchFamily="34" charset="0"/>
              <a:buChar char="•"/>
            </a:pPr>
            <a:r>
              <a:rPr lang="de-DE" altLang="de-DE" sz="2400" b="0" dirty="0"/>
              <a:t>Neigung des Kabinenbodens</a:t>
            </a:r>
          </a:p>
          <a:p>
            <a:pPr marL="342900" indent="-342900">
              <a:buFont typeface="Arial" panose="020B0604020202020204" pitchFamily="34" charset="0"/>
              <a:buChar char="•"/>
            </a:pPr>
            <a:r>
              <a:rPr lang="de-DE" altLang="de-DE" sz="2400" b="0" dirty="0"/>
              <a:t>Hohe Beladung (hohes Gewicht)</a:t>
            </a:r>
          </a:p>
          <a:p>
            <a:pPr marL="342900" indent="-342900">
              <a:buFont typeface="Arial" panose="020B0604020202020204" pitchFamily="34" charset="0"/>
              <a:buChar char="•"/>
            </a:pPr>
            <a:r>
              <a:rPr lang="de-DE" altLang="de-DE" sz="2400" b="0" dirty="0"/>
              <a:t>Kippanfälliger </a:t>
            </a:r>
            <a:r>
              <a:rPr lang="de-DE" altLang="de-DE" sz="2400" b="0" dirty="0" err="1"/>
              <a:t>Halfsize</a:t>
            </a:r>
            <a:r>
              <a:rPr lang="de-DE" altLang="de-DE" sz="2400" b="0" dirty="0"/>
              <a:t>-Trolley</a:t>
            </a:r>
          </a:p>
          <a:p>
            <a:pPr marL="342900" indent="-342900">
              <a:buFont typeface="Arial" panose="020B0604020202020204" pitchFamily="34" charset="0"/>
              <a:buChar char="•"/>
            </a:pPr>
            <a:r>
              <a:rPr lang="de-DE" altLang="de-DE" sz="2400" b="0" dirty="0"/>
              <a:t>Fehlende/ungünstige </a:t>
            </a:r>
            <a:r>
              <a:rPr lang="de-DE" altLang="de-DE" sz="2400" b="0" dirty="0" smtClean="0"/>
              <a:t>Handgriffe</a:t>
            </a:r>
            <a:endParaRPr lang="de-DE" sz="2400" b="0" dirty="0"/>
          </a:p>
        </p:txBody>
      </p:sp>
      <p:pic>
        <p:nvPicPr>
          <p:cNvPr id="7" name="Picture 9" descr="Flugbegleiterin mit einem Transporttrolley beim Servieren von Getränk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1362" y="1467757"/>
            <a:ext cx="3577166" cy="4769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13</a:t>
            </a:fld>
            <a:endParaRPr lang="de-DE" altLang="de-DE"/>
          </a:p>
        </p:txBody>
      </p:sp>
      <p:sp>
        <p:nvSpPr>
          <p:cNvPr id="8" name="Datumsplatzhalter 3"/>
          <p:cNvSpPr>
            <a:spLocks noGrp="1"/>
          </p:cNvSpPr>
          <p:nvPr>
            <p:ph type="dt" sz="half" idx="10"/>
          </p:nvPr>
        </p:nvSpPr>
        <p:spPr>
          <a:xfrm>
            <a:off x="6917267" y="6496051"/>
            <a:ext cx="2434167" cy="333375"/>
          </a:xfrm>
        </p:spPr>
        <p:txBody>
          <a:bodyPr/>
          <a:lstStyle/>
          <a:p>
            <a:pPr>
              <a:defRPr/>
            </a:pPr>
            <a:fld id="{69ABF11F-CD9A-440B-93D3-5BB8B6ABCD97}" type="datetime1">
              <a:rPr lang="de-DE" altLang="de-DE" smtClean="0"/>
              <a:t>08.09.2023</a:t>
            </a:fld>
            <a:endParaRPr lang="de-DE" altLang="de-DE"/>
          </a:p>
        </p:txBody>
      </p:sp>
      <p:sp>
        <p:nvSpPr>
          <p:cNvPr id="9"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2 - Ergonomie lernen - Teil 6</a:t>
            </a:r>
            <a:endParaRPr lang="de-DE" altLang="de-DE" dirty="0"/>
          </a:p>
        </p:txBody>
      </p:sp>
    </p:spTree>
    <p:extLst>
      <p:ext uri="{BB962C8B-B14F-4D97-AF65-F5344CB8AC3E}">
        <p14:creationId xmlns:p14="http://schemas.microsoft.com/office/powerpoint/2010/main" val="24684671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Schieben von Trolleys</a:t>
            </a:r>
            <a:endParaRPr lang="de-DE" dirty="0"/>
          </a:p>
        </p:txBody>
      </p:sp>
      <p:sp>
        <p:nvSpPr>
          <p:cNvPr id="3" name="Inhaltsplatzhalter 2"/>
          <p:cNvSpPr>
            <a:spLocks noGrp="1"/>
          </p:cNvSpPr>
          <p:nvPr>
            <p:ph idx="1"/>
          </p:nvPr>
        </p:nvSpPr>
        <p:spPr>
          <a:xfrm>
            <a:off x="719667" y="1484314"/>
            <a:ext cx="5376333" cy="4897437"/>
          </a:xfrm>
        </p:spPr>
        <p:txBody>
          <a:bodyPr/>
          <a:lstStyle/>
          <a:p>
            <a:r>
              <a:rPr lang="de-DE" altLang="de-DE" dirty="0">
                <a:solidFill>
                  <a:srgbClr val="6E6E6E"/>
                </a:solidFill>
                <a:cs typeface="Arial" pitchFamily="34" charset="0"/>
              </a:rPr>
              <a:t>Extreme Belastungsbeispiele:</a:t>
            </a:r>
          </a:p>
          <a:p>
            <a:endParaRPr lang="de-DE" dirty="0"/>
          </a:p>
        </p:txBody>
      </p:sp>
      <p:pic>
        <p:nvPicPr>
          <p:cNvPr id="4" name="Grafik 3" descr="Messaufbau im Labor, in dem eine Frau einen Trolley, wie er von Flugbegleitern beim Servieren von Getränken eingesetzt wird, eine Rampe heraufschiebt. Die Frau trägt dabei einen Messanzug über der Kleidung, mit dem sich die Köperhaltung bzw. Gelenkwinkel messtechnisch erfassen lassen. Am Trolley befinden sich Kraftmessgriffe, mit denen sich die Aktionskräfte beim Bewegen des Trolleys für beide Hände dreidimensional erfassen lassen. Daneben sind auf Basis der gemessenen Daten erzeugte, virtuelle Menschmodelle in den Situationen „Anheben des Schweren Trolleys“ und „Schieben mit starker Vorlage“ abgebildet. Pfeile an den Händen der virtuellen Menschmodelle repräsentieren Höhe und Wirkrichtung der beim Schieben ausgeübten Kräfte."/>
          <p:cNvPicPr>
            <a:picLocks noChangeAspect="1"/>
          </p:cNvPicPr>
          <p:nvPr/>
        </p:nvPicPr>
        <p:blipFill>
          <a:blip r:embed="rId2"/>
          <a:stretch>
            <a:fillRect/>
          </a:stretch>
        </p:blipFill>
        <p:spPr>
          <a:xfrm>
            <a:off x="542062" y="2060848"/>
            <a:ext cx="11107875" cy="4102964"/>
          </a:xfrm>
          <a:prstGeom prst="rect">
            <a:avLst/>
          </a:prstGeom>
        </p:spPr>
      </p:pic>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14</a:t>
            </a:fld>
            <a:endParaRPr lang="de-DE" altLang="de-DE"/>
          </a:p>
        </p:txBody>
      </p:sp>
      <p:sp>
        <p:nvSpPr>
          <p:cNvPr id="14" name="Datumsplatzhalter 3"/>
          <p:cNvSpPr>
            <a:spLocks noGrp="1"/>
          </p:cNvSpPr>
          <p:nvPr>
            <p:ph type="dt" sz="half" idx="10"/>
          </p:nvPr>
        </p:nvSpPr>
        <p:spPr>
          <a:xfrm>
            <a:off x="6917267" y="6496051"/>
            <a:ext cx="2434167" cy="333375"/>
          </a:xfrm>
        </p:spPr>
        <p:txBody>
          <a:bodyPr/>
          <a:lstStyle/>
          <a:p>
            <a:pPr>
              <a:defRPr/>
            </a:pPr>
            <a:fld id="{69ABF11F-CD9A-440B-93D3-5BB8B6ABCD97}" type="datetime1">
              <a:rPr lang="de-DE" altLang="de-DE" smtClean="0"/>
              <a:t>08.09.2023</a:t>
            </a:fld>
            <a:endParaRPr lang="de-DE" altLang="de-DE"/>
          </a:p>
        </p:txBody>
      </p:sp>
      <p:sp>
        <p:nvSpPr>
          <p:cNvPr id="15"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2 - Ergonomie lernen - Teil 6</a:t>
            </a:r>
            <a:endParaRPr lang="de-DE" altLang="de-DE" dirty="0"/>
          </a:p>
        </p:txBody>
      </p:sp>
    </p:spTree>
    <p:extLst>
      <p:ext uri="{BB962C8B-B14F-4D97-AF65-F5344CB8AC3E}">
        <p14:creationId xmlns:p14="http://schemas.microsoft.com/office/powerpoint/2010/main" val="36798520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Ziehen von Trolleys</a:t>
            </a:r>
            <a:endParaRPr lang="de-DE" dirty="0"/>
          </a:p>
        </p:txBody>
      </p:sp>
      <p:sp>
        <p:nvSpPr>
          <p:cNvPr id="3" name="Inhaltsplatzhalter 2"/>
          <p:cNvSpPr>
            <a:spLocks noGrp="1"/>
          </p:cNvSpPr>
          <p:nvPr>
            <p:ph idx="1"/>
          </p:nvPr>
        </p:nvSpPr>
        <p:spPr/>
        <p:txBody>
          <a:bodyPr/>
          <a:lstStyle/>
          <a:p>
            <a:r>
              <a:rPr lang="de-DE" altLang="de-DE" dirty="0">
                <a:solidFill>
                  <a:srgbClr val="6E6E6E"/>
                </a:solidFill>
                <a:cs typeface="Arial" pitchFamily="34" charset="0"/>
              </a:rPr>
              <a:t>Extreme Belastungsbeispiele:</a:t>
            </a:r>
            <a:endParaRPr lang="de-DE" dirty="0"/>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15</a:t>
            </a:fld>
            <a:endParaRPr lang="de-DE" altLang="de-DE"/>
          </a:p>
        </p:txBody>
      </p:sp>
      <p:sp>
        <p:nvSpPr>
          <p:cNvPr id="14" name="Datumsplatzhalter 3"/>
          <p:cNvSpPr>
            <a:spLocks noGrp="1"/>
          </p:cNvSpPr>
          <p:nvPr>
            <p:ph type="dt" sz="half" idx="10"/>
          </p:nvPr>
        </p:nvSpPr>
        <p:spPr>
          <a:xfrm>
            <a:off x="6917267" y="6496051"/>
            <a:ext cx="2434167" cy="333375"/>
          </a:xfrm>
        </p:spPr>
        <p:txBody>
          <a:bodyPr/>
          <a:lstStyle/>
          <a:p>
            <a:pPr>
              <a:defRPr/>
            </a:pPr>
            <a:fld id="{69ABF11F-CD9A-440B-93D3-5BB8B6ABCD97}" type="datetime1">
              <a:rPr lang="de-DE" altLang="de-DE" smtClean="0"/>
              <a:t>08.09.2023</a:t>
            </a:fld>
            <a:endParaRPr lang="de-DE" altLang="de-DE"/>
          </a:p>
        </p:txBody>
      </p:sp>
      <p:sp>
        <p:nvSpPr>
          <p:cNvPr id="15"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2 - Ergonomie lernen - Teil 6</a:t>
            </a:r>
            <a:endParaRPr lang="de-DE" altLang="de-DE" dirty="0"/>
          </a:p>
        </p:txBody>
      </p:sp>
      <p:pic>
        <p:nvPicPr>
          <p:cNvPr id="4" name="Grafik 3" descr="Messaufbau im Labor, in dem eine Frau einen Trolley, wie er von Flugbegleitern beim Servieren von Getränken eingesetzt wird, eine Rampe heraufzieht. Die Frau trägt dabei einen Messanzug über der Kleidung, mit dem sich die Köperhaltung bzw. Gelenkwinkel messtechnisch erfassen lassen. Am Trolley befinden sich Kraftmessgriffe, mit denen sich die Aktionskräfte beim Bewegen des Trolleys für beide Hände dreidimensional erfassen lassen. Daneben sind auf Basis der gemessenen Daten erzeugte, virtuelle Menschmodelle in den Situationen „Tiefes Greifen erzeugt starke Rückenkrümmung“ und „Stabilisieren des kippligen Trolleys durch Anheben“ zu sehen. Pfeile an den Händen der virtuellen Menschmodelle repräsentieren Höhe und Wirkrichtung der beim Ziehen ausgeübten Kräfte."/>
          <p:cNvPicPr>
            <a:picLocks noChangeAspect="1"/>
          </p:cNvPicPr>
          <p:nvPr/>
        </p:nvPicPr>
        <p:blipFill>
          <a:blip r:embed="rId2"/>
          <a:stretch>
            <a:fillRect/>
          </a:stretch>
        </p:blipFill>
        <p:spPr>
          <a:xfrm>
            <a:off x="551384" y="1700808"/>
            <a:ext cx="10729890" cy="4285859"/>
          </a:xfrm>
          <a:prstGeom prst="rect">
            <a:avLst/>
          </a:prstGeom>
        </p:spPr>
      </p:pic>
    </p:spTree>
    <p:extLst>
      <p:ext uri="{BB962C8B-B14F-4D97-AF65-F5344CB8AC3E}">
        <p14:creationId xmlns:p14="http://schemas.microsoft.com/office/powerpoint/2010/main" val="34832853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Ziehen und Schieben von Trolleys in Flugzeugen</a:t>
            </a:r>
            <a:endParaRPr lang="de-DE" dirty="0"/>
          </a:p>
        </p:txBody>
      </p:sp>
      <p:sp>
        <p:nvSpPr>
          <p:cNvPr id="3" name="Inhaltsplatzhalter 2"/>
          <p:cNvSpPr>
            <a:spLocks noGrp="1"/>
          </p:cNvSpPr>
          <p:nvPr>
            <p:ph idx="1"/>
          </p:nvPr>
        </p:nvSpPr>
        <p:spPr>
          <a:xfrm>
            <a:off x="719667" y="1484314"/>
            <a:ext cx="6528461" cy="4897437"/>
          </a:xfrm>
        </p:spPr>
        <p:txBody>
          <a:bodyPr/>
          <a:lstStyle/>
          <a:p>
            <a:r>
              <a:rPr lang="de-DE" altLang="de-DE" sz="2400" dirty="0">
                <a:solidFill>
                  <a:srgbClr val="6E6E6E"/>
                </a:solidFill>
                <a:cs typeface="Arial" pitchFamily="34" charset="0"/>
              </a:rPr>
              <a:t>Empfehlungen</a:t>
            </a:r>
            <a:r>
              <a:rPr lang="de-DE" altLang="de-DE" sz="2400" dirty="0" smtClean="0">
                <a:solidFill>
                  <a:srgbClr val="6E6E6E"/>
                </a:solidFill>
                <a:cs typeface="Arial" pitchFamily="34" charset="0"/>
              </a:rPr>
              <a:t>:</a:t>
            </a:r>
          </a:p>
          <a:p>
            <a:endParaRPr lang="de-DE" altLang="de-DE" sz="2400" dirty="0" smtClean="0"/>
          </a:p>
          <a:p>
            <a:r>
              <a:rPr lang="de-DE" altLang="de-DE" sz="2400" dirty="0" smtClean="0"/>
              <a:t>Technik</a:t>
            </a:r>
            <a:r>
              <a:rPr lang="de-DE" altLang="de-DE" sz="2400" dirty="0"/>
              <a:t>:</a:t>
            </a:r>
          </a:p>
          <a:p>
            <a:pPr marL="342900" indent="-342900">
              <a:buFont typeface="Arial" panose="020B0604020202020204" pitchFamily="34" charset="0"/>
              <a:buChar char="•"/>
            </a:pPr>
            <a:r>
              <a:rPr lang="de-DE" altLang="de-DE" sz="2400" b="0" dirty="0"/>
              <a:t>Kippstabilere Trolleys</a:t>
            </a:r>
          </a:p>
          <a:p>
            <a:pPr marL="342900" indent="-342900">
              <a:buFont typeface="Arial" panose="020B0604020202020204" pitchFamily="34" charset="0"/>
              <a:buChar char="•"/>
            </a:pPr>
            <a:r>
              <a:rPr lang="de-DE" altLang="de-DE" sz="2400" b="0" dirty="0"/>
              <a:t>Ergonomisch gestaltete Griffe</a:t>
            </a:r>
          </a:p>
          <a:p>
            <a:endParaRPr lang="de-DE" altLang="de-DE" sz="2400" dirty="0" smtClean="0"/>
          </a:p>
          <a:p>
            <a:r>
              <a:rPr lang="de-DE" altLang="de-DE" sz="2400" dirty="0" smtClean="0"/>
              <a:t>Verhalten</a:t>
            </a:r>
            <a:r>
              <a:rPr lang="de-DE" altLang="de-DE" sz="2400" dirty="0"/>
              <a:t>:</a:t>
            </a:r>
          </a:p>
          <a:p>
            <a:pPr marL="342900" indent="-342900">
              <a:buFont typeface="Arial" panose="020B0604020202020204" pitchFamily="34" charset="0"/>
              <a:buChar char="•"/>
            </a:pPr>
            <a:r>
              <a:rPr lang="de-DE" altLang="de-DE" sz="2400" b="0" dirty="0"/>
              <a:t>Schubkraft nur in Bewegungsrichtung</a:t>
            </a:r>
          </a:p>
          <a:p>
            <a:pPr marL="342900" indent="-342900">
              <a:buFont typeface="Arial" panose="020B0604020202020204" pitchFamily="34" charset="0"/>
              <a:buChar char="•"/>
            </a:pPr>
            <a:r>
              <a:rPr lang="de-DE" altLang="de-DE" sz="2400" b="0" dirty="0"/>
              <a:t>Rücken gerade halten</a:t>
            </a:r>
          </a:p>
          <a:p>
            <a:pPr marL="342900" indent="-342900">
              <a:buFont typeface="Arial" panose="020B0604020202020204" pitchFamily="34" charset="0"/>
              <a:buChar char="•"/>
            </a:pPr>
            <a:r>
              <a:rPr lang="de-DE" altLang="de-DE" sz="2400" b="0" dirty="0"/>
              <a:t>Zugkraft nur in Richtung der fast gestreckten </a:t>
            </a:r>
            <a:r>
              <a:rPr lang="de-DE" altLang="de-DE" sz="2400" b="0" dirty="0" smtClean="0"/>
              <a:t>Arme</a:t>
            </a:r>
            <a:endParaRPr lang="de-DE" sz="2400" dirty="0"/>
          </a:p>
        </p:txBody>
      </p:sp>
      <p:pic>
        <p:nvPicPr>
          <p:cNvPr id="10" name="Grafik 9" descr="Auf Basis in Laboruntersuchungen gemessener Daten erzeugte, virtuelle Menschmodelle beim Ziehen und Schieben eines Trolleys. Pfeile an den Händen der virtuellen Menschmodelle repräsentieren Höhe und Wirkrichtung der beim Bewegen der Trolleys ausgeübten Kräfte."/>
          <p:cNvPicPr>
            <a:picLocks noChangeAspect="1"/>
          </p:cNvPicPr>
          <p:nvPr/>
        </p:nvPicPr>
        <p:blipFill>
          <a:blip r:embed="rId2"/>
          <a:stretch>
            <a:fillRect/>
          </a:stretch>
        </p:blipFill>
        <p:spPr>
          <a:xfrm>
            <a:off x="7464152" y="1309409"/>
            <a:ext cx="3250553" cy="5139296"/>
          </a:xfrm>
          <a:prstGeom prst="rect">
            <a:avLst/>
          </a:prstGeom>
        </p:spPr>
      </p:pic>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16</a:t>
            </a:fld>
            <a:endParaRPr lang="de-DE" altLang="de-DE"/>
          </a:p>
        </p:txBody>
      </p:sp>
      <p:sp>
        <p:nvSpPr>
          <p:cNvPr id="11" name="Datumsplatzhalter 3"/>
          <p:cNvSpPr>
            <a:spLocks noGrp="1"/>
          </p:cNvSpPr>
          <p:nvPr>
            <p:ph type="dt" sz="half" idx="10"/>
          </p:nvPr>
        </p:nvSpPr>
        <p:spPr>
          <a:xfrm>
            <a:off x="6917267" y="6496051"/>
            <a:ext cx="2434167" cy="333375"/>
          </a:xfrm>
        </p:spPr>
        <p:txBody>
          <a:bodyPr/>
          <a:lstStyle/>
          <a:p>
            <a:pPr>
              <a:defRPr/>
            </a:pPr>
            <a:fld id="{69ABF11F-CD9A-440B-93D3-5BB8B6ABCD97}" type="datetime1">
              <a:rPr lang="de-DE" altLang="de-DE" smtClean="0"/>
              <a:t>08.09.2023</a:t>
            </a:fld>
            <a:endParaRPr lang="de-DE" altLang="de-DE"/>
          </a:p>
        </p:txBody>
      </p:sp>
      <p:sp>
        <p:nvSpPr>
          <p:cNvPr id="12"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2 - Ergonomie lernen - Teil 6</a:t>
            </a:r>
            <a:endParaRPr lang="de-DE" altLang="de-DE" dirty="0"/>
          </a:p>
        </p:txBody>
      </p:sp>
    </p:spTree>
    <p:extLst>
      <p:ext uri="{BB962C8B-B14F-4D97-AF65-F5344CB8AC3E}">
        <p14:creationId xmlns:p14="http://schemas.microsoft.com/office/powerpoint/2010/main" val="29964290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Verwendete Quellen</a:t>
            </a:r>
            <a:endParaRPr lang="de-DE" dirty="0"/>
          </a:p>
        </p:txBody>
      </p:sp>
      <p:sp>
        <p:nvSpPr>
          <p:cNvPr id="3" name="Inhaltsplatzhalter 2"/>
          <p:cNvSpPr>
            <a:spLocks noGrp="1"/>
          </p:cNvSpPr>
          <p:nvPr>
            <p:ph idx="1"/>
          </p:nvPr>
        </p:nvSpPr>
        <p:spPr/>
        <p:txBody>
          <a:bodyPr/>
          <a:lstStyle/>
          <a:p>
            <a:pPr marL="457200" indent="-457200">
              <a:spcBef>
                <a:spcPct val="50000"/>
              </a:spcBef>
              <a:buFont typeface="+mj-lt"/>
              <a:buAutoNum type="arabicPeriod"/>
            </a:pPr>
            <a:r>
              <a:rPr lang="de-DE" altLang="de-DE" sz="2200" b="0" dirty="0"/>
              <a:t>SCHMIDTKE, H. (1989): Handbuch der Ergonomie. München: Carl Hanser.</a:t>
            </a:r>
            <a:endParaRPr lang="de-DE" altLang="de-DE" sz="2200" b="0" strike="sngStrike" dirty="0"/>
          </a:p>
          <a:p>
            <a:pPr marL="457200" indent="-457200">
              <a:spcBef>
                <a:spcPct val="50000"/>
              </a:spcBef>
              <a:buFont typeface="+mj-lt"/>
              <a:buAutoNum type="arabicPeriod"/>
            </a:pPr>
            <a:r>
              <a:rPr lang="de-DE" altLang="de-DE" sz="2200" b="0" dirty="0"/>
              <a:t>BANDERA, J. E. ; MUNTZINGER, W. F. ; SOLF, J. J. (1989): Auswahl und Gestaltung von ergonomisch richtigen Fußstellteilen - Band I: Systematik. Bremerhaven: Wirtschaftsverlag NW Verlag für neue Wissenschaft, 1989 (Schriftenreihe der Bundesanstalt für Arbeitsmedizin und Arbeitsschutz </a:t>
            </a:r>
            <a:r>
              <a:rPr lang="de-DE" altLang="de-DE" sz="2200" b="0" dirty="0" err="1"/>
              <a:t>Fb</a:t>
            </a:r>
            <a:r>
              <a:rPr lang="de-DE" altLang="de-DE" sz="2200" b="0" dirty="0"/>
              <a:t> 590 Bd. I).</a:t>
            </a:r>
          </a:p>
          <a:p>
            <a:pPr marL="457200" indent="-457200">
              <a:spcBef>
                <a:spcPct val="50000"/>
              </a:spcBef>
              <a:buFont typeface="+mj-lt"/>
              <a:buAutoNum type="arabicPeriod"/>
            </a:pPr>
            <a:r>
              <a:rPr lang="de-DE" altLang="de-DE" sz="2200" b="0" dirty="0"/>
              <a:t>RÜHMANN, H.; SCHMIDTKE, H. (1992): Körperkräfte des Menschen. Köln : O. Schmidt, (Reihe Dokumentation Arbeitswissenschaft Band 31).</a:t>
            </a:r>
          </a:p>
          <a:p>
            <a:pPr marL="457200" indent="-457200">
              <a:spcBef>
                <a:spcPct val="50000"/>
              </a:spcBef>
              <a:buFont typeface="+mj-lt"/>
              <a:buAutoNum type="arabicPeriod"/>
            </a:pPr>
            <a:r>
              <a:rPr lang="de-DE" sz="2200" b="0" dirty="0"/>
              <a:t>WAKULA, J. BERG, K., SCHAUB, </a:t>
            </a:r>
            <a:r>
              <a:rPr lang="de-DE" sz="2200" b="0" dirty="0" err="1"/>
              <a:t>Kh</a:t>
            </a:r>
            <a:r>
              <a:rPr lang="de-DE" sz="2200" b="0" dirty="0"/>
              <a:t>., BRUDER R., GLITSCH, U., ELLEGAST, R., 2009. Der Montagespezifische Kraftatlas. BGIA-Report 3/2009</a:t>
            </a:r>
            <a:endParaRPr lang="de-DE" altLang="de-DE" sz="2200" b="0" dirty="0"/>
          </a:p>
          <a:p>
            <a:pPr>
              <a:buClr>
                <a:schemeClr val="accent2"/>
              </a:buClr>
            </a:pPr>
            <a:endParaRPr lang="de-DE" sz="2200" b="0" dirty="0"/>
          </a:p>
        </p:txBody>
      </p:sp>
      <p:sp>
        <p:nvSpPr>
          <p:cNvPr id="4" name="Datumsplatzhalter 3"/>
          <p:cNvSpPr>
            <a:spLocks noGrp="1"/>
          </p:cNvSpPr>
          <p:nvPr>
            <p:ph type="dt" sz="half" idx="10"/>
          </p:nvPr>
        </p:nvSpPr>
        <p:spPr/>
        <p:txBody>
          <a:bodyPr/>
          <a:lstStyle/>
          <a:p>
            <a:pPr>
              <a:defRPr/>
            </a:pPr>
            <a:fld id="{69ABF11F-CD9A-440B-93D3-5BB8B6ABCD97}" type="datetime1">
              <a:rPr lang="de-DE" altLang="de-DE">
                <a:solidFill>
                  <a:srgbClr val="FFFFFF"/>
                </a:solidFill>
                <a:latin typeface="Arial" charset="0"/>
              </a:rPr>
              <a:pPr>
                <a:defRPr/>
              </a:pPr>
              <a:t>08.09.2023</a:t>
            </a:fld>
            <a:endParaRPr lang="de-DE" altLang="de-DE">
              <a:solidFill>
                <a:srgbClr val="FFFFFF"/>
              </a:solidFill>
              <a:latin typeface="Arial" charset="0"/>
            </a:endParaRPr>
          </a:p>
        </p:txBody>
      </p:sp>
      <p:sp>
        <p:nvSpPr>
          <p:cNvPr id="5" name="Fußzeilenplatzhalter 4"/>
          <p:cNvSpPr>
            <a:spLocks noGrp="1"/>
          </p:cNvSpPr>
          <p:nvPr>
            <p:ph type="ftr" sz="quarter" idx="11"/>
          </p:nvPr>
        </p:nvSpPr>
        <p:spPr/>
        <p:txBody>
          <a:bodyPr/>
          <a:lstStyle/>
          <a:p>
            <a:pPr>
              <a:defRPr/>
            </a:pPr>
            <a:r>
              <a:rPr lang="de-DE" altLang="de-DE">
                <a:solidFill>
                  <a:srgbClr val="FFFFFF"/>
                </a:solidFill>
                <a:latin typeface="Arial" charset="0"/>
              </a:rPr>
              <a:t>Modul 2 - Ergonomie lernen - Teil 6</a:t>
            </a:r>
          </a:p>
        </p:txBody>
      </p:sp>
      <p:sp>
        <p:nvSpPr>
          <p:cNvPr id="6" name="Foliennummernplatzhalter 5"/>
          <p:cNvSpPr>
            <a:spLocks noGrp="1"/>
          </p:cNvSpPr>
          <p:nvPr>
            <p:ph type="sldNum" sz="quarter" idx="12"/>
          </p:nvPr>
        </p:nvSpPr>
        <p:spPr/>
        <p:txBody>
          <a:bodyPr/>
          <a:lstStyle/>
          <a:p>
            <a:pPr>
              <a:defRPr/>
            </a:pPr>
            <a:r>
              <a:rPr lang="de-DE" altLang="de-DE">
                <a:solidFill>
                  <a:srgbClr val="FFFFFF"/>
                </a:solidFill>
              </a:rPr>
              <a:t>Seite </a:t>
            </a:r>
            <a:fld id="{ACDB34B9-1B6B-4CCE-810A-3F635C0A9A18}" type="slidenum">
              <a:rPr lang="de-DE" altLang="de-DE">
                <a:solidFill>
                  <a:srgbClr val="FFFFFF"/>
                </a:solidFill>
              </a:rPr>
              <a:pPr>
                <a:defRPr/>
              </a:pPr>
              <a:t>17</a:t>
            </a:fld>
            <a:endParaRPr lang="de-DE" altLang="de-DE">
              <a:solidFill>
                <a:srgbClr val="FFFFFF"/>
              </a:solidFill>
            </a:endParaRPr>
          </a:p>
        </p:txBody>
      </p:sp>
    </p:spTree>
    <p:extLst>
      <p:ext uri="{BB962C8B-B14F-4D97-AF65-F5344CB8AC3E}">
        <p14:creationId xmlns:p14="http://schemas.microsoft.com/office/powerpoint/2010/main" val="19490177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Normen 1</a:t>
            </a:r>
            <a:endParaRPr lang="de-DE" dirty="0"/>
          </a:p>
        </p:txBody>
      </p:sp>
      <p:sp>
        <p:nvSpPr>
          <p:cNvPr id="3" name="Inhaltsplatzhalter 2"/>
          <p:cNvSpPr>
            <a:spLocks noGrp="1"/>
          </p:cNvSpPr>
          <p:nvPr>
            <p:ph idx="1"/>
          </p:nvPr>
        </p:nvSpPr>
        <p:spPr/>
        <p:txBody>
          <a:bodyPr/>
          <a:lstStyle/>
          <a:p>
            <a:pPr eaLnBrk="1" hangingPunct="1">
              <a:lnSpc>
                <a:spcPct val="120000"/>
              </a:lnSpc>
              <a:spcAft>
                <a:spcPct val="30000"/>
              </a:spcAft>
            </a:pPr>
            <a:r>
              <a:rPr lang="de-DE" altLang="de-DE" b="0" dirty="0" smtClean="0"/>
              <a:t>DIN </a:t>
            </a:r>
            <a:r>
              <a:rPr lang="de-DE" altLang="de-DE" b="0" dirty="0"/>
              <a:t>33411-1 Körperkräfte des Menschen - Begriffe, Zusammenhänge, Bestimmungsgrößen</a:t>
            </a:r>
          </a:p>
          <a:p>
            <a:pPr eaLnBrk="1" hangingPunct="1">
              <a:lnSpc>
                <a:spcPct val="120000"/>
              </a:lnSpc>
              <a:spcAft>
                <a:spcPct val="30000"/>
              </a:spcAft>
            </a:pPr>
            <a:r>
              <a:rPr lang="de-DE" altLang="de-DE" b="0" dirty="0"/>
              <a:t>DIN 33411-3 Körperkräfte des Menschen - Maximal erreichbare statische Aktionsmomente männlicher Arbeitspersonen an Handrädern</a:t>
            </a:r>
          </a:p>
          <a:p>
            <a:pPr eaLnBrk="1" hangingPunct="1">
              <a:lnSpc>
                <a:spcPct val="120000"/>
              </a:lnSpc>
              <a:spcAft>
                <a:spcPct val="30000"/>
              </a:spcAft>
            </a:pPr>
            <a:r>
              <a:rPr lang="de-DE" altLang="de-DE" b="0" dirty="0"/>
              <a:t>DIN 33411-4 Körperkräfte des Menschen - Maximale statische Aktionskräfte (Isodynen) </a:t>
            </a:r>
          </a:p>
          <a:p>
            <a:pPr>
              <a:lnSpc>
                <a:spcPct val="120000"/>
              </a:lnSpc>
              <a:spcAft>
                <a:spcPct val="30000"/>
              </a:spcAft>
            </a:pPr>
            <a:r>
              <a:rPr lang="de-DE" altLang="de-DE" b="0" dirty="0"/>
              <a:t>DIN </a:t>
            </a:r>
            <a:r>
              <a:rPr lang="de-DE" altLang="de-DE" b="0" dirty="0" smtClean="0"/>
              <a:t>33411-5 </a:t>
            </a:r>
            <a:r>
              <a:rPr lang="de-DE" altLang="de-DE" b="0" dirty="0"/>
              <a:t>Körperkräfte des Menschen – Teil 5: Maximale statische Aktionskräfte, Werte</a:t>
            </a:r>
          </a:p>
          <a:p>
            <a:pPr eaLnBrk="1" hangingPunct="1">
              <a:lnSpc>
                <a:spcPct val="120000"/>
              </a:lnSpc>
              <a:spcAft>
                <a:spcPct val="30000"/>
              </a:spcAft>
            </a:pPr>
            <a:r>
              <a:rPr lang="de-DE" altLang="de-DE" b="0" dirty="0"/>
              <a:t>DIN EN 1005-1 Sicherheit von Maschinen - Menschliche körperliche Leistung – Teil 1: </a:t>
            </a:r>
            <a:r>
              <a:rPr lang="de-DE" altLang="de-DE" b="0" dirty="0" smtClean="0"/>
              <a:t>Begriffe</a:t>
            </a:r>
            <a:endParaRPr lang="de-DE" altLang="de-DE" b="0" dirty="0"/>
          </a:p>
        </p:txBody>
      </p:sp>
      <p:sp>
        <p:nvSpPr>
          <p:cNvPr id="4" name="Datumsplatzhalter 3"/>
          <p:cNvSpPr>
            <a:spLocks noGrp="1"/>
          </p:cNvSpPr>
          <p:nvPr>
            <p:ph type="dt" sz="half" idx="10"/>
          </p:nvPr>
        </p:nvSpPr>
        <p:spPr/>
        <p:txBody>
          <a:bodyPr/>
          <a:lstStyle/>
          <a:p>
            <a:pPr>
              <a:defRPr/>
            </a:pPr>
            <a:fld id="{69ABF11F-CD9A-440B-93D3-5BB8B6ABCD9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6</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18</a:t>
            </a:fld>
            <a:endParaRPr lang="de-DE" altLang="de-DE"/>
          </a:p>
        </p:txBody>
      </p:sp>
    </p:spTree>
    <p:extLst>
      <p:ext uri="{BB962C8B-B14F-4D97-AF65-F5344CB8AC3E}">
        <p14:creationId xmlns:p14="http://schemas.microsoft.com/office/powerpoint/2010/main" val="3924627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Normen 2</a:t>
            </a:r>
            <a:endParaRPr lang="de-DE" dirty="0"/>
          </a:p>
        </p:txBody>
      </p:sp>
      <p:sp>
        <p:nvSpPr>
          <p:cNvPr id="3" name="Inhaltsplatzhalter 2"/>
          <p:cNvSpPr>
            <a:spLocks noGrp="1"/>
          </p:cNvSpPr>
          <p:nvPr>
            <p:ph idx="1"/>
          </p:nvPr>
        </p:nvSpPr>
        <p:spPr/>
        <p:txBody>
          <a:bodyPr/>
          <a:lstStyle/>
          <a:p>
            <a:pPr eaLnBrk="1" hangingPunct="1">
              <a:lnSpc>
                <a:spcPct val="120000"/>
              </a:lnSpc>
              <a:spcAft>
                <a:spcPct val="30000"/>
              </a:spcAft>
            </a:pPr>
            <a:r>
              <a:rPr lang="de-DE" altLang="de-DE" b="0" dirty="0" smtClean="0"/>
              <a:t>DIN </a:t>
            </a:r>
            <a:r>
              <a:rPr lang="de-DE" altLang="de-DE" b="0" dirty="0"/>
              <a:t>EN 1005-2 Sicherheit von Maschinen - Menschliche körperliche Leistung – Teil 2: Manuelle Handhabung von Gegenständen in Verbindung mit Maschinen und Maschinenteilen</a:t>
            </a:r>
          </a:p>
          <a:p>
            <a:pPr eaLnBrk="1" hangingPunct="1">
              <a:lnSpc>
                <a:spcPct val="120000"/>
              </a:lnSpc>
              <a:spcAft>
                <a:spcPct val="30000"/>
              </a:spcAft>
            </a:pPr>
            <a:r>
              <a:rPr lang="de-DE" altLang="de-DE" b="0" dirty="0"/>
              <a:t>DIN EN 1005-3 Sicherheit von Maschinen - Menschliche körperliche Leistung – Teil 3: Empfohlene Kraftgrenzen bei Maschinenbetätigung</a:t>
            </a:r>
          </a:p>
          <a:p>
            <a:pPr eaLnBrk="1" hangingPunct="1">
              <a:lnSpc>
                <a:spcPct val="120000"/>
              </a:lnSpc>
              <a:spcAft>
                <a:spcPct val="30000"/>
              </a:spcAft>
            </a:pPr>
            <a:r>
              <a:rPr lang="de-DE" altLang="de-DE" b="0" dirty="0"/>
              <a:t>DIN EN 1005-4 Sicherheit von Maschinen - Menschliche körperliche Leistung – Teil 4: Bewertung von Körperhaltungen und Bewegungen bei der Arbeit an Maschinen</a:t>
            </a:r>
          </a:p>
          <a:p>
            <a:pPr eaLnBrk="1" hangingPunct="1">
              <a:lnSpc>
                <a:spcPct val="120000"/>
              </a:lnSpc>
              <a:spcAft>
                <a:spcPct val="30000"/>
              </a:spcAft>
            </a:pPr>
            <a:r>
              <a:rPr lang="de-DE" altLang="de-DE" b="0" dirty="0"/>
              <a:t>DIN EN 1005-5 Sicherheit von Maschinen - Menschliche körperliche Leistung – Teil 5: Risikobeurteilung für kurzzyklische Tätigkeiten bei hohen Handhabungsfrequenzen</a:t>
            </a:r>
          </a:p>
          <a:p>
            <a:endParaRPr lang="de-DE" b="0" dirty="0"/>
          </a:p>
        </p:txBody>
      </p:sp>
      <p:sp>
        <p:nvSpPr>
          <p:cNvPr id="4" name="Datumsplatzhalter 3"/>
          <p:cNvSpPr>
            <a:spLocks noGrp="1"/>
          </p:cNvSpPr>
          <p:nvPr>
            <p:ph type="dt" sz="half" idx="10"/>
          </p:nvPr>
        </p:nvSpPr>
        <p:spPr/>
        <p:txBody>
          <a:bodyPr/>
          <a:lstStyle/>
          <a:p>
            <a:pPr>
              <a:defRPr/>
            </a:pPr>
            <a:fld id="{69ABF11F-CD9A-440B-93D3-5BB8B6ABCD9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6</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19</a:t>
            </a:fld>
            <a:endParaRPr lang="de-DE" altLang="de-DE"/>
          </a:p>
        </p:txBody>
      </p:sp>
    </p:spTree>
    <p:extLst>
      <p:ext uri="{BB962C8B-B14F-4D97-AF65-F5344CB8AC3E}">
        <p14:creationId xmlns:p14="http://schemas.microsoft.com/office/powerpoint/2010/main" val="32863802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12"/>
          <p:cNvSpPr>
            <a:spLocks noGrp="1" noChangeArrowheads="1"/>
          </p:cNvSpPr>
          <p:nvPr>
            <p:ph type="title"/>
          </p:nvPr>
        </p:nvSpPr>
        <p:spPr/>
        <p:txBody>
          <a:bodyPr/>
          <a:lstStyle/>
          <a:p>
            <a:pPr eaLnBrk="1" hangingPunct="1"/>
            <a:r>
              <a:rPr lang="de-DE" altLang="de-DE" dirty="0" smtClean="0"/>
              <a:t>Darum geht es</a:t>
            </a:r>
          </a:p>
        </p:txBody>
      </p:sp>
      <p:sp>
        <p:nvSpPr>
          <p:cNvPr id="3" name="Inhaltsplatzhalter 2"/>
          <p:cNvSpPr>
            <a:spLocks noGrp="1"/>
          </p:cNvSpPr>
          <p:nvPr>
            <p:ph idx="1"/>
          </p:nvPr>
        </p:nvSpPr>
        <p:spPr>
          <a:xfrm>
            <a:off x="719667" y="1484314"/>
            <a:ext cx="5376333" cy="4897437"/>
          </a:xfrm>
        </p:spPr>
        <p:txBody>
          <a:bodyPr/>
          <a:lstStyle/>
          <a:p>
            <a:r>
              <a:rPr lang="de-DE" altLang="de-DE" sz="2400" dirty="0" smtClean="0"/>
              <a:t>Kraftperzentile</a:t>
            </a:r>
          </a:p>
          <a:p>
            <a:endParaRPr lang="de-DE" sz="2400" dirty="0"/>
          </a:p>
          <a:p>
            <a:r>
              <a:rPr lang="de-DE" altLang="de-DE" sz="2400" dirty="0"/>
              <a:t>Einflussfaktoren auf Körperkräfte</a:t>
            </a:r>
          </a:p>
          <a:p>
            <a:endParaRPr lang="de-DE" sz="2400" dirty="0" smtClean="0"/>
          </a:p>
          <a:p>
            <a:r>
              <a:rPr lang="de-DE" altLang="de-DE" sz="2400" dirty="0"/>
              <a:t>Ermittlung maximal empfohlener Körperkräfte</a:t>
            </a:r>
            <a:endParaRPr lang="de-DE" sz="2400" dirty="0"/>
          </a:p>
        </p:txBody>
      </p:sp>
      <p:pic>
        <p:nvPicPr>
          <p:cNvPr id="4" name="Grafik 3" descr="Eine Zeichnung zeigt einen Maschinenbediener, der in vorgebeugter Haltung mit der rechten Hand ein Handrad betätigt, welches etwa auf Kniehöhe angebracht ist."/>
          <p:cNvPicPr>
            <a:picLocks noChangeAspect="1"/>
          </p:cNvPicPr>
          <p:nvPr/>
        </p:nvPicPr>
        <p:blipFill>
          <a:blip r:embed="rId3"/>
          <a:stretch>
            <a:fillRect/>
          </a:stretch>
        </p:blipFill>
        <p:spPr>
          <a:xfrm>
            <a:off x="6574321" y="1376363"/>
            <a:ext cx="4700423" cy="4298053"/>
          </a:xfrm>
          <a:prstGeom prst="rect">
            <a:avLst/>
          </a:prstGeom>
        </p:spPr>
      </p:pic>
      <p:sp>
        <p:nvSpPr>
          <p:cNvPr id="4098"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4A9C05D-E05C-4172-A472-E57D6C31564E}" type="datetime1">
              <a:rPr lang="de-DE" altLang="de-DE" sz="1200" b="0">
                <a:solidFill>
                  <a:schemeClr val="bg1"/>
                </a:solidFill>
              </a:rPr>
              <a:t>08.09.2023</a:t>
            </a:fld>
            <a:endParaRPr lang="de-DE" altLang="de-DE" sz="1200" b="0">
              <a:solidFill>
                <a:schemeClr val="bg1"/>
              </a:solidFill>
            </a:endParaRPr>
          </a:p>
        </p:txBody>
      </p:sp>
      <p:sp>
        <p:nvSpPr>
          <p:cNvPr id="4099"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Modul 2 - Ergonomie lernen - Teil 6</a:t>
            </a:r>
          </a:p>
        </p:txBody>
      </p:sp>
      <p:sp>
        <p:nvSpPr>
          <p:cNvPr id="4100"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7DA9678E-8188-4F40-8293-AA29B13C7974}" type="slidenum">
              <a:rPr lang="de-DE" altLang="de-DE" sz="1200" b="0">
                <a:solidFill>
                  <a:schemeClr val="bg1"/>
                </a:solidFill>
              </a:rPr>
              <a:pPr eaLnBrk="1" hangingPunct="1"/>
              <a:t>2</a:t>
            </a:fld>
            <a:endParaRPr lang="de-DE" altLang="de-DE" sz="1200" b="0">
              <a:solidFill>
                <a:schemeClr val="bg1"/>
              </a:solidFill>
            </a:endParaRPr>
          </a:p>
        </p:txBody>
      </p:sp>
    </p:spTree>
    <p:extLst>
      <p:ext uri="{BB962C8B-B14F-4D97-AF65-F5344CB8AC3E}">
        <p14:creationId xmlns:p14="http://schemas.microsoft.com/office/powerpoint/2010/main" val="8934510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Literatur 1</a:t>
            </a:r>
            <a:endParaRPr lang="de-DE" dirty="0"/>
          </a:p>
        </p:txBody>
      </p:sp>
      <p:sp>
        <p:nvSpPr>
          <p:cNvPr id="3" name="Inhaltsplatzhalter 2"/>
          <p:cNvSpPr>
            <a:spLocks noGrp="1"/>
          </p:cNvSpPr>
          <p:nvPr>
            <p:ph idx="1"/>
          </p:nvPr>
        </p:nvSpPr>
        <p:spPr/>
        <p:txBody>
          <a:bodyPr/>
          <a:lstStyle/>
          <a:p>
            <a:pPr eaLnBrk="1" hangingPunct="1">
              <a:spcBef>
                <a:spcPct val="50000"/>
              </a:spcBef>
            </a:pPr>
            <a:r>
              <a:rPr lang="de-DE" altLang="de-DE" b="0" dirty="0"/>
              <a:t>BULLINGER, H.-J. (1994): Ergonomie: Produkt- und Arbeitsplatzgestaltung. Stuttgart: Teubner.</a:t>
            </a:r>
          </a:p>
          <a:p>
            <a:pPr eaLnBrk="1" hangingPunct="1">
              <a:spcBef>
                <a:spcPct val="50000"/>
              </a:spcBef>
            </a:pPr>
            <a:r>
              <a:rPr lang="de-DE" altLang="de-DE" b="0" dirty="0"/>
              <a:t>BONGWALD, O.; LUTTMANN, A.; LAURIG, W. (1995): Leitfaden für die Beurteilung von Hebe- und Tragetätigkeiten. Sankt Augustin: Hauptverband der gewerblichen Berufsgenossenschaften (HVBG).</a:t>
            </a:r>
          </a:p>
          <a:p>
            <a:pPr eaLnBrk="1" hangingPunct="1">
              <a:spcBef>
                <a:spcPct val="50000"/>
              </a:spcBef>
            </a:pPr>
            <a:r>
              <a:rPr lang="de-DE" altLang="de-DE" b="0" dirty="0"/>
              <a:t>HETTINGER, T. (1981): Heben und Tragen von Lasten. Gutachten über Gewichtsgrenzen für Männer, Frauen und Jugendliche. Wuppertal: Selbstverlag.</a:t>
            </a:r>
          </a:p>
          <a:p>
            <a:pPr eaLnBrk="1" hangingPunct="1">
              <a:spcBef>
                <a:spcPct val="50000"/>
              </a:spcBef>
            </a:pPr>
            <a:r>
              <a:rPr lang="de-DE" altLang="de-DE" b="0" dirty="0"/>
              <a:t>JÄGER, M.; LUTTMANN, A. LAURIG, W. (1989): Biomechanik der Lastenmanipulation. In: </a:t>
            </a:r>
            <a:r>
              <a:rPr lang="de-DE" altLang="de-DE" b="0" dirty="0" err="1"/>
              <a:t>Konietzko</a:t>
            </a:r>
            <a:r>
              <a:rPr lang="de-DE" altLang="de-DE" b="0" dirty="0"/>
              <a:t>, J.; Dupuis, H. (Hrsg.): Handbuch der Arbeitsmedizin. Landsberg: </a:t>
            </a:r>
            <a:r>
              <a:rPr lang="de-DE" altLang="de-DE" b="0" dirty="0" err="1"/>
              <a:t>Ecomed</a:t>
            </a:r>
            <a:r>
              <a:rPr lang="de-DE" altLang="de-DE" b="0" dirty="0" smtClean="0"/>
              <a:t>.</a:t>
            </a:r>
            <a:endParaRPr lang="de-DE" altLang="de-DE" b="0" dirty="0"/>
          </a:p>
        </p:txBody>
      </p:sp>
      <p:sp>
        <p:nvSpPr>
          <p:cNvPr id="4" name="Datumsplatzhalter 3"/>
          <p:cNvSpPr>
            <a:spLocks noGrp="1"/>
          </p:cNvSpPr>
          <p:nvPr>
            <p:ph type="dt" sz="half" idx="10"/>
          </p:nvPr>
        </p:nvSpPr>
        <p:spPr/>
        <p:txBody>
          <a:bodyPr/>
          <a:lstStyle/>
          <a:p>
            <a:pPr>
              <a:defRPr/>
            </a:pPr>
            <a:fld id="{69ABF11F-CD9A-440B-93D3-5BB8B6ABCD9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6</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20</a:t>
            </a:fld>
            <a:endParaRPr lang="de-DE" altLang="de-DE"/>
          </a:p>
        </p:txBody>
      </p:sp>
    </p:spTree>
    <p:extLst>
      <p:ext uri="{BB962C8B-B14F-4D97-AF65-F5344CB8AC3E}">
        <p14:creationId xmlns:p14="http://schemas.microsoft.com/office/powerpoint/2010/main" val="31983331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Literatur 2</a:t>
            </a:r>
            <a:endParaRPr lang="de-DE" dirty="0"/>
          </a:p>
        </p:txBody>
      </p:sp>
      <p:sp>
        <p:nvSpPr>
          <p:cNvPr id="3" name="Inhaltsplatzhalter 2"/>
          <p:cNvSpPr>
            <a:spLocks noGrp="1"/>
          </p:cNvSpPr>
          <p:nvPr>
            <p:ph idx="1"/>
          </p:nvPr>
        </p:nvSpPr>
        <p:spPr/>
        <p:txBody>
          <a:bodyPr/>
          <a:lstStyle/>
          <a:p>
            <a:pPr eaLnBrk="1" hangingPunct="1">
              <a:spcBef>
                <a:spcPct val="50000"/>
              </a:spcBef>
            </a:pPr>
            <a:r>
              <a:rPr lang="de-DE" altLang="de-DE" b="0" dirty="0" smtClean="0"/>
              <a:t>JÜRGENS</a:t>
            </a:r>
            <a:r>
              <a:rPr lang="de-DE" altLang="de-DE" b="0" dirty="0"/>
              <a:t>, W.-W.; MOHR, D.; PANGERT, R.; SCHULTZ, K.; STEINBERG, U. (1996): Handlungsanleitung zur Beurteilung der Arbeitsbedingungen beim Heben und Tragen von Lasten. Saarbrücken: Länderausschuss für Arbeitsschutz und Sicherheitstechnik (LASI). (LASI-Veröffentlichung LV 9).</a:t>
            </a:r>
          </a:p>
          <a:p>
            <a:pPr eaLnBrk="1" hangingPunct="1">
              <a:spcBef>
                <a:spcPct val="50000"/>
              </a:spcBef>
            </a:pPr>
            <a:r>
              <a:rPr lang="de-DE" altLang="de-DE" b="0" dirty="0"/>
              <a:t>SCHMIDTKE, H. (1993): Lehrbuch der Ergonomie. München: Carl Hanser</a:t>
            </a:r>
          </a:p>
          <a:p>
            <a:pPr eaLnBrk="1" hangingPunct="1">
              <a:spcBef>
                <a:spcPct val="50000"/>
              </a:spcBef>
            </a:pPr>
            <a:r>
              <a:rPr lang="de-DE" altLang="de-DE" b="0" dirty="0"/>
              <a:t>SCHULTETUS, W. (1987): Montagegestaltung: Daten, Hinweise und Beispiele zur ergonomischen Arbeitsgestaltung. 2. Auflage. Köln: Verlag TÜV Rheinland.</a:t>
            </a:r>
          </a:p>
          <a:p>
            <a:pPr eaLnBrk="1" hangingPunct="1">
              <a:spcBef>
                <a:spcPct val="50000"/>
              </a:spcBef>
            </a:pPr>
            <a:r>
              <a:rPr lang="de-DE" altLang="de-DE" b="0" dirty="0"/>
              <a:t>ROHMERT, W.; BERG, K. ; BRUDER, R. ; SCHAUB, K. (1994): Kräfteatlas: Teil 1.      Datenauswertung statischer Aktionskräfte. 1. Auflage. Bremerhaven: Wirtschaftsverlag NW Verlag für neue Wissenschaft. (Schriftenreihe der Bundesanstalt für Arbeitsmedizin und Arbeitsschutz </a:t>
            </a:r>
            <a:r>
              <a:rPr lang="de-DE" altLang="de-DE" b="0" dirty="0" err="1"/>
              <a:t>Fb</a:t>
            </a:r>
            <a:r>
              <a:rPr lang="de-DE" altLang="de-DE" b="0" dirty="0"/>
              <a:t>. 09.004). </a:t>
            </a:r>
          </a:p>
          <a:p>
            <a:endParaRPr lang="de-DE" b="0" dirty="0"/>
          </a:p>
        </p:txBody>
      </p:sp>
      <p:sp>
        <p:nvSpPr>
          <p:cNvPr id="4" name="Datumsplatzhalter 3"/>
          <p:cNvSpPr>
            <a:spLocks noGrp="1"/>
          </p:cNvSpPr>
          <p:nvPr>
            <p:ph type="dt" sz="half" idx="10"/>
          </p:nvPr>
        </p:nvSpPr>
        <p:spPr/>
        <p:txBody>
          <a:bodyPr/>
          <a:lstStyle/>
          <a:p>
            <a:pPr>
              <a:defRPr/>
            </a:pPr>
            <a:fld id="{69ABF11F-CD9A-440B-93D3-5BB8B6ABCD9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6</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21</a:t>
            </a:fld>
            <a:endParaRPr lang="de-DE" altLang="de-DE"/>
          </a:p>
        </p:txBody>
      </p:sp>
    </p:spTree>
    <p:extLst>
      <p:ext uri="{BB962C8B-B14F-4D97-AF65-F5344CB8AC3E}">
        <p14:creationId xmlns:p14="http://schemas.microsoft.com/office/powerpoint/2010/main" val="10400392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smtClean="0"/>
              <a:t>Autorin: </a:t>
            </a:r>
            <a:r>
              <a:rPr lang="de-DE" b="1" dirty="0"/>
              <a:t>Dr.-Ing. Christiane </a:t>
            </a:r>
            <a:r>
              <a:rPr lang="de-DE" b="1" dirty="0" err="1"/>
              <a:t>Kamusella</a:t>
            </a:r>
            <a:endParaRPr lang="de-DE" altLang="de-DE" b="1" dirty="0"/>
          </a:p>
          <a:p>
            <a:pPr>
              <a:tabLst>
                <a:tab pos="665163" algn="l"/>
              </a:tabLst>
            </a:pPr>
            <a:r>
              <a:rPr lang="de-DE" altLang="de-DE" dirty="0">
                <a:hlinkClick r:id="rId2"/>
              </a:rPr>
              <a:t>Christiane.Kamusella@tu-dresden.de</a:t>
            </a:r>
            <a:r>
              <a:rPr lang="de-DE" altLang="de-DE" dirty="0" smtClean="0">
                <a:solidFill>
                  <a:schemeClr val="tx2"/>
                </a:solidFill>
              </a:rPr>
              <a:t>  </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3">
                  <a:extLst>
                    <a:ext uri="{A12FA001-AC4F-418D-AE19-62706E023703}">
                      <ahyp:hlinkClr xmlns:ahyp="http://schemas.microsoft.com/office/drawing/2018/hyperlinkcolor" xmlns="" val="tx"/>
                    </a:ext>
                  </a:extLst>
                </a:hlinkClick>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extLst>
                    <a:ext uri="{A12FA001-AC4F-418D-AE19-62706E023703}">
                      <ahyp:hlinkClr xmlns:ahyp="http://schemas.microsoft.com/office/drawing/2018/hyperlinkcolor" xmlns="" val="tx"/>
                    </a:ext>
                  </a:extLst>
                </a:hlinkClick>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Aktualisiert </a:t>
            </a:r>
            <a:r>
              <a:rPr lang="de-DE" altLang="de-DE" dirty="0"/>
              <a:t>2023 durch das </a:t>
            </a:r>
            <a:r>
              <a:rPr lang="de-DE" altLang="de-DE" b="1" dirty="0"/>
              <a:t>Institut </a:t>
            </a:r>
            <a:r>
              <a:rPr lang="de-DE" altLang="de-DE" b="1" dirty="0" smtClean="0"/>
              <a:t>ASER e.V.</a:t>
            </a:r>
            <a:br>
              <a:rPr lang="de-DE" altLang="de-DE" b="1" dirty="0" smtClean="0"/>
            </a:br>
            <a:r>
              <a:rPr lang="de-DE" altLang="de-DE" dirty="0" smtClean="0">
                <a:hlinkClick r:id="rId5"/>
              </a:rPr>
              <a:t>www.institut-aser.de/</a:t>
            </a:r>
            <a:r>
              <a:rPr lang="de-DE" altLang="de-DE" dirty="0" smtClean="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25633044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Kraftperzentile</a:t>
            </a:r>
            <a:endParaRPr lang="de-DE" dirty="0"/>
          </a:p>
        </p:txBody>
      </p:sp>
      <p:sp>
        <p:nvSpPr>
          <p:cNvPr id="3" name="Inhaltsplatzhalter 2"/>
          <p:cNvSpPr>
            <a:spLocks noGrp="1"/>
          </p:cNvSpPr>
          <p:nvPr>
            <p:ph idx="1"/>
          </p:nvPr>
        </p:nvSpPr>
        <p:spPr/>
        <p:txBody>
          <a:bodyPr/>
          <a:lstStyle/>
          <a:p>
            <a:pPr marL="1884363" indent="-1884363"/>
            <a:r>
              <a:rPr lang="de-DE" sz="2400" dirty="0" smtClean="0">
                <a:solidFill>
                  <a:srgbClr val="6F6F6F"/>
                </a:solidFill>
              </a:rPr>
              <a:t>Perzentil</a:t>
            </a:r>
            <a:r>
              <a:rPr lang="de-DE" sz="2400" dirty="0" smtClean="0"/>
              <a:t>		</a:t>
            </a:r>
            <a:r>
              <a:rPr lang="de-DE" sz="2400" b="0" dirty="0" smtClean="0"/>
              <a:t>Prozentrang, der eine Teilmenge aus einer Gesamtheit beschreibt (Kraftverteilung in 100 Teile)</a:t>
            </a:r>
          </a:p>
          <a:p>
            <a:endParaRPr lang="de-DE" sz="2400" b="0" dirty="0" smtClean="0"/>
          </a:p>
          <a:p>
            <a:r>
              <a:rPr lang="de-DE" sz="2400" dirty="0" smtClean="0"/>
              <a:t>Verwendung </a:t>
            </a:r>
            <a:r>
              <a:rPr lang="de-DE" sz="2400" dirty="0" err="1" smtClean="0"/>
              <a:t>perzentilierter</a:t>
            </a:r>
            <a:r>
              <a:rPr lang="de-DE" sz="2400" dirty="0" smtClean="0"/>
              <a:t> Körperkraftwerte</a:t>
            </a:r>
          </a:p>
          <a:p>
            <a:endParaRPr lang="de-DE" sz="2400" dirty="0" smtClean="0"/>
          </a:p>
          <a:p>
            <a:r>
              <a:rPr lang="de-DE" sz="2400" b="0" u="sng" dirty="0" smtClean="0"/>
              <a:t>Allgemeine Zielstellung</a:t>
            </a:r>
            <a:r>
              <a:rPr lang="de-DE" sz="2400" b="0" dirty="0" smtClean="0"/>
              <a:t>: Auslegung der auf Stellteile, Werkzeuge oder Betriebsmittel übertragbaren Kräfte nach 5. Kraftperzentil der Nutzergruppe</a:t>
            </a:r>
          </a:p>
        </p:txBody>
      </p:sp>
      <p:sp>
        <p:nvSpPr>
          <p:cNvPr id="4" name="Datumsplatzhalter 3"/>
          <p:cNvSpPr>
            <a:spLocks noGrp="1"/>
          </p:cNvSpPr>
          <p:nvPr>
            <p:ph type="dt" sz="half" idx="10"/>
          </p:nvPr>
        </p:nvSpPr>
        <p:spPr/>
        <p:txBody>
          <a:bodyPr/>
          <a:lstStyle/>
          <a:p>
            <a:pPr>
              <a:defRPr/>
            </a:pPr>
            <a:fld id="{69ABF11F-CD9A-440B-93D3-5BB8B6ABCD9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6</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3</a:t>
            </a:fld>
            <a:endParaRPr lang="de-DE" altLang="de-DE"/>
          </a:p>
        </p:txBody>
      </p:sp>
    </p:spTree>
    <p:extLst>
      <p:ext uri="{BB962C8B-B14F-4D97-AF65-F5344CB8AC3E}">
        <p14:creationId xmlns:p14="http://schemas.microsoft.com/office/powerpoint/2010/main" val="1181278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Perzentilwerte</a:t>
            </a:r>
            <a:r>
              <a:rPr lang="de-DE" dirty="0"/>
              <a:t> statischer Aktionskräfte</a:t>
            </a:r>
            <a:br>
              <a:rPr lang="de-DE" dirty="0"/>
            </a:br>
            <a:endParaRPr lang="de-DE" dirty="0"/>
          </a:p>
        </p:txBody>
      </p:sp>
      <p:sp>
        <p:nvSpPr>
          <p:cNvPr id="3" name="Inhaltsplatzhalter 2"/>
          <p:cNvSpPr>
            <a:spLocks noGrp="1"/>
          </p:cNvSpPr>
          <p:nvPr>
            <p:ph idx="1"/>
          </p:nvPr>
        </p:nvSpPr>
        <p:spPr/>
        <p:txBody>
          <a:bodyPr/>
          <a:lstStyle/>
          <a:p>
            <a:r>
              <a:rPr lang="de-DE" sz="2200" b="0" u="sng" dirty="0" smtClean="0"/>
              <a:t>sicherheitskritische </a:t>
            </a:r>
            <a:r>
              <a:rPr lang="de-DE" sz="2200" b="0" u="sng" dirty="0"/>
              <a:t>Fälle</a:t>
            </a:r>
            <a:r>
              <a:rPr lang="de-DE" sz="2200" b="0" dirty="0"/>
              <a:t>: Kraftausübung in Verbindung mit gefährlichen Gütern oder im Fluchtwegbereich (</a:t>
            </a:r>
            <a:r>
              <a:rPr lang="de-DE" sz="2200" b="0" dirty="0" err="1"/>
              <a:t>sicherheitstüren</a:t>
            </a:r>
            <a:r>
              <a:rPr lang="de-DE" sz="2200" b="0" dirty="0"/>
              <a:t>, Luken mit Zentralverschlussrädern</a:t>
            </a:r>
            <a:r>
              <a:rPr lang="de-DE" sz="2200" b="0" dirty="0" smtClean="0"/>
              <a:t>)</a:t>
            </a:r>
          </a:p>
          <a:p>
            <a:endParaRPr lang="de-DE" sz="2200" b="0" dirty="0"/>
          </a:p>
          <a:p>
            <a:r>
              <a:rPr lang="de-DE" sz="2200" b="0" dirty="0"/>
              <a:t>60% des 1. Perzentils </a:t>
            </a:r>
            <a:r>
              <a:rPr lang="de-DE" sz="2200" b="0" dirty="0" err="1"/>
              <a:t>F</a:t>
            </a:r>
            <a:r>
              <a:rPr lang="de-DE" sz="2200" b="0" baseline="-25000" dirty="0" err="1"/>
              <a:t>max</a:t>
            </a:r>
            <a:r>
              <a:rPr lang="de-DE" sz="2200" b="0" baseline="-25000" dirty="0"/>
              <a:t>/Frau</a:t>
            </a:r>
            <a:r>
              <a:rPr lang="de-DE" sz="2200" b="0" dirty="0"/>
              <a:t> (gelegentlich)</a:t>
            </a:r>
          </a:p>
          <a:p>
            <a:r>
              <a:rPr lang="de-DE" sz="2200" b="0" dirty="0"/>
              <a:t>15% des 1. Perzentils </a:t>
            </a:r>
            <a:r>
              <a:rPr lang="de-DE" sz="2200" b="0" dirty="0" err="1"/>
              <a:t>F</a:t>
            </a:r>
            <a:r>
              <a:rPr lang="de-DE" sz="2200" b="0" baseline="-25000" dirty="0" err="1"/>
              <a:t>max</a:t>
            </a:r>
            <a:r>
              <a:rPr lang="de-DE" sz="2200" b="0" baseline="-25000" dirty="0"/>
              <a:t>/Frau </a:t>
            </a:r>
            <a:r>
              <a:rPr lang="de-DE" sz="2200" b="0" dirty="0"/>
              <a:t>(andauernd</a:t>
            </a:r>
            <a:r>
              <a:rPr lang="de-DE" sz="2200" b="0" dirty="0" smtClean="0"/>
              <a:t>)</a:t>
            </a:r>
          </a:p>
          <a:p>
            <a:r>
              <a:rPr lang="de-DE" altLang="de-DE" sz="2200" b="0" dirty="0" smtClean="0"/>
              <a:t>Quelle: </a:t>
            </a:r>
            <a:r>
              <a:rPr lang="de-DE" altLang="de-DE" sz="2200" b="0" dirty="0"/>
              <a:t>Schmidtke 1989</a:t>
            </a:r>
          </a:p>
          <a:p>
            <a:endParaRPr lang="de-DE" sz="2200" b="0" dirty="0" smtClean="0"/>
          </a:p>
          <a:p>
            <a:endParaRPr lang="de-DE" sz="2200" b="0" dirty="0"/>
          </a:p>
          <a:p>
            <a:r>
              <a:rPr lang="de-DE" sz="2200" b="0" dirty="0"/>
              <a:t>für </a:t>
            </a:r>
            <a:r>
              <a:rPr lang="de-DE" sz="2200" dirty="0"/>
              <a:t>Planungsanalysen</a:t>
            </a:r>
            <a:r>
              <a:rPr lang="de-DE" sz="2200" b="0" dirty="0"/>
              <a:t>: </a:t>
            </a:r>
            <a:r>
              <a:rPr lang="de-DE" sz="2200" b="0" dirty="0" smtClean="0"/>
              <a:t>	15</a:t>
            </a:r>
            <a:r>
              <a:rPr lang="de-DE" sz="2200" b="0" dirty="0"/>
              <a:t>. männliches Kraftperzentil</a:t>
            </a:r>
          </a:p>
          <a:p>
            <a:r>
              <a:rPr lang="de-DE" sz="2200" b="0" dirty="0"/>
              <a:t>für </a:t>
            </a:r>
            <a:r>
              <a:rPr lang="de-DE" sz="2200" dirty="0"/>
              <a:t>Ist-Analysen</a:t>
            </a:r>
            <a:r>
              <a:rPr lang="de-DE" sz="2200" b="0" dirty="0"/>
              <a:t>: </a:t>
            </a:r>
            <a:r>
              <a:rPr lang="de-DE" sz="2200" b="0" dirty="0" smtClean="0"/>
              <a:t>		50</a:t>
            </a:r>
            <a:r>
              <a:rPr lang="de-DE" sz="2200" b="0" dirty="0"/>
              <a:t>. männliches </a:t>
            </a:r>
            <a:r>
              <a:rPr lang="de-DE" sz="2200" b="0" dirty="0" smtClean="0"/>
              <a:t>Kraftperzentil</a:t>
            </a:r>
          </a:p>
          <a:p>
            <a:r>
              <a:rPr lang="de-DE" altLang="de-DE" sz="2200" b="0" dirty="0" smtClean="0"/>
              <a:t>Quelle: </a:t>
            </a:r>
            <a:r>
              <a:rPr lang="de-DE" altLang="de-DE" sz="2200" b="0" dirty="0"/>
              <a:t>BGIA-Report 3/2009</a:t>
            </a:r>
            <a:endParaRPr lang="de-DE" sz="2200" b="0" dirty="0"/>
          </a:p>
          <a:p>
            <a:endParaRPr lang="de-DE" sz="2200" dirty="0"/>
          </a:p>
        </p:txBody>
      </p:sp>
      <p:sp>
        <p:nvSpPr>
          <p:cNvPr id="4" name="Datumsplatzhalter 3"/>
          <p:cNvSpPr>
            <a:spLocks noGrp="1"/>
          </p:cNvSpPr>
          <p:nvPr>
            <p:ph type="dt" sz="half" idx="10"/>
          </p:nvPr>
        </p:nvSpPr>
        <p:spPr/>
        <p:txBody>
          <a:bodyPr/>
          <a:lstStyle/>
          <a:p>
            <a:pPr>
              <a:defRPr/>
            </a:pPr>
            <a:fld id="{69ABF11F-CD9A-440B-93D3-5BB8B6ABCD9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6</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4</a:t>
            </a:fld>
            <a:endParaRPr lang="de-DE" altLang="de-DE"/>
          </a:p>
        </p:txBody>
      </p:sp>
    </p:spTree>
    <p:extLst>
      <p:ext uri="{BB962C8B-B14F-4D97-AF65-F5344CB8AC3E}">
        <p14:creationId xmlns:p14="http://schemas.microsoft.com/office/powerpoint/2010/main" val="23118712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800" dirty="0"/>
              <a:t>Statische Aktionskraft des Armes bei Männern</a:t>
            </a:r>
            <a:r>
              <a:rPr lang="de-DE" dirty="0" smtClean="0"/>
              <a:t> </a:t>
            </a:r>
            <a:endParaRPr lang="de-DE" dirty="0"/>
          </a:p>
        </p:txBody>
      </p:sp>
      <p:sp>
        <p:nvSpPr>
          <p:cNvPr id="3" name="Inhaltsplatzhalter 2"/>
          <p:cNvSpPr>
            <a:spLocks noGrp="1"/>
          </p:cNvSpPr>
          <p:nvPr>
            <p:ph idx="1"/>
          </p:nvPr>
        </p:nvSpPr>
        <p:spPr/>
        <p:txBody>
          <a:bodyPr/>
          <a:lstStyle/>
          <a:p>
            <a:pPr>
              <a:tabLst>
                <a:tab pos="1971675" algn="l"/>
              </a:tabLst>
            </a:pPr>
            <a:r>
              <a:rPr lang="de-DE" altLang="de-DE" kern="0" dirty="0" smtClean="0">
                <a:sym typeface="Symbol" pitchFamily="18" charset="2"/>
              </a:rPr>
              <a:t> </a:t>
            </a:r>
            <a:r>
              <a:rPr lang="de-DE" altLang="de-DE" kern="0" dirty="0" smtClean="0"/>
              <a:t>= </a:t>
            </a:r>
            <a:r>
              <a:rPr lang="de-DE" altLang="de-DE" kern="0" dirty="0"/>
              <a:t>+30</a:t>
            </a:r>
            <a:r>
              <a:rPr lang="de-DE" altLang="de-DE" kern="0" dirty="0" smtClean="0"/>
              <a:t>°</a:t>
            </a:r>
          </a:p>
          <a:p>
            <a:pPr>
              <a:tabLst>
                <a:tab pos="1971675" algn="l"/>
              </a:tabLst>
            </a:pPr>
            <a:r>
              <a:rPr lang="de-DE" altLang="de-DE" kern="0" dirty="0" smtClean="0">
                <a:sym typeface="Symbol" pitchFamily="18" charset="2"/>
              </a:rPr>
              <a:t> </a:t>
            </a:r>
            <a:r>
              <a:rPr lang="de-DE" altLang="de-DE" kern="0" dirty="0" smtClean="0"/>
              <a:t>= </a:t>
            </a:r>
            <a:r>
              <a:rPr lang="de-DE" altLang="de-DE" kern="0" dirty="0"/>
              <a:t>+30</a:t>
            </a:r>
            <a:r>
              <a:rPr lang="de-DE" altLang="de-DE" kern="0" dirty="0" smtClean="0"/>
              <a:t>°</a:t>
            </a:r>
          </a:p>
          <a:p>
            <a:pPr>
              <a:tabLst>
                <a:tab pos="1971675" algn="l"/>
              </a:tabLst>
            </a:pPr>
            <a:r>
              <a:rPr lang="de-DE" altLang="de-DE" kern="0" dirty="0" smtClean="0"/>
              <a:t>Armreichweite</a:t>
            </a:r>
            <a:r>
              <a:rPr lang="de-DE" altLang="de-DE" kern="0" dirty="0"/>
              <a:t>: 50% </a:t>
            </a:r>
          </a:p>
          <a:p>
            <a:pPr>
              <a:tabLst>
                <a:tab pos="1971675" algn="l"/>
              </a:tabLst>
            </a:pPr>
            <a:r>
              <a:rPr lang="de-DE" altLang="de-DE" kern="0" dirty="0" smtClean="0"/>
              <a:t>Kraftrichtung: Abduktion </a:t>
            </a:r>
            <a:r>
              <a:rPr lang="de-DE" altLang="de-DE" kern="0" dirty="0"/>
              <a:t>und Adduktion</a:t>
            </a:r>
          </a:p>
          <a:p>
            <a:pPr>
              <a:tabLst>
                <a:tab pos="1971675" algn="l"/>
              </a:tabLst>
            </a:pPr>
            <a:endParaRPr lang="de-DE" altLang="de-DE" kern="0" dirty="0"/>
          </a:p>
          <a:p>
            <a:pPr>
              <a:tabLst>
                <a:tab pos="2781300" algn="l"/>
              </a:tabLst>
            </a:pPr>
            <a:r>
              <a:rPr lang="de-DE" altLang="de-DE" kern="0" dirty="0"/>
              <a:t>Kraftperzentile	Kraftwert</a:t>
            </a:r>
          </a:p>
          <a:p>
            <a:pPr>
              <a:tabLst>
                <a:tab pos="2781300" algn="l"/>
              </a:tabLst>
            </a:pPr>
            <a:r>
              <a:rPr lang="de-DE" altLang="de-DE" b="0" kern="0" dirty="0"/>
              <a:t>5%-</a:t>
            </a:r>
            <a:r>
              <a:rPr lang="de-DE" altLang="de-DE" b="0" kern="0" dirty="0" err="1"/>
              <a:t>il</a:t>
            </a:r>
            <a:r>
              <a:rPr lang="de-DE" altLang="de-DE" b="0" kern="0" dirty="0"/>
              <a:t>: 	</a:t>
            </a:r>
            <a:r>
              <a:rPr lang="de-DE" altLang="de-DE" b="0" kern="0" dirty="0" smtClean="0"/>
              <a:t>53 </a:t>
            </a:r>
            <a:r>
              <a:rPr lang="de-DE" altLang="de-DE" b="0" kern="0" dirty="0"/>
              <a:t>N</a:t>
            </a:r>
          </a:p>
          <a:p>
            <a:pPr>
              <a:tabLst>
                <a:tab pos="2781300" algn="l"/>
              </a:tabLst>
            </a:pPr>
            <a:r>
              <a:rPr lang="de-DE" altLang="de-DE" b="0" kern="0" dirty="0"/>
              <a:t>50.%-</a:t>
            </a:r>
            <a:r>
              <a:rPr lang="de-DE" altLang="de-DE" b="0" kern="0" dirty="0" err="1"/>
              <a:t>il</a:t>
            </a:r>
            <a:r>
              <a:rPr lang="de-DE" altLang="de-DE" b="0" kern="0" dirty="0"/>
              <a:t>: 	</a:t>
            </a:r>
            <a:r>
              <a:rPr lang="de-DE" altLang="de-DE" b="0" kern="0" dirty="0" smtClean="0"/>
              <a:t>93 </a:t>
            </a:r>
            <a:r>
              <a:rPr lang="de-DE" altLang="de-DE" b="0" kern="0" dirty="0"/>
              <a:t>N</a:t>
            </a:r>
          </a:p>
          <a:p>
            <a:pPr>
              <a:tabLst>
                <a:tab pos="2781300" algn="l"/>
              </a:tabLst>
            </a:pPr>
            <a:r>
              <a:rPr lang="de-DE" altLang="de-DE" b="0" kern="0" dirty="0"/>
              <a:t>95.%-</a:t>
            </a:r>
            <a:r>
              <a:rPr lang="de-DE" altLang="de-DE" b="0" kern="0" dirty="0" err="1"/>
              <a:t>il</a:t>
            </a:r>
            <a:r>
              <a:rPr lang="de-DE" altLang="de-DE" b="0" kern="0" dirty="0"/>
              <a:t>:  	</a:t>
            </a:r>
            <a:r>
              <a:rPr lang="de-DE" altLang="de-DE" b="0" kern="0" dirty="0" smtClean="0"/>
              <a:t>142 </a:t>
            </a:r>
            <a:r>
              <a:rPr lang="de-DE" altLang="de-DE" b="0" kern="0" dirty="0"/>
              <a:t>N</a:t>
            </a:r>
          </a:p>
          <a:p>
            <a:endParaRPr lang="de-DE" dirty="0"/>
          </a:p>
        </p:txBody>
      </p:sp>
      <p:pic>
        <p:nvPicPr>
          <p:cNvPr id="41" name="Grafik 40" descr="Zwei Strichmännchen, einmal in Seitenansicht und einmal in Draufsicht. Der Arm ist etwas nach vorne und zur rechten Seite ausgestreckt, das Ellenbogengelenk steht in einem Winkel von circa neunzig Grad. Um die Position der Hand bei der Ausübung einer Aktionskraft zu beschrieben, können der Höhenwinkel Alpha für die Orientierung in der vertikalen Ebene, der Seitenwinkel Beta in der horizontalen Ebene und die prozentuale Armreichweite herangezogen werden. Für die Winkel Alpha und Beta bildet eine horizontale, geradeaus vom Körper wegführende Gerade, die durch das Schultergelenk verläuft, die Nulllinie."/>
          <p:cNvPicPr>
            <a:picLocks noChangeAspect="1"/>
          </p:cNvPicPr>
          <p:nvPr/>
        </p:nvPicPr>
        <p:blipFill>
          <a:blip r:embed="rId3"/>
          <a:stretch>
            <a:fillRect/>
          </a:stretch>
        </p:blipFill>
        <p:spPr>
          <a:xfrm>
            <a:off x="7251180" y="2218839"/>
            <a:ext cx="4200508" cy="2420322"/>
          </a:xfrm>
          <a:prstGeom prst="rect">
            <a:avLst/>
          </a:prstGeom>
        </p:spPr>
      </p:pic>
      <p:sp>
        <p:nvSpPr>
          <p:cNvPr id="8" name="Text Box 5"/>
          <p:cNvSpPr txBox="1">
            <a:spLocks noChangeArrowheads="1"/>
          </p:cNvSpPr>
          <p:nvPr/>
        </p:nvSpPr>
        <p:spPr bwMode="auto">
          <a:xfrm>
            <a:off x="1343472" y="5917482"/>
            <a:ext cx="10729192"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lgn="ctr" eaLnBrk="0" hangingPunct="0">
              <a:defRPr sz="2800">
                <a:solidFill>
                  <a:schemeClr val="tx1"/>
                </a:solidFill>
                <a:latin typeface="Arial" pitchFamily="34" charset="0"/>
              </a:defRPr>
            </a:lvl1pPr>
            <a:lvl2pPr marL="742950" indent="-285750" algn="ctr" eaLnBrk="0" hangingPunct="0">
              <a:defRPr sz="2800">
                <a:solidFill>
                  <a:schemeClr val="tx1"/>
                </a:solidFill>
                <a:latin typeface="Arial" pitchFamily="34" charset="0"/>
              </a:defRPr>
            </a:lvl2pPr>
            <a:lvl3pPr marL="1143000" indent="-228600" algn="ctr" eaLnBrk="0" hangingPunct="0">
              <a:defRPr sz="2800">
                <a:solidFill>
                  <a:schemeClr val="tx1"/>
                </a:solidFill>
                <a:latin typeface="Arial" pitchFamily="34" charset="0"/>
              </a:defRPr>
            </a:lvl3pPr>
            <a:lvl4pPr marL="1600200" indent="-228600" algn="ctr" eaLnBrk="0" hangingPunct="0">
              <a:defRPr sz="2800">
                <a:solidFill>
                  <a:schemeClr val="tx1"/>
                </a:solidFill>
                <a:latin typeface="Arial" pitchFamily="34" charset="0"/>
              </a:defRPr>
            </a:lvl4pPr>
            <a:lvl5pPr marL="2057400" indent="-228600" algn="ctr" eaLnBrk="0" hangingPunct="0">
              <a:defRPr sz="2800">
                <a:solidFill>
                  <a:schemeClr val="tx1"/>
                </a:solidFill>
                <a:latin typeface="Arial" pitchFamily="34" charset="0"/>
              </a:defRPr>
            </a:lvl5pPr>
            <a:lvl6pPr marL="2514600" indent="-228600" algn="ctr" eaLnBrk="0" fontAlgn="base" hangingPunct="0">
              <a:spcBef>
                <a:spcPct val="0"/>
              </a:spcBef>
              <a:spcAft>
                <a:spcPct val="0"/>
              </a:spcAft>
              <a:defRPr sz="2800">
                <a:solidFill>
                  <a:schemeClr val="tx1"/>
                </a:solidFill>
                <a:latin typeface="Arial" pitchFamily="34" charset="0"/>
              </a:defRPr>
            </a:lvl6pPr>
            <a:lvl7pPr marL="2971800" indent="-228600" algn="ctr" eaLnBrk="0" fontAlgn="base" hangingPunct="0">
              <a:spcBef>
                <a:spcPct val="0"/>
              </a:spcBef>
              <a:spcAft>
                <a:spcPct val="0"/>
              </a:spcAft>
              <a:defRPr sz="2800">
                <a:solidFill>
                  <a:schemeClr val="tx1"/>
                </a:solidFill>
                <a:latin typeface="Arial" pitchFamily="34" charset="0"/>
              </a:defRPr>
            </a:lvl7pPr>
            <a:lvl8pPr marL="3429000" indent="-228600" algn="ctr" eaLnBrk="0" fontAlgn="base" hangingPunct="0">
              <a:spcBef>
                <a:spcPct val="0"/>
              </a:spcBef>
              <a:spcAft>
                <a:spcPct val="0"/>
              </a:spcAft>
              <a:defRPr sz="2800">
                <a:solidFill>
                  <a:schemeClr val="tx1"/>
                </a:solidFill>
                <a:latin typeface="Arial" pitchFamily="34" charset="0"/>
              </a:defRPr>
            </a:lvl8pPr>
            <a:lvl9pPr marL="3886200" indent="-228600" algn="ctr" eaLnBrk="0" fontAlgn="base" hangingPunct="0">
              <a:spcBef>
                <a:spcPct val="0"/>
              </a:spcBef>
              <a:spcAft>
                <a:spcPct val="0"/>
              </a:spcAft>
              <a:defRPr sz="2800">
                <a:solidFill>
                  <a:schemeClr val="tx1"/>
                </a:solidFill>
                <a:latin typeface="Arial" pitchFamily="34" charset="0"/>
              </a:defRPr>
            </a:lvl9pPr>
          </a:lstStyle>
          <a:p>
            <a:pPr algn="l" eaLnBrk="1" hangingPunct="1">
              <a:spcBef>
                <a:spcPct val="50000"/>
              </a:spcBef>
            </a:pPr>
            <a:r>
              <a:rPr lang="de-DE" altLang="de-DE" sz="1200" dirty="0">
                <a:solidFill>
                  <a:schemeClr val="bg2"/>
                </a:solidFill>
              </a:rPr>
              <a:t>Quelle: </a:t>
            </a:r>
            <a:r>
              <a:rPr lang="de-DE" altLang="de-DE" sz="1200" b="1" dirty="0">
                <a:solidFill>
                  <a:schemeClr val="bg2"/>
                </a:solidFill>
              </a:rPr>
              <a:t>ROHMERT, W.; BERG, K. ; BRUDER, R. ; SCHAUB, K. (1994):</a:t>
            </a:r>
            <a:r>
              <a:rPr lang="de-DE" altLang="de-DE" sz="1200" dirty="0">
                <a:solidFill>
                  <a:schemeClr val="bg2"/>
                </a:solidFill>
              </a:rPr>
              <a:t> Kräfteatlas: Teil 1. Datenauswertung statischer Aktionskräfte. 1. Auflage. Bremerhaven: Wirtschaftsverlag NW Verlag für neue Wissenschaft. (Schriftenreihe der Bundesanstalt für Arbeitsmedizin 	und Arbeitsschutz </a:t>
            </a:r>
            <a:r>
              <a:rPr lang="de-DE" altLang="de-DE" sz="1200" dirty="0" err="1">
                <a:solidFill>
                  <a:schemeClr val="bg2"/>
                </a:solidFill>
              </a:rPr>
              <a:t>Fb</a:t>
            </a:r>
            <a:r>
              <a:rPr lang="de-DE" altLang="de-DE" sz="1200" dirty="0">
                <a:solidFill>
                  <a:schemeClr val="bg2"/>
                </a:solidFill>
              </a:rPr>
              <a:t>. 09.004). </a:t>
            </a:r>
          </a:p>
        </p:txBody>
      </p:sp>
      <p:sp>
        <p:nvSpPr>
          <p:cNvPr id="4" name="Datumsplatzhalter 3"/>
          <p:cNvSpPr>
            <a:spLocks noGrp="1"/>
          </p:cNvSpPr>
          <p:nvPr>
            <p:ph type="dt" sz="half" idx="10"/>
          </p:nvPr>
        </p:nvSpPr>
        <p:spPr/>
        <p:txBody>
          <a:bodyPr/>
          <a:lstStyle/>
          <a:p>
            <a:pPr>
              <a:defRPr/>
            </a:pPr>
            <a:fld id="{69ABF11F-CD9A-440B-93D3-5BB8B6ABCD9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6</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5</a:t>
            </a:fld>
            <a:endParaRPr lang="de-DE" altLang="de-DE"/>
          </a:p>
        </p:txBody>
      </p:sp>
    </p:spTree>
    <p:extLst>
      <p:ext uri="{BB962C8B-B14F-4D97-AF65-F5344CB8AC3E}">
        <p14:creationId xmlns:p14="http://schemas.microsoft.com/office/powerpoint/2010/main" val="17267913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Kraftperzentile</a:t>
            </a:r>
            <a:endParaRPr lang="de-DE" dirty="0"/>
          </a:p>
        </p:txBody>
      </p:sp>
      <p:sp>
        <p:nvSpPr>
          <p:cNvPr id="3" name="Inhaltsplatzhalter 2"/>
          <p:cNvSpPr>
            <a:spLocks noGrp="1"/>
          </p:cNvSpPr>
          <p:nvPr>
            <p:ph idx="1"/>
          </p:nvPr>
        </p:nvSpPr>
        <p:spPr/>
        <p:txBody>
          <a:bodyPr/>
          <a:lstStyle/>
          <a:p>
            <a:r>
              <a:rPr lang="de-DE" sz="2200" dirty="0"/>
              <a:t>EN 1005-3:2009-01 gewerblicher und häuslicher Gebrauch</a:t>
            </a:r>
          </a:p>
          <a:p>
            <a:pPr marL="342900" indent="-342900">
              <a:buClr>
                <a:schemeClr val="accent2"/>
              </a:buClr>
              <a:buFont typeface="Wingdings" panose="05000000000000000000" pitchFamily="2" charset="2"/>
              <a:buChar char="§"/>
            </a:pPr>
            <a:r>
              <a:rPr lang="de-DE" sz="2200" b="0" dirty="0"/>
              <a:t>Kraftgrenzen für Maschinen bei gewerblicher Nutzung</a:t>
            </a:r>
            <a:br>
              <a:rPr lang="de-DE" sz="2200" b="0" dirty="0"/>
            </a:br>
            <a:r>
              <a:rPr lang="de-DE" sz="2200" b="0" dirty="0"/>
              <a:t>Isometrische Maximalkraft als 15. Perzentil der Kraftwerte</a:t>
            </a:r>
            <a:br>
              <a:rPr lang="de-DE" sz="2200" b="0" dirty="0"/>
            </a:br>
            <a:r>
              <a:rPr lang="de-DE" sz="2200" b="0" dirty="0" err="1"/>
              <a:t>F</a:t>
            </a:r>
            <a:r>
              <a:rPr lang="de-DE" sz="2200" b="0" baseline="-25000" dirty="0" err="1"/>
              <a:t>isometr</a:t>
            </a:r>
            <a:r>
              <a:rPr lang="de-DE" sz="2200" b="0" baseline="-25000" dirty="0"/>
              <a:t>.-</a:t>
            </a:r>
            <a:r>
              <a:rPr lang="de-DE" sz="2200" b="0" baseline="-25000" dirty="0" err="1"/>
              <a:t>max.gewerblich</a:t>
            </a:r>
            <a:r>
              <a:rPr lang="de-DE" sz="2200" b="0" dirty="0"/>
              <a:t> = F</a:t>
            </a:r>
            <a:r>
              <a:rPr lang="de-DE" sz="2200" b="0" baseline="-25000" dirty="0"/>
              <a:t>maxP15</a:t>
            </a:r>
          </a:p>
          <a:p>
            <a:pPr marL="342900" indent="-342900">
              <a:buClr>
                <a:schemeClr val="accent2"/>
              </a:buClr>
              <a:buFont typeface="Wingdings" panose="05000000000000000000" pitchFamily="2" charset="2"/>
              <a:buChar char="§"/>
            </a:pPr>
            <a:r>
              <a:rPr lang="de-DE" sz="2200" b="0" dirty="0"/>
              <a:t>Kraftgrenzen für Maschinen zum häuslichen Gebrauch</a:t>
            </a:r>
            <a:br>
              <a:rPr lang="de-DE" sz="2200" b="0" dirty="0"/>
            </a:br>
            <a:r>
              <a:rPr lang="de-DE" sz="2200" b="0" dirty="0"/>
              <a:t>Isometrische Maximalkraft als 1. Perzentil der Kraftwerte</a:t>
            </a:r>
            <a:br>
              <a:rPr lang="de-DE" sz="2200" b="0" dirty="0"/>
            </a:br>
            <a:r>
              <a:rPr lang="de-DE" sz="2200" b="0" dirty="0" err="1"/>
              <a:t>F</a:t>
            </a:r>
            <a:r>
              <a:rPr lang="de-DE" sz="2200" b="0" baseline="-25000" dirty="0" err="1"/>
              <a:t>isometr</a:t>
            </a:r>
            <a:r>
              <a:rPr lang="de-DE" sz="2200" b="0" baseline="-25000" dirty="0"/>
              <a:t>.-</a:t>
            </a:r>
            <a:r>
              <a:rPr lang="de-DE" sz="2200" b="0" baseline="-25000" dirty="0" err="1"/>
              <a:t>max</a:t>
            </a:r>
            <a:r>
              <a:rPr lang="de-DE" sz="2200" b="0" baseline="-25000" dirty="0"/>
              <a:t>-häuslich</a:t>
            </a:r>
            <a:r>
              <a:rPr lang="de-DE" sz="2200" b="0" dirty="0"/>
              <a:t> = F</a:t>
            </a:r>
            <a:r>
              <a:rPr lang="de-DE" sz="2200" b="0" baseline="-25000" dirty="0"/>
              <a:t>maxP1</a:t>
            </a:r>
            <a:br>
              <a:rPr lang="de-DE" sz="2200" b="0" baseline="-25000" dirty="0"/>
            </a:br>
            <a:endParaRPr lang="de-DE" sz="2200" b="0" dirty="0"/>
          </a:p>
          <a:p>
            <a:pPr>
              <a:buClr>
                <a:schemeClr val="accent2"/>
              </a:buClr>
            </a:pPr>
            <a:r>
              <a:rPr lang="de-DE" sz="2200" dirty="0"/>
              <a:t>Nach Montagespezifischen Kraftatlas</a:t>
            </a:r>
          </a:p>
          <a:p>
            <a:pPr>
              <a:buClr>
                <a:schemeClr val="accent2"/>
              </a:buClr>
            </a:pPr>
            <a:r>
              <a:rPr lang="de-DE" sz="2200" b="0" dirty="0"/>
              <a:t>z.B. für stehend, aufrecht</a:t>
            </a:r>
          </a:p>
          <a:p>
            <a:pPr>
              <a:buClr>
                <a:schemeClr val="accent2"/>
              </a:buClr>
            </a:pPr>
            <a:r>
              <a:rPr lang="de-DE" sz="2200" b="0" dirty="0"/>
              <a:t>F-</a:t>
            </a:r>
            <a:r>
              <a:rPr lang="de-DE" sz="2200" b="0" dirty="0" err="1"/>
              <a:t>max</a:t>
            </a:r>
            <a:r>
              <a:rPr lang="de-DE" sz="2200" b="0" dirty="0"/>
              <a:t> Schubkraft -B</a:t>
            </a:r>
          </a:p>
          <a:p>
            <a:pPr marL="608013" lvl="2" indent="-342900">
              <a:buClr>
                <a:schemeClr val="accent2"/>
              </a:buClr>
            </a:pPr>
            <a:r>
              <a:rPr lang="de-DE" sz="2200" dirty="0"/>
              <a:t>15. Kraftperzentil: 260 N</a:t>
            </a:r>
          </a:p>
          <a:p>
            <a:pPr marL="608013" lvl="2" indent="-342900">
              <a:buClr>
                <a:schemeClr val="accent2"/>
              </a:buClr>
            </a:pPr>
            <a:r>
              <a:rPr lang="de-DE" sz="2200" dirty="0"/>
              <a:t>50. Kraftperzentil: 340 N</a:t>
            </a:r>
          </a:p>
        </p:txBody>
      </p:sp>
      <p:pic>
        <p:nvPicPr>
          <p:cNvPr id="7" name="Picture 20" descr="Exemplarischer Ausschnitt aus dem Montagespezifischen Kraftatlas. Die Grundhaltung, hier aufrecht stehend, wird durch die Silhouette eines Mannes dargestellt, die Höhe des Kraftangriffes ist mit 1500 Millimetern angegeben. Es werden statische Maximalkräfte für das fünfzehnte und fünfzigste Perzentil des untersuchten Kollektivs in den Wirkrichtungen nach oben (+A) nach unten (-A), zum Körper hin (+B), vom Körper weg (-B), zur Körpermitte (+C) und von der Körpermitte weg (-C) angegeb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7512" y="3933750"/>
            <a:ext cx="3935112" cy="2389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Datumsplatzhalter 3"/>
          <p:cNvSpPr>
            <a:spLocks noGrp="1"/>
          </p:cNvSpPr>
          <p:nvPr>
            <p:ph type="dt" sz="half" idx="10"/>
          </p:nvPr>
        </p:nvSpPr>
        <p:spPr/>
        <p:txBody>
          <a:bodyPr/>
          <a:lstStyle/>
          <a:p>
            <a:pPr>
              <a:defRPr/>
            </a:pPr>
            <a:fld id="{69ABF11F-CD9A-440B-93D3-5BB8B6ABCD9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6</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6</a:t>
            </a:fld>
            <a:endParaRPr lang="de-DE" altLang="de-DE"/>
          </a:p>
        </p:txBody>
      </p:sp>
    </p:spTree>
    <p:extLst>
      <p:ext uri="{BB962C8B-B14F-4D97-AF65-F5344CB8AC3E}">
        <p14:creationId xmlns:p14="http://schemas.microsoft.com/office/powerpoint/2010/main" val="26271041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Einflussfaktoren auf Körperkräfte</a:t>
            </a:r>
            <a:endParaRPr lang="de-DE" dirty="0"/>
          </a:p>
        </p:txBody>
      </p:sp>
      <p:sp>
        <p:nvSpPr>
          <p:cNvPr id="7" name="Inhaltsplatzhalter 6"/>
          <p:cNvSpPr>
            <a:spLocks noGrp="1"/>
          </p:cNvSpPr>
          <p:nvPr>
            <p:ph sz="half" idx="1"/>
          </p:nvPr>
        </p:nvSpPr>
        <p:spPr/>
        <p:txBody>
          <a:bodyPr/>
          <a:lstStyle/>
          <a:p>
            <a:r>
              <a:rPr lang="de-DE" dirty="0"/>
              <a:t>Personenbezogene </a:t>
            </a:r>
            <a:r>
              <a:rPr lang="de-DE" dirty="0" smtClean="0"/>
              <a:t>Faktoren:</a:t>
            </a:r>
            <a:endParaRPr lang="de-DE" dirty="0"/>
          </a:p>
          <a:p>
            <a:pPr marL="342900" indent="-342900">
              <a:buClr>
                <a:schemeClr val="accent2"/>
              </a:buClr>
              <a:buFont typeface="Wingdings" panose="05000000000000000000" pitchFamily="2" charset="2"/>
              <a:buChar char="§"/>
            </a:pPr>
            <a:r>
              <a:rPr lang="de-DE" b="0" dirty="0"/>
              <a:t>Alter</a:t>
            </a:r>
          </a:p>
          <a:p>
            <a:pPr marL="342900" indent="-342900">
              <a:buClr>
                <a:schemeClr val="accent2"/>
              </a:buClr>
              <a:buFont typeface="Wingdings" panose="05000000000000000000" pitchFamily="2" charset="2"/>
              <a:buChar char="§"/>
            </a:pPr>
            <a:r>
              <a:rPr lang="de-DE" b="0" dirty="0"/>
              <a:t>Geschlecht</a:t>
            </a:r>
          </a:p>
          <a:p>
            <a:pPr marL="342900" indent="-342900">
              <a:buClr>
                <a:schemeClr val="accent2"/>
              </a:buClr>
              <a:buFont typeface="Wingdings" panose="05000000000000000000" pitchFamily="2" charset="2"/>
              <a:buChar char="§"/>
            </a:pPr>
            <a:r>
              <a:rPr lang="de-DE" b="0" dirty="0"/>
              <a:t>Trainiertheit</a:t>
            </a:r>
          </a:p>
          <a:p>
            <a:pPr marL="342900" indent="-342900">
              <a:buClr>
                <a:schemeClr val="accent2"/>
              </a:buClr>
              <a:buFont typeface="Wingdings" panose="05000000000000000000" pitchFamily="2" charset="2"/>
              <a:buChar char="§"/>
            </a:pPr>
            <a:r>
              <a:rPr lang="de-DE" b="0" dirty="0"/>
              <a:t>Konstitution</a:t>
            </a:r>
          </a:p>
          <a:p>
            <a:pPr marL="342900" indent="-342900">
              <a:buClr>
                <a:schemeClr val="accent2"/>
              </a:buClr>
              <a:buFont typeface="Wingdings" panose="05000000000000000000" pitchFamily="2" charset="2"/>
              <a:buChar char="§"/>
            </a:pPr>
            <a:r>
              <a:rPr lang="de-DE" b="0" dirty="0"/>
              <a:t>Motivation</a:t>
            </a:r>
          </a:p>
          <a:p>
            <a:pPr marL="342900" indent="-342900">
              <a:buClr>
                <a:schemeClr val="accent2"/>
              </a:buClr>
              <a:buFont typeface="Wingdings" panose="05000000000000000000" pitchFamily="2" charset="2"/>
              <a:buChar char="§"/>
            </a:pPr>
            <a:r>
              <a:rPr lang="de-DE" b="0" dirty="0" smtClean="0"/>
              <a:t>Gesundheitszustand</a:t>
            </a:r>
            <a:endParaRPr lang="de-DE" b="0" dirty="0"/>
          </a:p>
        </p:txBody>
      </p:sp>
      <p:sp>
        <p:nvSpPr>
          <p:cNvPr id="9" name="Inhaltsplatzhalter 8"/>
          <p:cNvSpPr>
            <a:spLocks noGrp="1"/>
          </p:cNvSpPr>
          <p:nvPr>
            <p:ph sz="half" idx="2"/>
          </p:nvPr>
        </p:nvSpPr>
        <p:spPr/>
        <p:txBody>
          <a:bodyPr/>
          <a:lstStyle/>
          <a:p>
            <a:r>
              <a:rPr lang="de-DE" dirty="0"/>
              <a:t>Tätigkeitsbezogene </a:t>
            </a:r>
            <a:r>
              <a:rPr lang="de-DE" dirty="0" smtClean="0"/>
              <a:t>Faktoren:</a:t>
            </a:r>
            <a:endParaRPr lang="de-DE" dirty="0"/>
          </a:p>
          <a:p>
            <a:pPr marL="342900" indent="-342900">
              <a:buClr>
                <a:schemeClr val="accent2"/>
              </a:buClr>
              <a:buFont typeface="Wingdings" panose="05000000000000000000" pitchFamily="2" charset="2"/>
              <a:buChar char="§"/>
            </a:pPr>
            <a:r>
              <a:rPr lang="de-DE" b="0" dirty="0"/>
              <a:t>Arbeits- und Pausenregime</a:t>
            </a:r>
          </a:p>
          <a:p>
            <a:pPr marL="342900" indent="-342900">
              <a:buClr>
                <a:schemeClr val="accent2"/>
              </a:buClr>
              <a:buFont typeface="Wingdings" panose="05000000000000000000" pitchFamily="2" charset="2"/>
              <a:buChar char="§"/>
            </a:pPr>
            <a:r>
              <a:rPr lang="de-DE" b="0" dirty="0"/>
              <a:t>Arbeitsumweltfaktoren</a:t>
            </a:r>
          </a:p>
          <a:p>
            <a:pPr marL="342900" indent="-342900">
              <a:buClr>
                <a:schemeClr val="accent2"/>
              </a:buClr>
              <a:buFont typeface="Wingdings" panose="05000000000000000000" pitchFamily="2" charset="2"/>
              <a:buChar char="§"/>
            </a:pPr>
            <a:r>
              <a:rPr lang="de-DE" b="0" dirty="0"/>
              <a:t>Greifbedingungen, Ein-/Beidhändigkeit</a:t>
            </a:r>
          </a:p>
          <a:p>
            <a:pPr marL="342900" indent="-342900">
              <a:buClr>
                <a:schemeClr val="accent2"/>
              </a:buClr>
              <a:buFont typeface="Wingdings" panose="05000000000000000000" pitchFamily="2" charset="2"/>
              <a:buChar char="§"/>
            </a:pPr>
            <a:r>
              <a:rPr lang="de-DE" b="0" dirty="0"/>
              <a:t>Körperabstützung</a:t>
            </a:r>
          </a:p>
          <a:p>
            <a:pPr marL="342900" indent="-342900">
              <a:buClr>
                <a:schemeClr val="accent2"/>
              </a:buClr>
              <a:buFont typeface="Wingdings" panose="05000000000000000000" pitchFamily="2" charset="2"/>
              <a:buChar char="§"/>
            </a:pPr>
            <a:r>
              <a:rPr lang="de-DE" b="0" dirty="0"/>
              <a:t>Häufigkeit</a:t>
            </a:r>
          </a:p>
          <a:p>
            <a:pPr marL="342900" indent="-342900">
              <a:buClr>
                <a:schemeClr val="accent2"/>
              </a:buClr>
              <a:buFont typeface="Wingdings" panose="05000000000000000000" pitchFamily="2" charset="2"/>
              <a:buChar char="§"/>
            </a:pPr>
            <a:r>
              <a:rPr lang="de-DE" b="0" dirty="0"/>
              <a:t>Dauer</a:t>
            </a:r>
          </a:p>
          <a:p>
            <a:pPr marL="342900" indent="-342900">
              <a:buClr>
                <a:schemeClr val="accent2"/>
              </a:buClr>
              <a:buFont typeface="Wingdings" panose="05000000000000000000" pitchFamily="2" charset="2"/>
              <a:buChar char="§"/>
            </a:pPr>
            <a:r>
              <a:rPr lang="de-DE" b="0" dirty="0"/>
              <a:t>Abhängigkeit der Kraft vom Gelenkwinkel</a:t>
            </a:r>
          </a:p>
          <a:p>
            <a:pPr marL="342900" indent="-342900">
              <a:buClr>
                <a:schemeClr val="accent2"/>
              </a:buClr>
              <a:buFont typeface="Wingdings" panose="05000000000000000000" pitchFamily="2" charset="2"/>
              <a:buChar char="§"/>
            </a:pPr>
            <a:r>
              <a:rPr lang="de-DE" b="0" dirty="0"/>
              <a:t>Abhängigkeit der dynamischen Kraft von der Bewegungsgeschwindigkeit</a:t>
            </a:r>
          </a:p>
          <a:p>
            <a:pPr marL="342900" indent="-342900">
              <a:buClr>
                <a:schemeClr val="accent2"/>
              </a:buClr>
              <a:buFont typeface="Wingdings" panose="05000000000000000000" pitchFamily="2" charset="2"/>
              <a:buChar char="§"/>
            </a:pPr>
            <a:r>
              <a:rPr lang="de-DE" b="0" dirty="0"/>
              <a:t>Asymmetrische Rumpf-/</a:t>
            </a:r>
            <a:r>
              <a:rPr lang="de-DE" b="0" dirty="0" smtClean="0"/>
              <a:t>Beinhaltung, ungünstige </a:t>
            </a:r>
            <a:r>
              <a:rPr lang="de-DE" b="0" dirty="0"/>
              <a:t>Körperhaltungen</a:t>
            </a:r>
          </a:p>
        </p:txBody>
      </p:sp>
      <p:sp>
        <p:nvSpPr>
          <p:cNvPr id="4" name="Datumsplatzhalter 3"/>
          <p:cNvSpPr>
            <a:spLocks noGrp="1"/>
          </p:cNvSpPr>
          <p:nvPr>
            <p:ph type="dt" sz="half" idx="10"/>
          </p:nvPr>
        </p:nvSpPr>
        <p:spPr/>
        <p:txBody>
          <a:bodyPr/>
          <a:lstStyle/>
          <a:p>
            <a:pPr>
              <a:defRPr/>
            </a:pPr>
            <a:fld id="{69ABF11F-CD9A-440B-93D3-5BB8B6ABCD9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6</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7</a:t>
            </a:fld>
            <a:endParaRPr lang="de-DE" altLang="de-DE"/>
          </a:p>
        </p:txBody>
      </p:sp>
    </p:spTree>
    <p:extLst>
      <p:ext uri="{BB962C8B-B14F-4D97-AF65-F5344CB8AC3E}">
        <p14:creationId xmlns:p14="http://schemas.microsoft.com/office/powerpoint/2010/main" val="696282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600" dirty="0"/>
              <a:t>Einflussfaktoren auf Körperkräfte - personenbezogen</a:t>
            </a:r>
          </a:p>
        </p:txBody>
      </p:sp>
      <p:sp>
        <p:nvSpPr>
          <p:cNvPr id="3" name="Inhaltsplatzhalter 2"/>
          <p:cNvSpPr>
            <a:spLocks noGrp="1"/>
          </p:cNvSpPr>
          <p:nvPr>
            <p:ph idx="1"/>
          </p:nvPr>
        </p:nvSpPr>
        <p:spPr/>
        <p:txBody>
          <a:bodyPr/>
          <a:lstStyle/>
          <a:p>
            <a:r>
              <a:rPr lang="de-DE" dirty="0" smtClean="0"/>
              <a:t>Alter</a:t>
            </a:r>
          </a:p>
          <a:p>
            <a:pPr marL="342900" indent="-342900">
              <a:buClr>
                <a:schemeClr val="accent2"/>
              </a:buClr>
              <a:buFont typeface="Wingdings" panose="05000000000000000000" pitchFamily="2" charset="2"/>
              <a:buChar char="§"/>
            </a:pPr>
            <a:r>
              <a:rPr lang="de-DE" b="0" dirty="0" smtClean="0"/>
              <a:t>Jugendliche	70% bis 90% F</a:t>
            </a:r>
            <a:r>
              <a:rPr lang="de-DE" b="0" baseline="-25000" dirty="0" smtClean="0"/>
              <a:t>max</a:t>
            </a:r>
          </a:p>
          <a:p>
            <a:pPr marL="342900" indent="-342900">
              <a:buClr>
                <a:schemeClr val="accent2"/>
              </a:buClr>
              <a:buFont typeface="Wingdings" panose="05000000000000000000" pitchFamily="2" charset="2"/>
              <a:buChar char="§"/>
            </a:pPr>
            <a:r>
              <a:rPr lang="de-DE" b="0" dirty="0" smtClean="0"/>
              <a:t>ca. 30-jährige	</a:t>
            </a:r>
            <a:r>
              <a:rPr lang="de-DE" b="0" dirty="0" err="1" smtClean="0"/>
              <a:t>F</a:t>
            </a:r>
            <a:r>
              <a:rPr lang="de-DE" b="0" baseline="-25000" dirty="0" err="1" smtClean="0"/>
              <a:t>max</a:t>
            </a:r>
            <a:endParaRPr lang="de-DE" b="0" baseline="-25000" dirty="0" smtClean="0"/>
          </a:p>
          <a:p>
            <a:pPr marL="342900" indent="-342900">
              <a:buClr>
                <a:schemeClr val="accent2"/>
              </a:buClr>
              <a:buFont typeface="Wingdings" panose="05000000000000000000" pitchFamily="2" charset="2"/>
              <a:buChar char="§"/>
            </a:pPr>
            <a:r>
              <a:rPr lang="de-DE" b="0" dirty="0" smtClean="0"/>
              <a:t>60-Jährige		40% bis 82% </a:t>
            </a:r>
            <a:r>
              <a:rPr lang="de-DE" b="0" dirty="0" err="1" smtClean="0"/>
              <a:t>F</a:t>
            </a:r>
            <a:r>
              <a:rPr lang="de-DE" b="0" baseline="-25000" dirty="0" err="1" smtClean="0"/>
              <a:t>max</a:t>
            </a:r>
            <a:endParaRPr lang="de-DE" b="0" baseline="-25000" dirty="0" smtClean="0"/>
          </a:p>
          <a:p>
            <a:pPr>
              <a:buClr>
                <a:schemeClr val="accent2"/>
              </a:buClr>
            </a:pPr>
            <a:r>
              <a:rPr lang="de-DE" b="0" dirty="0">
                <a:solidFill>
                  <a:srgbClr val="6F6F6F"/>
                </a:solidFill>
              </a:rPr>
              <a:t>Quelle: </a:t>
            </a:r>
            <a:r>
              <a:rPr lang="de-DE" b="0" dirty="0" err="1">
                <a:solidFill>
                  <a:srgbClr val="6F6F6F"/>
                </a:solidFill>
              </a:rPr>
              <a:t>Bandera</a:t>
            </a:r>
            <a:r>
              <a:rPr lang="de-DE" b="0" dirty="0">
                <a:solidFill>
                  <a:srgbClr val="6F6F6F"/>
                </a:solidFill>
              </a:rPr>
              <a:t> </a:t>
            </a:r>
            <a:r>
              <a:rPr lang="de-DE" b="0" dirty="0" err="1">
                <a:solidFill>
                  <a:srgbClr val="6F6F6F"/>
                </a:solidFill>
              </a:rPr>
              <a:t>u.a</a:t>
            </a:r>
            <a:r>
              <a:rPr lang="de-DE" b="0" dirty="0">
                <a:solidFill>
                  <a:srgbClr val="6F6F6F"/>
                </a:solidFill>
              </a:rPr>
              <a:t> 1989</a:t>
            </a:r>
            <a:endParaRPr lang="de-DE" b="0" baseline="-25000" dirty="0" smtClean="0"/>
          </a:p>
          <a:p>
            <a:pPr>
              <a:buClr>
                <a:schemeClr val="accent2"/>
              </a:buClr>
            </a:pPr>
            <a:endParaRPr lang="de-DE" b="0" baseline="-25000" dirty="0"/>
          </a:p>
          <a:p>
            <a:pPr>
              <a:buClr>
                <a:schemeClr val="accent2"/>
              </a:buClr>
            </a:pPr>
            <a:r>
              <a:rPr lang="de-DE" dirty="0" smtClean="0"/>
              <a:t>Geschlecht</a:t>
            </a:r>
          </a:p>
          <a:p>
            <a:pPr marL="342900" indent="-342900">
              <a:buClr>
                <a:schemeClr val="accent2"/>
              </a:buClr>
              <a:buFont typeface="Wingdings" panose="05000000000000000000" pitchFamily="2" charset="2"/>
              <a:buChar char="§"/>
            </a:pPr>
            <a:r>
              <a:rPr lang="de-DE" b="0" dirty="0" err="1" smtClean="0"/>
              <a:t>F</a:t>
            </a:r>
            <a:r>
              <a:rPr lang="de-DE" b="0" baseline="-25000" dirty="0" err="1" smtClean="0"/>
              <a:t>max</a:t>
            </a:r>
            <a:r>
              <a:rPr lang="de-DE" b="0" baseline="-25000" dirty="0" smtClean="0"/>
              <a:t> Frau </a:t>
            </a:r>
            <a:r>
              <a:rPr lang="de-DE" b="0" dirty="0" smtClean="0"/>
              <a:t>=		60% bis 72%</a:t>
            </a:r>
            <a:r>
              <a:rPr lang="de-DE" b="0" dirty="0"/>
              <a:t> </a:t>
            </a:r>
            <a:r>
              <a:rPr lang="de-DE" b="0" dirty="0" err="1"/>
              <a:t>F</a:t>
            </a:r>
            <a:r>
              <a:rPr lang="de-DE" b="0" baseline="-25000" dirty="0" err="1"/>
              <a:t>max</a:t>
            </a:r>
            <a:r>
              <a:rPr lang="de-DE" b="0" baseline="-25000" dirty="0"/>
              <a:t> </a:t>
            </a:r>
            <a:r>
              <a:rPr lang="de-DE" b="0" baseline="-25000" dirty="0" smtClean="0"/>
              <a:t>Mann</a:t>
            </a:r>
            <a:r>
              <a:rPr lang="de-DE" b="0" dirty="0" smtClean="0"/>
              <a:t> </a:t>
            </a:r>
          </a:p>
          <a:p>
            <a:pPr>
              <a:buClr>
                <a:schemeClr val="accent2"/>
              </a:buClr>
            </a:pPr>
            <a:r>
              <a:rPr lang="de-DE" b="0" dirty="0" smtClean="0">
                <a:solidFill>
                  <a:srgbClr val="6F6F6F"/>
                </a:solidFill>
              </a:rPr>
              <a:t/>
            </a:r>
            <a:br>
              <a:rPr lang="de-DE" b="0" dirty="0" smtClean="0">
                <a:solidFill>
                  <a:srgbClr val="6F6F6F"/>
                </a:solidFill>
              </a:rPr>
            </a:br>
            <a:r>
              <a:rPr lang="de-DE" b="0" dirty="0" smtClean="0">
                <a:solidFill>
                  <a:srgbClr val="6F6F6F"/>
                </a:solidFill>
              </a:rPr>
              <a:t>Quelle</a:t>
            </a:r>
            <a:r>
              <a:rPr lang="de-DE" b="0" dirty="0">
                <a:solidFill>
                  <a:srgbClr val="6F6F6F"/>
                </a:solidFill>
              </a:rPr>
              <a:t>: </a:t>
            </a:r>
            <a:r>
              <a:rPr lang="de-DE" b="0" dirty="0" smtClean="0">
                <a:solidFill>
                  <a:srgbClr val="6F6F6F"/>
                </a:solidFill>
              </a:rPr>
              <a:t>Rühmann</a:t>
            </a:r>
            <a:r>
              <a:rPr lang="de-DE" b="0" dirty="0">
                <a:solidFill>
                  <a:srgbClr val="6F6F6F"/>
                </a:solidFill>
              </a:rPr>
              <a:t>, Schmidtke 1992</a:t>
            </a:r>
            <a:endParaRPr lang="de-DE" b="0" baseline="-25000" dirty="0"/>
          </a:p>
          <a:p>
            <a:pPr>
              <a:buClr>
                <a:schemeClr val="accent2"/>
              </a:buClr>
            </a:pPr>
            <a:endParaRPr lang="de-DE" b="0" dirty="0" smtClean="0"/>
          </a:p>
          <a:p>
            <a:pPr>
              <a:buClr>
                <a:schemeClr val="accent2"/>
              </a:buClr>
            </a:pPr>
            <a:r>
              <a:rPr lang="de-DE" dirty="0" smtClean="0"/>
              <a:t>Training</a:t>
            </a:r>
          </a:p>
          <a:p>
            <a:pPr marL="342900" indent="-342900">
              <a:buClr>
                <a:schemeClr val="accent2"/>
              </a:buClr>
              <a:buFont typeface="Wingdings" panose="05000000000000000000" pitchFamily="2" charset="2"/>
              <a:buChar char="§"/>
            </a:pPr>
            <a:r>
              <a:rPr lang="de-DE" b="0" dirty="0" smtClean="0"/>
              <a:t>maximale Steigerung der Muskelkraft: 10% je Woche</a:t>
            </a:r>
          </a:p>
          <a:p>
            <a:pPr marL="342900" indent="-342900">
              <a:buClr>
                <a:schemeClr val="accent2"/>
              </a:buClr>
              <a:buFont typeface="Wingdings" panose="05000000000000000000" pitchFamily="2" charset="2"/>
              <a:buChar char="§"/>
            </a:pPr>
            <a:r>
              <a:rPr lang="de-DE" b="0" dirty="0" smtClean="0"/>
              <a:t>Muskelkraftverlust bei Inaktivität: 30% je Woche</a:t>
            </a:r>
            <a:endParaRPr lang="de-DE" b="0" dirty="0"/>
          </a:p>
        </p:txBody>
      </p:sp>
      <p:sp>
        <p:nvSpPr>
          <p:cNvPr id="4" name="Datumsplatzhalter 3"/>
          <p:cNvSpPr>
            <a:spLocks noGrp="1"/>
          </p:cNvSpPr>
          <p:nvPr>
            <p:ph type="dt" sz="half" idx="10"/>
          </p:nvPr>
        </p:nvSpPr>
        <p:spPr/>
        <p:txBody>
          <a:bodyPr/>
          <a:lstStyle/>
          <a:p>
            <a:pPr>
              <a:defRPr/>
            </a:pPr>
            <a:fld id="{69ABF11F-CD9A-440B-93D3-5BB8B6ABCD9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6</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8</a:t>
            </a:fld>
            <a:endParaRPr lang="de-DE" altLang="de-DE"/>
          </a:p>
        </p:txBody>
      </p:sp>
    </p:spTree>
    <p:extLst>
      <p:ext uri="{BB962C8B-B14F-4D97-AF65-F5344CB8AC3E}">
        <p14:creationId xmlns:p14="http://schemas.microsoft.com/office/powerpoint/2010/main" val="38816569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600" dirty="0"/>
              <a:t>Einflussfaktoren auf Körperkräfte - tätigkeitsbezogen</a:t>
            </a:r>
          </a:p>
        </p:txBody>
      </p:sp>
      <p:sp>
        <p:nvSpPr>
          <p:cNvPr id="3" name="Inhaltsplatzhalter 2"/>
          <p:cNvSpPr>
            <a:spLocks noGrp="1"/>
          </p:cNvSpPr>
          <p:nvPr>
            <p:ph idx="1"/>
          </p:nvPr>
        </p:nvSpPr>
        <p:spPr/>
        <p:txBody>
          <a:bodyPr/>
          <a:lstStyle/>
          <a:p>
            <a:r>
              <a:rPr lang="de-DE" dirty="0" smtClean="0"/>
              <a:t>Dauer</a:t>
            </a:r>
          </a:p>
          <a:p>
            <a:endParaRPr lang="de-DE" dirty="0" smtClean="0"/>
          </a:p>
          <a:p>
            <a:r>
              <a:rPr lang="de-DE" b="0" dirty="0" smtClean="0">
                <a:sym typeface="Wingdings" panose="05000000000000000000" pitchFamily="2" charset="2"/>
              </a:rPr>
              <a:t>Dauerleistungsgrenze (DLG)</a:t>
            </a:r>
          </a:p>
          <a:p>
            <a:r>
              <a:rPr lang="de-DE" b="0" dirty="0" smtClean="0">
                <a:sym typeface="Wingdings" panose="05000000000000000000" pitchFamily="2" charset="2"/>
              </a:rPr>
              <a:t>höchste, noch mögliche Leistung, die ohne zusätzliche Erholungspausen über einen ganzen Arbeitstag abgegeben werden kann.</a:t>
            </a:r>
          </a:p>
          <a:p>
            <a:endParaRPr lang="de-DE" dirty="0" smtClean="0"/>
          </a:p>
          <a:p>
            <a:r>
              <a:rPr lang="de-DE" b="0" dirty="0" smtClean="0"/>
              <a:t>Überschreiten der DLG </a:t>
            </a:r>
            <a:r>
              <a:rPr lang="de-DE" b="0" dirty="0" smtClean="0">
                <a:sym typeface="Wingdings" panose="05000000000000000000" pitchFamily="2" charset="2"/>
              </a:rPr>
              <a:t> Erholungspausen erforderlich</a:t>
            </a:r>
          </a:p>
          <a:p>
            <a:endParaRPr lang="de-DE" b="0" dirty="0" smtClean="0">
              <a:sym typeface="Wingdings" panose="05000000000000000000" pitchFamily="2" charset="2"/>
            </a:endParaRPr>
          </a:p>
          <a:p>
            <a:r>
              <a:rPr lang="de-DE" b="0" dirty="0" smtClean="0">
                <a:sym typeface="Wingdings" panose="05000000000000000000" pitchFamily="2" charset="2"/>
              </a:rPr>
              <a:t>Orientierende Angaben für die DLG:</a:t>
            </a:r>
          </a:p>
          <a:p>
            <a:pPr marL="342900" indent="-342900">
              <a:buClr>
                <a:schemeClr val="accent2"/>
              </a:buClr>
              <a:buFont typeface="Wingdings" panose="05000000000000000000" pitchFamily="2" charset="2"/>
              <a:buChar char="§"/>
            </a:pPr>
            <a:r>
              <a:rPr lang="de-DE" b="0" dirty="0" smtClean="0">
                <a:sym typeface="Wingdings" panose="05000000000000000000" pitchFamily="2" charset="2"/>
              </a:rPr>
              <a:t>statische Kraft: 		</a:t>
            </a:r>
            <a:r>
              <a:rPr lang="de-DE" b="0" dirty="0" err="1" smtClean="0">
                <a:sym typeface="Wingdings" panose="05000000000000000000" pitchFamily="2" charset="2"/>
              </a:rPr>
              <a:t>F</a:t>
            </a:r>
            <a:r>
              <a:rPr lang="de-DE" b="0" baseline="-25000" dirty="0" err="1" smtClean="0">
                <a:sym typeface="Wingdings" panose="05000000000000000000" pitchFamily="2" charset="2"/>
              </a:rPr>
              <a:t>indiv</a:t>
            </a:r>
            <a:r>
              <a:rPr lang="de-DE" b="0" baseline="-25000" dirty="0" smtClean="0">
                <a:sym typeface="Wingdings" panose="05000000000000000000" pitchFamily="2" charset="2"/>
              </a:rPr>
              <a:t> </a:t>
            </a:r>
            <a:r>
              <a:rPr lang="de-DE" b="0" dirty="0" smtClean="0">
                <a:sym typeface="Wingdings" panose="05000000000000000000" pitchFamily="2" charset="2"/>
              </a:rPr>
              <a:t>10% bis 15% von </a:t>
            </a:r>
            <a:r>
              <a:rPr lang="de-DE" b="0" dirty="0" err="1" smtClean="0">
                <a:sym typeface="Wingdings" panose="05000000000000000000" pitchFamily="2" charset="2"/>
              </a:rPr>
              <a:t>F</a:t>
            </a:r>
            <a:r>
              <a:rPr lang="de-DE" b="0" baseline="-25000" dirty="0" err="1" smtClean="0">
                <a:sym typeface="Wingdings" panose="05000000000000000000" pitchFamily="2" charset="2"/>
              </a:rPr>
              <a:t>max</a:t>
            </a:r>
            <a:endParaRPr lang="de-DE" b="0" dirty="0" smtClean="0">
              <a:sym typeface="Wingdings" panose="05000000000000000000" pitchFamily="2" charset="2"/>
            </a:endParaRPr>
          </a:p>
          <a:p>
            <a:pPr marL="342900" indent="-342900">
              <a:buClr>
                <a:srgbClr val="FAB500"/>
              </a:buClr>
              <a:buFont typeface="Wingdings" panose="05000000000000000000" pitchFamily="2" charset="2"/>
              <a:buChar char="§"/>
            </a:pPr>
            <a:r>
              <a:rPr lang="de-DE" b="0" dirty="0" smtClean="0">
                <a:sym typeface="Wingdings" panose="05000000000000000000" pitchFamily="2" charset="2"/>
              </a:rPr>
              <a:t>dynamische Kraft: 	</a:t>
            </a:r>
            <a:r>
              <a:rPr lang="de-DE" b="0" dirty="0" err="1" smtClean="0">
                <a:solidFill>
                  <a:srgbClr val="6F6F6F"/>
                </a:solidFill>
                <a:sym typeface="Wingdings" panose="05000000000000000000" pitchFamily="2" charset="2"/>
              </a:rPr>
              <a:t>F</a:t>
            </a:r>
            <a:r>
              <a:rPr lang="de-DE" b="0" baseline="-25000" dirty="0" err="1" smtClean="0">
                <a:solidFill>
                  <a:srgbClr val="6F6F6F"/>
                </a:solidFill>
                <a:sym typeface="Wingdings" panose="05000000000000000000" pitchFamily="2" charset="2"/>
              </a:rPr>
              <a:t>indiv</a:t>
            </a:r>
            <a:r>
              <a:rPr lang="de-DE" b="0" baseline="-25000" dirty="0" smtClean="0">
                <a:solidFill>
                  <a:srgbClr val="6F6F6F"/>
                </a:solidFill>
                <a:sym typeface="Wingdings" panose="05000000000000000000" pitchFamily="2" charset="2"/>
              </a:rPr>
              <a:t> </a:t>
            </a:r>
            <a:r>
              <a:rPr lang="de-DE" b="0" dirty="0" smtClean="0">
                <a:solidFill>
                  <a:srgbClr val="6F6F6F"/>
                </a:solidFill>
                <a:sym typeface="Wingdings" panose="05000000000000000000" pitchFamily="2" charset="2"/>
              </a:rPr>
              <a:t>30% von </a:t>
            </a:r>
            <a:r>
              <a:rPr lang="de-DE" b="0" dirty="0" err="1">
                <a:sym typeface="Wingdings" panose="05000000000000000000" pitchFamily="2" charset="2"/>
              </a:rPr>
              <a:t>F</a:t>
            </a:r>
            <a:r>
              <a:rPr lang="de-DE" b="0" baseline="-25000" dirty="0" err="1">
                <a:sym typeface="Wingdings" panose="05000000000000000000" pitchFamily="2" charset="2"/>
              </a:rPr>
              <a:t>max</a:t>
            </a:r>
            <a:endParaRPr lang="de-DE" b="0" dirty="0">
              <a:sym typeface="Wingdings" panose="05000000000000000000" pitchFamily="2" charset="2"/>
            </a:endParaRPr>
          </a:p>
          <a:p>
            <a:pPr>
              <a:buClr>
                <a:schemeClr val="accent2"/>
              </a:buClr>
            </a:pPr>
            <a:endParaRPr lang="de-DE" b="0" dirty="0"/>
          </a:p>
        </p:txBody>
      </p:sp>
      <p:sp>
        <p:nvSpPr>
          <p:cNvPr id="4" name="Datumsplatzhalter 3"/>
          <p:cNvSpPr>
            <a:spLocks noGrp="1"/>
          </p:cNvSpPr>
          <p:nvPr>
            <p:ph type="dt" sz="half" idx="10"/>
          </p:nvPr>
        </p:nvSpPr>
        <p:spPr/>
        <p:txBody>
          <a:bodyPr/>
          <a:lstStyle/>
          <a:p>
            <a:pPr>
              <a:defRPr/>
            </a:pPr>
            <a:fld id="{69ABF11F-CD9A-440B-93D3-5BB8B6ABCD9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6</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9</a:t>
            </a:fld>
            <a:endParaRPr lang="de-DE" altLang="de-DE"/>
          </a:p>
        </p:txBody>
      </p:sp>
    </p:spTree>
    <p:extLst>
      <p:ext uri="{BB962C8B-B14F-4D97-AF65-F5344CB8AC3E}">
        <p14:creationId xmlns:p14="http://schemas.microsoft.com/office/powerpoint/2010/main" val="1296927218"/>
      </p:ext>
    </p:extLst>
  </p:cSld>
  <p:clrMapOvr>
    <a:masterClrMapping/>
  </p:clrMapOvr>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2422</Words>
  <Application>Microsoft Office PowerPoint</Application>
  <PresentationFormat>Breitbild</PresentationFormat>
  <Paragraphs>300</Paragraphs>
  <Slides>22</Slides>
  <Notes>12</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22</vt:i4>
      </vt:variant>
    </vt:vector>
  </HeadingPairs>
  <TitlesOfParts>
    <vt:vector size="28" baseType="lpstr">
      <vt:lpstr>Arial</vt:lpstr>
      <vt:lpstr>Symbol</vt:lpstr>
      <vt:lpstr>Times New Roman</vt:lpstr>
      <vt:lpstr>Verdana</vt:lpstr>
      <vt:lpstr>Wingdings</vt:lpstr>
      <vt:lpstr>KAN_Master</vt:lpstr>
      <vt:lpstr>Anthropometrische und biomechanische Aspekte ergonomischer Gestaltung  Teil 6: Ermittlung maximal zulässiger Körperkräfte</vt:lpstr>
      <vt:lpstr>Darum geht es</vt:lpstr>
      <vt:lpstr>Kraftperzentile</vt:lpstr>
      <vt:lpstr>Perzentilwerte statischer Aktionskräfte </vt:lpstr>
      <vt:lpstr>Statische Aktionskraft des Armes bei Männern </vt:lpstr>
      <vt:lpstr>Kraftperzentile</vt:lpstr>
      <vt:lpstr>Einflussfaktoren auf Körperkräfte</vt:lpstr>
      <vt:lpstr>Einflussfaktoren auf Körperkräfte - personenbezogen</vt:lpstr>
      <vt:lpstr>Einflussfaktoren auf Körperkräfte - tätigkeitsbezogen</vt:lpstr>
      <vt:lpstr>Einflussfaktoren auf Körperkräfte - tätigkeitsbezogen</vt:lpstr>
      <vt:lpstr>Ermittlung max. empfohlener Körperkräfte</vt:lpstr>
      <vt:lpstr>Ermittlung max. empfohlener Körperkräfte des Hand-Arm-Systems</vt:lpstr>
      <vt:lpstr>Beispiel: Ziehen und Schieben von Trolleys in Flugzeugen</vt:lpstr>
      <vt:lpstr>Schieben von Trolleys</vt:lpstr>
      <vt:lpstr>Ziehen von Trolleys</vt:lpstr>
      <vt:lpstr>Ziehen und Schieben von Trolleys in Flugzeugen</vt:lpstr>
      <vt:lpstr>Verwendete Quellen</vt:lpstr>
      <vt:lpstr>Wichtige Normen 1</vt:lpstr>
      <vt:lpstr>Wichtige Normen 2</vt:lpstr>
      <vt:lpstr>Literatur 1</vt:lpstr>
      <vt:lpstr>Literatur 2</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44</cp:revision>
  <dcterms:created xsi:type="dcterms:W3CDTF">2023-07-17T12:06:45Z</dcterms:created>
  <dcterms:modified xsi:type="dcterms:W3CDTF">2023-09-08T07:07:25Z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