
<file path=[Content_Types].xml><?xml version="1.0" encoding="utf-8"?>
<Types xmlns="http://schemas.openxmlformats.org/package/2006/content-types">
  <Default Extension="png" ContentType="image/png"/>
  <Default Extension="bin" ContentType="application/vnd.openxmlformats-officedocument.oleObject"/>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0"/>
  </p:notesMasterIdLst>
  <p:handoutMasterIdLst>
    <p:handoutMasterId r:id="rId21"/>
  </p:handoutMasterIdLst>
  <p:sldIdLst>
    <p:sldId id="266" r:id="rId2"/>
    <p:sldId id="288" r:id="rId3"/>
    <p:sldId id="289" r:id="rId4"/>
    <p:sldId id="290" r:id="rId5"/>
    <p:sldId id="291" r:id="rId6"/>
    <p:sldId id="292" r:id="rId7"/>
    <p:sldId id="293" r:id="rId8"/>
    <p:sldId id="294" r:id="rId9"/>
    <p:sldId id="295" r:id="rId10"/>
    <p:sldId id="296" r:id="rId11"/>
    <p:sldId id="297" r:id="rId12"/>
    <p:sldId id="298" r:id="rId13"/>
    <p:sldId id="299" r:id="rId14"/>
    <p:sldId id="303" r:id="rId15"/>
    <p:sldId id="301" r:id="rId16"/>
    <p:sldId id="302" r:id="rId17"/>
    <p:sldId id="304" r:id="rId18"/>
    <p:sldId id="287" r:id="rId19"/>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F6F6F"/>
    <a:srgbClr val="004994"/>
    <a:srgbClr val="FAB500"/>
    <a:srgbClr val="E8E8E8"/>
    <a:srgbClr val="0095DB"/>
    <a:srgbClr val="008C8E"/>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4233" autoAdjust="0"/>
  </p:normalViewPr>
  <p:slideViewPr>
    <p:cSldViewPr>
      <p:cViewPr varScale="1">
        <p:scale>
          <a:sx n="74" d="100"/>
          <a:sy n="74" d="100"/>
        </p:scale>
        <p:origin x="77" y="254"/>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handoutMaster" Target="handoutMasters/handout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sz="1200" dirty="0" smtClean="0"/>
              <a:t>Bei der </a:t>
            </a:r>
            <a:r>
              <a:rPr lang="de-DE" sz="1200" dirty="0" err="1" smtClean="0"/>
              <a:t>maßlichen</a:t>
            </a:r>
            <a:r>
              <a:rPr lang="de-DE" sz="1200" dirty="0" smtClean="0"/>
              <a:t> Gestaltung von Arbeitsplätzen sind visuelle Daten von besonderer Bedeutung. Z. B. sind alle aufgaben- und sicherheitsrelevanten Informationen</a:t>
            </a:r>
            <a:r>
              <a:rPr lang="de-DE" sz="1200" baseline="0" dirty="0" smtClean="0"/>
              <a:t> und visuell ständig zu erfassenden Informationseingabeelemente </a:t>
            </a:r>
            <a:r>
              <a:rPr lang="de-DE" sz="1200" dirty="0" smtClean="0"/>
              <a:t>so zu platzieren, dass sie im Blickfeld liegen. Am Bearbeitungszentrum muss beispielsweise der Bearbeitungsplatz zur Beobachtung entsprechend platziert sein.</a:t>
            </a:r>
          </a:p>
          <a:p>
            <a:endParaRPr lang="de-DE" sz="1200" dirty="0" smtClean="0"/>
          </a:p>
          <a:p>
            <a:r>
              <a:rPr lang="de-DE" sz="1200" dirty="0" smtClean="0"/>
              <a:t>In diesem Kapitel werden deshalb vor allem die Begriffe Sehachse, Sehentfernung erläutert, Bezug auf peripheres und zentrales Sehen genommen sowie die Bedeutung unterschiedlicher Sehbereiche</a:t>
            </a:r>
            <a:r>
              <a:rPr lang="de-DE" sz="1200" baseline="0" dirty="0" smtClean="0"/>
              <a:t> erklärt</a:t>
            </a:r>
            <a:r>
              <a:rPr lang="de-DE" sz="1200" dirty="0" smtClean="0"/>
              <a:t>.</a:t>
            </a:r>
          </a:p>
          <a:p>
            <a:endParaRPr lang="de-DE" dirty="0"/>
          </a:p>
        </p:txBody>
      </p:sp>
      <p:sp>
        <p:nvSpPr>
          <p:cNvPr id="4" name="Foliennummernplatzhalter 3"/>
          <p:cNvSpPr>
            <a:spLocks noGrp="1"/>
          </p:cNvSpPr>
          <p:nvPr>
            <p:ph type="sldNum" sz="quarter" idx="10"/>
          </p:nvPr>
        </p:nvSpPr>
        <p:spPr/>
        <p:txBody>
          <a:bodyPr/>
          <a:lstStyle/>
          <a:p>
            <a:fld id="{B807D1F1-8236-4B65-B90C-0DA9B6BBC88C}" type="slidenum">
              <a:rPr lang="de-DE" altLang="de-DE" smtClean="0"/>
              <a:pPr/>
              <a:t>2</a:t>
            </a:fld>
            <a:endParaRPr lang="de-DE" altLang="de-DE"/>
          </a:p>
        </p:txBody>
      </p:sp>
    </p:spTree>
    <p:extLst>
      <p:ext uri="{BB962C8B-B14F-4D97-AF65-F5344CB8AC3E}">
        <p14:creationId xmlns:p14="http://schemas.microsoft.com/office/powerpoint/2010/main" val="331044768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7800" indent="-177800">
              <a:buFont typeface="Wingdings" pitchFamily="2" charset="2"/>
              <a:buChar char="§"/>
            </a:pPr>
            <a:r>
              <a:rPr lang="de-DE" sz="1200" b="1" dirty="0" smtClean="0"/>
              <a:t>Sehachse:</a:t>
            </a:r>
            <a:r>
              <a:rPr lang="de-DE" sz="1200" dirty="0" smtClean="0"/>
              <a:t> Verbindungslinie zwischen einem fixierten Objekt und dem Mittelpunkt der Netzhautgrube, verläuft näherungsweise mit der Blicklinie (Verbindung fixiertes Objekt - mechanischer Augendrehpunkt) </a:t>
            </a:r>
          </a:p>
          <a:p>
            <a:pPr marL="177800" indent="-177800">
              <a:buFont typeface="Wingdings" pitchFamily="2" charset="2"/>
              <a:buChar char="§"/>
            </a:pPr>
            <a:endParaRPr lang="de-DE" sz="1200" b="1" dirty="0" smtClean="0"/>
          </a:p>
          <a:p>
            <a:pPr marL="177800" indent="-177800">
              <a:buFont typeface="Wingdings" pitchFamily="2" charset="2"/>
              <a:buChar char="§"/>
            </a:pPr>
            <a:r>
              <a:rPr lang="de-DE" sz="1200" b="1" dirty="0" smtClean="0"/>
              <a:t>Entdeckungsaufgaben:</a:t>
            </a:r>
            <a:r>
              <a:rPr lang="de-DE" sz="1200" dirty="0" smtClean="0"/>
              <a:t> Operator wird vom System gewarnt</a:t>
            </a:r>
          </a:p>
          <a:p>
            <a:pPr marL="177800" indent="-177800">
              <a:buFont typeface="Wingdings" pitchFamily="2" charset="2"/>
              <a:buChar char="§"/>
            </a:pPr>
            <a:r>
              <a:rPr lang="de-DE" sz="1200" dirty="0" smtClean="0"/>
              <a:t>bei Entdeckungsaufgaben hängt die Blickrichtung (Auslenkung der Sehachse) vom wahrzunehmenden Zentrum der Aufmerksamkeit ab, es ist die Existenz eines Signals zu detektieren</a:t>
            </a:r>
          </a:p>
          <a:p>
            <a:pPr marL="177800" indent="-177800">
              <a:buFont typeface="Wingdings" pitchFamily="2" charset="2"/>
              <a:buChar char="§"/>
            </a:pPr>
            <a:r>
              <a:rPr lang="de-DE" sz="1200" dirty="0" smtClean="0"/>
              <a:t>um die Sehachse herum ist hierbei besonders das Blickfeld (s. nachfolgende Folien) zu beachten</a:t>
            </a:r>
          </a:p>
          <a:p>
            <a:pPr marL="177800" indent="-177800">
              <a:buFont typeface="Wingdings" pitchFamily="2" charset="2"/>
              <a:buNone/>
            </a:pPr>
            <a:endParaRPr lang="de-DE" sz="1200" dirty="0" smtClean="0"/>
          </a:p>
          <a:p>
            <a:pPr marL="177800" indent="-177800">
              <a:buFont typeface="Wingdings" pitchFamily="2" charset="2"/>
              <a:buChar char="§"/>
            </a:pPr>
            <a:r>
              <a:rPr lang="de-DE" sz="1200" b="1" dirty="0" smtClean="0"/>
              <a:t>Überwachungsaufgaben:</a:t>
            </a:r>
            <a:r>
              <a:rPr lang="de-DE" sz="1200" dirty="0" smtClean="0"/>
              <a:t> Operator sucht aktiv nach Informationen </a:t>
            </a:r>
            <a:r>
              <a:rPr lang="de-DE" sz="1200" b="1" i="1" dirty="0" smtClean="0"/>
              <a:t>(z.B. Display-Ablesetätigkeit, Bildschirmarbeit am Computer)</a:t>
            </a:r>
          </a:p>
          <a:p>
            <a:pPr marL="177800" indent="-177800">
              <a:buFont typeface="Wingdings" pitchFamily="2" charset="2"/>
              <a:buChar char="§"/>
            </a:pPr>
            <a:r>
              <a:rPr lang="de-DE" sz="1200" dirty="0" smtClean="0"/>
              <a:t>bei Überwachungsaufgaben ist die Sehachse entlang einer Sehlinie unterhalb der Horizontalen anzuordnen (Augen- und Kopfmuskulatur in entspannter Haltung, daher unterhalb der Horizontalen)</a:t>
            </a:r>
          </a:p>
          <a:p>
            <a:pPr marL="177800" indent="-177800">
              <a:buFont typeface="Wingdings" pitchFamily="2" charset="2"/>
              <a:buChar char="à"/>
            </a:pPr>
            <a:r>
              <a:rPr lang="de-DE" sz="1200" dirty="0" smtClean="0">
                <a:sym typeface="Wingdings" pitchFamily="2" charset="2"/>
              </a:rPr>
              <a:t>Nutzer sucht aktiv von dieser entspannten Position aus nach Informationen</a:t>
            </a:r>
          </a:p>
          <a:p>
            <a:pPr marL="177800" indent="-177800">
              <a:buFont typeface="Wingdings" pitchFamily="2" charset="2"/>
              <a:buNone/>
            </a:pPr>
            <a:endParaRPr lang="de-DE" sz="1200" dirty="0" smtClean="0"/>
          </a:p>
          <a:p>
            <a:endParaRPr lang="de-DE" dirty="0"/>
          </a:p>
        </p:txBody>
      </p:sp>
      <p:sp>
        <p:nvSpPr>
          <p:cNvPr id="4" name="Foliennummernplatzhalter 3"/>
          <p:cNvSpPr>
            <a:spLocks noGrp="1"/>
          </p:cNvSpPr>
          <p:nvPr>
            <p:ph type="sldNum" sz="quarter" idx="10"/>
          </p:nvPr>
        </p:nvSpPr>
        <p:spPr/>
        <p:txBody>
          <a:bodyPr/>
          <a:lstStyle/>
          <a:p>
            <a:fld id="{B807D1F1-8236-4B65-B90C-0DA9B6BBC88C}" type="slidenum">
              <a:rPr lang="de-DE" altLang="de-DE" smtClean="0"/>
              <a:pPr/>
              <a:t>3</a:t>
            </a:fld>
            <a:endParaRPr lang="de-DE" altLang="de-DE"/>
          </a:p>
        </p:txBody>
      </p:sp>
    </p:spTree>
    <p:extLst>
      <p:ext uri="{BB962C8B-B14F-4D97-AF65-F5344CB8AC3E}">
        <p14:creationId xmlns:p14="http://schemas.microsoft.com/office/powerpoint/2010/main" val="813404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7800" indent="-177800">
              <a:buFont typeface="Wingdings" pitchFamily="2" charset="2"/>
              <a:buChar char="§"/>
            </a:pPr>
            <a:r>
              <a:rPr lang="de-DE" sz="1200" dirty="0" smtClean="0"/>
              <a:t>bei automatischer Prozessführung steht die Prozessbeobachtung im Vordergrund, die in entspannter hinterer Sitzhaltung ausgeführt wird</a:t>
            </a:r>
          </a:p>
          <a:p>
            <a:pPr marL="177800" indent="-177800">
              <a:buFont typeface="Wingdings" pitchFamily="2" charset="2"/>
              <a:buChar char="§"/>
            </a:pPr>
            <a:r>
              <a:rPr lang="de-DE" sz="1200" dirty="0" smtClean="0"/>
              <a:t>durch die hintere Sitzhaltung wandert der </a:t>
            </a:r>
            <a:r>
              <a:rPr lang="de-DE" sz="1200" dirty="0" err="1" smtClean="0"/>
              <a:t>Augpunkt</a:t>
            </a:r>
            <a:r>
              <a:rPr lang="de-DE" sz="1200" dirty="0" smtClean="0"/>
              <a:t> nach hinten und leicht nach unten, die Sehachse wird um den Winkel der Rumpfneigung nach oben gedreht</a:t>
            </a:r>
          </a:p>
          <a:p>
            <a:pPr marL="177800" indent="-177800">
              <a:buFont typeface="Wingdings" pitchFamily="2" charset="2"/>
              <a:buChar char="§"/>
            </a:pPr>
            <a:r>
              <a:rPr lang="de-DE" sz="1200" dirty="0" smtClean="0"/>
              <a:t>um einen rechtwinkligen Aufblick auf die Pultfläche des Pultaufbaus zu gewährleisten, ist die Neigung der Pultfläche dieser Haltung anzupassen</a:t>
            </a:r>
          </a:p>
          <a:p>
            <a:endParaRPr lang="de-DE" dirty="0"/>
          </a:p>
        </p:txBody>
      </p:sp>
      <p:sp>
        <p:nvSpPr>
          <p:cNvPr id="4" name="Foliennummernplatzhalter 3"/>
          <p:cNvSpPr>
            <a:spLocks noGrp="1"/>
          </p:cNvSpPr>
          <p:nvPr>
            <p:ph type="sldNum" sz="quarter" idx="10"/>
          </p:nvPr>
        </p:nvSpPr>
        <p:spPr/>
        <p:txBody>
          <a:bodyPr/>
          <a:lstStyle/>
          <a:p>
            <a:fld id="{B807D1F1-8236-4B65-B90C-0DA9B6BBC88C}" type="slidenum">
              <a:rPr lang="de-DE" altLang="de-DE" smtClean="0"/>
              <a:pPr/>
              <a:t>5</a:t>
            </a:fld>
            <a:endParaRPr lang="de-DE" altLang="de-DE"/>
          </a:p>
        </p:txBody>
      </p:sp>
    </p:spTree>
    <p:extLst>
      <p:ext uri="{BB962C8B-B14F-4D97-AF65-F5344CB8AC3E}">
        <p14:creationId xmlns:p14="http://schemas.microsoft.com/office/powerpoint/2010/main" val="3739030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115000"/>
              </a:lnSpc>
              <a:spcBef>
                <a:spcPct val="0"/>
              </a:spcBef>
              <a:spcAft>
                <a:spcPct val="15000"/>
              </a:spcAft>
              <a:buClrTx/>
              <a:buSzTx/>
              <a:buFont typeface="Wingdings" pitchFamily="2" charset="2"/>
              <a:buNone/>
              <a:tabLst/>
              <a:defRPr/>
            </a:pPr>
            <a:r>
              <a:rPr lang="de-DE" sz="1200" dirty="0" smtClean="0"/>
              <a:t>Sehobjekthöhe h: </a:t>
            </a:r>
            <a:r>
              <a:rPr lang="de-DE" sz="1200" dirty="0" smtClean="0">
                <a:solidFill>
                  <a:srgbClr val="2A3C5C"/>
                </a:solidFill>
                <a:latin typeface="Arial" pitchFamily="34" charset="0"/>
                <a:cs typeface="Arial" pitchFamily="34" charset="0"/>
              </a:rPr>
              <a:t>Ausdehnung des Objektes, scheinbare Größe</a:t>
            </a:r>
          </a:p>
          <a:p>
            <a:pPr marL="0" marR="0" indent="0" algn="l" defTabSz="914400" rtl="0" eaLnBrk="0" fontAlgn="base" latinLnBrk="0" hangingPunct="0">
              <a:lnSpc>
                <a:spcPct val="115000"/>
              </a:lnSpc>
              <a:spcBef>
                <a:spcPct val="0"/>
              </a:spcBef>
              <a:spcAft>
                <a:spcPct val="15000"/>
              </a:spcAft>
              <a:buClrTx/>
              <a:buSzTx/>
              <a:buFont typeface="Wingdings" pitchFamily="2" charset="2"/>
              <a:buNone/>
              <a:tabLst/>
              <a:defRPr/>
            </a:pPr>
            <a:r>
              <a:rPr lang="de-DE" sz="1200" dirty="0" smtClean="0">
                <a:solidFill>
                  <a:srgbClr val="2A3C5C"/>
                </a:solidFill>
                <a:latin typeface="Arial" pitchFamily="34" charset="0"/>
                <a:cs typeface="Arial" pitchFamily="34" charset="0"/>
              </a:rPr>
              <a:t>Die Zeichenhöhe für sofortige gute Erkennbarkeit hängt vom Sehabstand ab; der Zusammenhang wird über den Sehwinkel ausgedrückt</a:t>
            </a:r>
          </a:p>
          <a:p>
            <a:pPr marL="0" marR="0" indent="0" algn="l" defTabSz="914400" rtl="0" eaLnBrk="0" fontAlgn="base" latinLnBrk="0" hangingPunct="0">
              <a:lnSpc>
                <a:spcPct val="115000"/>
              </a:lnSpc>
              <a:spcBef>
                <a:spcPct val="0"/>
              </a:spcBef>
              <a:spcAft>
                <a:spcPct val="15000"/>
              </a:spcAft>
              <a:buClrTx/>
              <a:buSzTx/>
              <a:buFont typeface="Wingdings" pitchFamily="2" charset="2"/>
              <a:buNone/>
              <a:tabLst/>
              <a:defRPr/>
            </a:pPr>
            <a:endParaRPr lang="de-DE" sz="1200" dirty="0" smtClean="0">
              <a:solidFill>
                <a:srgbClr val="2A3C5C"/>
              </a:solidFill>
              <a:latin typeface="Arial" pitchFamily="34" charset="0"/>
              <a:cs typeface="Arial" pitchFamily="34" charset="0"/>
            </a:endParaRPr>
          </a:p>
          <a:p>
            <a:pPr marL="0" marR="0" indent="0" algn="l" defTabSz="914400" rtl="0" eaLnBrk="0" fontAlgn="base" latinLnBrk="0" hangingPunct="0">
              <a:lnSpc>
                <a:spcPct val="115000"/>
              </a:lnSpc>
              <a:spcBef>
                <a:spcPct val="0"/>
              </a:spcBef>
              <a:spcAft>
                <a:spcPct val="15000"/>
              </a:spcAft>
              <a:buClrTx/>
              <a:buSzTx/>
              <a:buFont typeface="Wingdings" pitchFamily="2" charset="2"/>
              <a:buNone/>
              <a:tabLst/>
              <a:defRPr/>
            </a:pPr>
            <a:r>
              <a:rPr lang="de-DE" sz="1200" dirty="0" smtClean="0">
                <a:solidFill>
                  <a:srgbClr val="2A3C5C"/>
                </a:solidFill>
                <a:latin typeface="Arial" pitchFamily="34" charset="0"/>
                <a:cs typeface="Arial" pitchFamily="34" charset="0"/>
              </a:rPr>
              <a:t>Angegebene Sehwinkel beziehen sich auf die vertikale Sehobjektgröße für Bildschirmanzeigen, </a:t>
            </a:r>
            <a:r>
              <a:rPr lang="de-DE" sz="1200" dirty="0" err="1" smtClean="0">
                <a:solidFill>
                  <a:srgbClr val="2A3C5C"/>
                </a:solidFill>
                <a:latin typeface="Arial" pitchFamily="34" charset="0"/>
                <a:cs typeface="Arial" pitchFamily="34" charset="0"/>
              </a:rPr>
              <a:t>Leitwartentechnik</a:t>
            </a:r>
            <a:r>
              <a:rPr lang="de-DE" sz="1200" dirty="0" smtClean="0">
                <a:solidFill>
                  <a:srgbClr val="2A3C5C"/>
                </a:solidFill>
                <a:latin typeface="Arial" pitchFamily="34" charset="0"/>
                <a:cs typeface="Arial" pitchFamily="34" charset="0"/>
              </a:rPr>
              <a:t>, Anzeigen für Maschinen etc.</a:t>
            </a:r>
            <a:endParaRPr lang="de-DE" sz="1200" dirty="0" smtClean="0"/>
          </a:p>
          <a:p>
            <a:pPr marL="177800" indent="-177800">
              <a:lnSpc>
                <a:spcPct val="115000"/>
              </a:lnSpc>
              <a:spcBef>
                <a:spcPct val="0"/>
              </a:spcBef>
              <a:spcAft>
                <a:spcPct val="15000"/>
              </a:spcAft>
            </a:pPr>
            <a:endParaRPr lang="de-DE" sz="1200" b="1" dirty="0" smtClean="0"/>
          </a:p>
          <a:p>
            <a:pPr marL="177800" indent="-177800">
              <a:lnSpc>
                <a:spcPct val="115000"/>
              </a:lnSpc>
              <a:spcBef>
                <a:spcPct val="0"/>
              </a:spcBef>
              <a:spcAft>
                <a:spcPct val="15000"/>
              </a:spcAft>
            </a:pPr>
            <a:r>
              <a:rPr lang="de-DE" sz="1200" b="1" dirty="0" smtClean="0"/>
              <a:t>Sehwinkel:</a:t>
            </a:r>
            <a:r>
              <a:rPr lang="de-DE" sz="1200" dirty="0" smtClean="0"/>
              <a:t> </a:t>
            </a:r>
          </a:p>
          <a:p>
            <a:pPr marL="177800" indent="-177800">
              <a:lnSpc>
                <a:spcPct val="115000"/>
              </a:lnSpc>
              <a:spcBef>
                <a:spcPct val="0"/>
              </a:spcBef>
              <a:spcAft>
                <a:spcPct val="15000"/>
              </a:spcAft>
            </a:pPr>
            <a:r>
              <a:rPr lang="de-DE" sz="1200" dirty="0" smtClean="0"/>
              <a:t>Winkel, dessen Scheitel am Auge liegt und dessen Schenkel das Sehobjekt einschließen.</a:t>
            </a:r>
          </a:p>
          <a:p>
            <a:pPr marL="177800" indent="-177800">
              <a:lnSpc>
                <a:spcPct val="115000"/>
              </a:lnSpc>
              <a:spcBef>
                <a:spcPct val="0"/>
              </a:spcBef>
              <a:spcAft>
                <a:spcPct val="15000"/>
              </a:spcAft>
            </a:pPr>
            <a:r>
              <a:rPr lang="de-DE" sz="1200" dirty="0" smtClean="0"/>
              <a:t>	bei gleicher Sehentfernung: 	</a:t>
            </a:r>
          </a:p>
          <a:p>
            <a:pPr marL="177800" indent="-177800">
              <a:lnSpc>
                <a:spcPct val="115000"/>
              </a:lnSpc>
              <a:spcBef>
                <a:spcPct val="0"/>
              </a:spcBef>
              <a:spcAft>
                <a:spcPct val="15000"/>
              </a:spcAft>
              <a:buFont typeface="Wingdings" pitchFamily="2" charset="2"/>
              <a:buChar char="§"/>
            </a:pPr>
            <a:r>
              <a:rPr lang="de-DE" sz="1200" dirty="0" smtClean="0"/>
              <a:t>Sehwinkel weiß &lt; Sehwinkel schwarz &lt; Sehwinkel farbig</a:t>
            </a:r>
            <a:r>
              <a:rPr lang="de-DE" sz="1200" dirty="0" smtClean="0">
                <a:sym typeface="Wingdings" pitchFamily="2" charset="2"/>
              </a:rPr>
              <a:t>	</a:t>
            </a:r>
          </a:p>
          <a:p>
            <a:pPr marL="177800" indent="-177800">
              <a:lnSpc>
                <a:spcPct val="115000"/>
              </a:lnSpc>
              <a:spcBef>
                <a:spcPct val="0"/>
              </a:spcBef>
              <a:spcAft>
                <a:spcPct val="15000"/>
              </a:spcAft>
              <a:buFont typeface="Wingdings" pitchFamily="2" charset="2"/>
              <a:buNone/>
            </a:pPr>
            <a:r>
              <a:rPr lang="de-DE" sz="1200" dirty="0" smtClean="0">
                <a:sym typeface="Wingdings" pitchFamily="2" charset="2"/>
              </a:rPr>
              <a:t>	</a:t>
            </a:r>
            <a:r>
              <a:rPr lang="de-DE" sz="1200" dirty="0" smtClean="0"/>
              <a:t>  Zeichenhöhe weiß  &lt;  Zeichenhöhe schwarz   &lt;  Zeichenhöhe farbig</a:t>
            </a:r>
          </a:p>
          <a:p>
            <a:pPr marL="177800" indent="-177800">
              <a:lnSpc>
                <a:spcPct val="115000"/>
              </a:lnSpc>
              <a:spcBef>
                <a:spcPct val="0"/>
              </a:spcBef>
              <a:spcAft>
                <a:spcPct val="15000"/>
              </a:spcAft>
              <a:buFont typeface="Wingdings" pitchFamily="2" charset="2"/>
              <a:buChar char="§"/>
            </a:pPr>
            <a:r>
              <a:rPr lang="de-DE" sz="1200" dirty="0" smtClean="0"/>
              <a:t>Sehwinkel in Winkelminuten (Bogenminuten): anzustrebender optimaler Bereich: 18`-22`</a:t>
            </a:r>
          </a:p>
          <a:p>
            <a:pPr marL="177800" indent="-177800">
              <a:lnSpc>
                <a:spcPct val="115000"/>
              </a:lnSpc>
              <a:spcBef>
                <a:spcPct val="0"/>
              </a:spcBef>
              <a:spcAft>
                <a:spcPct val="15000"/>
              </a:spcAft>
              <a:buFont typeface="Wingdings" pitchFamily="2" charset="2"/>
              <a:buChar char="§"/>
            </a:pPr>
            <a:r>
              <a:rPr lang="de-DE" sz="1200" dirty="0" smtClean="0"/>
              <a:t>Damit kann bei vorgegebener Sehentfernung eine Zeichengröße ermittelt werden.</a:t>
            </a:r>
          </a:p>
          <a:p>
            <a:pPr marL="177800" indent="-177800">
              <a:lnSpc>
                <a:spcPct val="115000"/>
              </a:lnSpc>
              <a:spcBef>
                <a:spcPct val="0"/>
              </a:spcBef>
              <a:spcAft>
                <a:spcPct val="15000"/>
              </a:spcAft>
              <a:buFont typeface="Wingdings" pitchFamily="2" charset="2"/>
              <a:buChar char="§"/>
            </a:pPr>
            <a:r>
              <a:rPr lang="de-DE" sz="1200" dirty="0" smtClean="0"/>
              <a:t>Umgekehrt kann bei bekannter Zeichengröße bestimmt werden, in welcher Sehentfernung zum Auge das Zeichen anzuordnen ist.</a:t>
            </a:r>
          </a:p>
          <a:p>
            <a:pPr marL="177800" indent="-177800">
              <a:lnSpc>
                <a:spcPct val="115000"/>
              </a:lnSpc>
              <a:spcBef>
                <a:spcPct val="0"/>
              </a:spcBef>
              <a:spcAft>
                <a:spcPct val="15000"/>
              </a:spcAft>
              <a:buFont typeface="Wingdings" pitchFamily="2" charset="2"/>
              <a:buChar char="§"/>
            </a:pPr>
            <a:endParaRPr lang="de-DE" sz="1200" dirty="0" smtClean="0"/>
          </a:p>
          <a:p>
            <a:pPr marL="0" indent="0" eaLnBrk="1" hangingPunct="1">
              <a:lnSpc>
                <a:spcPct val="115000"/>
              </a:lnSpc>
              <a:spcBef>
                <a:spcPct val="0"/>
              </a:spcBef>
              <a:spcAft>
                <a:spcPct val="15000"/>
              </a:spcAft>
              <a:buFont typeface="Wingdings" pitchFamily="2" charset="2"/>
              <a:buNone/>
            </a:pPr>
            <a:r>
              <a:rPr lang="de-DE" sz="1200" dirty="0" smtClean="0"/>
              <a:t>Das Auflösungsvermögen bezeichnet die Fähigkeit, zwei eng beieinander liegende Punkte getrennt wahrzunehmen.</a:t>
            </a:r>
            <a:r>
              <a:rPr lang="de-DE" sz="1200" baseline="0" dirty="0" smtClean="0"/>
              <a:t> Die Punkte </a:t>
            </a:r>
            <a:r>
              <a:rPr lang="de-DE" sz="1200" dirty="0" smtClean="0"/>
              <a:t>benötigen einen Mindestwinkelabstand. </a:t>
            </a:r>
            <a:endParaRPr lang="de-DE" sz="1200" b="1" dirty="0" smtClean="0"/>
          </a:p>
          <a:p>
            <a:pPr marL="171450" indent="-171450" eaLnBrk="1" hangingPunct="1">
              <a:lnSpc>
                <a:spcPct val="115000"/>
              </a:lnSpc>
              <a:spcBef>
                <a:spcPct val="0"/>
              </a:spcBef>
              <a:spcAft>
                <a:spcPct val="15000"/>
              </a:spcAft>
              <a:buFont typeface="Wingdings"/>
              <a:buChar char="à"/>
            </a:pPr>
            <a:r>
              <a:rPr lang="de-DE" sz="1200" dirty="0" smtClean="0"/>
              <a:t>Kleinster Winkelabstand (Auflösungsvermögen), bei dem 2 Objekte getrennt wahrgenommen werden, liegt unter idealen</a:t>
            </a:r>
            <a:r>
              <a:rPr lang="de-DE" sz="1200" baseline="0" dirty="0" smtClean="0"/>
              <a:t> Bedingungen </a:t>
            </a:r>
            <a:r>
              <a:rPr lang="de-DE" sz="1200" dirty="0" smtClean="0"/>
              <a:t>bei einem Sehwinkel von 1`;</a:t>
            </a:r>
            <a:r>
              <a:rPr lang="de-DE" sz="1200" baseline="0" dirty="0" smtClean="0"/>
              <a:t> bei durchschnittlichen Verhältnissen eher 2`</a:t>
            </a:r>
          </a:p>
          <a:p>
            <a:pPr marL="171450" indent="-171450" eaLnBrk="1" hangingPunct="1">
              <a:lnSpc>
                <a:spcPct val="115000"/>
              </a:lnSpc>
              <a:spcBef>
                <a:spcPct val="0"/>
              </a:spcBef>
              <a:spcAft>
                <a:spcPct val="15000"/>
              </a:spcAft>
              <a:buFont typeface="Wingdings"/>
              <a:buChar char="à"/>
            </a:pPr>
            <a:r>
              <a:rPr lang="de-DE" sz="1200" baseline="0" dirty="0" smtClean="0"/>
              <a:t>Der Kehrwert des Auflösungsvermögens ist die Sehschärfe (</a:t>
            </a:r>
            <a:r>
              <a:rPr lang="de-DE" sz="1200" baseline="0" dirty="0" err="1" smtClean="0"/>
              <a:t>Visus</a:t>
            </a:r>
            <a:r>
              <a:rPr lang="de-DE" sz="1200" baseline="0" dirty="0" smtClean="0"/>
              <a:t>)</a:t>
            </a:r>
          </a:p>
          <a:p>
            <a:pPr marL="171450" indent="-171450" eaLnBrk="1" hangingPunct="1">
              <a:lnSpc>
                <a:spcPct val="115000"/>
              </a:lnSpc>
              <a:spcBef>
                <a:spcPct val="0"/>
              </a:spcBef>
              <a:spcAft>
                <a:spcPct val="15000"/>
              </a:spcAft>
              <a:buFont typeface="Wingdings"/>
              <a:buChar char="à"/>
            </a:pPr>
            <a:endParaRPr lang="de-DE" sz="1200" baseline="0" dirty="0" smtClean="0"/>
          </a:p>
          <a:p>
            <a:pPr marL="0" indent="0" eaLnBrk="1" hangingPunct="1">
              <a:lnSpc>
                <a:spcPct val="115000"/>
              </a:lnSpc>
              <a:spcBef>
                <a:spcPct val="0"/>
              </a:spcBef>
              <a:spcAft>
                <a:spcPct val="15000"/>
              </a:spcAft>
              <a:buFont typeface="Wingdings"/>
              <a:buNone/>
            </a:pPr>
            <a:r>
              <a:rPr lang="de-DE" sz="1200" b="1" baseline="0" dirty="0" smtClean="0"/>
              <a:t>Beispiel rechts ist animiert</a:t>
            </a:r>
            <a:endParaRPr lang="de-DE" sz="1200" b="1" dirty="0" smtClean="0"/>
          </a:p>
          <a:p>
            <a:pPr marL="177800" indent="-177800" eaLnBrk="1" hangingPunct="1">
              <a:lnSpc>
                <a:spcPct val="115000"/>
              </a:lnSpc>
              <a:spcBef>
                <a:spcPct val="0"/>
              </a:spcBef>
              <a:spcAft>
                <a:spcPct val="15000"/>
              </a:spcAft>
            </a:pPr>
            <a:endParaRPr lang="de-DE" sz="1200" i="1" dirty="0" smtClean="0"/>
          </a:p>
          <a:p>
            <a:pPr marL="177800" indent="-177800">
              <a:lnSpc>
                <a:spcPct val="90000"/>
              </a:lnSpc>
            </a:pPr>
            <a:endParaRPr lang="de-DE" sz="1200" dirty="0" smtClean="0"/>
          </a:p>
          <a:p>
            <a:endParaRPr lang="de-DE" dirty="0"/>
          </a:p>
        </p:txBody>
      </p:sp>
      <p:sp>
        <p:nvSpPr>
          <p:cNvPr id="4" name="Foliennummernplatzhalter 3"/>
          <p:cNvSpPr>
            <a:spLocks noGrp="1"/>
          </p:cNvSpPr>
          <p:nvPr>
            <p:ph type="sldNum" sz="quarter" idx="10"/>
          </p:nvPr>
        </p:nvSpPr>
        <p:spPr/>
        <p:txBody>
          <a:bodyPr/>
          <a:lstStyle/>
          <a:p>
            <a:fld id="{B807D1F1-8236-4B65-B90C-0DA9B6BBC88C}" type="slidenum">
              <a:rPr lang="de-DE" altLang="de-DE" smtClean="0"/>
              <a:pPr/>
              <a:t>8</a:t>
            </a:fld>
            <a:endParaRPr lang="de-DE" altLang="de-DE"/>
          </a:p>
        </p:txBody>
      </p:sp>
    </p:spTree>
    <p:extLst>
      <p:ext uri="{BB962C8B-B14F-4D97-AF65-F5344CB8AC3E}">
        <p14:creationId xmlns:p14="http://schemas.microsoft.com/office/powerpoint/2010/main" val="31326898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77800" indent="-177800" eaLnBrk="1" hangingPunct="1">
              <a:lnSpc>
                <a:spcPct val="115000"/>
              </a:lnSpc>
              <a:spcBef>
                <a:spcPct val="0"/>
              </a:spcBef>
              <a:spcAft>
                <a:spcPct val="15000"/>
              </a:spcAft>
            </a:pPr>
            <a:r>
              <a:rPr lang="de-DE" sz="1200" b="1" dirty="0" smtClean="0"/>
              <a:t>Zentrales Sehen:</a:t>
            </a:r>
          </a:p>
          <a:p>
            <a:pPr marL="177800" indent="-177800" eaLnBrk="1" hangingPunct="1">
              <a:lnSpc>
                <a:spcPct val="115000"/>
              </a:lnSpc>
              <a:spcBef>
                <a:spcPct val="0"/>
              </a:spcBef>
              <a:spcAft>
                <a:spcPct val="15000"/>
              </a:spcAft>
              <a:buFont typeface="Wingdings" pitchFamily="2" charset="2"/>
              <a:buChar char="§"/>
            </a:pPr>
            <a:r>
              <a:rPr lang="de-DE" sz="1200" dirty="0" smtClean="0"/>
              <a:t> Fixation findet statt = Verweilen des Blickes auf einer Stelle (ca. 0,3 sec. oder länger )</a:t>
            </a:r>
          </a:p>
          <a:p>
            <a:pPr marL="177800" indent="-177800">
              <a:lnSpc>
                <a:spcPct val="115000"/>
              </a:lnSpc>
              <a:spcBef>
                <a:spcPct val="0"/>
              </a:spcBef>
              <a:spcAft>
                <a:spcPct val="15000"/>
              </a:spcAft>
              <a:buFont typeface="Wingdings" pitchFamily="2" charset="2"/>
              <a:buChar char="§"/>
            </a:pPr>
            <a:r>
              <a:rPr lang="de-DE" sz="1200" dirty="0" smtClean="0"/>
              <a:t> Abbildung eines Reizes auf der </a:t>
            </a:r>
            <a:r>
              <a:rPr lang="de-DE" sz="1200" dirty="0" err="1" smtClean="0"/>
              <a:t>Fovea</a:t>
            </a:r>
            <a:r>
              <a:rPr lang="de-DE" sz="1200" dirty="0" smtClean="0"/>
              <a:t> (</a:t>
            </a:r>
            <a:r>
              <a:rPr lang="de-DE" sz="1200" dirty="0" err="1" smtClean="0"/>
              <a:t>Sehgrube</a:t>
            </a:r>
            <a:r>
              <a:rPr lang="de-DE" sz="1200" dirty="0" smtClean="0"/>
              <a:t>): 100%iger Schärfebereich</a:t>
            </a:r>
          </a:p>
          <a:p>
            <a:pPr marL="177800" indent="-177800">
              <a:lnSpc>
                <a:spcPct val="115000"/>
              </a:lnSpc>
              <a:spcBef>
                <a:spcPct val="0"/>
              </a:spcBef>
              <a:spcAft>
                <a:spcPct val="15000"/>
              </a:spcAft>
              <a:buFont typeface="Wingdings" pitchFamily="2" charset="2"/>
              <a:buChar char="§"/>
            </a:pPr>
            <a:r>
              <a:rPr lang="de-DE" sz="1200" dirty="0" smtClean="0"/>
              <a:t> Scharf-Sehen durch </a:t>
            </a:r>
            <a:r>
              <a:rPr lang="de-DE" sz="1200" dirty="0" err="1" smtClean="0"/>
              <a:t>photopisches</a:t>
            </a:r>
            <a:r>
              <a:rPr lang="de-DE" sz="1200" dirty="0" smtClean="0"/>
              <a:t> Sehen mit den Zapfen</a:t>
            </a:r>
          </a:p>
          <a:p>
            <a:pPr marL="177800" marR="0" indent="-177800" algn="l" defTabSz="914400" rtl="0" eaLnBrk="0" fontAlgn="base" latinLnBrk="0" hangingPunct="0">
              <a:lnSpc>
                <a:spcPct val="115000"/>
              </a:lnSpc>
              <a:spcBef>
                <a:spcPct val="0"/>
              </a:spcBef>
              <a:spcAft>
                <a:spcPct val="15000"/>
              </a:spcAft>
              <a:buClrTx/>
              <a:buSzTx/>
              <a:buFont typeface="Wingdings" pitchFamily="2" charset="2"/>
              <a:buChar char="§"/>
              <a:tabLst/>
              <a:defRPr/>
            </a:pPr>
            <a:r>
              <a:rPr lang="de-DE" sz="1200" b="0" dirty="0" smtClean="0">
                <a:solidFill>
                  <a:srgbClr val="2A3C5C"/>
                </a:solidFill>
                <a:latin typeface="Arial" pitchFamily="34" charset="0"/>
                <a:cs typeface="Arial" pitchFamily="34" charset="0"/>
              </a:rPr>
              <a:t>bei maximal weiter Pupille, ausreichender Helligkeit</a:t>
            </a:r>
            <a:endParaRPr lang="de-DE" sz="1200" dirty="0" smtClean="0"/>
          </a:p>
          <a:p>
            <a:pPr marL="177800" indent="-177800">
              <a:lnSpc>
                <a:spcPct val="115000"/>
              </a:lnSpc>
              <a:spcBef>
                <a:spcPct val="0"/>
              </a:spcBef>
              <a:spcAft>
                <a:spcPct val="15000"/>
              </a:spcAft>
              <a:buFont typeface="Wingdings" pitchFamily="2" charset="2"/>
              <a:buChar char="§"/>
            </a:pPr>
            <a:r>
              <a:rPr lang="de-DE" sz="1200" dirty="0" smtClean="0"/>
              <a:t> Extrahieren von Detailinformationen</a:t>
            </a:r>
          </a:p>
          <a:p>
            <a:pPr marL="177800" indent="-177800">
              <a:lnSpc>
                <a:spcPct val="115000"/>
              </a:lnSpc>
              <a:spcBef>
                <a:spcPct val="0"/>
              </a:spcBef>
              <a:spcAft>
                <a:spcPct val="15000"/>
              </a:spcAft>
              <a:buFont typeface="Wingdings" pitchFamily="2" charset="2"/>
              <a:buChar char="§"/>
            </a:pPr>
            <a:endParaRPr lang="de-DE" sz="1200" dirty="0" smtClean="0"/>
          </a:p>
          <a:p>
            <a:pPr marL="177800" indent="-177800">
              <a:lnSpc>
                <a:spcPct val="115000"/>
              </a:lnSpc>
              <a:spcBef>
                <a:spcPct val="0"/>
              </a:spcBef>
              <a:spcAft>
                <a:spcPct val="15000"/>
              </a:spcAft>
              <a:buFont typeface="Wingdings" pitchFamily="2" charset="2"/>
              <a:buChar char="§"/>
            </a:pPr>
            <a:r>
              <a:rPr lang="de-DE" sz="1200" dirty="0" smtClean="0"/>
              <a:t>Bei einem Abstand vom Fixationszentrum von z. B. 3° beträgt die Sehschärfe nur noch 50%	</a:t>
            </a:r>
          </a:p>
          <a:p>
            <a:pPr marL="177800" indent="-177800">
              <a:lnSpc>
                <a:spcPct val="90000"/>
              </a:lnSpc>
            </a:pPr>
            <a:endParaRPr lang="de-DE" sz="1200" dirty="0" smtClean="0"/>
          </a:p>
          <a:p>
            <a:endParaRPr lang="de-DE" dirty="0"/>
          </a:p>
        </p:txBody>
      </p:sp>
      <p:sp>
        <p:nvSpPr>
          <p:cNvPr id="4" name="Foliennummernplatzhalter 3"/>
          <p:cNvSpPr>
            <a:spLocks noGrp="1"/>
          </p:cNvSpPr>
          <p:nvPr>
            <p:ph type="sldNum" sz="quarter" idx="10"/>
          </p:nvPr>
        </p:nvSpPr>
        <p:spPr/>
        <p:txBody>
          <a:bodyPr/>
          <a:lstStyle/>
          <a:p>
            <a:fld id="{B807D1F1-8236-4B65-B90C-0DA9B6BBC88C}" type="slidenum">
              <a:rPr lang="de-DE" altLang="de-DE" smtClean="0"/>
              <a:pPr/>
              <a:t>9</a:t>
            </a:fld>
            <a:endParaRPr lang="de-DE" altLang="de-DE"/>
          </a:p>
        </p:txBody>
      </p:sp>
    </p:spTree>
    <p:extLst>
      <p:ext uri="{BB962C8B-B14F-4D97-AF65-F5344CB8AC3E}">
        <p14:creationId xmlns:p14="http://schemas.microsoft.com/office/powerpoint/2010/main" val="2917709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a:lnSpc>
                <a:spcPct val="80000"/>
              </a:lnSpc>
            </a:pPr>
            <a:r>
              <a:rPr lang="de-DE" sz="1200" dirty="0" smtClean="0"/>
              <a:t>Bei der Aufgabenteilung von zentralem und peripheren Sehen wird letzteres bevorzugt.</a:t>
            </a:r>
          </a:p>
          <a:p>
            <a:pPr defTabSz="190500">
              <a:lnSpc>
                <a:spcPct val="80000"/>
              </a:lnSpc>
            </a:pPr>
            <a:r>
              <a:rPr lang="de-DE" sz="1200" dirty="0" smtClean="0"/>
              <a:t>Wenn in der visuellen Peripherie plötzlich ein neues Objekt auftaucht oder Bewegung entsteht, werden gerade ablaufende Übertragungs- und Verarbeitungsprozesse zu Informationen aus dem zentralen Sehbereich gehemmt und eine Neuorientierung von Kopf und Auge eingeleitet, damit das Objekt fixiert werden kann.</a:t>
            </a:r>
          </a:p>
          <a:p>
            <a:pPr defTabSz="190500">
              <a:lnSpc>
                <a:spcPct val="80000"/>
              </a:lnSpc>
            </a:pPr>
            <a:r>
              <a:rPr lang="de-DE" sz="1200" dirty="0" smtClean="0"/>
              <a:t>der Wahrnehmende benutzt ständig die peripher aufgenommene Information, um Fixationspunkte auszuwählen.</a:t>
            </a:r>
          </a:p>
          <a:p>
            <a:pPr defTabSz="190500">
              <a:lnSpc>
                <a:spcPct val="80000"/>
              </a:lnSpc>
            </a:pPr>
            <a:endParaRPr lang="de-DE" sz="1200" b="1" dirty="0" smtClean="0"/>
          </a:p>
          <a:p>
            <a:pPr defTabSz="190500">
              <a:lnSpc>
                <a:spcPct val="80000"/>
              </a:lnSpc>
            </a:pPr>
            <a:r>
              <a:rPr lang="de-DE" sz="1200" b="1" dirty="0" smtClean="0"/>
              <a:t>Peripheres Sehen:</a:t>
            </a:r>
          </a:p>
          <a:p>
            <a:pPr defTabSz="190500">
              <a:lnSpc>
                <a:spcPct val="80000"/>
              </a:lnSpc>
              <a:buFont typeface="Wingdings" pitchFamily="2" charset="2"/>
              <a:buChar char="§"/>
            </a:pPr>
            <a:r>
              <a:rPr lang="de-DE" sz="1200" dirty="0" smtClean="0"/>
              <a:t> findet im übrigen Bereich der Netzhaut statt</a:t>
            </a:r>
          </a:p>
          <a:p>
            <a:pPr defTabSz="190500">
              <a:lnSpc>
                <a:spcPct val="80000"/>
              </a:lnSpc>
              <a:buFont typeface="Wingdings" pitchFamily="2" charset="2"/>
              <a:buChar char="§"/>
            </a:pPr>
            <a:r>
              <a:rPr lang="de-DE" sz="1200" dirty="0" smtClean="0"/>
              <a:t> Abnahme der Sehschärfe im Vergleich zur </a:t>
            </a:r>
            <a:r>
              <a:rPr lang="de-DE" sz="1200" dirty="0" err="1" smtClean="0"/>
              <a:t>Fovea</a:t>
            </a:r>
            <a:endParaRPr lang="de-DE" sz="1200" dirty="0" smtClean="0"/>
          </a:p>
          <a:p>
            <a:pPr defTabSz="190500">
              <a:lnSpc>
                <a:spcPct val="80000"/>
              </a:lnSpc>
              <a:buFont typeface="Wingdings" pitchFamily="2" charset="2"/>
              <a:buChar char="§"/>
            </a:pPr>
            <a:r>
              <a:rPr lang="de-DE" sz="1200" dirty="0" smtClean="0"/>
              <a:t> liefert "nur" Orientierungs- und Rahmeninformationen</a:t>
            </a:r>
          </a:p>
          <a:p>
            <a:pPr defTabSz="190500">
              <a:lnSpc>
                <a:spcPct val="80000"/>
              </a:lnSpc>
              <a:buFont typeface="Wingdings" pitchFamily="2" charset="2"/>
              <a:buChar char="§"/>
            </a:pPr>
            <a:r>
              <a:rPr lang="de-DE" sz="1200" dirty="0" smtClean="0"/>
              <a:t> gleichzeitiges Entdecken aller Punkte des Gesichtsfeldes (Wahrnehmung über Bewegung und/oder Kontrast)</a:t>
            </a:r>
          </a:p>
          <a:p>
            <a:pPr defTabSz="190500">
              <a:lnSpc>
                <a:spcPct val="80000"/>
              </a:lnSpc>
              <a:buFont typeface="Wingdings" pitchFamily="2" charset="2"/>
              <a:buChar char="§"/>
            </a:pPr>
            <a:r>
              <a:rPr lang="de-DE" sz="1200" dirty="0" smtClean="0"/>
              <a:t>niedriges räumliches </a:t>
            </a:r>
            <a:r>
              <a:rPr lang="de-DE" sz="1200" dirty="0" err="1" smtClean="0"/>
              <a:t>Auflösevermögen</a:t>
            </a:r>
            <a:endParaRPr lang="de-DE" sz="1200" dirty="0" smtClean="0"/>
          </a:p>
          <a:p>
            <a:pPr defTabSz="190500">
              <a:lnSpc>
                <a:spcPct val="80000"/>
              </a:lnSpc>
              <a:buFont typeface="Wingdings" pitchFamily="2" charset="2"/>
              <a:buChar char="§"/>
            </a:pPr>
            <a:r>
              <a:rPr lang="de-DE" sz="1200" dirty="0" smtClean="0"/>
              <a:t>hohes zeitliches </a:t>
            </a:r>
            <a:r>
              <a:rPr lang="de-DE" sz="1200" dirty="0" err="1" smtClean="0"/>
              <a:t>Auflösevermögen</a:t>
            </a:r>
            <a:r>
              <a:rPr lang="de-DE" sz="1200" dirty="0" smtClean="0"/>
              <a:t>, daher sehr empfindlich gegenüber Bewegungen</a:t>
            </a:r>
          </a:p>
          <a:p>
            <a:pPr defTabSz="190500">
              <a:lnSpc>
                <a:spcPct val="80000"/>
              </a:lnSpc>
              <a:buFont typeface="Wingdings" pitchFamily="2" charset="2"/>
              <a:buChar char="§"/>
            </a:pPr>
            <a:r>
              <a:rPr lang="de-DE" sz="1200" dirty="0" smtClean="0"/>
              <a:t>Netzhautperipherie: = "</a:t>
            </a:r>
            <a:r>
              <a:rPr lang="de-DE" sz="1200" i="1" dirty="0" smtClean="0"/>
              <a:t>Weitwinkelfrühwarnsystem</a:t>
            </a:r>
            <a:r>
              <a:rPr lang="de-DE" sz="1200" dirty="0" smtClean="0"/>
              <a:t>„</a:t>
            </a:r>
          </a:p>
          <a:p>
            <a:endParaRPr lang="de-DE" dirty="0" smtClean="0"/>
          </a:p>
          <a:p>
            <a:endParaRPr lang="de-DE" dirty="0"/>
          </a:p>
        </p:txBody>
      </p:sp>
      <p:sp>
        <p:nvSpPr>
          <p:cNvPr id="4" name="Foliennummernplatzhalter 3"/>
          <p:cNvSpPr>
            <a:spLocks noGrp="1"/>
          </p:cNvSpPr>
          <p:nvPr>
            <p:ph type="sldNum" sz="quarter" idx="10"/>
          </p:nvPr>
        </p:nvSpPr>
        <p:spPr/>
        <p:txBody>
          <a:bodyPr/>
          <a:lstStyle/>
          <a:p>
            <a:fld id="{B807D1F1-8236-4B65-B90C-0DA9B6BBC88C}" type="slidenum">
              <a:rPr lang="de-DE" altLang="de-DE" smtClean="0"/>
              <a:pPr/>
              <a:t>10</a:t>
            </a:fld>
            <a:endParaRPr lang="de-DE" altLang="de-DE"/>
          </a:p>
        </p:txBody>
      </p:sp>
    </p:spTree>
    <p:extLst>
      <p:ext uri="{BB962C8B-B14F-4D97-AF65-F5344CB8AC3E}">
        <p14:creationId xmlns:p14="http://schemas.microsoft.com/office/powerpoint/2010/main" val="21818040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190500" rtl="0" eaLnBrk="0" fontAlgn="base" latinLnBrk="0" hangingPunct="0">
              <a:lnSpc>
                <a:spcPct val="80000"/>
              </a:lnSpc>
              <a:spcBef>
                <a:spcPct val="30000"/>
              </a:spcBef>
              <a:spcAft>
                <a:spcPct val="0"/>
              </a:spcAft>
              <a:buClrTx/>
              <a:buSzTx/>
              <a:buFontTx/>
              <a:buNone/>
              <a:tabLst/>
              <a:defRPr/>
            </a:pPr>
            <a:r>
              <a:rPr lang="de-DE" sz="1200" b="0" i="0" kern="1200" dirty="0" smtClean="0">
                <a:solidFill>
                  <a:schemeClr val="tx1"/>
                </a:solidFill>
                <a:effectLst/>
              </a:rPr>
              <a:t>Das </a:t>
            </a:r>
            <a:r>
              <a:rPr lang="de-DE" sz="1200" b="1" i="0" kern="1200" dirty="0" smtClean="0">
                <a:solidFill>
                  <a:schemeClr val="tx1"/>
                </a:solidFill>
                <a:effectLst/>
              </a:rPr>
              <a:t>Gesichtsfeld</a:t>
            </a:r>
            <a:r>
              <a:rPr lang="de-DE" sz="1200" b="0" i="0" kern="1200" dirty="0" smtClean="0">
                <a:solidFill>
                  <a:schemeClr val="tx1"/>
                </a:solidFill>
                <a:effectLst/>
              </a:rPr>
              <a:t> beschreibt den Teil der visuellen Umwelt, der bei fixierten (unbewegten) Augen wahrgenommen werden kann. Es beinhaltet das zentrale (</a:t>
            </a:r>
            <a:r>
              <a:rPr lang="de-DE" sz="1200" b="0" i="0" kern="1200" dirty="0" err="1" smtClean="0">
                <a:solidFill>
                  <a:schemeClr val="tx1"/>
                </a:solidFill>
                <a:effectLst/>
              </a:rPr>
              <a:t>foveale</a:t>
            </a:r>
            <a:r>
              <a:rPr lang="de-DE" sz="1200" b="0" i="0" kern="1200" dirty="0" smtClean="0">
                <a:solidFill>
                  <a:schemeClr val="tx1"/>
                </a:solidFill>
                <a:effectLst/>
              </a:rPr>
              <a:t>) und das periphere Sehen.</a:t>
            </a:r>
          </a:p>
          <a:p>
            <a:pPr marL="0" marR="0" indent="0" algn="l" defTabSz="190500" rtl="0" eaLnBrk="0" fontAlgn="base" latinLnBrk="0" hangingPunct="0">
              <a:lnSpc>
                <a:spcPct val="80000"/>
              </a:lnSpc>
              <a:spcBef>
                <a:spcPct val="30000"/>
              </a:spcBef>
              <a:spcAft>
                <a:spcPct val="0"/>
              </a:spcAft>
              <a:buClrTx/>
              <a:buSzTx/>
              <a:buFontTx/>
              <a:buNone/>
              <a:tabLst/>
              <a:defRPr/>
            </a:pPr>
            <a:endParaRPr lang="de-DE" sz="1200" b="0" i="0" kern="1200" dirty="0" smtClean="0">
              <a:solidFill>
                <a:schemeClr val="tx1"/>
              </a:solidFill>
              <a:effectLst/>
            </a:endParaRPr>
          </a:p>
          <a:p>
            <a:pPr marL="0" marR="0" indent="0" algn="l" defTabSz="190500" rtl="0" eaLnBrk="0" fontAlgn="base" latinLnBrk="0" hangingPunct="0">
              <a:lnSpc>
                <a:spcPct val="80000"/>
              </a:lnSpc>
              <a:spcBef>
                <a:spcPct val="30000"/>
              </a:spcBef>
              <a:spcAft>
                <a:spcPct val="0"/>
              </a:spcAft>
              <a:buClrTx/>
              <a:buSzTx/>
              <a:buFontTx/>
              <a:buNone/>
              <a:tabLst/>
              <a:defRPr/>
            </a:pPr>
            <a:r>
              <a:rPr lang="de-DE" sz="1200" dirty="0" smtClean="0">
                <a:sym typeface="Wingdings" panose="05000000000000000000" pitchFamily="2" charset="2"/>
              </a:rPr>
              <a:t> </a:t>
            </a:r>
            <a:r>
              <a:rPr lang="de-DE" sz="1200" dirty="0" smtClean="0"/>
              <a:t>Gesichtsfeld = der ohne Kopf- und Augenbewegung wahrnehmbare räumliche Ausschnitt einer Umgebung</a:t>
            </a:r>
          </a:p>
          <a:p>
            <a:pPr defTabSz="190500">
              <a:lnSpc>
                <a:spcPct val="80000"/>
              </a:lnSpc>
            </a:pPr>
            <a:endParaRPr lang="de-DE" sz="1200" dirty="0" smtClean="0"/>
          </a:p>
          <a:p>
            <a:pPr defTabSz="190500">
              <a:lnSpc>
                <a:spcPct val="80000"/>
              </a:lnSpc>
            </a:pPr>
            <a:r>
              <a:rPr lang="de-DE" sz="1200" dirty="0" smtClean="0"/>
              <a:t>Binokulares Gesichtsfeld: linkes Bild innere Umrandung (Ausdehnung links, rechts: ca. 60°, nach oben: ca. 55°, nach unten: ca. 45°)</a:t>
            </a:r>
          </a:p>
          <a:p>
            <a:pPr defTabSz="190500">
              <a:lnSpc>
                <a:spcPct val="80000"/>
              </a:lnSpc>
            </a:pPr>
            <a:r>
              <a:rPr lang="de-DE" sz="1200" dirty="0" smtClean="0"/>
              <a:t>Peripheres System= </a:t>
            </a:r>
          </a:p>
          <a:p>
            <a:pPr defTabSz="190500">
              <a:lnSpc>
                <a:spcPct val="80000"/>
              </a:lnSpc>
            </a:pPr>
            <a:endParaRPr lang="de-DE" sz="1200" dirty="0" smtClean="0"/>
          </a:p>
          <a:p>
            <a:pPr defTabSz="190500" eaLnBrk="1" hangingPunct="1">
              <a:lnSpc>
                <a:spcPct val="120000"/>
              </a:lnSpc>
              <a:spcBef>
                <a:spcPct val="20000"/>
              </a:spcBef>
              <a:spcAft>
                <a:spcPct val="20000"/>
              </a:spcAft>
              <a:buFont typeface="Wingdings" pitchFamily="2" charset="2"/>
              <a:buNone/>
            </a:pPr>
            <a:endParaRPr lang="de-DE" sz="1200" dirty="0" smtClean="0"/>
          </a:p>
          <a:p>
            <a:pPr defTabSz="190500">
              <a:lnSpc>
                <a:spcPct val="80000"/>
              </a:lnSpc>
              <a:buFont typeface="Wingdings" pitchFamily="2" charset="2"/>
              <a:buChar char="§"/>
            </a:pPr>
            <a:r>
              <a:rPr lang="de-DE" sz="1200" dirty="0" smtClean="0"/>
              <a:t> Gesichtsfeld: nur noch Bewegungswahrnehmung</a:t>
            </a:r>
          </a:p>
          <a:p>
            <a:pPr defTabSz="190500">
              <a:lnSpc>
                <a:spcPct val="80000"/>
              </a:lnSpc>
              <a:buFont typeface="Wingdings" pitchFamily="2" charset="2"/>
              <a:buChar char="§"/>
            </a:pPr>
            <a:r>
              <a:rPr lang="de-DE" sz="1200" dirty="0" smtClean="0"/>
              <a:t> Anordnung gleichzeitig zu überwachender Sehobjekte</a:t>
            </a:r>
          </a:p>
          <a:p>
            <a:pPr defTabSz="190500">
              <a:lnSpc>
                <a:spcPct val="80000"/>
              </a:lnSpc>
            </a:pPr>
            <a:endParaRPr lang="de-DE" sz="1200" dirty="0" smtClean="0"/>
          </a:p>
          <a:p>
            <a:pPr defTabSz="190500">
              <a:lnSpc>
                <a:spcPct val="80000"/>
              </a:lnSpc>
              <a:buFont typeface="Wingdings" pitchFamily="2" charset="2"/>
              <a:buNone/>
            </a:pPr>
            <a:r>
              <a:rPr lang="de-DE" sz="1200" dirty="0" smtClean="0"/>
              <a:t>Binokulares Gesichtsfeld: räumliches Sehen, am Rand (rechtes, linkes Auge) nur monokulares (einäugiges) Sehen</a:t>
            </a:r>
          </a:p>
          <a:p>
            <a:pPr marL="0" marR="0" indent="0" algn="l" defTabSz="190500" rtl="0" eaLnBrk="0" fontAlgn="base" latinLnBrk="0" hangingPunct="0">
              <a:lnSpc>
                <a:spcPct val="80000"/>
              </a:lnSpc>
              <a:spcBef>
                <a:spcPct val="30000"/>
              </a:spcBef>
              <a:spcAft>
                <a:spcPct val="0"/>
              </a:spcAft>
              <a:buClrTx/>
              <a:buSzTx/>
              <a:buFont typeface="Wingdings" pitchFamily="2" charset="2"/>
              <a:buNone/>
              <a:tabLst/>
              <a:defRPr/>
            </a:pPr>
            <a:r>
              <a:rPr lang="de-DE" sz="1200" dirty="0" smtClean="0">
                <a:sym typeface="Wingdings" panose="05000000000000000000" pitchFamily="2" charset="2"/>
              </a:rPr>
              <a:t> </a:t>
            </a:r>
            <a:r>
              <a:rPr lang="de-DE" sz="1200" b="0" i="0" kern="1200" dirty="0" smtClean="0">
                <a:solidFill>
                  <a:schemeClr val="tx1"/>
                </a:solidFill>
                <a:effectLst/>
                <a:sym typeface="Wingdings" panose="05000000000000000000" pitchFamily="2" charset="2"/>
              </a:rPr>
              <a:t>Es</a:t>
            </a:r>
            <a:r>
              <a:rPr lang="de-DE" sz="1200" b="0" i="0" kern="1200" baseline="0" dirty="0" smtClean="0">
                <a:solidFill>
                  <a:schemeClr val="tx1"/>
                </a:solidFill>
                <a:effectLst/>
                <a:sym typeface="Wingdings" panose="05000000000000000000" pitchFamily="2" charset="2"/>
              </a:rPr>
              <a:t> </a:t>
            </a:r>
            <a:r>
              <a:rPr lang="de-DE" sz="1200" b="0" i="0" kern="1200" dirty="0" smtClean="0">
                <a:solidFill>
                  <a:schemeClr val="tx1"/>
                </a:solidFill>
                <a:effectLst/>
              </a:rPr>
              <a:t>treten Einzelzonen jedes Auges (monokular) und die Überlappungszonen beider Augen (binokular) auf.</a:t>
            </a:r>
          </a:p>
          <a:p>
            <a:pPr defTabSz="190500">
              <a:lnSpc>
                <a:spcPct val="80000"/>
              </a:lnSpc>
              <a:buFont typeface="Wingdings" pitchFamily="2" charset="2"/>
              <a:buNone/>
            </a:pPr>
            <a:endParaRPr lang="de-DE" sz="1200" dirty="0" smtClean="0"/>
          </a:p>
          <a:p>
            <a:pPr defTabSz="190500">
              <a:lnSpc>
                <a:spcPct val="80000"/>
              </a:lnSpc>
              <a:buFont typeface="Wingdings" pitchFamily="2" charset="2"/>
              <a:buNone/>
            </a:pPr>
            <a:r>
              <a:rPr lang="de-DE" sz="1200" b="1" dirty="0" smtClean="0"/>
              <a:t>Feld rechts unten animiert</a:t>
            </a:r>
          </a:p>
          <a:p>
            <a:pPr defTabSz="190500" eaLnBrk="1" hangingPunct="1">
              <a:lnSpc>
                <a:spcPct val="80000"/>
              </a:lnSpc>
              <a:spcBef>
                <a:spcPct val="50000"/>
              </a:spcBef>
            </a:pPr>
            <a:endParaRPr lang="de-DE" sz="1200" i="1" dirty="0" smtClean="0"/>
          </a:p>
          <a:p>
            <a:pPr defTabSz="190500" eaLnBrk="1" hangingPunct="1">
              <a:lnSpc>
                <a:spcPct val="80000"/>
              </a:lnSpc>
              <a:spcBef>
                <a:spcPct val="50000"/>
              </a:spcBef>
            </a:pPr>
            <a:r>
              <a:rPr lang="de-DE" sz="1200" i="1" dirty="0" smtClean="0"/>
              <a:t>binokulares Farbgesichtsfeld Darstellung nach http://www.multimedia-beratung.de/ergonomie/theorie/grundlagen/gesichtssinn.htm</a:t>
            </a:r>
          </a:p>
          <a:p>
            <a:pPr defTabSz="190500">
              <a:lnSpc>
                <a:spcPct val="80000"/>
              </a:lnSpc>
            </a:pPr>
            <a:endParaRPr lang="de-DE" sz="1200" dirty="0" smtClean="0"/>
          </a:p>
          <a:p>
            <a:pPr defTabSz="190500">
              <a:lnSpc>
                <a:spcPct val="80000"/>
              </a:lnSpc>
            </a:pPr>
            <a:endParaRPr lang="de-DE" sz="1200" dirty="0" smtClean="0"/>
          </a:p>
          <a:p>
            <a:pPr defTabSz="190500">
              <a:lnSpc>
                <a:spcPct val="80000"/>
              </a:lnSpc>
            </a:pPr>
            <a:endParaRPr lang="de-DE" sz="1200" b="1" dirty="0" smtClean="0"/>
          </a:p>
          <a:p>
            <a:endParaRPr lang="de-DE" dirty="0"/>
          </a:p>
        </p:txBody>
      </p:sp>
      <p:sp>
        <p:nvSpPr>
          <p:cNvPr id="4" name="Foliennummernplatzhalter 3"/>
          <p:cNvSpPr>
            <a:spLocks noGrp="1"/>
          </p:cNvSpPr>
          <p:nvPr>
            <p:ph type="sldNum" sz="quarter" idx="10"/>
          </p:nvPr>
        </p:nvSpPr>
        <p:spPr/>
        <p:txBody>
          <a:bodyPr/>
          <a:lstStyle/>
          <a:p>
            <a:fld id="{B807D1F1-8236-4B65-B90C-0DA9B6BBC88C}" type="slidenum">
              <a:rPr lang="de-DE" altLang="de-DE" smtClean="0"/>
              <a:pPr/>
              <a:t>11</a:t>
            </a:fld>
            <a:endParaRPr lang="de-DE" altLang="de-DE"/>
          </a:p>
        </p:txBody>
      </p:sp>
    </p:spTree>
    <p:extLst>
      <p:ext uri="{BB962C8B-B14F-4D97-AF65-F5344CB8AC3E}">
        <p14:creationId xmlns:p14="http://schemas.microsoft.com/office/powerpoint/2010/main" val="4749721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180975" indent="-180975">
              <a:lnSpc>
                <a:spcPct val="110000"/>
              </a:lnSpc>
              <a:spcBef>
                <a:spcPct val="5000"/>
              </a:spcBef>
              <a:spcAft>
                <a:spcPct val="5000"/>
              </a:spcAft>
            </a:pPr>
            <a:r>
              <a:rPr lang="de-DE" sz="1200" b="1" dirty="0" smtClean="0"/>
              <a:t>Blickfeld:</a:t>
            </a:r>
          </a:p>
          <a:p>
            <a:pPr marL="180975" indent="-180975">
              <a:lnSpc>
                <a:spcPct val="110000"/>
              </a:lnSpc>
              <a:spcBef>
                <a:spcPct val="5000"/>
              </a:spcBef>
              <a:spcAft>
                <a:spcPct val="5000"/>
              </a:spcAft>
              <a:buFont typeface="Wingdings" pitchFamily="2" charset="2"/>
              <a:buChar char="§"/>
            </a:pPr>
            <a:r>
              <a:rPr lang="de-DE" sz="1200" dirty="0" smtClean="0"/>
              <a:t>umfasst alle bei ruhendem Kopf allein durch Augenbewegung fixierbaren Punkte</a:t>
            </a:r>
          </a:p>
          <a:p>
            <a:pPr marL="180975" indent="-180975">
              <a:lnSpc>
                <a:spcPct val="110000"/>
              </a:lnSpc>
              <a:spcBef>
                <a:spcPct val="5000"/>
              </a:spcBef>
              <a:spcAft>
                <a:spcPct val="5000"/>
              </a:spcAft>
              <a:buFont typeface="Wingdings" pitchFamily="2" charset="2"/>
              <a:buChar char="§"/>
            </a:pPr>
            <a:r>
              <a:rPr lang="de-DE" sz="1200" dirty="0" smtClean="0"/>
              <a:t>Nach Richtung der Ausdehnung wird horizontales und vertikales Blickfeld unterschieden</a:t>
            </a:r>
          </a:p>
          <a:p>
            <a:pPr marL="180975" indent="-180975">
              <a:lnSpc>
                <a:spcPct val="110000"/>
              </a:lnSpc>
              <a:spcBef>
                <a:spcPct val="5000"/>
              </a:spcBef>
              <a:spcAft>
                <a:spcPct val="5000"/>
              </a:spcAft>
              <a:buFont typeface="Wingdings" pitchFamily="2" charset="2"/>
              <a:buChar char="§"/>
            </a:pPr>
            <a:r>
              <a:rPr lang="de-DE" sz="1200" dirty="0" smtClean="0"/>
              <a:t>Maximal mögliches Blickfeld wird nicht ausgeschöpft, da vorher unbewusste Kopfbewegung in Blickrichtung einsetzt</a:t>
            </a:r>
          </a:p>
          <a:p>
            <a:pPr marL="180975" indent="-180975">
              <a:lnSpc>
                <a:spcPct val="110000"/>
              </a:lnSpc>
              <a:spcBef>
                <a:spcPct val="5000"/>
              </a:spcBef>
              <a:spcAft>
                <a:spcPct val="50000"/>
              </a:spcAft>
              <a:buFont typeface="Wingdings" pitchFamily="2" charset="2"/>
              <a:buChar char="§"/>
            </a:pPr>
            <a:r>
              <a:rPr lang="de-DE" sz="1200" dirty="0" smtClean="0"/>
              <a:t>Daher sind allein mit Augenbewegung zu erfassende Bereiche unter Beachtung des Sehabstandes nach dem optimalen Blickfeld zu dimensionieren</a:t>
            </a:r>
          </a:p>
          <a:p>
            <a:pPr marL="180975" indent="-180975">
              <a:lnSpc>
                <a:spcPct val="110000"/>
              </a:lnSpc>
              <a:spcBef>
                <a:spcPct val="5000"/>
              </a:spcBef>
              <a:spcAft>
                <a:spcPct val="5000"/>
              </a:spcAft>
            </a:pPr>
            <a:r>
              <a:rPr lang="de-DE" sz="1200" b="1" dirty="0" smtClean="0"/>
              <a:t>optimales Blickfeld:</a:t>
            </a:r>
          </a:p>
          <a:p>
            <a:pPr marL="180975" indent="-180975">
              <a:lnSpc>
                <a:spcPct val="110000"/>
              </a:lnSpc>
              <a:spcBef>
                <a:spcPct val="5000"/>
              </a:spcBef>
              <a:spcAft>
                <a:spcPct val="5000"/>
              </a:spcAft>
              <a:buFont typeface="Wingdings" pitchFamily="2" charset="2"/>
              <a:buChar char="§"/>
            </a:pPr>
            <a:r>
              <a:rPr lang="de-DE" sz="1200" dirty="0" smtClean="0"/>
              <a:t>Blickbewegungen von etwa 15° um die Blicklinie</a:t>
            </a:r>
          </a:p>
          <a:p>
            <a:pPr marL="180975" indent="-180975">
              <a:lnSpc>
                <a:spcPct val="110000"/>
              </a:lnSpc>
              <a:spcBef>
                <a:spcPct val="5000"/>
              </a:spcBef>
              <a:spcAft>
                <a:spcPct val="5000"/>
              </a:spcAft>
              <a:buFont typeface="Wingdings" pitchFamily="2" charset="2"/>
              <a:buChar char="§"/>
            </a:pPr>
            <a:r>
              <a:rPr lang="de-DE" sz="1200" dirty="0" smtClean="0"/>
              <a:t>Anordnung häufig zu fixierender Beobachtungsobjekte</a:t>
            </a:r>
          </a:p>
          <a:p>
            <a:pPr marL="180975" indent="-180975">
              <a:lnSpc>
                <a:spcPct val="110000"/>
              </a:lnSpc>
              <a:spcBef>
                <a:spcPct val="5000"/>
              </a:spcBef>
              <a:spcAft>
                <a:spcPct val="5000"/>
              </a:spcAft>
              <a:buFont typeface="Wingdings" pitchFamily="2" charset="2"/>
              <a:buChar char="§"/>
            </a:pPr>
            <a:r>
              <a:rPr lang="de-DE" sz="1200" dirty="0" smtClean="0"/>
              <a:t>Anordnung optischer Gefahren- oder Warnanzeigen</a:t>
            </a:r>
          </a:p>
          <a:p>
            <a:pPr marL="180975" indent="-180975">
              <a:lnSpc>
                <a:spcPct val="110000"/>
              </a:lnSpc>
              <a:spcBef>
                <a:spcPct val="5000"/>
              </a:spcBef>
              <a:spcAft>
                <a:spcPct val="50000"/>
              </a:spcAft>
              <a:buFont typeface="Wingdings" pitchFamily="2" charset="2"/>
              <a:buChar char="§"/>
            </a:pPr>
            <a:r>
              <a:rPr lang="de-DE" sz="1200" dirty="0" smtClean="0"/>
              <a:t>z. B. Lesen von Zeichen in einer Zeile; Verfolgen des Zeigers einer Anzeige, Erfassung des Aufblinkens von Warnsignalen, optische Kontrolle von Anzeigezuständen durch häufigen Blickwechsel; sehr schneller Wechsel zwischen Blickorten</a:t>
            </a:r>
          </a:p>
          <a:p>
            <a:pPr marL="180975" indent="-180975">
              <a:lnSpc>
                <a:spcPct val="110000"/>
              </a:lnSpc>
              <a:spcBef>
                <a:spcPct val="5000"/>
              </a:spcBef>
              <a:spcAft>
                <a:spcPct val="5000"/>
              </a:spcAft>
            </a:pPr>
            <a:r>
              <a:rPr lang="de-DE" sz="1200" b="1" dirty="0" smtClean="0"/>
              <a:t>Weitere Sehfelder:</a:t>
            </a:r>
          </a:p>
          <a:p>
            <a:pPr marL="180975" indent="-180975">
              <a:lnSpc>
                <a:spcPct val="110000"/>
              </a:lnSpc>
              <a:spcBef>
                <a:spcPct val="5000"/>
              </a:spcBef>
              <a:spcAft>
                <a:spcPct val="5000"/>
              </a:spcAft>
            </a:pPr>
            <a:r>
              <a:rPr lang="de-DE" sz="1200" dirty="0" err="1" smtClean="0"/>
              <a:t>Umblickfeld</a:t>
            </a:r>
            <a:r>
              <a:rPr lang="de-DE" sz="1200" dirty="0" smtClean="0"/>
              <a:t>:</a:t>
            </a:r>
          </a:p>
          <a:p>
            <a:pPr marL="180975" indent="-180975">
              <a:lnSpc>
                <a:spcPct val="110000"/>
              </a:lnSpc>
              <a:spcBef>
                <a:spcPct val="5000"/>
              </a:spcBef>
              <a:spcAft>
                <a:spcPct val="5000"/>
              </a:spcAft>
              <a:buFont typeface="Wingdings" pitchFamily="2" charset="2"/>
              <a:buChar char="§"/>
            </a:pPr>
            <a:r>
              <a:rPr lang="de-DE" sz="1200" dirty="0" smtClean="0"/>
              <a:t>der bei ruhendem Körper, bewegtem Kopf und bewegten Augen fixierbare Raumsektor des </a:t>
            </a:r>
            <a:r>
              <a:rPr lang="de-DE" sz="1200" dirty="0" err="1" smtClean="0"/>
              <a:t>Sehraums</a:t>
            </a:r>
            <a:endParaRPr lang="de-DE" sz="1200" dirty="0" smtClean="0"/>
          </a:p>
          <a:p>
            <a:pPr marL="180975" indent="-180975">
              <a:lnSpc>
                <a:spcPct val="110000"/>
              </a:lnSpc>
              <a:spcBef>
                <a:spcPct val="5000"/>
              </a:spcBef>
              <a:spcAft>
                <a:spcPct val="5000"/>
              </a:spcAft>
              <a:buFont typeface="Wingdings" pitchFamily="2" charset="2"/>
              <a:buChar char="§"/>
            </a:pPr>
            <a:r>
              <a:rPr lang="de-DE" sz="1200" dirty="0" smtClean="0"/>
              <a:t>um Kopfbewegung erweitertes Blickfeld</a:t>
            </a:r>
          </a:p>
          <a:p>
            <a:pPr marL="180975" indent="-180975">
              <a:lnSpc>
                <a:spcPct val="110000"/>
              </a:lnSpc>
              <a:spcBef>
                <a:spcPct val="5000"/>
              </a:spcBef>
              <a:spcAft>
                <a:spcPct val="50000"/>
              </a:spcAft>
              <a:buFont typeface="Wingdings" pitchFamily="2" charset="2"/>
              <a:buChar char="§"/>
            </a:pPr>
            <a:r>
              <a:rPr lang="de-DE" sz="1200" dirty="0" smtClean="0"/>
              <a:t>Anordnung von Objekten, die in häufigem Wechsel nacheinander anzublicken sind</a:t>
            </a:r>
          </a:p>
          <a:p>
            <a:pPr marL="180975" indent="-180975">
              <a:lnSpc>
                <a:spcPct val="110000"/>
              </a:lnSpc>
              <a:spcBef>
                <a:spcPct val="5000"/>
              </a:spcBef>
              <a:spcAft>
                <a:spcPct val="5000"/>
              </a:spcAft>
            </a:pPr>
            <a:r>
              <a:rPr lang="de-DE" sz="1200" dirty="0" smtClean="0"/>
              <a:t>Lage der Normalblicklinie unter der Horizontalen körperabhängig (s. Darstellung auf Folie 2):</a:t>
            </a:r>
          </a:p>
          <a:p>
            <a:pPr marL="180975" indent="-180975">
              <a:lnSpc>
                <a:spcPct val="110000"/>
              </a:lnSpc>
              <a:spcBef>
                <a:spcPct val="5000"/>
              </a:spcBef>
              <a:spcAft>
                <a:spcPct val="5000"/>
              </a:spcAft>
              <a:buFont typeface="Wingdings" pitchFamily="2" charset="2"/>
              <a:buChar char="§"/>
            </a:pPr>
            <a:r>
              <a:rPr lang="de-DE" sz="1200" dirty="0" smtClean="0"/>
              <a:t>hier Kopf in gespannter Neutral-Nullstellung</a:t>
            </a:r>
          </a:p>
          <a:p>
            <a:pPr marL="180975" indent="-180975">
              <a:lnSpc>
                <a:spcPct val="110000"/>
              </a:lnSpc>
              <a:spcBef>
                <a:spcPct val="5000"/>
              </a:spcBef>
              <a:spcAft>
                <a:spcPct val="5000"/>
              </a:spcAft>
              <a:buFont typeface="Wingdings" pitchFamily="2" charset="2"/>
              <a:buChar char="§"/>
            </a:pPr>
            <a:r>
              <a:rPr lang="de-DE" sz="1200" dirty="0" smtClean="0"/>
              <a:t>nur Auslenkung der Blicklinie um 15°</a:t>
            </a:r>
          </a:p>
          <a:p>
            <a:pPr marL="180975" indent="-180975">
              <a:lnSpc>
                <a:spcPct val="110000"/>
              </a:lnSpc>
              <a:spcBef>
                <a:spcPct val="5000"/>
              </a:spcBef>
              <a:spcAft>
                <a:spcPct val="5000"/>
              </a:spcAft>
              <a:buFont typeface="Wingdings" pitchFamily="2" charset="2"/>
              <a:buChar char="§"/>
            </a:pPr>
            <a:r>
              <a:rPr lang="de-DE" sz="1200" dirty="0" smtClean="0"/>
              <a:t>überblicken des Feldes +- 15° bequem mit den Augen, keine Kopfbewegung erforderlich (Augenbewegung in Komfortbereich)</a:t>
            </a:r>
            <a:endParaRPr lang="de-DE" sz="1200" b="1" dirty="0" smtClean="0"/>
          </a:p>
          <a:p>
            <a:endParaRPr lang="de-DE" dirty="0"/>
          </a:p>
        </p:txBody>
      </p:sp>
      <p:sp>
        <p:nvSpPr>
          <p:cNvPr id="4" name="Foliennummernplatzhalter 3"/>
          <p:cNvSpPr>
            <a:spLocks noGrp="1"/>
          </p:cNvSpPr>
          <p:nvPr>
            <p:ph type="sldNum" sz="quarter" idx="10"/>
          </p:nvPr>
        </p:nvSpPr>
        <p:spPr/>
        <p:txBody>
          <a:bodyPr/>
          <a:lstStyle/>
          <a:p>
            <a:fld id="{B807D1F1-8236-4B65-B90C-0DA9B6BBC88C}" type="slidenum">
              <a:rPr lang="de-DE" altLang="de-DE" smtClean="0"/>
              <a:pPr/>
              <a:t>12</a:t>
            </a:fld>
            <a:endParaRPr lang="de-DE" altLang="de-DE"/>
          </a:p>
        </p:txBody>
      </p:sp>
    </p:spTree>
    <p:extLst>
      <p:ext uri="{BB962C8B-B14F-4D97-AF65-F5344CB8AC3E}">
        <p14:creationId xmlns:p14="http://schemas.microsoft.com/office/powerpoint/2010/main" val="2225782975"/>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xmlns=""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xmlns=""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xmlns=""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xmlns="" id="{24EA34D8-1483-DCD9-26C3-67A33E31480B}"/>
              </a:ext>
              <a:ext uri="{C183D7F6-B498-43B3-948B-1728B52AA6E4}">
                <adec:decorative xmlns:adec="http://schemas.microsoft.com/office/drawing/2017/decorative" xmlns=""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xmlns="" id="{911169DB-FCD0-094E-FE3B-9BAA081DF8FA}"/>
              </a:ext>
              <a:ext uri="{C183D7F6-B498-43B3-948B-1728B52AA6E4}">
                <adec:decorative xmlns:adec="http://schemas.microsoft.com/office/drawing/2017/decorative" xmlns=""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xmlns="" id="{C43531E9-3920-45D5-7A92-FE7B09806B2E}"/>
              </a:ext>
              <a:ext uri="{C183D7F6-B498-43B3-948B-1728B52AA6E4}">
                <adec:decorative xmlns:adec="http://schemas.microsoft.com/office/drawing/2017/decorative" xmlns=""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hyperlink" Target="https://www.baua.de/de/Publikationen/Fachbeitraege/F2249.html" TargetMode="External"/><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hyperlink" Target="https://nora.kan-praxis.de/" TargetMode="Externa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Christiane.Kamusella@tu-dresden.de" TargetMode="External"/><Relationship Id="rId1" Type="http://schemas.openxmlformats.org/officeDocument/2006/relationships/slideLayout" Target="../slideLayouts/slideLayout1.xml"/><Relationship Id="rId6" Type="http://schemas.openxmlformats.org/officeDocument/2006/relationships/image" Target="../media/image16.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10.png"/><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dirty="0"/>
              <a:t>Anthropometrische und biomechanische Aspekte ergonomischer Gestaltung</a:t>
            </a:r>
            <a:br>
              <a:rPr lang="de-DE" dirty="0"/>
            </a:br>
            <a:r>
              <a:rPr lang="de-DE" dirty="0"/>
              <a:t/>
            </a:r>
            <a:br>
              <a:rPr lang="de-DE" dirty="0"/>
            </a:br>
            <a:r>
              <a:rPr lang="de-DE" sz="2400" dirty="0"/>
              <a:t>Teil 2: Visuelle Daten für die anthropometrische Gestaltung</a:t>
            </a:r>
            <a:endParaRPr lang="de-DE" altLang="de-DE"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2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765175"/>
            <a:ext cx="11280989" cy="496888"/>
          </a:xfrm>
        </p:spPr>
        <p:txBody>
          <a:bodyPr/>
          <a:lstStyle/>
          <a:p>
            <a:r>
              <a:rPr lang="de-DE" dirty="0" smtClean="0"/>
              <a:t>Sehbereich – Zentrales Sehen vs. peripheres Sehen</a:t>
            </a:r>
            <a:endParaRPr lang="de-DE" dirty="0"/>
          </a:p>
        </p:txBody>
      </p:sp>
      <p:pic>
        <p:nvPicPr>
          <p:cNvPr id="3" name="Grafik 2" descr="In einer Tabelle werden zentraler und peripherer Sehbereich verglichen. Lichtempfindlichkeit und Bewegungsempfindlichkeit sind im zentralen Sehbereich gering und im peripheren Sehbereich hoch. Farbempfindlichkeit und Sehschärfe sind im zentralen Sehbereich hoch und im peripheren Sehbereich gering. Der zentrale Sehbereich dienst in erster Linie der Detailwahrnehmung und inhaltlichen Analyse des Gesehenen. Der periphere Sehbereich dient unter anderem zur Steuerung der Blickbewegungen. Das Erkennen von Veränderung und Bewegung hat hier höchste Priorität."/>
          <p:cNvPicPr>
            <a:picLocks noChangeAspect="1"/>
          </p:cNvPicPr>
          <p:nvPr/>
        </p:nvPicPr>
        <p:blipFill>
          <a:blip r:embed="rId3"/>
          <a:stretch>
            <a:fillRect/>
          </a:stretch>
        </p:blipFill>
        <p:spPr>
          <a:xfrm>
            <a:off x="320858" y="1484784"/>
            <a:ext cx="11607790" cy="4572396"/>
          </a:xfrm>
          <a:prstGeom prst="rect">
            <a:avLst/>
          </a:prstGeom>
        </p:spPr>
      </p:pic>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10</a:t>
            </a:fld>
            <a:endParaRPr lang="de-DE" altLang="de-DE"/>
          </a:p>
        </p:txBody>
      </p:sp>
    </p:spTree>
    <p:extLst>
      <p:ext uri="{BB962C8B-B14F-4D97-AF65-F5344CB8AC3E}">
        <p14:creationId xmlns:p14="http://schemas.microsoft.com/office/powerpoint/2010/main" val="152491564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Sehbereich – Gesichtsfeld, Farbgesichtsfeld</a:t>
            </a:r>
            <a:endParaRPr lang="de-DE" dirty="0"/>
          </a:p>
        </p:txBody>
      </p:sp>
      <p:pic>
        <p:nvPicPr>
          <p:cNvPr id="32" name="Inhaltsplatzhalter 31" descr="Anhand einer Grafik aus DIN 15996 werden für das linke und rechte Auge die Gesichtfelder  und Empfindlichkeiten für Hellreize dargestellt. Das Gesichtsfeld beschreibt den Teil der visuellen Umwelt, der bei fixierten (unbewegten) Augen wahrgenommen werden kann. Es beinhaltet das zentrale (foveale) und das periphere Sehen. In einer zweiten Grafik wird das Farbgesichtsfeld für die Farben blau, gelb, rot und grün dargestellt.&#10;"/>
          <p:cNvPicPr>
            <a:picLocks noGrp="1" noChangeAspect="1"/>
          </p:cNvPicPr>
          <p:nvPr>
            <p:ph idx="1"/>
          </p:nvPr>
        </p:nvPicPr>
        <p:blipFill>
          <a:blip r:embed="rId3"/>
          <a:stretch>
            <a:fillRect/>
          </a:stretch>
        </p:blipFill>
        <p:spPr>
          <a:xfrm>
            <a:off x="1853498" y="1484313"/>
            <a:ext cx="8653280" cy="4897437"/>
          </a:xfrm>
          <a:prstGeom prst="rect">
            <a:avLst/>
          </a:prstGeom>
        </p:spPr>
      </p:pic>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11</a:t>
            </a:fld>
            <a:endParaRPr lang="de-DE" altLang="de-DE"/>
          </a:p>
        </p:txBody>
      </p:sp>
    </p:spTree>
    <p:extLst>
      <p:ext uri="{BB962C8B-B14F-4D97-AF65-F5344CB8AC3E}">
        <p14:creationId xmlns:p14="http://schemas.microsoft.com/office/powerpoint/2010/main" val="167031831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t>Sehbereich – Maximale und optimales Blickfeld</a:t>
            </a:r>
          </a:p>
        </p:txBody>
      </p:sp>
      <p:pic>
        <p:nvPicPr>
          <p:cNvPr id="8" name="Inhaltsplatzhalter 7" descr="Zwei Grafiken zeigen das optimale Gesichtfeld, welches horizontal als auch vertikal jeweils um +/- 15° um die Normalblicklinie liegt. Das maximale Blickfeld liegt horizontal um +/- 35° um die Normalblicklinie. Vertikal liegt das maximale Blickfeld nach oben 38° und nach unten 22° um die Normalblicklinie."/>
          <p:cNvPicPr>
            <a:picLocks noGrp="1" noChangeAspect="1"/>
          </p:cNvPicPr>
          <p:nvPr>
            <p:ph idx="1"/>
          </p:nvPr>
        </p:nvPicPr>
        <p:blipFill>
          <a:blip r:embed="rId3"/>
          <a:stretch>
            <a:fillRect/>
          </a:stretch>
        </p:blipFill>
        <p:spPr>
          <a:xfrm>
            <a:off x="1600753" y="1484313"/>
            <a:ext cx="9158769" cy="4897437"/>
          </a:xfrm>
          <a:prstGeom prst="rect">
            <a:avLst/>
          </a:prstGeom>
        </p:spPr>
      </p:pic>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12</a:t>
            </a:fld>
            <a:endParaRPr lang="de-DE" altLang="de-DE"/>
          </a:p>
        </p:txBody>
      </p:sp>
    </p:spTree>
    <p:extLst>
      <p:ext uri="{BB962C8B-B14F-4D97-AF65-F5344CB8AC3E}">
        <p14:creationId xmlns:p14="http://schemas.microsoft.com/office/powerpoint/2010/main" val="1154864427"/>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 Arbeitsplatz Kranführer</a:t>
            </a:r>
            <a:endParaRPr lang="de-DE" dirty="0"/>
          </a:p>
        </p:txBody>
      </p:sp>
      <p:pic>
        <p:nvPicPr>
          <p:cNvPr id="7" name="Picture 7" descr="Skizzenartig wird das Blickfeld eines Kranführers auf ein Arbeitsgerät und oben dargestellt."/>
          <p:cNvPicPr>
            <a:picLocks noGrp="1" noChangeAspect="1" noChangeArrowheads="1"/>
          </p:cNvPicPr>
          <p:nvPr>
            <p:ph idx="1"/>
          </p:nvPr>
        </p:nvPicPr>
        <p:blipFill>
          <a:blip r:embed="rId2" cstate="print"/>
          <a:srcRect t="1266" b="316"/>
          <a:stretch>
            <a:fillRect/>
          </a:stretch>
        </p:blipFill>
        <p:spPr bwMode="auto">
          <a:xfrm>
            <a:off x="2207568" y="1435480"/>
            <a:ext cx="3332327" cy="3450779"/>
          </a:xfrm>
          <a:prstGeom prst="rect">
            <a:avLst/>
          </a:prstGeom>
          <a:noFill/>
          <a:ln w="9525">
            <a:noFill/>
            <a:miter lim="800000"/>
            <a:headEnd/>
            <a:tailEnd/>
          </a:ln>
        </p:spPr>
      </p:pic>
      <p:sp>
        <p:nvSpPr>
          <p:cNvPr id="8" name="Rechteck 7"/>
          <p:cNvSpPr/>
          <p:nvPr/>
        </p:nvSpPr>
        <p:spPr>
          <a:xfrm>
            <a:off x="5807968" y="4248672"/>
            <a:ext cx="4572000" cy="498598"/>
          </a:xfrm>
          <a:prstGeom prst="rect">
            <a:avLst/>
          </a:prstGeom>
        </p:spPr>
        <p:txBody>
          <a:bodyPr>
            <a:spAutoFit/>
          </a:bodyPr>
          <a:lstStyle/>
          <a:p>
            <a:pPr>
              <a:lnSpc>
                <a:spcPct val="120000"/>
              </a:lnSpc>
              <a:spcBef>
                <a:spcPct val="30000"/>
              </a:spcBef>
              <a:spcAft>
                <a:spcPct val="30000"/>
              </a:spcAft>
            </a:pPr>
            <a:r>
              <a:rPr lang="de-DE" altLang="de-DE" sz="1100" dirty="0">
                <a:solidFill>
                  <a:schemeClr val="tx1"/>
                </a:solidFill>
              </a:rPr>
              <a:t>Bildquelle: IFA Institut für Arbeitsschutz der Deutschen Gesetzlichen Unfallversicherung, Sachgebiet Ergonomie</a:t>
            </a:r>
          </a:p>
        </p:txBody>
      </p:sp>
      <p:sp>
        <p:nvSpPr>
          <p:cNvPr id="9" name="Titel 1"/>
          <p:cNvSpPr txBox="1">
            <a:spLocks/>
          </p:cNvSpPr>
          <p:nvPr/>
        </p:nvSpPr>
        <p:spPr bwMode="auto">
          <a:xfrm>
            <a:off x="719667" y="5085184"/>
            <a:ext cx="9408583"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lvl1pPr algn="l" rtl="0" eaLnBrk="0" fontAlgn="base" hangingPunct="0">
              <a:spcBef>
                <a:spcPct val="0"/>
              </a:spcBef>
              <a:spcAft>
                <a:spcPct val="0"/>
              </a:spcAft>
              <a:defRPr sz="3000" b="1">
                <a:solidFill>
                  <a:schemeClr val="tx2"/>
                </a:solidFill>
                <a:latin typeface="+mj-lt"/>
                <a:ea typeface="+mj-ea"/>
                <a:cs typeface="+mj-cs"/>
              </a:defRPr>
            </a:lvl1pPr>
            <a:lvl2pPr algn="l" rtl="0" eaLnBrk="0" fontAlgn="base" hangingPunct="0">
              <a:spcBef>
                <a:spcPct val="0"/>
              </a:spcBef>
              <a:spcAft>
                <a:spcPct val="0"/>
              </a:spcAft>
              <a:defRPr sz="3000" b="1">
                <a:solidFill>
                  <a:schemeClr val="tx2"/>
                </a:solidFill>
                <a:latin typeface="Arial" charset="0"/>
              </a:defRPr>
            </a:lvl2pPr>
            <a:lvl3pPr algn="l" rtl="0" eaLnBrk="0" fontAlgn="base" hangingPunct="0">
              <a:spcBef>
                <a:spcPct val="0"/>
              </a:spcBef>
              <a:spcAft>
                <a:spcPct val="0"/>
              </a:spcAft>
              <a:defRPr sz="3000" b="1">
                <a:solidFill>
                  <a:schemeClr val="tx2"/>
                </a:solidFill>
                <a:latin typeface="Arial" charset="0"/>
              </a:defRPr>
            </a:lvl3pPr>
            <a:lvl4pPr algn="l" rtl="0" eaLnBrk="0" fontAlgn="base" hangingPunct="0">
              <a:spcBef>
                <a:spcPct val="0"/>
              </a:spcBef>
              <a:spcAft>
                <a:spcPct val="0"/>
              </a:spcAft>
              <a:defRPr sz="3000" b="1">
                <a:solidFill>
                  <a:schemeClr val="tx2"/>
                </a:solidFill>
                <a:latin typeface="Arial" charset="0"/>
              </a:defRPr>
            </a:lvl4pPr>
            <a:lvl5pPr algn="l" rtl="0" eaLnBrk="0" fontAlgn="base" hangingPunct="0">
              <a:spcBef>
                <a:spcPct val="0"/>
              </a:spcBef>
              <a:spcAft>
                <a:spcPct val="0"/>
              </a:spcAft>
              <a:defRPr sz="3000" b="1">
                <a:solidFill>
                  <a:schemeClr val="tx2"/>
                </a:solidFill>
                <a:latin typeface="Arial" charset="0"/>
              </a:defRPr>
            </a:lvl5pPr>
            <a:lvl6pPr marL="457200" algn="l" rtl="0" fontAlgn="base">
              <a:spcBef>
                <a:spcPct val="0"/>
              </a:spcBef>
              <a:spcAft>
                <a:spcPct val="0"/>
              </a:spcAft>
              <a:defRPr sz="3000" b="1">
                <a:solidFill>
                  <a:schemeClr val="tx2"/>
                </a:solidFill>
                <a:latin typeface="Arial" charset="0"/>
              </a:defRPr>
            </a:lvl6pPr>
            <a:lvl7pPr marL="914400" algn="l" rtl="0" fontAlgn="base">
              <a:spcBef>
                <a:spcPct val="0"/>
              </a:spcBef>
              <a:spcAft>
                <a:spcPct val="0"/>
              </a:spcAft>
              <a:defRPr sz="3000" b="1">
                <a:solidFill>
                  <a:schemeClr val="tx2"/>
                </a:solidFill>
                <a:latin typeface="Arial" charset="0"/>
              </a:defRPr>
            </a:lvl7pPr>
            <a:lvl8pPr marL="1371600" algn="l" rtl="0" fontAlgn="base">
              <a:spcBef>
                <a:spcPct val="0"/>
              </a:spcBef>
              <a:spcAft>
                <a:spcPct val="0"/>
              </a:spcAft>
              <a:defRPr sz="3000" b="1">
                <a:solidFill>
                  <a:schemeClr val="tx2"/>
                </a:solidFill>
                <a:latin typeface="Arial" charset="0"/>
              </a:defRPr>
            </a:lvl8pPr>
            <a:lvl9pPr marL="1828800" algn="l" rtl="0" fontAlgn="base">
              <a:spcBef>
                <a:spcPct val="0"/>
              </a:spcBef>
              <a:spcAft>
                <a:spcPct val="0"/>
              </a:spcAft>
              <a:defRPr sz="3000" b="1">
                <a:solidFill>
                  <a:schemeClr val="tx2"/>
                </a:solidFill>
                <a:latin typeface="Arial" charset="0"/>
              </a:defRPr>
            </a:lvl9pPr>
          </a:lstStyle>
          <a:p>
            <a:r>
              <a:rPr lang="de-DE" kern="0" dirty="0"/>
              <a:t>Beispiele – Bildschirmarbeit in Leitwarten</a:t>
            </a:r>
          </a:p>
        </p:txBody>
      </p:sp>
      <p:sp>
        <p:nvSpPr>
          <p:cNvPr id="10" name="Rechteck 9"/>
          <p:cNvSpPr/>
          <p:nvPr/>
        </p:nvSpPr>
        <p:spPr>
          <a:xfrm>
            <a:off x="719667" y="5589240"/>
            <a:ext cx="9048741" cy="707886"/>
          </a:xfrm>
          <a:prstGeom prst="rect">
            <a:avLst/>
          </a:prstGeom>
        </p:spPr>
        <p:txBody>
          <a:bodyPr wrap="square">
            <a:spAutoFit/>
          </a:bodyPr>
          <a:lstStyle/>
          <a:p>
            <a:r>
              <a:rPr lang="de-DE" dirty="0"/>
              <a:t>M. Bockelmann, F. Nachreiner, P. Nickel:</a:t>
            </a:r>
            <a:br>
              <a:rPr lang="de-DE" dirty="0"/>
            </a:br>
            <a:r>
              <a:rPr lang="de-DE" dirty="0" smtClean="0">
                <a:hlinkClick r:id="rId3"/>
              </a:rPr>
              <a:t>www.baua.de/de/Publikationen/Fachbeitraege/F2249.html</a:t>
            </a:r>
            <a:endParaRPr lang="de-DE" dirty="0"/>
          </a:p>
        </p:txBody>
      </p:sp>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2 - Ergonomie lernen - Teil 2</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13</a:t>
            </a:fld>
            <a:endParaRPr lang="de-DE" altLang="de-DE"/>
          </a:p>
        </p:txBody>
      </p:sp>
    </p:spTree>
    <p:extLst>
      <p:ext uri="{BB962C8B-B14F-4D97-AF65-F5344CB8AC3E}">
        <p14:creationId xmlns:p14="http://schemas.microsoft.com/office/powerpoint/2010/main" val="110146033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ltLang="de-DE" dirty="0"/>
              <a:t>Beispiel - Gabelstapler mit Drehkabine</a:t>
            </a:r>
            <a:endParaRPr lang="de-DE" dirty="0"/>
          </a:p>
        </p:txBody>
      </p:sp>
      <p:sp>
        <p:nvSpPr>
          <p:cNvPr id="3" name="Inhaltsplatzhalter 2"/>
          <p:cNvSpPr>
            <a:spLocks noGrp="1"/>
          </p:cNvSpPr>
          <p:nvPr>
            <p:ph idx="1"/>
          </p:nvPr>
        </p:nvSpPr>
        <p:spPr>
          <a:xfrm>
            <a:off x="719667" y="1484314"/>
            <a:ext cx="5952397" cy="4897437"/>
          </a:xfrm>
        </p:spPr>
        <p:txBody>
          <a:bodyPr/>
          <a:lstStyle/>
          <a:p>
            <a:pPr marL="360363" indent="-360363">
              <a:lnSpc>
                <a:spcPct val="90000"/>
              </a:lnSpc>
              <a:buClr>
                <a:schemeClr val="hlink"/>
              </a:buClr>
              <a:buFont typeface="Wingdings" pitchFamily="2" charset="2"/>
              <a:buChar char="§"/>
            </a:pPr>
            <a:r>
              <a:rPr lang="de-DE" altLang="de-DE" dirty="0"/>
              <a:t>Drehkabine für Gabelstapler kann bis zu 180 Grad gedreht </a:t>
            </a:r>
            <a:r>
              <a:rPr lang="de-DE" altLang="de-DE" dirty="0" smtClean="0"/>
              <a:t>werden</a:t>
            </a:r>
          </a:p>
          <a:p>
            <a:pPr marL="360363" indent="-360363">
              <a:lnSpc>
                <a:spcPct val="90000"/>
              </a:lnSpc>
              <a:buClr>
                <a:schemeClr val="hlink"/>
              </a:buClr>
              <a:buFont typeface="Wingdings" pitchFamily="2" charset="2"/>
              <a:buChar char="§"/>
            </a:pPr>
            <a:endParaRPr lang="de-DE" altLang="de-DE" dirty="0"/>
          </a:p>
          <a:p>
            <a:pPr marL="360363" indent="-360363">
              <a:lnSpc>
                <a:spcPct val="90000"/>
              </a:lnSpc>
              <a:buClr>
                <a:schemeClr val="hlink"/>
              </a:buClr>
              <a:buFont typeface="Wingdings" pitchFamily="2" charset="2"/>
              <a:buChar char="§"/>
            </a:pPr>
            <a:r>
              <a:rPr lang="de-DE" altLang="de-DE" dirty="0"/>
              <a:t>dadurch völlig freies Blickfeld für den Fahrer, </a:t>
            </a:r>
            <a:r>
              <a:rPr lang="de-DE" altLang="de-DE" dirty="0" smtClean="0"/>
              <a:t>Last </a:t>
            </a:r>
            <a:r>
              <a:rPr lang="de-DE" altLang="de-DE" dirty="0"/>
              <a:t>kann sicher transportiert </a:t>
            </a:r>
            <a:r>
              <a:rPr lang="de-DE" altLang="de-DE" dirty="0" smtClean="0"/>
              <a:t>werden</a:t>
            </a:r>
          </a:p>
          <a:p>
            <a:pPr marL="360363" indent="-360363">
              <a:lnSpc>
                <a:spcPct val="90000"/>
              </a:lnSpc>
              <a:buClr>
                <a:schemeClr val="hlink"/>
              </a:buClr>
              <a:buFont typeface="Wingdings" pitchFamily="2" charset="2"/>
              <a:buChar char="§"/>
            </a:pPr>
            <a:endParaRPr lang="de-DE" altLang="de-DE" dirty="0"/>
          </a:p>
          <a:p>
            <a:pPr marL="360363" indent="-360363">
              <a:lnSpc>
                <a:spcPct val="90000"/>
              </a:lnSpc>
              <a:buClr>
                <a:schemeClr val="hlink"/>
              </a:buClr>
              <a:buFont typeface="Wingdings" pitchFamily="2" charset="2"/>
              <a:buChar char="§"/>
            </a:pPr>
            <a:r>
              <a:rPr lang="de-DE" altLang="de-DE" dirty="0"/>
              <a:t>kein Verdrehen des Oberkörpers durch Rückwärtsfahrt bei sperrigen Gütern mehr notwendig</a:t>
            </a:r>
          </a:p>
          <a:p>
            <a:endParaRPr lang="de-DE" dirty="0"/>
          </a:p>
        </p:txBody>
      </p:sp>
      <p:pic>
        <p:nvPicPr>
          <p:cNvPr id="4" name="Grafik 3" descr=" Gabelstapler mit drehbarer Fahrerkabine"/>
          <p:cNvPicPr>
            <a:picLocks noChangeAspect="1"/>
          </p:cNvPicPr>
          <p:nvPr/>
        </p:nvPicPr>
        <p:blipFill>
          <a:blip r:embed="rId2"/>
          <a:stretch>
            <a:fillRect/>
          </a:stretch>
        </p:blipFill>
        <p:spPr>
          <a:xfrm>
            <a:off x="6960096" y="1496890"/>
            <a:ext cx="4901609" cy="3993226"/>
          </a:xfrm>
          <a:prstGeom prst="rect">
            <a:avLst/>
          </a:prstGeom>
        </p:spPr>
      </p:pic>
      <p:sp>
        <p:nvSpPr>
          <p:cNvPr id="7"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8" name="Fußzeilenplatzhalter 4"/>
          <p:cNvSpPr>
            <a:spLocks noGrp="1"/>
          </p:cNvSpPr>
          <p:nvPr>
            <p:ph type="ftr" sz="quarter" idx="11"/>
          </p:nvPr>
        </p:nvSpPr>
        <p:spPr/>
        <p:txBody>
          <a:bodyPr/>
          <a:lstStyle/>
          <a:p>
            <a:pPr>
              <a:defRPr/>
            </a:pPr>
            <a:r>
              <a:rPr lang="de-DE" altLang="de-DE" dirty="0" smtClean="0"/>
              <a:t>Modul 2 - Ergonomie lernen - Teil 2</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14</a:t>
            </a:fld>
            <a:endParaRPr lang="de-DE" altLang="de-DE"/>
          </a:p>
        </p:txBody>
      </p:sp>
    </p:spTree>
    <p:extLst>
      <p:ext uri="{BB962C8B-B14F-4D97-AF65-F5344CB8AC3E}">
        <p14:creationId xmlns:p14="http://schemas.microsoft.com/office/powerpoint/2010/main" val="4279436548"/>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Literatur - Normen</a:t>
            </a:r>
            <a:endParaRPr lang="de-DE" dirty="0"/>
          </a:p>
        </p:txBody>
      </p:sp>
      <p:sp>
        <p:nvSpPr>
          <p:cNvPr id="3" name="Inhaltsplatzhalter 2"/>
          <p:cNvSpPr>
            <a:spLocks noGrp="1"/>
          </p:cNvSpPr>
          <p:nvPr>
            <p:ph idx="1"/>
          </p:nvPr>
        </p:nvSpPr>
        <p:spPr/>
        <p:txBody>
          <a:bodyPr/>
          <a:lstStyle/>
          <a:p>
            <a:pPr>
              <a:spcAft>
                <a:spcPct val="50000"/>
              </a:spcAft>
              <a:tabLst>
                <a:tab pos="342900" algn="l"/>
              </a:tabLst>
            </a:pPr>
            <a:r>
              <a:rPr lang="de-DE" dirty="0"/>
              <a:t>DIN EN 894-2:2009-02 </a:t>
            </a:r>
            <a:r>
              <a:rPr lang="de-DE" b="0" dirty="0"/>
              <a:t>Sicherheit von Maschinen - Ergonomische Anforderungen an die Gestaltung von Anzeigen und Stellteilen – Anzeigen</a:t>
            </a:r>
          </a:p>
          <a:p>
            <a:pPr>
              <a:spcAft>
                <a:spcPct val="50000"/>
              </a:spcAft>
              <a:tabLst>
                <a:tab pos="342900" algn="l"/>
              </a:tabLst>
            </a:pPr>
            <a:r>
              <a:rPr lang="de-DE" dirty="0"/>
              <a:t>DIN EN ISO 14738:2009-07 </a:t>
            </a:r>
            <a:r>
              <a:rPr lang="de-DE" b="0" dirty="0"/>
              <a:t>Sicherheit von Maschinen - Anthropometrische Anforderungen an die Gestaltung von Maschinenarbeitsplätzen</a:t>
            </a:r>
          </a:p>
          <a:p>
            <a:pPr>
              <a:spcAft>
                <a:spcPct val="50000"/>
              </a:spcAft>
              <a:tabLst>
                <a:tab pos="342900" algn="l"/>
              </a:tabLst>
            </a:pPr>
            <a:r>
              <a:rPr lang="de-DE" dirty="0"/>
              <a:t>DIN EN ISO 9241-5:1999-08 </a:t>
            </a:r>
            <a:r>
              <a:rPr lang="de-DE" b="0" dirty="0"/>
              <a:t>Ergonomische Anforderungen für Bürotätigkeiten mit Bildschirmgeräten – Anforderungen an visuelle Anzeigen</a:t>
            </a:r>
          </a:p>
          <a:p>
            <a:pPr>
              <a:spcAft>
                <a:spcPct val="50000"/>
              </a:spcAft>
              <a:tabLst>
                <a:tab pos="342900" algn="l"/>
              </a:tabLst>
            </a:pPr>
            <a:r>
              <a:rPr lang="de-DE" dirty="0"/>
              <a:t>DIN 15996:2020-12 </a:t>
            </a:r>
            <a:r>
              <a:rPr lang="de-DE" b="0" dirty="0"/>
              <a:t>Bild- und Tonbearbeitung in Film-, Video- und Rundfunkbetrieben - Grundsätze und Festlegungen für den Arbeitsplatz</a:t>
            </a:r>
          </a:p>
          <a:p>
            <a:pPr>
              <a:spcAft>
                <a:spcPct val="50000"/>
              </a:spcAft>
              <a:tabLst>
                <a:tab pos="342900" algn="l"/>
              </a:tabLst>
            </a:pPr>
            <a:r>
              <a:rPr lang="de-DE" dirty="0"/>
              <a:t>DIN EN ISO 11064-5:2008-10 </a:t>
            </a:r>
            <a:r>
              <a:rPr lang="de-DE" b="0" dirty="0"/>
              <a:t>Ergonomische Gestaltung von Leitzentralen – Anzeigen und Stellteile</a:t>
            </a:r>
          </a:p>
          <a:p>
            <a:pPr>
              <a:spcAft>
                <a:spcPct val="50000"/>
              </a:spcAft>
              <a:tabLst>
                <a:tab pos="342900" algn="l"/>
              </a:tabLst>
            </a:pPr>
            <a:r>
              <a:rPr lang="de-DE" b="0" dirty="0"/>
              <a:t>Weitere Normen finden Sie unter </a:t>
            </a:r>
            <a:r>
              <a:rPr lang="de-DE" b="0" dirty="0" smtClean="0">
                <a:hlinkClick r:id="rId2"/>
              </a:rPr>
              <a:t>nora.kan-praxis.de/</a:t>
            </a:r>
            <a:r>
              <a:rPr lang="de-DE" b="0" dirty="0" smtClean="0"/>
              <a:t>   </a:t>
            </a:r>
            <a:endParaRPr lang="de-DE" b="0" dirty="0"/>
          </a:p>
          <a:p>
            <a:endParaRPr lang="de-DE" b="0" dirty="0"/>
          </a:p>
        </p:txBody>
      </p:sp>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15</a:t>
            </a:fld>
            <a:endParaRPr lang="de-DE" altLang="de-DE"/>
          </a:p>
        </p:txBody>
      </p:sp>
    </p:spTree>
    <p:extLst>
      <p:ext uri="{BB962C8B-B14F-4D97-AF65-F5344CB8AC3E}">
        <p14:creationId xmlns:p14="http://schemas.microsoft.com/office/powerpoint/2010/main" val="269795838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Literatur 1</a:t>
            </a:r>
            <a:endParaRPr lang="de-DE" dirty="0"/>
          </a:p>
        </p:txBody>
      </p:sp>
      <p:sp>
        <p:nvSpPr>
          <p:cNvPr id="3" name="Inhaltsplatzhalter 2"/>
          <p:cNvSpPr>
            <a:spLocks noGrp="1"/>
          </p:cNvSpPr>
          <p:nvPr>
            <p:ph idx="1"/>
          </p:nvPr>
        </p:nvSpPr>
        <p:spPr>
          <a:xfrm>
            <a:off x="719667" y="1340768"/>
            <a:ext cx="10920949" cy="4897437"/>
          </a:xfrm>
        </p:spPr>
        <p:txBody>
          <a:bodyPr/>
          <a:lstStyle/>
          <a:p>
            <a:pPr>
              <a:lnSpc>
                <a:spcPct val="120000"/>
              </a:lnSpc>
              <a:spcAft>
                <a:spcPct val="20000"/>
              </a:spcAft>
              <a:buSzPct val="100000"/>
              <a:tabLst>
                <a:tab pos="342900" algn="l"/>
              </a:tabLst>
            </a:pPr>
            <a:r>
              <a:rPr lang="de-DE" sz="2400" dirty="0"/>
              <a:t>BOCKELMANN, M.; NACHREINER, F.; NICKEL, P. </a:t>
            </a:r>
            <a:r>
              <a:rPr lang="de-DE" sz="2400" b="0" dirty="0"/>
              <a:t>(2012) Bildschirmarbeit in Leitwarten. Handlungshilfen zur ergonomischen Gestaltung von Arbeitsplätzen nach der Bildschirmarbeitsverordnung. F 2249.</a:t>
            </a:r>
            <a:r>
              <a:rPr lang="en-US" sz="2400" b="0" dirty="0"/>
              <a:t> </a:t>
            </a:r>
            <a:r>
              <a:rPr lang="de-DE" sz="2400" b="0" dirty="0"/>
              <a:t>Dortmund: Bundesanstalt für Arbeitsschutz und Arbeitsmedizin 2012. </a:t>
            </a:r>
            <a:endParaRPr lang="en-US" sz="2400" b="0" dirty="0"/>
          </a:p>
          <a:p>
            <a:pPr>
              <a:lnSpc>
                <a:spcPct val="120000"/>
              </a:lnSpc>
              <a:spcAft>
                <a:spcPct val="20000"/>
              </a:spcAft>
              <a:buSzPct val="100000"/>
              <a:tabLst>
                <a:tab pos="342900" algn="l"/>
              </a:tabLst>
            </a:pPr>
            <a:r>
              <a:rPr lang="de-DE" sz="2400" dirty="0"/>
              <a:t>KIRCHNER, J.-H.; BAUM E</a:t>
            </a:r>
            <a:r>
              <a:rPr lang="de-DE" sz="2400" b="0" dirty="0"/>
              <a:t>. (1990): Ergonomie für Konstrukteure und Arbeitsgestalter. München: Carl Hanser.</a:t>
            </a:r>
          </a:p>
          <a:p>
            <a:pPr>
              <a:lnSpc>
                <a:spcPct val="120000"/>
              </a:lnSpc>
              <a:spcAft>
                <a:spcPct val="20000"/>
              </a:spcAft>
              <a:buSzPct val="100000"/>
              <a:tabLst>
                <a:tab pos="342900" algn="l"/>
              </a:tabLst>
            </a:pPr>
            <a:r>
              <a:rPr lang="de-DE" sz="2400" dirty="0"/>
              <a:t>LANGE, W.; WINDEL, A. </a:t>
            </a:r>
            <a:r>
              <a:rPr lang="de-DE" sz="2400" b="0" dirty="0"/>
              <a:t>(12. Auflage, 2008): Kleine ergonomische Datensammlung. Dortmund: Bundesanstalt für Arbeitsschutz und Arbeitsmedizin. </a:t>
            </a:r>
          </a:p>
        </p:txBody>
      </p:sp>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16</a:t>
            </a:fld>
            <a:endParaRPr lang="de-DE" altLang="de-DE"/>
          </a:p>
        </p:txBody>
      </p:sp>
    </p:spTree>
    <p:extLst>
      <p:ext uri="{BB962C8B-B14F-4D97-AF65-F5344CB8AC3E}">
        <p14:creationId xmlns:p14="http://schemas.microsoft.com/office/powerpoint/2010/main" val="834306649"/>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Literatur 2</a:t>
            </a:r>
            <a:endParaRPr lang="de-DE" dirty="0"/>
          </a:p>
        </p:txBody>
      </p:sp>
      <p:sp>
        <p:nvSpPr>
          <p:cNvPr id="3" name="Inhaltsplatzhalter 2"/>
          <p:cNvSpPr>
            <a:spLocks noGrp="1"/>
          </p:cNvSpPr>
          <p:nvPr>
            <p:ph idx="1"/>
          </p:nvPr>
        </p:nvSpPr>
        <p:spPr>
          <a:xfrm>
            <a:off x="719667" y="1340768"/>
            <a:ext cx="10920949" cy="4897437"/>
          </a:xfrm>
        </p:spPr>
        <p:txBody>
          <a:bodyPr/>
          <a:lstStyle/>
          <a:p>
            <a:pPr>
              <a:lnSpc>
                <a:spcPct val="120000"/>
              </a:lnSpc>
              <a:spcAft>
                <a:spcPct val="20000"/>
              </a:spcAft>
              <a:buSzPct val="100000"/>
              <a:tabLst>
                <a:tab pos="342900" algn="l"/>
              </a:tabLst>
            </a:pPr>
            <a:r>
              <a:rPr lang="de-DE" sz="2400" dirty="0" smtClean="0"/>
              <a:t>MARQUART, S. </a:t>
            </a:r>
            <a:r>
              <a:rPr lang="de-DE" sz="2400" b="0" dirty="0" smtClean="0"/>
              <a:t>(1997): Handbuch der Ergonomie. Weiden: Schuch.</a:t>
            </a:r>
          </a:p>
          <a:p>
            <a:pPr>
              <a:lnSpc>
                <a:spcPct val="120000"/>
              </a:lnSpc>
              <a:spcAft>
                <a:spcPct val="20000"/>
              </a:spcAft>
              <a:buSzPct val="100000"/>
              <a:tabLst>
                <a:tab pos="342900" algn="l"/>
              </a:tabLst>
            </a:pPr>
            <a:r>
              <a:rPr lang="de-DE" sz="2400" dirty="0" smtClean="0"/>
              <a:t>MARTIN, H</a:t>
            </a:r>
            <a:r>
              <a:rPr lang="de-DE" sz="2400" b="0" dirty="0" smtClean="0"/>
              <a:t>. (1994): Grundlagen der menschengerechten Arbeitsgestaltung. Handbuch für die betriebliche Praxis. Köln: Bund-Verlag</a:t>
            </a:r>
          </a:p>
          <a:p>
            <a:pPr>
              <a:lnSpc>
                <a:spcPct val="120000"/>
              </a:lnSpc>
              <a:spcAft>
                <a:spcPct val="20000"/>
              </a:spcAft>
              <a:buSzPct val="100000"/>
              <a:tabLst>
                <a:tab pos="342900" algn="l"/>
              </a:tabLst>
            </a:pPr>
            <a:r>
              <a:rPr lang="de-DE" sz="2400" dirty="0" smtClean="0"/>
              <a:t>SACHS, S.; TEICHERT, H.-J.; RENTZSCH, M. </a:t>
            </a:r>
            <a:r>
              <a:rPr lang="de-DE" sz="2400" b="0" dirty="0" smtClean="0"/>
              <a:t>(1994): Ergonomische Gestaltung mobiler Maschinen. Handbuch für Konstrukteure, Planer, </a:t>
            </a:r>
            <a:r>
              <a:rPr lang="de-DE" sz="2400" b="0" dirty="0" err="1" smtClean="0"/>
              <a:t>Ergonomen</a:t>
            </a:r>
            <a:r>
              <a:rPr lang="de-DE" sz="2400" b="0" dirty="0" smtClean="0"/>
              <a:t>, Designer und Sicherheitsfachkräfte. 1. Auflage. Landsberg: </a:t>
            </a:r>
            <a:r>
              <a:rPr lang="de-DE" sz="2400" b="0" dirty="0" err="1" smtClean="0"/>
              <a:t>Ecomed</a:t>
            </a:r>
            <a:r>
              <a:rPr lang="de-DE" sz="2400" b="0" dirty="0" smtClean="0"/>
              <a:t>.</a:t>
            </a:r>
          </a:p>
          <a:p>
            <a:pPr>
              <a:lnSpc>
                <a:spcPct val="120000"/>
              </a:lnSpc>
              <a:spcAft>
                <a:spcPct val="20000"/>
              </a:spcAft>
              <a:buSzPct val="100000"/>
              <a:tabLst>
                <a:tab pos="342900" algn="l"/>
              </a:tabLst>
            </a:pPr>
            <a:r>
              <a:rPr lang="de-DE" sz="2400" dirty="0" smtClean="0"/>
              <a:t>SCHMIDTKE, H. </a:t>
            </a:r>
            <a:r>
              <a:rPr lang="de-DE" sz="2400" b="0" dirty="0" smtClean="0"/>
              <a:t>(1993): Ergonomie. 3. Auflage. München: Carl Hanser.</a:t>
            </a:r>
            <a:endParaRPr lang="de-DE" sz="2400" b="0" dirty="0"/>
          </a:p>
        </p:txBody>
      </p:sp>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17</a:t>
            </a:fld>
            <a:endParaRPr lang="de-DE" altLang="de-DE"/>
          </a:p>
        </p:txBody>
      </p:sp>
    </p:spTree>
    <p:extLst>
      <p:ext uri="{BB962C8B-B14F-4D97-AF65-F5344CB8AC3E}">
        <p14:creationId xmlns:p14="http://schemas.microsoft.com/office/powerpoint/2010/main" val="264265005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smtClean="0"/>
              <a:t>Autorin: </a:t>
            </a:r>
            <a:r>
              <a:rPr lang="de-DE" b="1" dirty="0"/>
              <a:t>Dr.-Ing. Christiane </a:t>
            </a:r>
            <a:r>
              <a:rPr lang="de-DE" b="1" dirty="0" err="1"/>
              <a:t>Kamusella</a:t>
            </a:r>
            <a:endParaRPr lang="de-DE" altLang="de-DE" b="1" dirty="0"/>
          </a:p>
          <a:p>
            <a:pPr>
              <a:tabLst>
                <a:tab pos="665163" algn="l"/>
              </a:tabLst>
            </a:pPr>
            <a:r>
              <a:rPr lang="de-DE" altLang="de-DE" dirty="0">
                <a:hlinkClick r:id="rId2"/>
              </a:rPr>
              <a:t>Christiane.Kamusella@tu-dresden.de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smtClean="0">
                <a:solidFill>
                  <a:schemeClr val="tx2"/>
                </a:solidFill>
                <a:hlinkClick r:id="rId3"/>
              </a:rPr>
              <a:t>www.kan.de/</a:t>
            </a:r>
            <a:r>
              <a:rPr lang="de-DE" altLang="de-DE" dirty="0" smtClean="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Darum geht es </a:t>
            </a:r>
            <a:endParaRPr lang="de-DE" dirty="0"/>
          </a:p>
        </p:txBody>
      </p:sp>
      <p:sp>
        <p:nvSpPr>
          <p:cNvPr id="7" name="Inhaltsplatzhalter 6"/>
          <p:cNvSpPr>
            <a:spLocks noGrp="1"/>
          </p:cNvSpPr>
          <p:nvPr>
            <p:ph idx="1"/>
          </p:nvPr>
        </p:nvSpPr>
        <p:spPr>
          <a:xfrm>
            <a:off x="719667" y="1484314"/>
            <a:ext cx="4656253" cy="4897437"/>
          </a:xfrm>
        </p:spPr>
        <p:txBody>
          <a:bodyPr/>
          <a:lstStyle/>
          <a:p>
            <a:pPr marL="342900" indent="-342900">
              <a:buFont typeface="Arial" panose="020B0604020202020204" pitchFamily="34" charset="0"/>
              <a:buChar char="•"/>
            </a:pPr>
            <a:r>
              <a:rPr lang="de-DE" dirty="0"/>
              <a:t>Horizontales </a:t>
            </a:r>
            <a:r>
              <a:rPr lang="de-DE" dirty="0" smtClean="0"/>
              <a:t>Blickfeld</a:t>
            </a:r>
          </a:p>
          <a:p>
            <a:pPr marL="342900" indent="-342900">
              <a:buFont typeface="Arial" panose="020B0604020202020204" pitchFamily="34" charset="0"/>
              <a:buChar char="•"/>
            </a:pPr>
            <a:r>
              <a:rPr lang="de-DE" dirty="0"/>
              <a:t>Vertikales </a:t>
            </a:r>
            <a:r>
              <a:rPr lang="de-DE" dirty="0" smtClean="0"/>
              <a:t>Blickfeld</a:t>
            </a:r>
          </a:p>
          <a:p>
            <a:pPr marL="342900" indent="-342900">
              <a:buFont typeface="Arial" panose="020B0604020202020204" pitchFamily="34" charset="0"/>
              <a:buChar char="•"/>
            </a:pPr>
            <a:r>
              <a:rPr lang="de-DE" dirty="0" smtClean="0"/>
              <a:t>Sehachse</a:t>
            </a:r>
          </a:p>
          <a:p>
            <a:pPr marL="342900" indent="-342900">
              <a:buFont typeface="Arial" panose="020B0604020202020204" pitchFamily="34" charset="0"/>
              <a:buChar char="•"/>
            </a:pPr>
            <a:r>
              <a:rPr lang="de-DE" dirty="0" smtClean="0"/>
              <a:t>Sehentfernung</a:t>
            </a:r>
          </a:p>
          <a:p>
            <a:pPr marL="342900" indent="-342900">
              <a:buFont typeface="Arial" panose="020B0604020202020204" pitchFamily="34" charset="0"/>
              <a:buChar char="•"/>
            </a:pPr>
            <a:r>
              <a:rPr lang="de-DE" dirty="0"/>
              <a:t>Zusammenhang Zeichenhöhe </a:t>
            </a:r>
            <a:r>
              <a:rPr lang="de-DE" dirty="0" smtClean="0"/>
              <a:t>– Sehabstand</a:t>
            </a:r>
          </a:p>
          <a:p>
            <a:pPr marL="342900" indent="-342900">
              <a:buFont typeface="Arial" panose="020B0604020202020204" pitchFamily="34" charset="0"/>
              <a:buChar char="•"/>
            </a:pPr>
            <a:r>
              <a:rPr lang="de-DE" dirty="0"/>
              <a:t>Zentrales und peripheres Sehen</a:t>
            </a:r>
          </a:p>
          <a:p>
            <a:pPr marL="342900" indent="-342900">
              <a:buFont typeface="Arial" panose="020B0604020202020204" pitchFamily="34" charset="0"/>
              <a:buChar char="•"/>
            </a:pPr>
            <a:r>
              <a:rPr lang="de-DE" dirty="0"/>
              <a:t>Sehbereiche und deren  Bedeutung </a:t>
            </a:r>
          </a:p>
          <a:p>
            <a:pPr marL="342900" indent="-342900">
              <a:buFont typeface="Arial" panose="020B0604020202020204" pitchFamily="34" charset="0"/>
              <a:buChar char="•"/>
            </a:pPr>
            <a:endParaRPr lang="de-DE" dirty="0"/>
          </a:p>
          <a:p>
            <a:endParaRPr lang="de-DE" dirty="0"/>
          </a:p>
          <a:p>
            <a:endParaRPr lang="de-DE" dirty="0"/>
          </a:p>
          <a:p>
            <a:endParaRPr lang="de-DE" dirty="0"/>
          </a:p>
          <a:p>
            <a:endParaRPr lang="de-DE" dirty="0"/>
          </a:p>
        </p:txBody>
      </p:sp>
      <p:pic>
        <p:nvPicPr>
          <p:cNvPr id="18" name="Grafik 17" descr="Anhand von Personen, die an einem Maschinenarbeitsplatz stehen werden das horizontale und das vertikale Blickfeld veranschaulicht. Das horizontale Blickfeld ist der Bereich von links nach rechts, der ohne Drehung des Kopfes eingesehen werden kann. Das vertikale Blickfeld ist der Bereich von oben nach unten, der ohne Bewegung des Kopfes eingesehen werden kann."/>
          <p:cNvPicPr>
            <a:picLocks noChangeAspect="1"/>
          </p:cNvPicPr>
          <p:nvPr/>
        </p:nvPicPr>
        <p:blipFill>
          <a:blip r:embed="rId3"/>
          <a:stretch>
            <a:fillRect/>
          </a:stretch>
        </p:blipFill>
        <p:spPr>
          <a:xfrm>
            <a:off x="5375920" y="1596993"/>
            <a:ext cx="6651312" cy="3664014"/>
          </a:xfrm>
          <a:prstGeom prst="rect">
            <a:avLst/>
          </a:prstGeom>
        </p:spPr>
      </p:pic>
      <p:sp>
        <p:nvSpPr>
          <p:cNvPr id="4" name="Datumsplatzhalter 3"/>
          <p:cNvSpPr>
            <a:spLocks noGrp="1"/>
          </p:cNvSpPr>
          <p:nvPr>
            <p:ph type="dt" sz="half" idx="10"/>
          </p:nvPr>
        </p:nvSpPr>
        <p:spPr/>
        <p:txBody>
          <a:bodyPr/>
          <a:lstStyle/>
          <a:p>
            <a:pPr>
              <a:defRPr/>
            </a:pPr>
            <a:fld id="{EA79F411-2E12-40AD-8CDF-B840203326B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2</a:t>
            </a:fld>
            <a:endParaRPr lang="de-DE" altLang="de-DE"/>
          </a:p>
        </p:txBody>
      </p:sp>
    </p:spTree>
    <p:extLst>
      <p:ext uri="{BB962C8B-B14F-4D97-AF65-F5344CB8AC3E}">
        <p14:creationId xmlns:p14="http://schemas.microsoft.com/office/powerpoint/2010/main" val="421204855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smtClean="0"/>
              <a:t>Wichtige Kenngrößen der Sichtgeometrie - Sehachse</a:t>
            </a:r>
            <a:endParaRPr lang="de-DE" sz="2800" dirty="0"/>
          </a:p>
        </p:txBody>
      </p:sp>
      <p:sp>
        <p:nvSpPr>
          <p:cNvPr id="3" name="Inhaltsplatzhalter 2"/>
          <p:cNvSpPr>
            <a:spLocks noGrp="1"/>
          </p:cNvSpPr>
          <p:nvPr>
            <p:ph idx="1"/>
          </p:nvPr>
        </p:nvSpPr>
        <p:spPr/>
        <p:txBody>
          <a:bodyPr/>
          <a:lstStyle/>
          <a:p>
            <a:pPr>
              <a:buClr>
                <a:schemeClr val="accent2"/>
              </a:buClr>
            </a:pPr>
            <a:r>
              <a:rPr lang="de-DE" sz="2200" dirty="0" smtClean="0">
                <a:solidFill>
                  <a:srgbClr val="6F6F6F"/>
                </a:solidFill>
              </a:rPr>
              <a:t>Sehachse = Blicklinie (Verbindungslinie Auge – Sehobjekt)</a:t>
            </a:r>
          </a:p>
          <a:p>
            <a:pPr marL="342900" indent="-342900">
              <a:buClr>
                <a:schemeClr val="accent2"/>
              </a:buClr>
              <a:buFont typeface="Wingdings" panose="05000000000000000000" pitchFamily="2" charset="2"/>
              <a:buChar char="§"/>
            </a:pPr>
            <a:r>
              <a:rPr lang="de-DE" sz="2200" dirty="0" smtClean="0">
                <a:solidFill>
                  <a:srgbClr val="6F6F6F"/>
                </a:solidFill>
              </a:rPr>
              <a:t>Entdeckungsaufgaben</a:t>
            </a:r>
            <a:r>
              <a:rPr lang="de-DE" sz="2200" dirty="0" smtClean="0"/>
              <a:t>: </a:t>
            </a:r>
            <a:r>
              <a:rPr lang="de-DE" sz="2200" b="0" dirty="0" smtClean="0"/>
              <a:t>Sehachse gemäß Blickrichtung</a:t>
            </a:r>
            <a:br>
              <a:rPr lang="de-DE" sz="2200" b="0" dirty="0" smtClean="0"/>
            </a:br>
            <a:r>
              <a:rPr lang="de-DE" sz="2200" b="0" dirty="0" smtClean="0">
                <a:sym typeface="Wingdings" panose="05000000000000000000" pitchFamily="2" charset="2"/>
              </a:rPr>
              <a:t> Reizwahrnehmung (Existenz von Signalen)</a:t>
            </a:r>
          </a:p>
          <a:p>
            <a:pPr marL="342900" indent="-342900">
              <a:buClr>
                <a:schemeClr val="accent2"/>
              </a:buClr>
              <a:buFont typeface="Wingdings" panose="05000000000000000000" pitchFamily="2" charset="2"/>
              <a:buChar char="§"/>
            </a:pPr>
            <a:r>
              <a:rPr lang="de-DE" sz="2200" dirty="0" smtClean="0">
                <a:sym typeface="Wingdings" panose="05000000000000000000" pitchFamily="2" charset="2"/>
              </a:rPr>
              <a:t>Überwachungsaufgaben</a:t>
            </a:r>
            <a:r>
              <a:rPr lang="de-DE" sz="2200" b="0" dirty="0" smtClean="0">
                <a:sym typeface="Wingdings" panose="05000000000000000000" pitchFamily="2" charset="2"/>
              </a:rPr>
              <a:t>: normale Sehachse körperhaltungsabhängig</a:t>
            </a:r>
          </a:p>
          <a:p>
            <a:pPr marL="877888" lvl="3" indent="-342900">
              <a:buClr>
                <a:schemeClr val="accent2"/>
              </a:buClr>
            </a:pPr>
            <a:r>
              <a:rPr lang="de-DE" sz="2200" b="0" dirty="0" smtClean="0">
                <a:sym typeface="Wingdings" panose="05000000000000000000" pitchFamily="2" charset="2"/>
              </a:rPr>
              <a:t>Entspannte Augen: Sehachse gegen Horizontale </a:t>
            </a:r>
            <a:br>
              <a:rPr lang="de-DE" sz="2200" b="0" dirty="0" smtClean="0">
                <a:sym typeface="Wingdings" panose="05000000000000000000" pitchFamily="2" charset="2"/>
              </a:rPr>
            </a:br>
            <a:r>
              <a:rPr lang="de-DE" sz="2200" b="0" dirty="0" smtClean="0">
                <a:sym typeface="Wingdings" panose="05000000000000000000" pitchFamily="2" charset="2"/>
              </a:rPr>
              <a:t>ca. 10°-15°</a:t>
            </a:r>
          </a:p>
          <a:p>
            <a:pPr marL="877888" lvl="3" indent="-342900">
              <a:buClr>
                <a:schemeClr val="accent2"/>
              </a:buClr>
            </a:pPr>
            <a:r>
              <a:rPr lang="de-DE" sz="2200" dirty="0" smtClean="0">
                <a:sym typeface="Wingdings" panose="05000000000000000000" pitchFamily="2" charset="2"/>
              </a:rPr>
              <a:t>Entspannter Kopf: Sehachse gegen Horizontale: </a:t>
            </a:r>
            <a:br>
              <a:rPr lang="de-DE" sz="2200" dirty="0" smtClean="0">
                <a:sym typeface="Wingdings" panose="05000000000000000000" pitchFamily="2" charset="2"/>
              </a:rPr>
            </a:br>
            <a:r>
              <a:rPr lang="de-DE" sz="2200" dirty="0" smtClean="0">
                <a:sym typeface="Wingdings" panose="05000000000000000000" pitchFamily="2" charset="2"/>
              </a:rPr>
              <a:t>Stehen ca. 15°-20° und Sitzen ca. 25°</a:t>
            </a:r>
            <a:endParaRPr lang="de-DE" sz="2200" b="0" dirty="0"/>
          </a:p>
        </p:txBody>
      </p:sp>
      <p:pic>
        <p:nvPicPr>
          <p:cNvPr id="11" name="Grafik 10" descr="Die Sehachse wird anhand des Kopfes eines Mannes, dargestellt in der Seitenansicht, veranschaulicht."/>
          <p:cNvPicPr>
            <a:picLocks noChangeAspect="1"/>
          </p:cNvPicPr>
          <p:nvPr/>
        </p:nvPicPr>
        <p:blipFill>
          <a:blip r:embed="rId3"/>
          <a:stretch>
            <a:fillRect/>
          </a:stretch>
        </p:blipFill>
        <p:spPr>
          <a:xfrm>
            <a:off x="9048328" y="3645024"/>
            <a:ext cx="2791783" cy="2020572"/>
          </a:xfrm>
          <a:prstGeom prst="rect">
            <a:avLst/>
          </a:prstGeom>
        </p:spPr>
      </p:pic>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3</a:t>
            </a:fld>
            <a:endParaRPr lang="de-DE" altLang="de-DE"/>
          </a:p>
        </p:txBody>
      </p:sp>
    </p:spTree>
    <p:extLst>
      <p:ext uri="{BB962C8B-B14F-4D97-AF65-F5344CB8AC3E}">
        <p14:creationId xmlns:p14="http://schemas.microsoft.com/office/powerpoint/2010/main" val="109614143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Gesamtauslenkung normale Sehachse</a:t>
            </a:r>
            <a:endParaRPr lang="de-DE" dirty="0"/>
          </a:p>
        </p:txBody>
      </p:sp>
      <p:pic>
        <p:nvPicPr>
          <p:cNvPr id="16" name="Grafik 15" descr="Sehachsen mit unterschiedlichen Kopfneigungen bzw. Blickneigungen werden anhand des Kopfes eines Mannes, dargestellt in der Seitenansicht, veranschaulicht."/>
          <p:cNvPicPr>
            <a:picLocks noChangeAspect="1"/>
          </p:cNvPicPr>
          <p:nvPr/>
        </p:nvPicPr>
        <p:blipFill>
          <a:blip r:embed="rId2"/>
          <a:stretch>
            <a:fillRect/>
          </a:stretch>
        </p:blipFill>
        <p:spPr>
          <a:xfrm>
            <a:off x="1847528" y="2708920"/>
            <a:ext cx="9071634" cy="1731414"/>
          </a:xfrm>
          <a:prstGeom prst="rect">
            <a:avLst/>
          </a:prstGeom>
        </p:spPr>
      </p:pic>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4</a:t>
            </a:fld>
            <a:endParaRPr lang="de-DE" altLang="de-DE"/>
          </a:p>
        </p:txBody>
      </p:sp>
    </p:spTree>
    <p:extLst>
      <p:ext uri="{BB962C8B-B14F-4D97-AF65-F5344CB8AC3E}">
        <p14:creationId xmlns:p14="http://schemas.microsoft.com/office/powerpoint/2010/main" val="263090644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Beispiel: Form eines Pultaufbaus</a:t>
            </a:r>
            <a:endParaRPr lang="de-DE" dirty="0"/>
          </a:p>
        </p:txBody>
      </p:sp>
      <p:sp>
        <p:nvSpPr>
          <p:cNvPr id="3" name="Inhaltsplatzhalter 2"/>
          <p:cNvSpPr>
            <a:spLocks noGrp="1"/>
          </p:cNvSpPr>
          <p:nvPr>
            <p:ph idx="1"/>
          </p:nvPr>
        </p:nvSpPr>
        <p:spPr>
          <a:xfrm>
            <a:off x="719667" y="1484314"/>
            <a:ext cx="7320549" cy="4897437"/>
          </a:xfrm>
        </p:spPr>
        <p:txBody>
          <a:bodyPr/>
          <a:lstStyle/>
          <a:p>
            <a:pPr marL="342900" indent="-342900">
              <a:buClr>
                <a:schemeClr val="accent2"/>
              </a:buClr>
              <a:buFont typeface="Wingdings" panose="05000000000000000000" pitchFamily="2" charset="2"/>
              <a:buChar char="§"/>
            </a:pPr>
            <a:r>
              <a:rPr lang="de-DE" dirty="0" smtClean="0"/>
              <a:t>Manuelle Prozessführung</a:t>
            </a:r>
          </a:p>
          <a:p>
            <a:pPr marL="608013" lvl="2" indent="-342900">
              <a:buClr>
                <a:schemeClr val="accent2"/>
              </a:buClr>
            </a:pPr>
            <a:r>
              <a:rPr lang="de-DE" dirty="0" smtClean="0"/>
              <a:t>Aufrechte Sitzposition</a:t>
            </a:r>
          </a:p>
          <a:p>
            <a:pPr lvl="2" indent="0">
              <a:buClr>
                <a:schemeClr val="accent2"/>
              </a:buClr>
              <a:buNone/>
            </a:pPr>
            <a:r>
              <a:rPr lang="de-DE" dirty="0" smtClean="0">
                <a:solidFill>
                  <a:schemeClr val="accent2"/>
                </a:solidFill>
                <a:sym typeface="Wingdings" panose="05000000000000000000" pitchFamily="2" charset="2"/>
              </a:rPr>
              <a:t></a:t>
            </a:r>
            <a:r>
              <a:rPr lang="de-DE" dirty="0" smtClean="0">
                <a:sym typeface="Wingdings" panose="05000000000000000000" pitchFamily="2" charset="2"/>
              </a:rPr>
              <a:t> Auslenkung Sehachse gegen</a:t>
            </a:r>
            <a:br>
              <a:rPr lang="de-DE" dirty="0" smtClean="0">
                <a:sym typeface="Wingdings" panose="05000000000000000000" pitchFamily="2" charset="2"/>
              </a:rPr>
            </a:br>
            <a:r>
              <a:rPr lang="de-DE" dirty="0" smtClean="0">
                <a:sym typeface="Wingdings" panose="05000000000000000000" pitchFamily="2" charset="2"/>
              </a:rPr>
              <a:t>    Horizontale ca. 35°</a:t>
            </a:r>
          </a:p>
          <a:p>
            <a:pPr marL="344488" lvl="1" indent="-342900">
              <a:buClr>
                <a:schemeClr val="accent2"/>
              </a:buClr>
              <a:buFont typeface="Wingdings" panose="05000000000000000000" pitchFamily="2" charset="2"/>
              <a:buChar char="§"/>
            </a:pPr>
            <a:r>
              <a:rPr lang="de-DE" b="1" dirty="0" smtClean="0">
                <a:sym typeface="Wingdings" panose="05000000000000000000" pitchFamily="2" charset="2"/>
              </a:rPr>
              <a:t>Automatische Prozessführung</a:t>
            </a:r>
          </a:p>
          <a:p>
            <a:pPr marL="608013" lvl="2" indent="-342900">
              <a:buClr>
                <a:schemeClr val="accent2"/>
              </a:buClr>
            </a:pPr>
            <a:r>
              <a:rPr lang="de-DE" dirty="0" smtClean="0">
                <a:sym typeface="Wingdings" panose="05000000000000000000" pitchFamily="2" charset="2"/>
              </a:rPr>
              <a:t>hintere Sitzhaltung</a:t>
            </a:r>
          </a:p>
          <a:p>
            <a:pPr marL="608013" lvl="2" indent="-342900">
              <a:buClr>
                <a:schemeClr val="accent2"/>
              </a:buClr>
              <a:buFont typeface="Wingdings" panose="05000000000000000000" pitchFamily="2" charset="2"/>
              <a:buChar char="à"/>
            </a:pPr>
            <a:r>
              <a:rPr lang="de-DE" dirty="0" smtClean="0">
                <a:sym typeface="Wingdings" panose="05000000000000000000" pitchFamily="2" charset="2"/>
              </a:rPr>
              <a:t>Auslenkung Sehachse gegen Horizontale 25°-20°</a:t>
            </a:r>
            <a:br>
              <a:rPr lang="de-DE" dirty="0" smtClean="0">
                <a:sym typeface="Wingdings" panose="05000000000000000000" pitchFamily="2" charset="2"/>
              </a:rPr>
            </a:br>
            <a:r>
              <a:rPr lang="de-DE" dirty="0" smtClean="0">
                <a:sym typeface="Wingdings" panose="05000000000000000000" pitchFamily="2" charset="2"/>
              </a:rPr>
              <a:t>35° - (10° bis 20°)</a:t>
            </a:r>
          </a:p>
          <a:p>
            <a:pPr marL="608013" lvl="2" indent="-342900">
              <a:buClr>
                <a:schemeClr val="accent2"/>
              </a:buClr>
              <a:buFont typeface="Wingdings" panose="05000000000000000000" pitchFamily="2" charset="2"/>
              <a:buChar char="à"/>
            </a:pPr>
            <a:endParaRPr lang="de-DE" dirty="0" smtClean="0">
              <a:sym typeface="Wingdings" panose="05000000000000000000" pitchFamily="2" charset="2"/>
            </a:endParaRPr>
          </a:p>
          <a:p>
            <a:pPr lvl="2" indent="0">
              <a:buClr>
                <a:schemeClr val="accent2"/>
              </a:buClr>
              <a:buNone/>
            </a:pPr>
            <a:r>
              <a:rPr lang="de-DE" dirty="0">
                <a:sym typeface="Wingdings" panose="05000000000000000000" pitchFamily="2" charset="2"/>
              </a:rPr>
              <a:t>	</a:t>
            </a:r>
            <a:r>
              <a:rPr lang="de-DE" dirty="0" smtClean="0">
                <a:sym typeface="Wingdings" panose="05000000000000000000" pitchFamily="2" charset="2"/>
              </a:rPr>
              <a:t>Rumpfneigung nach hinten</a:t>
            </a:r>
          </a:p>
        </p:txBody>
      </p:sp>
      <p:pic>
        <p:nvPicPr>
          <p:cNvPr id="50" name="Grafik 49" descr="Der Einfluss der Sitzposition auf die Einsehbarkeit eines Bedienpults mit Monitor wird dargestellt. Wenn die Person nach hinten angelehnt sitzt, verändert sich die Sehachse im Vergleich zum aufrechten Sitzen: sie wird flacher."/>
          <p:cNvPicPr>
            <a:picLocks noChangeAspect="1"/>
          </p:cNvPicPr>
          <p:nvPr/>
        </p:nvPicPr>
        <p:blipFill>
          <a:blip r:embed="rId3"/>
          <a:stretch>
            <a:fillRect/>
          </a:stretch>
        </p:blipFill>
        <p:spPr>
          <a:xfrm>
            <a:off x="8040216" y="1844824"/>
            <a:ext cx="3749365" cy="3005588"/>
          </a:xfrm>
          <a:prstGeom prst="rect">
            <a:avLst/>
          </a:prstGeom>
        </p:spPr>
      </p:pic>
      <p:sp>
        <p:nvSpPr>
          <p:cNvPr id="7" name="AutoShape 34" descr=" "/>
          <p:cNvSpPr>
            <a:spLocks/>
          </p:cNvSpPr>
          <p:nvPr/>
        </p:nvSpPr>
        <p:spPr bwMode="auto">
          <a:xfrm rot="5400000">
            <a:off x="2837954" y="3806726"/>
            <a:ext cx="107379" cy="1224136"/>
          </a:xfrm>
          <a:prstGeom prst="rightBrace">
            <a:avLst>
              <a:gd name="adj1" fmla="val 46829"/>
              <a:gd name="adj2" fmla="val 50000"/>
            </a:avLst>
          </a:prstGeom>
          <a:noFill/>
          <a:ln w="9525">
            <a:solidFill>
              <a:schemeClr val="tx1"/>
            </a:solidFill>
            <a:round/>
            <a:headEnd/>
            <a:tailEnd/>
          </a:ln>
          <a:effectLst/>
        </p:spPr>
        <p:txBody>
          <a:bodyPr wrap="none" lIns="90000" tIns="46800" rIns="90000" bIns="46800" anchor="ctr"/>
          <a:lstStyle/>
          <a:p>
            <a:endParaRPr lang="de-DE"/>
          </a:p>
        </p:txBody>
      </p:sp>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5</a:t>
            </a:fld>
            <a:endParaRPr lang="de-DE" altLang="de-DE"/>
          </a:p>
        </p:txBody>
      </p:sp>
    </p:spTree>
    <p:extLst>
      <p:ext uri="{BB962C8B-B14F-4D97-AF65-F5344CB8AC3E}">
        <p14:creationId xmlns:p14="http://schemas.microsoft.com/office/powerpoint/2010/main" val="36879022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Kenngrößen der Sichtgeometrie - Sehentfernung</a:t>
            </a:r>
            <a:endParaRPr lang="de-DE" dirty="0"/>
          </a:p>
        </p:txBody>
      </p:sp>
      <p:sp>
        <p:nvSpPr>
          <p:cNvPr id="3" name="Inhaltsplatzhalter 2"/>
          <p:cNvSpPr>
            <a:spLocks noGrp="1"/>
          </p:cNvSpPr>
          <p:nvPr>
            <p:ph idx="1"/>
          </p:nvPr>
        </p:nvSpPr>
        <p:spPr>
          <a:xfrm>
            <a:off x="719667" y="1844824"/>
            <a:ext cx="10920949" cy="4536927"/>
          </a:xfrm>
        </p:spPr>
        <p:txBody>
          <a:bodyPr/>
          <a:lstStyle/>
          <a:p>
            <a:pPr>
              <a:buClr>
                <a:schemeClr val="accent2"/>
              </a:buClr>
            </a:pPr>
            <a:r>
              <a:rPr lang="de-DE" sz="2400" dirty="0" smtClean="0"/>
              <a:t>Der Sehabstand hängt ab von</a:t>
            </a:r>
          </a:p>
          <a:p>
            <a:pPr marL="342900" indent="-342900">
              <a:buClr>
                <a:schemeClr val="accent2"/>
              </a:buClr>
              <a:buFont typeface="Wingdings" panose="05000000000000000000" pitchFamily="2" charset="2"/>
              <a:buChar char="§"/>
            </a:pPr>
            <a:r>
              <a:rPr lang="de-DE" sz="2400" b="0" dirty="0" smtClean="0"/>
              <a:t>der Art der Sehaufgabe </a:t>
            </a:r>
          </a:p>
          <a:p>
            <a:pPr marL="342900" indent="-342900">
              <a:buClr>
                <a:schemeClr val="accent2"/>
              </a:buClr>
              <a:buFont typeface="Wingdings" panose="05000000000000000000" pitchFamily="2" charset="2"/>
              <a:buChar char="§"/>
            </a:pPr>
            <a:r>
              <a:rPr lang="de-DE" sz="2400" b="0" dirty="0" smtClean="0"/>
              <a:t>der Beleuchtungsstärke</a:t>
            </a:r>
          </a:p>
          <a:p>
            <a:pPr marL="342900" indent="-342900">
              <a:buClr>
                <a:schemeClr val="accent2"/>
              </a:buClr>
              <a:buFont typeface="Wingdings" panose="05000000000000000000" pitchFamily="2" charset="2"/>
              <a:buChar char="§"/>
            </a:pPr>
            <a:r>
              <a:rPr lang="de-DE" sz="2400" b="0" dirty="0" smtClean="0"/>
              <a:t>dem individuellen Sehvermögen</a:t>
            </a:r>
          </a:p>
          <a:p>
            <a:pPr marL="342900" indent="-342900">
              <a:buClr>
                <a:schemeClr val="accent2"/>
              </a:buClr>
              <a:buFont typeface="Wingdings" panose="05000000000000000000" pitchFamily="2" charset="2"/>
              <a:buChar char="§"/>
            </a:pPr>
            <a:r>
              <a:rPr lang="de-DE" sz="2400" b="0" dirty="0" smtClean="0"/>
              <a:t>Größe, Form und Farbe des Sehobjektes</a:t>
            </a:r>
          </a:p>
          <a:p>
            <a:pPr marL="342900" indent="-342900">
              <a:buClr>
                <a:schemeClr val="accent2"/>
              </a:buClr>
              <a:buFont typeface="Wingdings" panose="05000000000000000000" pitchFamily="2" charset="2"/>
              <a:buChar char="§"/>
            </a:pPr>
            <a:r>
              <a:rPr lang="de-DE" sz="2400" b="0" dirty="0" smtClean="0"/>
              <a:t>Struktur (Textur), Kontrast der Sehobjektumgebung</a:t>
            </a:r>
            <a:endParaRPr lang="de-DE" sz="2400" b="0" dirty="0"/>
          </a:p>
        </p:txBody>
      </p:sp>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6</a:t>
            </a:fld>
            <a:endParaRPr lang="de-DE" altLang="de-DE"/>
          </a:p>
        </p:txBody>
      </p:sp>
    </p:spTree>
    <p:extLst>
      <p:ext uri="{BB962C8B-B14F-4D97-AF65-F5344CB8AC3E}">
        <p14:creationId xmlns:p14="http://schemas.microsoft.com/office/powerpoint/2010/main" val="4013888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Richtwerte für bevorzugte Sehentfernungen</a:t>
            </a:r>
            <a:endParaRPr lang="de-DE" dirty="0"/>
          </a:p>
        </p:txBody>
      </p:sp>
      <p:sp>
        <p:nvSpPr>
          <p:cNvPr id="3" name="Inhaltsplatzhalter 2"/>
          <p:cNvSpPr>
            <a:spLocks noGrp="1"/>
          </p:cNvSpPr>
          <p:nvPr>
            <p:ph idx="1"/>
          </p:nvPr>
        </p:nvSpPr>
        <p:spPr/>
        <p:txBody>
          <a:bodyPr/>
          <a:lstStyle/>
          <a:p>
            <a:pPr marL="3228975" indent="-3228975" defTabSz="288925">
              <a:spcAft>
                <a:spcPct val="20000"/>
              </a:spcAft>
              <a:tabLst>
                <a:tab pos="2000250" algn="l"/>
              </a:tabLst>
            </a:pPr>
            <a:r>
              <a:rPr lang="de-DE" sz="2400" dirty="0">
                <a:cs typeface="Arial" charset="0"/>
              </a:rPr>
              <a:t>120...250 mm	</a:t>
            </a:r>
            <a:r>
              <a:rPr lang="de-DE" sz="2400" b="0" dirty="0" err="1" smtClean="0">
                <a:cs typeface="Arial" charset="0"/>
              </a:rPr>
              <a:t>Feinstarbeiten</a:t>
            </a:r>
            <a:r>
              <a:rPr lang="de-DE" sz="2400" b="0" dirty="0" smtClean="0">
                <a:cs typeface="Arial" charset="0"/>
              </a:rPr>
              <a:t> </a:t>
            </a:r>
            <a:r>
              <a:rPr lang="de-DE" sz="2400" b="0" dirty="0">
                <a:cs typeface="Arial" charset="0"/>
              </a:rPr>
              <a:t>(Kleinstteile, Uhren</a:t>
            </a:r>
            <a:r>
              <a:rPr lang="de-DE" sz="2400" b="0" dirty="0" smtClean="0">
                <a:cs typeface="Arial" charset="0"/>
              </a:rPr>
              <a:t>, elektronische </a:t>
            </a:r>
            <a:r>
              <a:rPr lang="de-DE" sz="2400" b="0" dirty="0">
                <a:cs typeface="Arial" charset="0"/>
              </a:rPr>
              <a:t>Bauelemente)</a:t>
            </a:r>
            <a:endParaRPr lang="de-DE" sz="2400" b="0" dirty="0">
              <a:cs typeface="Times New Roman" pitchFamily="18" charset="0"/>
            </a:endParaRPr>
          </a:p>
          <a:p>
            <a:pPr marL="3228975" indent="-3228975" defTabSz="288925">
              <a:spcAft>
                <a:spcPct val="20000"/>
              </a:spcAft>
              <a:tabLst>
                <a:tab pos="2000250" algn="l"/>
              </a:tabLst>
            </a:pPr>
            <a:r>
              <a:rPr lang="de-DE" sz="2400" dirty="0">
                <a:cs typeface="Arial" charset="0"/>
              </a:rPr>
              <a:t>250...350 mm	</a:t>
            </a:r>
            <a:r>
              <a:rPr lang="de-DE" sz="2400" b="0" dirty="0" smtClean="0">
                <a:cs typeface="Arial" charset="0"/>
              </a:rPr>
              <a:t>Feinarbeiten </a:t>
            </a:r>
            <a:r>
              <a:rPr lang="de-DE" sz="2400" b="0" dirty="0">
                <a:cs typeface="Arial" charset="0"/>
              </a:rPr>
              <a:t>(</a:t>
            </a:r>
            <a:r>
              <a:rPr lang="de-DE" sz="2400" b="0" dirty="0" smtClean="0">
                <a:cs typeface="Arial" charset="0"/>
              </a:rPr>
              <a:t>Rundfunk- und Fernsehgeräte</a:t>
            </a:r>
            <a:r>
              <a:rPr lang="de-DE" sz="2400" b="0" dirty="0">
                <a:cs typeface="Arial" charset="0"/>
              </a:rPr>
              <a:t>)</a:t>
            </a:r>
            <a:endParaRPr lang="de-DE" sz="2400" b="0" dirty="0">
              <a:cs typeface="Times New Roman" pitchFamily="18" charset="0"/>
            </a:endParaRPr>
          </a:p>
          <a:p>
            <a:pPr marL="3228975" indent="-3228975" defTabSz="288925">
              <a:spcAft>
                <a:spcPct val="20000"/>
              </a:spcAft>
              <a:tabLst>
                <a:tab pos="2000250" algn="l"/>
              </a:tabLst>
            </a:pPr>
            <a:r>
              <a:rPr lang="de-DE" sz="2400" dirty="0">
                <a:cs typeface="Arial" charset="0"/>
              </a:rPr>
              <a:t>bis 500 mm	</a:t>
            </a:r>
            <a:r>
              <a:rPr lang="de-DE" sz="2400" b="0" dirty="0" smtClean="0">
                <a:cs typeface="Arial" charset="0"/>
              </a:rPr>
              <a:t>mittelgrobe </a:t>
            </a:r>
            <a:r>
              <a:rPr lang="de-DE" sz="2400" b="0" dirty="0">
                <a:cs typeface="Arial" charset="0"/>
              </a:rPr>
              <a:t>Arbeiten (Ablesen </a:t>
            </a:r>
            <a:r>
              <a:rPr lang="de-DE" sz="2400" b="0" dirty="0" smtClean="0">
                <a:cs typeface="Arial" charset="0"/>
              </a:rPr>
              <a:t>von Anzeigen</a:t>
            </a:r>
            <a:r>
              <a:rPr lang="de-DE" sz="2400" b="0" dirty="0">
                <a:cs typeface="Arial" charset="0"/>
              </a:rPr>
              <a:t>, Arbeit </a:t>
            </a:r>
            <a:r>
              <a:rPr lang="de-DE" sz="2400" b="0" dirty="0" smtClean="0">
                <a:cs typeface="Arial" charset="0"/>
              </a:rPr>
              <a:t>an Maschinen</a:t>
            </a:r>
            <a:r>
              <a:rPr lang="de-DE" sz="2400" b="0" dirty="0">
                <a:cs typeface="Arial" charset="0"/>
              </a:rPr>
              <a:t>)</a:t>
            </a:r>
            <a:endParaRPr lang="de-DE" sz="2400" b="0" dirty="0">
              <a:cs typeface="Times New Roman" pitchFamily="18" charset="0"/>
            </a:endParaRPr>
          </a:p>
          <a:p>
            <a:pPr marL="3228975" indent="-3228975" defTabSz="288925">
              <a:spcAft>
                <a:spcPct val="20000"/>
              </a:spcAft>
              <a:tabLst>
                <a:tab pos="2000250" algn="l"/>
              </a:tabLst>
            </a:pPr>
            <a:r>
              <a:rPr lang="de-DE" sz="2400" dirty="0">
                <a:cs typeface="Arial" charset="0"/>
              </a:rPr>
              <a:t>&gt; 500...1500 mm 	</a:t>
            </a:r>
            <a:r>
              <a:rPr lang="de-DE" sz="2400" b="0" dirty="0">
                <a:cs typeface="Arial" charset="0"/>
              </a:rPr>
              <a:t>grobe Arbeiten (</a:t>
            </a:r>
            <a:r>
              <a:rPr lang="de-DE" sz="2400" b="0" dirty="0" smtClean="0">
                <a:cs typeface="Arial" charset="0"/>
              </a:rPr>
              <a:t>Verpacken, Schleifarbeiten</a:t>
            </a:r>
            <a:r>
              <a:rPr lang="de-DE" sz="2400" b="0" dirty="0">
                <a:cs typeface="Arial" charset="0"/>
              </a:rPr>
              <a:t>)</a:t>
            </a:r>
            <a:endParaRPr lang="de-DE" sz="2400" b="0" dirty="0">
              <a:cs typeface="Times New Roman" pitchFamily="18" charset="0"/>
            </a:endParaRPr>
          </a:p>
          <a:p>
            <a:pPr marL="3228975" indent="-3228975" defTabSz="288925">
              <a:spcAft>
                <a:spcPct val="20000"/>
              </a:spcAft>
              <a:tabLst>
                <a:tab pos="2000250" algn="l"/>
              </a:tabLst>
            </a:pPr>
            <a:r>
              <a:rPr lang="de-DE" sz="2400" dirty="0">
                <a:cs typeface="Arial" charset="0"/>
              </a:rPr>
              <a:t>&gt; 1500 mm 	</a:t>
            </a:r>
            <a:r>
              <a:rPr lang="de-DE" sz="2400" b="0" dirty="0" smtClean="0">
                <a:cs typeface="Arial" charset="0"/>
              </a:rPr>
              <a:t>Fernsicht</a:t>
            </a:r>
            <a:endParaRPr lang="de-DE" sz="2400" b="0" dirty="0"/>
          </a:p>
          <a:p>
            <a:endParaRPr lang="de-DE" sz="2400" dirty="0"/>
          </a:p>
        </p:txBody>
      </p:sp>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7</a:t>
            </a:fld>
            <a:endParaRPr lang="de-DE" altLang="de-DE"/>
          </a:p>
        </p:txBody>
      </p:sp>
    </p:spTree>
    <p:extLst>
      <p:ext uri="{BB962C8B-B14F-4D97-AF65-F5344CB8AC3E}">
        <p14:creationId xmlns:p14="http://schemas.microsoft.com/office/powerpoint/2010/main" val="180747429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Zusammenhang Zeichenhöhe - Sehabstand</a:t>
            </a:r>
            <a:endParaRPr lang="de-DE" dirty="0"/>
          </a:p>
        </p:txBody>
      </p:sp>
      <p:sp>
        <p:nvSpPr>
          <p:cNvPr id="3" name="Inhaltsplatzhalter 2"/>
          <p:cNvSpPr>
            <a:spLocks noGrp="1"/>
          </p:cNvSpPr>
          <p:nvPr>
            <p:ph idx="1"/>
          </p:nvPr>
        </p:nvSpPr>
        <p:spPr/>
        <p:txBody>
          <a:bodyPr/>
          <a:lstStyle/>
          <a:p>
            <a:r>
              <a:rPr lang="de-DE" dirty="0" smtClean="0"/>
              <a:t>Erkennbarkeit von Zeichen: vertikale Sehobjektgröße</a:t>
            </a:r>
          </a:p>
          <a:p>
            <a:endParaRPr lang="de-DE" dirty="0"/>
          </a:p>
          <a:p>
            <a:endParaRPr lang="de-DE" dirty="0" smtClean="0"/>
          </a:p>
          <a:p>
            <a:endParaRPr lang="de-DE" dirty="0"/>
          </a:p>
          <a:p>
            <a:endParaRPr lang="de-DE" dirty="0" smtClean="0"/>
          </a:p>
          <a:p>
            <a:endParaRPr lang="de-DE" dirty="0"/>
          </a:p>
          <a:p>
            <a:endParaRPr lang="de-DE" dirty="0" smtClean="0"/>
          </a:p>
          <a:p>
            <a:endParaRPr lang="de-DE" dirty="0"/>
          </a:p>
          <a:p>
            <a:endParaRPr lang="de-DE" sz="1800" dirty="0" smtClean="0"/>
          </a:p>
          <a:p>
            <a:endParaRPr lang="de-DE" sz="1800" dirty="0"/>
          </a:p>
          <a:p>
            <a:r>
              <a:rPr lang="de-DE" sz="1800" dirty="0" smtClean="0"/>
              <a:t>Beachte</a:t>
            </a:r>
            <a:r>
              <a:rPr lang="de-DE" sz="1800" b="0" dirty="0"/>
              <a:t>: Sehabstand ist nur eine Einflussgröße</a:t>
            </a:r>
            <a:br>
              <a:rPr lang="de-DE" sz="1800" b="0" dirty="0"/>
            </a:br>
            <a:r>
              <a:rPr lang="de-DE" sz="1800" b="0" dirty="0"/>
              <a:t>Weitere: Beleuchtungsstärke, Kontrast, </a:t>
            </a:r>
            <a:br>
              <a:rPr lang="de-DE" sz="1800" b="0" dirty="0"/>
            </a:br>
            <a:r>
              <a:rPr lang="de-DE" sz="1800" b="0" dirty="0"/>
              <a:t>Lesbarkeit der Zeichen</a:t>
            </a:r>
            <a:endParaRPr lang="de-DE" b="0" dirty="0"/>
          </a:p>
        </p:txBody>
      </p:sp>
      <p:pic>
        <p:nvPicPr>
          <p:cNvPr id="7" name="Grafik 6" descr="Die Zusammenhänge von Sehabstand, Sehwinkel und Sehobjekthöhe werden anhand des Kopfes eines Mannes, dargestellt in der Seitenansicht, veranschaulicht."/>
          <p:cNvPicPr>
            <a:picLocks noChangeAspect="1"/>
          </p:cNvPicPr>
          <p:nvPr/>
        </p:nvPicPr>
        <p:blipFill>
          <a:blip r:embed="rId3"/>
          <a:stretch>
            <a:fillRect/>
          </a:stretch>
        </p:blipFill>
        <p:spPr>
          <a:xfrm>
            <a:off x="1471774" y="2110228"/>
            <a:ext cx="5078408" cy="2926334"/>
          </a:xfrm>
          <a:prstGeom prst="rect">
            <a:avLst/>
          </a:prstGeom>
        </p:spPr>
      </p:pic>
      <mc:AlternateContent xmlns:mc="http://schemas.openxmlformats.org/markup-compatibility/2006" xmlns:a14="http://schemas.microsoft.com/office/drawing/2010/main">
        <mc:Choice Requires="a14">
          <p:sp>
            <p:nvSpPr>
              <p:cNvPr id="39" name="Text Box 6"/>
              <p:cNvSpPr txBox="1">
                <a:spLocks noChangeArrowheads="1"/>
              </p:cNvSpPr>
              <p:nvPr/>
            </p:nvSpPr>
            <p:spPr bwMode="auto">
              <a:xfrm>
                <a:off x="7222290" y="2014050"/>
                <a:ext cx="3078030" cy="766878"/>
              </a:xfrm>
              <a:prstGeom prst="rect">
                <a:avLst/>
              </a:prstGeom>
              <a:ln>
                <a:headEnd/>
                <a:tailEnd/>
              </a:ln>
            </p:spPr>
            <p:style>
              <a:lnRef idx="2">
                <a:schemeClr val="accent1"/>
              </a:lnRef>
              <a:fillRef idx="1">
                <a:schemeClr val="lt1"/>
              </a:fillRef>
              <a:effectRef idx="0">
                <a:schemeClr val="accent1"/>
              </a:effectRef>
              <a:fontRef idx="minor">
                <a:schemeClr val="dk1"/>
              </a:fontRef>
            </p:style>
            <p:txBody>
              <a:bodyPr wrap="square" lIns="90000" tIns="46800" rIns="90000" bIns="46800">
                <a:spAutoFit/>
              </a:bodyPr>
              <a:lstStyle/>
              <a:p>
                <a:pPr>
                  <a:spcBef>
                    <a:spcPts val="0"/>
                  </a:spcBef>
                  <a:spcAft>
                    <a:spcPts val="600"/>
                  </a:spcAft>
                </a:pPr>
                <a:r>
                  <a:rPr lang="de-DE" sz="1600" b="1" dirty="0">
                    <a:solidFill>
                      <a:srgbClr val="2A3C5C"/>
                    </a:solidFill>
                    <a:latin typeface="Arial" pitchFamily="34" charset="0"/>
                    <a:cs typeface="Arial" pitchFamily="34" charset="0"/>
                  </a:rPr>
                  <a:t>h = S · tan α</a:t>
                </a:r>
              </a:p>
              <a:p>
                <a:pPr>
                  <a:spcBef>
                    <a:spcPts val="0"/>
                  </a:spcBef>
                  <a:spcAft>
                    <a:spcPts val="600"/>
                  </a:spcAft>
                </a:pPr>
                <a:r>
                  <a:rPr lang="de-DE" sz="1600" b="1" dirty="0">
                    <a:solidFill>
                      <a:srgbClr val="2A3C5C"/>
                    </a:solidFill>
                    <a:latin typeface="Arial" pitchFamily="34" charset="0"/>
                    <a:cs typeface="Arial" pitchFamily="34" charset="0"/>
                  </a:rPr>
                  <a:t>α  in Bogenminuten </a:t>
                </a:r>
                <a14:m>
                  <m:oMath xmlns:m="http://schemas.openxmlformats.org/officeDocument/2006/math">
                    <m:r>
                      <a:rPr lang="de-DE" sz="1600" b="1">
                        <a:solidFill>
                          <a:srgbClr val="2A3C5C"/>
                        </a:solidFill>
                        <a:latin typeface="Cambria Math"/>
                        <a:cs typeface="Arial" pitchFamily="34" charset="0"/>
                      </a:rPr>
                      <m:t> </m:t>
                    </m:r>
                    <m:r>
                      <a:rPr lang="de-DE" sz="1600" i="1">
                        <a:solidFill>
                          <a:srgbClr val="2A3C5C"/>
                        </a:solidFill>
                        <a:latin typeface="Cambria Math"/>
                        <a:cs typeface="Arial" pitchFamily="34" charset="0"/>
                      </a:rPr>
                      <m:t>=(</m:t>
                    </m:r>
                    <m:f>
                      <m:fPr>
                        <m:ctrlPr>
                          <a:rPr lang="de-DE" sz="1600" i="1">
                            <a:solidFill>
                              <a:srgbClr val="2A3C5C"/>
                            </a:solidFill>
                            <a:latin typeface="Cambria Math" panose="02040503050406030204" pitchFamily="18" charset="0"/>
                            <a:cs typeface="Arial" pitchFamily="34" charset="0"/>
                          </a:rPr>
                        </m:ctrlPr>
                      </m:fPr>
                      <m:num>
                        <m:r>
                          <a:rPr lang="de-DE" sz="1600" i="1">
                            <a:solidFill>
                              <a:srgbClr val="2A3C5C"/>
                            </a:solidFill>
                            <a:latin typeface="Cambria Math"/>
                            <a:cs typeface="Arial" pitchFamily="34" charset="0"/>
                          </a:rPr>
                          <m:t>1</m:t>
                        </m:r>
                      </m:num>
                      <m:den>
                        <m:r>
                          <a:rPr lang="de-DE" sz="1600" i="1">
                            <a:solidFill>
                              <a:srgbClr val="2A3C5C"/>
                            </a:solidFill>
                            <a:latin typeface="Cambria Math"/>
                            <a:cs typeface="Arial" pitchFamily="34" charset="0"/>
                          </a:rPr>
                          <m:t>60</m:t>
                        </m:r>
                      </m:den>
                    </m:f>
                    <m:r>
                      <a:rPr lang="de-DE" sz="1600" i="1">
                        <a:solidFill>
                          <a:srgbClr val="2A3C5C"/>
                        </a:solidFill>
                        <a:latin typeface="Cambria Math"/>
                        <a:cs typeface="Arial" pitchFamily="34" charset="0"/>
                      </a:rPr>
                      <m:t>)</m:t>
                    </m:r>
                  </m:oMath>
                </a14:m>
                <a:r>
                  <a:rPr lang="de-DE" sz="1600" dirty="0">
                    <a:solidFill>
                      <a:srgbClr val="2A3C5C"/>
                    </a:solidFill>
                    <a:latin typeface="Arial" pitchFamily="34" charset="0"/>
                    <a:cs typeface="Arial" pitchFamily="34" charset="0"/>
                  </a:rPr>
                  <a:t>°)</a:t>
                </a:r>
                <a:endParaRPr lang="de-DE" sz="1600" b="1" dirty="0">
                  <a:solidFill>
                    <a:srgbClr val="2A3C5C"/>
                  </a:solidFill>
                  <a:latin typeface="Arial" pitchFamily="34" charset="0"/>
                  <a:cs typeface="Arial" pitchFamily="34" charset="0"/>
                </a:endParaRPr>
              </a:p>
            </p:txBody>
          </p:sp>
        </mc:Choice>
        <mc:Fallback xmlns="">
          <p:sp>
            <p:nvSpPr>
              <p:cNvPr id="39" name="Text Box 6"/>
              <p:cNvSpPr txBox="1">
                <a:spLocks noRot="1" noChangeAspect="1" noMove="1" noResize="1" noEditPoints="1" noAdjustHandles="1" noChangeArrowheads="1" noChangeShapeType="1" noTextEdit="1"/>
              </p:cNvSpPr>
              <p:nvPr/>
            </p:nvSpPr>
            <p:spPr bwMode="auto">
              <a:xfrm>
                <a:off x="7222290" y="2014050"/>
                <a:ext cx="3078030" cy="766878"/>
              </a:xfrm>
              <a:prstGeom prst="rect">
                <a:avLst/>
              </a:prstGeom>
              <a:blipFill rotWithShape="0">
                <a:blip r:embed="rId4"/>
                <a:stretch>
                  <a:fillRect l="-986" t="-781" b="-1563"/>
                </a:stretch>
              </a:blipFill>
              <a:ln>
                <a:headEnd/>
                <a:tailEnd/>
              </a:ln>
            </p:spPr>
            <p:txBody>
              <a:bodyPr/>
              <a:lstStyle/>
              <a:p>
                <a:r>
                  <a:rPr lang="de-DE">
                    <a:noFill/>
                  </a:rPr>
                  <a:t> </a:t>
                </a:r>
              </a:p>
            </p:txBody>
          </p:sp>
        </mc:Fallback>
      </mc:AlternateContent>
      <p:sp>
        <p:nvSpPr>
          <p:cNvPr id="41" name="Rectangle 1072"/>
          <p:cNvSpPr>
            <a:spLocks noChangeArrowheads="1"/>
          </p:cNvSpPr>
          <p:nvPr/>
        </p:nvSpPr>
        <p:spPr bwMode="auto">
          <a:xfrm>
            <a:off x="7215832" y="3140968"/>
            <a:ext cx="3084488" cy="371513"/>
          </a:xfrm>
          <a:prstGeom prst="rect">
            <a:avLst/>
          </a:prstGeom>
          <a:ln>
            <a:headEnd/>
            <a:tailEnd/>
          </a:ln>
        </p:spPr>
        <p:style>
          <a:lnRef idx="2">
            <a:schemeClr val="accent6"/>
          </a:lnRef>
          <a:fillRef idx="1">
            <a:schemeClr val="lt1"/>
          </a:fillRef>
          <a:effectRef idx="0">
            <a:schemeClr val="accent6"/>
          </a:effectRef>
          <a:fontRef idx="minor">
            <a:schemeClr val="dk1"/>
          </a:fontRef>
        </p:style>
        <p:txBody>
          <a:bodyPr wrap="square" lIns="90000" tIns="46800" rIns="90000" bIns="46800">
            <a:spAutoFit/>
          </a:bodyPr>
          <a:lstStyle/>
          <a:p>
            <a:pPr algn="l"/>
            <a:r>
              <a:rPr lang="de-DE" sz="1800" b="1" dirty="0">
                <a:solidFill>
                  <a:srgbClr val="0B2A51"/>
                </a:solidFill>
              </a:rPr>
              <a:t>Größe des Sehwinkels</a:t>
            </a:r>
          </a:p>
        </p:txBody>
      </p:sp>
      <p:sp>
        <p:nvSpPr>
          <p:cNvPr id="40" name="Rectangle 1071"/>
          <p:cNvSpPr>
            <a:spLocks noChangeArrowheads="1"/>
          </p:cNvSpPr>
          <p:nvPr/>
        </p:nvSpPr>
        <p:spPr bwMode="auto">
          <a:xfrm>
            <a:off x="7176120" y="3630688"/>
            <a:ext cx="3124200" cy="863600"/>
          </a:xfrm>
          <a:prstGeom prst="rect">
            <a:avLst/>
          </a:prstGeom>
          <a:noFill/>
          <a:ln w="9525">
            <a:noFill/>
            <a:miter lim="800000"/>
            <a:headEnd/>
            <a:tailEnd/>
          </a:ln>
        </p:spPr>
        <p:txBody>
          <a:bodyPr lIns="90000" tIns="46800" rIns="90000" bIns="46800">
            <a:spAutoFit/>
          </a:bodyPr>
          <a:lstStyle/>
          <a:p>
            <a:pPr algn="l">
              <a:lnSpc>
                <a:spcPct val="120000"/>
              </a:lnSpc>
              <a:spcBef>
                <a:spcPct val="20000"/>
              </a:spcBef>
              <a:spcAft>
                <a:spcPct val="20000"/>
              </a:spcAft>
            </a:pPr>
            <a:r>
              <a:rPr lang="de-DE" sz="1800" dirty="0" smtClean="0">
                <a:solidFill>
                  <a:srgbClr val="0B2A51"/>
                </a:solidFill>
              </a:rPr>
              <a:t>optimal</a:t>
            </a:r>
            <a:r>
              <a:rPr lang="de-DE" sz="1800" dirty="0">
                <a:solidFill>
                  <a:srgbClr val="0B2A51"/>
                </a:solidFill>
              </a:rPr>
              <a:t>: </a:t>
            </a:r>
            <a:r>
              <a:rPr lang="de-DE" sz="1800" dirty="0" smtClean="0">
                <a:solidFill>
                  <a:srgbClr val="0B2A51"/>
                </a:solidFill>
              </a:rPr>
              <a:t>18</a:t>
            </a:r>
            <a:r>
              <a:rPr lang="de-DE" sz="1800" dirty="0">
                <a:solidFill>
                  <a:srgbClr val="0B2A51"/>
                </a:solidFill>
              </a:rPr>
              <a:t>` - 22`</a:t>
            </a:r>
          </a:p>
          <a:p>
            <a:pPr algn="l">
              <a:lnSpc>
                <a:spcPct val="120000"/>
              </a:lnSpc>
              <a:spcBef>
                <a:spcPct val="20000"/>
              </a:spcBef>
              <a:spcAft>
                <a:spcPct val="20000"/>
              </a:spcAft>
            </a:pPr>
            <a:r>
              <a:rPr lang="de-DE" sz="1800" dirty="0" smtClean="0">
                <a:solidFill>
                  <a:srgbClr val="0B2A51"/>
                </a:solidFill>
              </a:rPr>
              <a:t>zulässig</a:t>
            </a:r>
            <a:r>
              <a:rPr lang="de-DE" sz="1800" dirty="0">
                <a:solidFill>
                  <a:srgbClr val="0B2A51"/>
                </a:solidFill>
              </a:rPr>
              <a:t>: </a:t>
            </a:r>
            <a:r>
              <a:rPr lang="de-DE" sz="1800" dirty="0" smtClean="0">
                <a:solidFill>
                  <a:srgbClr val="0B2A51"/>
                </a:solidFill>
              </a:rPr>
              <a:t>15</a:t>
            </a:r>
            <a:r>
              <a:rPr lang="de-DE" sz="1800" dirty="0">
                <a:solidFill>
                  <a:srgbClr val="0B2A51"/>
                </a:solidFill>
              </a:rPr>
              <a:t>`- 18` </a:t>
            </a:r>
          </a:p>
        </p:txBody>
      </p:sp>
      <mc:AlternateContent xmlns:mc="http://schemas.openxmlformats.org/markup-compatibility/2006" xmlns:a14="http://schemas.microsoft.com/office/drawing/2010/main">
        <mc:Choice Requires="a14">
          <p:sp>
            <p:nvSpPr>
              <p:cNvPr id="44" name="Rechteck 43"/>
              <p:cNvSpPr/>
              <p:nvPr/>
            </p:nvSpPr>
            <p:spPr>
              <a:xfrm>
                <a:off x="7212124" y="4579550"/>
                <a:ext cx="4644516" cy="1657762"/>
              </a:xfrm>
              <a:prstGeom prst="rect">
                <a:avLst/>
              </a:prstGeom>
              <a:solidFill>
                <a:schemeClr val="bg1">
                  <a:lumMod val="95000"/>
                </a:schemeClr>
              </a:solidFill>
            </p:spPr>
            <p:txBody>
              <a:bodyPr wrap="square">
                <a:spAutoFit/>
              </a:bodyPr>
              <a:lstStyle/>
              <a:p>
                <a:pPr>
                  <a:spcBef>
                    <a:spcPts val="0"/>
                  </a:spcBef>
                  <a:spcAft>
                    <a:spcPts val="600"/>
                  </a:spcAft>
                </a:pPr>
                <a:r>
                  <a:rPr lang="de-DE" sz="1600" b="1" dirty="0">
                    <a:solidFill>
                      <a:srgbClr val="2A3C5C"/>
                    </a:solidFill>
                    <a:latin typeface="+mn-lt"/>
                    <a:cs typeface="Arial" pitchFamily="34" charset="0"/>
                  </a:rPr>
                  <a:t>Beispiel:</a:t>
                </a:r>
              </a:p>
              <a:p>
                <a:pPr>
                  <a:spcBef>
                    <a:spcPts val="0"/>
                  </a:spcBef>
                  <a:spcAft>
                    <a:spcPts val="600"/>
                  </a:spcAft>
                </a:pPr>
                <a:r>
                  <a:rPr lang="de-DE" sz="1600" dirty="0">
                    <a:solidFill>
                      <a:srgbClr val="2A3C5C"/>
                    </a:solidFill>
                    <a:latin typeface="+mn-lt"/>
                    <a:cs typeface="Arial" pitchFamily="34" charset="0"/>
                  </a:rPr>
                  <a:t>Gegebene Sehentfernung zu einem Monitor: 800 mm</a:t>
                </a:r>
              </a:p>
              <a:p>
                <a:pPr>
                  <a:spcBef>
                    <a:spcPts val="0"/>
                  </a:spcBef>
                  <a:spcAft>
                    <a:spcPts val="600"/>
                  </a:spcAft>
                </a:pPr>
                <a:r>
                  <a:rPr lang="de-DE" sz="1600" dirty="0">
                    <a:solidFill>
                      <a:srgbClr val="2A3C5C"/>
                    </a:solidFill>
                    <a:latin typeface="+mn-lt"/>
                    <a:cs typeface="Arial" pitchFamily="34" charset="0"/>
                  </a:rPr>
                  <a:t>h = 800 mm · tan </a:t>
                </a:r>
                <a14:m>
                  <m:oMath xmlns:m="http://schemas.openxmlformats.org/officeDocument/2006/math">
                    <m:r>
                      <a:rPr lang="de-DE" sz="1600" i="1">
                        <a:solidFill>
                          <a:srgbClr val="2A3C5C"/>
                        </a:solidFill>
                        <a:latin typeface="Cambria Math"/>
                        <a:cs typeface="Arial" pitchFamily="34" charset="0"/>
                      </a:rPr>
                      <m:t>(</m:t>
                    </m:r>
                    <m:f>
                      <m:fPr>
                        <m:ctrlPr>
                          <a:rPr lang="de-DE" sz="1600" i="1">
                            <a:solidFill>
                              <a:srgbClr val="2A3C5C"/>
                            </a:solidFill>
                            <a:latin typeface="Cambria Math" panose="02040503050406030204" pitchFamily="18" charset="0"/>
                            <a:cs typeface="Arial" pitchFamily="34" charset="0"/>
                          </a:rPr>
                        </m:ctrlPr>
                      </m:fPr>
                      <m:num>
                        <m:r>
                          <a:rPr lang="de-DE" sz="1600" i="1">
                            <a:solidFill>
                              <a:srgbClr val="2A3C5C"/>
                            </a:solidFill>
                            <a:latin typeface="Cambria Math"/>
                            <a:cs typeface="Arial" pitchFamily="34" charset="0"/>
                          </a:rPr>
                          <m:t>18</m:t>
                        </m:r>
                      </m:num>
                      <m:den>
                        <m:r>
                          <a:rPr lang="de-DE" sz="1600" i="1">
                            <a:solidFill>
                              <a:srgbClr val="2A3C5C"/>
                            </a:solidFill>
                            <a:latin typeface="Cambria Math"/>
                            <a:cs typeface="Arial" pitchFamily="34" charset="0"/>
                          </a:rPr>
                          <m:t>60</m:t>
                        </m:r>
                      </m:den>
                    </m:f>
                    <m:r>
                      <a:rPr lang="de-DE" sz="1600" i="1">
                        <a:solidFill>
                          <a:srgbClr val="2A3C5C"/>
                        </a:solidFill>
                        <a:latin typeface="Cambria Math"/>
                        <a:cs typeface="Arial" pitchFamily="34" charset="0"/>
                      </a:rPr>
                      <m:t>)</m:t>
                    </m:r>
                  </m:oMath>
                </a14:m>
                <a:endParaRPr lang="de-DE" sz="1600" dirty="0">
                  <a:solidFill>
                    <a:srgbClr val="2A3C5C"/>
                  </a:solidFill>
                  <a:latin typeface="+mn-lt"/>
                  <a:cs typeface="Arial" pitchFamily="34" charset="0"/>
                </a:endParaRPr>
              </a:p>
              <a:p>
                <a:pPr>
                  <a:spcBef>
                    <a:spcPts val="0"/>
                  </a:spcBef>
                  <a:spcAft>
                    <a:spcPts val="600"/>
                  </a:spcAft>
                </a:pPr>
                <a:r>
                  <a:rPr lang="de-DE" sz="1600" b="1" dirty="0">
                    <a:solidFill>
                      <a:srgbClr val="2A3C5C"/>
                    </a:solidFill>
                    <a:cs typeface="Arial" pitchFamily="34" charset="0"/>
                  </a:rPr>
                  <a:t>Erforderliche </a:t>
                </a:r>
                <a:r>
                  <a:rPr lang="de-DE" sz="1600" b="1" dirty="0" smtClean="0">
                    <a:solidFill>
                      <a:srgbClr val="2A3C5C"/>
                    </a:solidFill>
                    <a:cs typeface="Arial" pitchFamily="34" charset="0"/>
                  </a:rPr>
                  <a:t>Zeichenhöhe: 4,2 </a:t>
                </a:r>
                <a:r>
                  <a:rPr lang="de-DE" sz="1600" b="1" dirty="0">
                    <a:solidFill>
                      <a:srgbClr val="2A3C5C"/>
                    </a:solidFill>
                    <a:cs typeface="Arial" pitchFamily="34" charset="0"/>
                  </a:rPr>
                  <a:t>mm</a:t>
                </a:r>
              </a:p>
            </p:txBody>
          </p:sp>
        </mc:Choice>
        <mc:Fallback xmlns="">
          <p:sp>
            <p:nvSpPr>
              <p:cNvPr id="44" name="Rechteck 43"/>
              <p:cNvSpPr>
                <a:spLocks noRot="1" noChangeAspect="1" noMove="1" noResize="1" noEditPoints="1" noAdjustHandles="1" noChangeArrowheads="1" noChangeShapeType="1" noTextEdit="1"/>
              </p:cNvSpPr>
              <p:nvPr/>
            </p:nvSpPr>
            <p:spPr>
              <a:xfrm>
                <a:off x="7212124" y="4579550"/>
                <a:ext cx="4644516" cy="1657762"/>
              </a:xfrm>
              <a:prstGeom prst="rect">
                <a:avLst/>
              </a:prstGeom>
              <a:blipFill rotWithShape="0">
                <a:blip r:embed="rId5"/>
                <a:stretch>
                  <a:fillRect l="-656" t="-1103" b="-4044"/>
                </a:stretch>
              </a:blipFill>
            </p:spPr>
            <p:txBody>
              <a:bodyPr/>
              <a:lstStyle/>
              <a:p>
                <a:r>
                  <a:rPr lang="de-DE">
                    <a:noFill/>
                  </a:rPr>
                  <a:t> </a:t>
                </a:r>
              </a:p>
            </p:txBody>
          </p:sp>
        </mc:Fallback>
      </mc:AlternateContent>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8</a:t>
            </a:fld>
            <a:endParaRPr lang="de-DE" altLang="de-DE"/>
          </a:p>
        </p:txBody>
      </p:sp>
    </p:spTree>
    <p:extLst>
      <p:ext uri="{BB962C8B-B14F-4D97-AF65-F5344CB8AC3E}">
        <p14:creationId xmlns:p14="http://schemas.microsoft.com/office/powerpoint/2010/main" val="329996711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Sehbereich – Zentrales Sehen: Fixation</a:t>
            </a:r>
            <a:endParaRPr lang="de-DE" dirty="0"/>
          </a:p>
        </p:txBody>
      </p:sp>
      <p:sp>
        <p:nvSpPr>
          <p:cNvPr id="3" name="Inhaltsplatzhalter 2"/>
          <p:cNvSpPr>
            <a:spLocks noGrp="1"/>
          </p:cNvSpPr>
          <p:nvPr>
            <p:ph idx="1"/>
          </p:nvPr>
        </p:nvSpPr>
        <p:spPr>
          <a:xfrm>
            <a:off x="719667" y="1484314"/>
            <a:ext cx="10632917" cy="4897437"/>
          </a:xfrm>
        </p:spPr>
        <p:txBody>
          <a:bodyPr/>
          <a:lstStyle/>
          <a:p>
            <a:r>
              <a:rPr lang="de-DE" dirty="0" smtClean="0"/>
              <a:t>Fixation:</a:t>
            </a:r>
          </a:p>
          <a:p>
            <a:pPr marL="342900" indent="-342900">
              <a:buClr>
                <a:schemeClr val="accent2"/>
              </a:buClr>
              <a:buFont typeface="Wingdings" panose="05000000000000000000" pitchFamily="2" charset="2"/>
              <a:buChar char="§"/>
            </a:pPr>
            <a:r>
              <a:rPr lang="de-DE" b="0" dirty="0" smtClean="0"/>
              <a:t>gezieltes Betrachten eines Objektes mit der </a:t>
            </a:r>
            <a:r>
              <a:rPr lang="de-DE" b="0" i="1" dirty="0" err="1" smtClean="0"/>
              <a:t>Fovea</a:t>
            </a:r>
            <a:r>
              <a:rPr lang="de-DE" b="0" i="1" dirty="0" smtClean="0"/>
              <a:t> </a:t>
            </a:r>
            <a:r>
              <a:rPr lang="de-DE" b="0" i="1" dirty="0" err="1" smtClean="0"/>
              <a:t>centralis</a:t>
            </a:r>
            <a:r>
              <a:rPr lang="de-DE" b="0" i="1" dirty="0" smtClean="0"/>
              <a:t> </a:t>
            </a:r>
            <a:r>
              <a:rPr lang="de-DE" b="0" dirty="0" smtClean="0"/>
              <a:t>(</a:t>
            </a:r>
            <a:r>
              <a:rPr lang="de-DE" b="0" dirty="0" err="1" smtClean="0"/>
              <a:t>Sehgrube</a:t>
            </a:r>
            <a:r>
              <a:rPr lang="de-DE" b="0" dirty="0" smtClean="0"/>
              <a:t>)</a:t>
            </a:r>
          </a:p>
          <a:p>
            <a:pPr marL="342900" indent="-342900">
              <a:buClr>
                <a:schemeClr val="accent2"/>
              </a:buClr>
              <a:buFont typeface="Wingdings" panose="05000000000000000000" pitchFamily="2" charset="2"/>
              <a:buChar char="§"/>
            </a:pPr>
            <a:r>
              <a:rPr lang="de-DE" b="0" dirty="0" smtClean="0"/>
              <a:t>Verweilen des Blickes ≥ 0,3 </a:t>
            </a:r>
            <a:r>
              <a:rPr lang="de-DE" b="0" dirty="0" err="1" smtClean="0"/>
              <a:t>sek.</a:t>
            </a:r>
            <a:r>
              <a:rPr lang="de-DE" b="0" dirty="0" smtClean="0"/>
              <a:t> am Fixationspunkt</a:t>
            </a:r>
          </a:p>
          <a:p>
            <a:pPr marL="342900" indent="-342900">
              <a:buClr>
                <a:schemeClr val="accent2"/>
              </a:buClr>
              <a:buFont typeface="Wingdings" panose="05000000000000000000" pitchFamily="2" charset="2"/>
              <a:buChar char="§"/>
            </a:pPr>
            <a:endParaRPr lang="de-DE" b="0" dirty="0"/>
          </a:p>
          <a:p>
            <a:r>
              <a:rPr lang="de-DE" dirty="0"/>
              <a:t>Definition </a:t>
            </a:r>
            <a:r>
              <a:rPr lang="de-DE" dirty="0" err="1" smtClean="0"/>
              <a:t>Sehgrube</a:t>
            </a:r>
            <a:r>
              <a:rPr lang="de-DE" dirty="0" smtClean="0"/>
              <a:t>:</a:t>
            </a:r>
            <a:endParaRPr lang="de-DE" dirty="0"/>
          </a:p>
          <a:p>
            <a:r>
              <a:rPr lang="de-DE" b="0" dirty="0"/>
              <a:t>Netzhautstelle mit höchster Auflösung</a:t>
            </a:r>
            <a:br>
              <a:rPr lang="de-DE" b="0" dirty="0"/>
            </a:br>
            <a:r>
              <a:rPr lang="de-DE" b="0" dirty="0">
                <a:sym typeface="Wingdings" panose="05000000000000000000" pitchFamily="2" charset="2"/>
              </a:rPr>
              <a:t> zentrales Sehen: 100% Sehschärfe</a:t>
            </a:r>
            <a:br>
              <a:rPr lang="de-DE" b="0" dirty="0">
                <a:sym typeface="Wingdings" panose="05000000000000000000" pitchFamily="2" charset="2"/>
              </a:rPr>
            </a:br>
            <a:r>
              <a:rPr lang="de-DE" b="0" dirty="0">
                <a:sym typeface="Wingdings" panose="05000000000000000000" pitchFamily="2" charset="2"/>
              </a:rPr>
              <a:t>Hauptstehrichtung bei 1° zum Fixationspunkt </a:t>
            </a:r>
            <a:endParaRPr lang="de-DE" b="0" dirty="0"/>
          </a:p>
          <a:p>
            <a:pPr>
              <a:buClr>
                <a:schemeClr val="accent2"/>
              </a:buClr>
            </a:pPr>
            <a:endParaRPr lang="de-DE" sz="2200" dirty="0" smtClean="0"/>
          </a:p>
          <a:p>
            <a:pPr>
              <a:buClr>
                <a:schemeClr val="accent2"/>
              </a:buClr>
            </a:pPr>
            <a:r>
              <a:rPr lang="de-DE" dirty="0" smtClean="0"/>
              <a:t>Abstand </a:t>
            </a:r>
            <a:r>
              <a:rPr lang="de-DE" dirty="0"/>
              <a:t>zum Fixationspunkt	</a:t>
            </a:r>
            <a:r>
              <a:rPr lang="de-DE" dirty="0" smtClean="0"/>
              <a:t>	Sehschärfe</a:t>
            </a:r>
            <a:endParaRPr lang="de-DE" dirty="0"/>
          </a:p>
          <a:p>
            <a:pPr>
              <a:buClr>
                <a:schemeClr val="accent2"/>
              </a:buClr>
            </a:pPr>
            <a:r>
              <a:rPr lang="de-DE" b="0" dirty="0"/>
              <a:t>3 Grad					</a:t>
            </a:r>
            <a:r>
              <a:rPr lang="de-DE" b="0" dirty="0" smtClean="0"/>
              <a:t>	50</a:t>
            </a:r>
            <a:r>
              <a:rPr lang="de-DE" b="0" dirty="0"/>
              <a:t>%</a:t>
            </a:r>
          </a:p>
          <a:p>
            <a:pPr>
              <a:buClr>
                <a:schemeClr val="accent2"/>
              </a:buClr>
            </a:pPr>
            <a:r>
              <a:rPr lang="de-DE" b="0" dirty="0"/>
              <a:t>6-7 Grad					</a:t>
            </a:r>
            <a:r>
              <a:rPr lang="de-DE" b="0" dirty="0" smtClean="0"/>
              <a:t>	25</a:t>
            </a:r>
            <a:r>
              <a:rPr lang="de-DE" b="0" dirty="0"/>
              <a:t>%</a:t>
            </a:r>
          </a:p>
        </p:txBody>
      </p:sp>
      <p:graphicFrame>
        <p:nvGraphicFramePr>
          <p:cNvPr id="7" name="Object 2048" descr="Der zentrale Sehbereich wird anhand der Darstellung des Kopfes und Oberkörpers eines Mannes veranschaulicht. "/>
          <p:cNvGraphicFramePr>
            <a:graphicFrameLocks noChangeAspect="1"/>
          </p:cNvGraphicFramePr>
          <p:nvPr>
            <p:extLst>
              <p:ext uri="{D42A27DB-BD31-4B8C-83A1-F6EECF244321}">
                <p14:modId xmlns:p14="http://schemas.microsoft.com/office/powerpoint/2010/main" val="2636649535"/>
              </p:ext>
            </p:extLst>
          </p:nvPr>
        </p:nvGraphicFramePr>
        <p:xfrm>
          <a:off x="8760296" y="2852936"/>
          <a:ext cx="2217737" cy="1855788"/>
        </p:xfrm>
        <a:graphic>
          <a:graphicData uri="http://schemas.openxmlformats.org/presentationml/2006/ole">
            <mc:AlternateContent xmlns:mc="http://schemas.openxmlformats.org/markup-compatibility/2006">
              <mc:Choice xmlns:v="urn:schemas-microsoft-com:vml" Requires="v">
                <p:oleObj spid="_x0000_s2062" name="iGrafx Image Objekt" r:id="rId4" imgW="1504732" imgH="1162205" progId="">
                  <p:embed/>
                </p:oleObj>
              </mc:Choice>
              <mc:Fallback>
                <p:oleObj name="iGrafx Image Objekt" r:id="rId4" imgW="1504732" imgH="116220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760296" y="2852936"/>
                        <a:ext cx="2217737" cy="185578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 name="Datumsplatzhalter 3"/>
          <p:cNvSpPr>
            <a:spLocks noGrp="1"/>
          </p:cNvSpPr>
          <p:nvPr>
            <p:ph type="dt" sz="half" idx="10"/>
          </p:nvPr>
        </p:nvSpPr>
        <p:spPr/>
        <p:txBody>
          <a:bodyPr/>
          <a:lstStyle/>
          <a:p>
            <a:pPr>
              <a:defRPr/>
            </a:pPr>
            <a:fld id="{A395C53E-5B63-4EBC-BE73-0561D966001E}"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2</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64BF3704-6186-4150-B411-DAE4D11F88B1}" type="slidenum">
              <a:rPr lang="de-DE" altLang="de-DE" smtClean="0"/>
              <a:pPr/>
              <a:t>9</a:t>
            </a:fld>
            <a:endParaRPr lang="de-DE" altLang="de-DE"/>
          </a:p>
        </p:txBody>
      </p:sp>
    </p:spTree>
    <p:extLst>
      <p:ext uri="{BB962C8B-B14F-4D97-AF65-F5344CB8AC3E}">
        <p14:creationId xmlns:p14="http://schemas.microsoft.com/office/powerpoint/2010/main" val="2511822554"/>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1446</Words>
  <Application>Microsoft Office PowerPoint</Application>
  <PresentationFormat>Breitbild</PresentationFormat>
  <Paragraphs>262</Paragraphs>
  <Slides>18</Slides>
  <Notes>9</Notes>
  <HiddenSlides>0</HiddenSlides>
  <MMClips>0</MMClips>
  <ScaleCrop>false</ScaleCrop>
  <HeadingPairs>
    <vt:vector size="8" baseType="variant">
      <vt:variant>
        <vt:lpstr>Verwendete Schriftarten</vt:lpstr>
      </vt:variant>
      <vt:variant>
        <vt:i4>5</vt:i4>
      </vt:variant>
      <vt:variant>
        <vt:lpstr>Design</vt:lpstr>
      </vt:variant>
      <vt:variant>
        <vt:i4>1</vt:i4>
      </vt:variant>
      <vt:variant>
        <vt:lpstr>Eingebettete OLE-Server</vt:lpstr>
      </vt:variant>
      <vt:variant>
        <vt:i4>1</vt:i4>
      </vt:variant>
      <vt:variant>
        <vt:lpstr>Folientitel</vt:lpstr>
      </vt:variant>
      <vt:variant>
        <vt:i4>18</vt:i4>
      </vt:variant>
    </vt:vector>
  </HeadingPairs>
  <TitlesOfParts>
    <vt:vector size="25" baseType="lpstr">
      <vt:lpstr>Arial</vt:lpstr>
      <vt:lpstr>Cambria Math</vt:lpstr>
      <vt:lpstr>Times New Roman</vt:lpstr>
      <vt:lpstr>Verdana</vt:lpstr>
      <vt:lpstr>Wingdings</vt:lpstr>
      <vt:lpstr>KAN_Master</vt:lpstr>
      <vt:lpstr>iGrafx Image Objekt</vt:lpstr>
      <vt:lpstr>Anthropometrische und biomechanische Aspekte ergonomischer Gestaltung  Teil 2: Visuelle Daten für die anthropometrische Gestaltung</vt:lpstr>
      <vt:lpstr>Darum geht es </vt:lpstr>
      <vt:lpstr>Wichtige Kenngrößen der Sichtgeometrie - Sehachse</vt:lpstr>
      <vt:lpstr>Gesamtauslenkung normale Sehachse</vt:lpstr>
      <vt:lpstr>Beispiel: Form eines Pultaufbaus</vt:lpstr>
      <vt:lpstr>Wichtige Kenngrößen der Sichtgeometrie - Sehentfernung</vt:lpstr>
      <vt:lpstr>Richtwerte für bevorzugte Sehentfernungen</vt:lpstr>
      <vt:lpstr>Zusammenhang Zeichenhöhe - Sehabstand</vt:lpstr>
      <vt:lpstr>Sehbereich – Zentrales Sehen: Fixation</vt:lpstr>
      <vt:lpstr>Sehbereich – Zentrales Sehen vs. peripheres Sehen</vt:lpstr>
      <vt:lpstr>Sehbereich – Gesichtsfeld, Farbgesichtsfeld</vt:lpstr>
      <vt:lpstr>Sehbereich – Maximale und optimales Blickfeld</vt:lpstr>
      <vt:lpstr>Beispiel – Arbeitsplatz Kranführer</vt:lpstr>
      <vt:lpstr>Beispiel - Gabelstapler mit Drehkabine</vt:lpstr>
      <vt:lpstr>Wichtige Literatur - Normen</vt:lpstr>
      <vt:lpstr>Wichtige Literatur 1</vt:lpstr>
      <vt:lpstr>Wichtige Literatur 2</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23</cp:revision>
  <dcterms:created xsi:type="dcterms:W3CDTF">2023-07-17T12:06:45Z</dcterms:created>
  <dcterms:modified xsi:type="dcterms:W3CDTF">2023-09-08T06:39:50Z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