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4"/>
  </p:notesMasterIdLst>
  <p:handoutMasterIdLst>
    <p:handoutMasterId r:id="rId25"/>
  </p:handoutMasterIdLst>
  <p:sldIdLst>
    <p:sldId id="266" r:id="rId2"/>
    <p:sldId id="288" r:id="rId3"/>
    <p:sldId id="289" r:id="rId4"/>
    <p:sldId id="290" r:id="rId5"/>
    <p:sldId id="291" r:id="rId6"/>
    <p:sldId id="292" r:id="rId7"/>
    <p:sldId id="293" r:id="rId8"/>
    <p:sldId id="294" r:id="rId9"/>
    <p:sldId id="295" r:id="rId10"/>
    <p:sldId id="296" r:id="rId11"/>
    <p:sldId id="297" r:id="rId12"/>
    <p:sldId id="298" r:id="rId13"/>
    <p:sldId id="299" r:id="rId14"/>
    <p:sldId id="300" r:id="rId15"/>
    <p:sldId id="301" r:id="rId16"/>
    <p:sldId id="306" r:id="rId17"/>
    <p:sldId id="303" r:id="rId18"/>
    <p:sldId id="304" r:id="rId19"/>
    <p:sldId id="307" r:id="rId20"/>
    <p:sldId id="305" r:id="rId21"/>
    <p:sldId id="308" r:id="rId22"/>
    <p:sldId id="287" r:id="rId23"/>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994"/>
    <a:srgbClr val="FAB500"/>
    <a:srgbClr val="E8E8E8"/>
    <a:srgbClr val="0095DB"/>
    <a:srgbClr val="008C8E"/>
    <a:srgbClr val="FFDB92"/>
    <a:srgbClr val="5775B3"/>
    <a:srgbClr val="577511"/>
    <a:srgbClr val="FFFFFF"/>
    <a:srgbClr val="E14D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0317" autoAdjust="0"/>
  </p:normalViewPr>
  <p:slideViewPr>
    <p:cSldViewPr>
      <p:cViewPr varScale="1">
        <p:scale>
          <a:sx n="74" d="100"/>
          <a:sy n="74" d="100"/>
        </p:scale>
        <p:origin x="77" y="163"/>
      </p:cViewPr>
      <p:guideLst>
        <p:guide orient="horz" pos="2160"/>
        <p:guide pos="3840"/>
      </p:guideLst>
    </p:cSldViewPr>
  </p:slideViewPr>
  <p:outlineViewPr>
    <p:cViewPr>
      <p:scale>
        <a:sx n="33" d="100"/>
        <a:sy n="33" d="100"/>
      </p:scale>
      <p:origin x="0" y="-2198"/>
    </p:cViewPr>
  </p:outlineViewPr>
  <p:notesTextViewPr>
    <p:cViewPr>
      <p:scale>
        <a:sx n="3" d="2"/>
        <a:sy n="3" d="2"/>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fld id="{21567F1F-9DFD-42D4-A9F5-FE1AE7FD47C1}" type="slidenum">
              <a:rPr lang="de-DE" altLang="de-DE" smtClean="0"/>
              <a:pPr>
                <a:spcBef>
                  <a:spcPct val="0"/>
                </a:spcBef>
              </a:pPr>
              <a:t>1</a:t>
            </a:fld>
            <a:endParaRPr lang="de-DE" altLang="de-DE"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smtClean="0"/>
          </a:p>
        </p:txBody>
      </p:sp>
    </p:spTree>
    <p:extLst>
      <p:ext uri="{BB962C8B-B14F-4D97-AF65-F5344CB8AC3E}">
        <p14:creationId xmlns:p14="http://schemas.microsoft.com/office/powerpoint/2010/main" val="18310877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190500"/>
            <a:r>
              <a:rPr lang="de-DE" altLang="de-DE" b="1" dirty="0" smtClean="0"/>
              <a:t>Beispiel </a:t>
            </a:r>
            <a:r>
              <a:rPr lang="de-DE" altLang="de-DE" b="1" dirty="0" err="1" smtClean="0"/>
              <a:t>CharAT:Ergonomics</a:t>
            </a:r>
            <a:r>
              <a:rPr lang="de-DE" altLang="de-DE" b="1" dirty="0" smtClean="0"/>
              <a:t>:</a:t>
            </a:r>
            <a:r>
              <a:rPr lang="de-DE" altLang="de-DE" dirty="0" smtClean="0"/>
              <a:t>  </a:t>
            </a:r>
          </a:p>
          <a:p>
            <a:pPr defTabSz="190500"/>
            <a:r>
              <a:rPr lang="de-DE" altLang="de-DE" dirty="0" smtClean="0"/>
              <a:t>Produkt der Firma Virtual Human Engineering GmbH (Kernsoftware); Weiterentwicklung zum </a:t>
            </a:r>
            <a:r>
              <a:rPr lang="de-DE" altLang="de-DE" dirty="0" err="1" smtClean="0"/>
              <a:t>Ergonomiewerkzeug</a:t>
            </a:r>
            <a:r>
              <a:rPr lang="de-DE" altLang="de-DE" dirty="0" smtClean="0"/>
              <a:t> in Zusammenarbeit mit der TU Dresden, Arbeitswissenschaft </a:t>
            </a:r>
            <a:r>
              <a:rPr lang="de-DE" altLang="de-DE" dirty="0" smtClean="0">
                <a:sym typeface="Wingdings" panose="05000000000000000000" pitchFamily="2" charset="2"/>
              </a:rPr>
              <a:t> Entwicklung von </a:t>
            </a:r>
            <a:r>
              <a:rPr lang="de-DE" altLang="de-DE" dirty="0" err="1" smtClean="0">
                <a:sym typeface="Wingdings" panose="05000000000000000000" pitchFamily="2" charset="2"/>
              </a:rPr>
              <a:t>Ergotyping</a:t>
            </a:r>
            <a:r>
              <a:rPr lang="de-DE" altLang="de-DE" dirty="0" smtClean="0">
                <a:sym typeface="Wingdings" panose="05000000000000000000" pitchFamily="2" charset="2"/>
              </a:rPr>
              <a:t>-Tools an der Professur Arbeitswissenschaft</a:t>
            </a:r>
          </a:p>
          <a:p>
            <a:pPr defTabSz="190500"/>
            <a:endParaRPr lang="de-DE" altLang="de-DE" dirty="0" smtClean="0">
              <a:sym typeface="Wingdings" panose="05000000000000000000" pitchFamily="2" charset="2"/>
            </a:endParaRPr>
          </a:p>
          <a:p>
            <a:pPr marL="0" marR="0" indent="0" algn="l" defTabSz="190500" rtl="0" eaLnBrk="0" fontAlgn="base" latinLnBrk="0" hangingPunct="0">
              <a:lnSpc>
                <a:spcPct val="100000"/>
              </a:lnSpc>
              <a:spcBef>
                <a:spcPct val="30000"/>
              </a:spcBef>
              <a:spcAft>
                <a:spcPct val="0"/>
              </a:spcAft>
              <a:buClrTx/>
              <a:buSzTx/>
              <a:buFontTx/>
              <a:buNone/>
              <a:tabLst/>
              <a:defRPr/>
            </a:pPr>
            <a:r>
              <a:rPr lang="de-DE" dirty="0" smtClean="0"/>
              <a:t>Beispielanwendung innerhalb eines von der DFG geförderten Projektes zur dynamischen Sichtfelduntersuchung von mobilen</a:t>
            </a:r>
            <a:r>
              <a:rPr lang="de-DE" baseline="0" dirty="0" smtClean="0"/>
              <a:t> Arbeitsmaschinen (TU Dresden, Professur Arbeitswissenschaft in Zusammenarbeit mit Professur Baumaschinen und Fördertechnik)</a:t>
            </a:r>
            <a:endParaRPr lang="de-DE" dirty="0" smtClean="0"/>
          </a:p>
          <a:p>
            <a:pPr marL="171450" marR="0" indent="-171450" algn="l" defTabSz="190500" rtl="0" eaLnBrk="0" fontAlgn="base" latinLnBrk="0" hangingPunct="0">
              <a:lnSpc>
                <a:spcPct val="100000"/>
              </a:lnSpc>
              <a:spcBef>
                <a:spcPct val="30000"/>
              </a:spcBef>
              <a:spcAft>
                <a:spcPct val="0"/>
              </a:spcAft>
              <a:buClrTx/>
              <a:buSzTx/>
              <a:buFontTx/>
              <a:buChar char="-"/>
              <a:tabLst/>
              <a:defRPr/>
            </a:pPr>
            <a:r>
              <a:rPr lang="de-DE" dirty="0" smtClean="0"/>
              <a:t>Datenaggregation im Entwurfswerkzeug mit dem Digitalem Menschmodell </a:t>
            </a:r>
            <a:r>
              <a:rPr lang="de-DE" dirty="0" err="1" smtClean="0"/>
              <a:t>CharAT</a:t>
            </a:r>
            <a:r>
              <a:rPr lang="de-DE" dirty="0" smtClean="0"/>
              <a:t> </a:t>
            </a:r>
            <a:r>
              <a:rPr lang="de-DE" dirty="0" err="1" smtClean="0"/>
              <a:t>Ergonomics</a:t>
            </a:r>
            <a:r>
              <a:rPr lang="de-DE" dirty="0" smtClean="0"/>
              <a:t> </a:t>
            </a:r>
          </a:p>
          <a:p>
            <a:r>
              <a:rPr lang="de-DE" dirty="0" smtClean="0"/>
              <a:t>Die aggregierten Daten setzen sich zusammen aus:</a:t>
            </a:r>
          </a:p>
          <a:p>
            <a:pPr marL="901700" indent="-457200">
              <a:buFont typeface="Arial" panose="020B0604020202020204" pitchFamily="34" charset="0"/>
              <a:buChar char="•"/>
            </a:pPr>
            <a:r>
              <a:rPr lang="de-DE" dirty="0" smtClean="0"/>
              <a:t>	Position-Inputs für Maschinendynamik und Umgebungsobjekte</a:t>
            </a:r>
          </a:p>
          <a:p>
            <a:pPr marL="901700" indent="-457200">
              <a:buFont typeface="Arial" panose="020B0604020202020204" pitchFamily="34" charset="0"/>
              <a:buChar char="•"/>
            </a:pPr>
            <a:r>
              <a:rPr lang="de-DE" dirty="0" smtClean="0"/>
              <a:t>Daten zur Körperbewegung (dynamische Körperwinkel) über das CUELA Messsystem des IFA Sankt Augustin</a:t>
            </a:r>
          </a:p>
          <a:p>
            <a:pPr marL="901700" indent="-457200">
              <a:buFont typeface="Arial" panose="020B0604020202020204" pitchFamily="34" charset="0"/>
              <a:buChar char="•"/>
            </a:pPr>
            <a:r>
              <a:rPr lang="de-DE" dirty="0" smtClean="0"/>
              <a:t>Blickerfassungsdaten zur Bestimmung der Fixationsrichtungen für beide Augen</a:t>
            </a:r>
          </a:p>
          <a:p>
            <a:pPr marL="171450" marR="0" indent="-171450" algn="l" defTabSz="190500" rtl="0" eaLnBrk="0" fontAlgn="base" latinLnBrk="0" hangingPunct="0">
              <a:lnSpc>
                <a:spcPct val="100000"/>
              </a:lnSpc>
              <a:spcBef>
                <a:spcPct val="30000"/>
              </a:spcBef>
              <a:spcAft>
                <a:spcPct val="0"/>
              </a:spcAft>
              <a:buClrTx/>
              <a:buSzTx/>
              <a:buFontTx/>
              <a:buChar char="-"/>
              <a:tabLst/>
              <a:defRPr/>
            </a:pPr>
            <a:endParaRPr lang="de-DE" dirty="0" smtClean="0"/>
          </a:p>
          <a:p>
            <a:pPr defTabSz="190500"/>
            <a:endParaRPr lang="de-DE" altLang="de-DE" dirty="0" smtClean="0"/>
          </a:p>
          <a:p>
            <a:endParaRPr lang="de-DE" dirty="0"/>
          </a:p>
        </p:txBody>
      </p:sp>
      <p:sp>
        <p:nvSpPr>
          <p:cNvPr id="4" name="Foliennummernplatzhalter 3"/>
          <p:cNvSpPr>
            <a:spLocks noGrp="1"/>
          </p:cNvSpPr>
          <p:nvPr>
            <p:ph type="sldNum" sz="quarter" idx="10"/>
          </p:nvPr>
        </p:nvSpPr>
        <p:spPr/>
        <p:txBody>
          <a:bodyPr/>
          <a:lstStyle/>
          <a:p>
            <a:fld id="{FF15C48B-E105-4D38-AC0C-CF2314916B12}" type="slidenum">
              <a:rPr lang="de-DE" altLang="de-DE" smtClean="0"/>
              <a:pPr/>
              <a:t>12</a:t>
            </a:fld>
            <a:endParaRPr lang="de-DE" altLang="de-DE"/>
          </a:p>
        </p:txBody>
      </p:sp>
    </p:spTree>
    <p:extLst>
      <p:ext uri="{BB962C8B-B14F-4D97-AF65-F5344CB8AC3E}">
        <p14:creationId xmlns:p14="http://schemas.microsoft.com/office/powerpoint/2010/main" val="9587510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190500"/>
            <a:r>
              <a:rPr lang="de-DE" altLang="de-DE" b="1" dirty="0" smtClean="0"/>
              <a:t>Beispiel </a:t>
            </a:r>
            <a:r>
              <a:rPr lang="de-DE" altLang="de-DE" b="1" dirty="0" err="1" smtClean="0"/>
              <a:t>CharAT:Ergonomics</a:t>
            </a:r>
            <a:r>
              <a:rPr lang="de-DE" altLang="de-DE" b="1" dirty="0" smtClean="0"/>
              <a:t>:</a:t>
            </a:r>
            <a:r>
              <a:rPr lang="de-DE" altLang="de-DE" dirty="0" smtClean="0"/>
              <a:t>  </a:t>
            </a:r>
          </a:p>
          <a:p>
            <a:pPr defTabSz="190500"/>
            <a:r>
              <a:rPr lang="de-DE" altLang="de-DE" dirty="0" smtClean="0"/>
              <a:t>Produkt der Firma Virtual Human Engineering GmbH (Kernsoftware); Weiterentwicklung zum </a:t>
            </a:r>
            <a:r>
              <a:rPr lang="de-DE" altLang="de-DE" dirty="0" err="1" smtClean="0"/>
              <a:t>Ergonomiewerkzeug</a:t>
            </a:r>
            <a:r>
              <a:rPr lang="de-DE" altLang="de-DE" dirty="0" smtClean="0"/>
              <a:t> in Zusammenarbeit mit der TU Dresden, Arbeitswissenschaft </a:t>
            </a:r>
            <a:r>
              <a:rPr lang="de-DE" altLang="de-DE" dirty="0" smtClean="0">
                <a:sym typeface="Wingdings" panose="05000000000000000000" pitchFamily="2" charset="2"/>
              </a:rPr>
              <a:t> Entwicklung von </a:t>
            </a:r>
            <a:r>
              <a:rPr lang="de-DE" altLang="de-DE" dirty="0" err="1" smtClean="0">
                <a:sym typeface="Wingdings" panose="05000000000000000000" pitchFamily="2" charset="2"/>
              </a:rPr>
              <a:t>Ergotyping</a:t>
            </a:r>
            <a:r>
              <a:rPr lang="de-DE" altLang="de-DE" dirty="0" smtClean="0">
                <a:sym typeface="Wingdings" panose="05000000000000000000" pitchFamily="2" charset="2"/>
              </a:rPr>
              <a:t>-Tools an der Professur Arbeitswissenschaft</a:t>
            </a:r>
          </a:p>
          <a:p>
            <a:pPr defTabSz="190500"/>
            <a:endParaRPr lang="de-DE" altLang="de-DE" dirty="0" smtClean="0">
              <a:sym typeface="Wingdings" panose="05000000000000000000" pitchFamily="2" charset="2"/>
            </a:endParaRPr>
          </a:p>
          <a:p>
            <a:pPr defTabSz="190500"/>
            <a:r>
              <a:rPr lang="de-DE" altLang="de-DE" dirty="0" smtClean="0">
                <a:sym typeface="Wingdings" panose="05000000000000000000" pitchFamily="2" charset="2"/>
              </a:rPr>
              <a:t>Bild links: TU Dresden, Arbeitswissenschaft: Entwickelte </a:t>
            </a:r>
            <a:r>
              <a:rPr lang="de-DE" altLang="de-DE" dirty="0" err="1" smtClean="0">
                <a:sym typeface="Wingdings" panose="05000000000000000000" pitchFamily="2" charset="2"/>
              </a:rPr>
              <a:t>Ergotyping</a:t>
            </a:r>
            <a:r>
              <a:rPr lang="de-DE" altLang="de-DE" dirty="0" smtClean="0">
                <a:sym typeface="Wingdings" panose="05000000000000000000" pitchFamily="2" charset="2"/>
              </a:rPr>
              <a:t>-Tools für das Menschmodell </a:t>
            </a:r>
            <a:r>
              <a:rPr lang="de-DE" altLang="de-DE" dirty="0" err="1" smtClean="0">
                <a:sym typeface="Wingdings" panose="05000000000000000000" pitchFamily="2" charset="2"/>
              </a:rPr>
              <a:t>CharAT</a:t>
            </a:r>
            <a:r>
              <a:rPr lang="de-DE" altLang="de-DE" dirty="0" smtClean="0">
                <a:sym typeface="Wingdings" panose="05000000000000000000" pitchFamily="2" charset="2"/>
              </a:rPr>
              <a:t> </a:t>
            </a:r>
            <a:r>
              <a:rPr lang="de-DE" altLang="de-DE" dirty="0" err="1" smtClean="0">
                <a:sym typeface="Wingdings" panose="05000000000000000000" pitchFamily="2" charset="2"/>
              </a:rPr>
              <a:t>Ergonomics</a:t>
            </a:r>
            <a:r>
              <a:rPr lang="de-DE" altLang="de-DE" dirty="0" smtClean="0">
                <a:sym typeface="Wingdings" panose="05000000000000000000" pitchFamily="2" charset="2"/>
              </a:rPr>
              <a:t> (Sicht, Körperkräfte,</a:t>
            </a:r>
            <a:r>
              <a:rPr lang="de-DE" altLang="de-DE" baseline="0" dirty="0" smtClean="0">
                <a:sym typeface="Wingdings" panose="05000000000000000000" pitchFamily="2" charset="2"/>
              </a:rPr>
              <a:t> Lastenhandhabung, Körperhaltung)</a:t>
            </a:r>
          </a:p>
          <a:p>
            <a:pPr defTabSz="190500"/>
            <a:r>
              <a:rPr lang="de-DE" altLang="de-DE" baseline="0" dirty="0" smtClean="0">
                <a:sym typeface="Wingdings" panose="05000000000000000000" pitchFamily="2" charset="2"/>
              </a:rPr>
              <a:t>Im Beispiel: Körperhaltungsbewertung nach RULA beim Umwenden von Dachsteinen</a:t>
            </a:r>
            <a:endParaRPr lang="de-DE" altLang="de-DE" dirty="0" smtClean="0">
              <a:sym typeface="Wingdings" panose="05000000000000000000" pitchFamily="2" charset="2"/>
            </a:endParaRPr>
          </a:p>
          <a:p>
            <a:pPr defTabSz="190500"/>
            <a:endParaRPr lang="de-DE" altLang="de-DE" dirty="0" smtClean="0">
              <a:sym typeface="Wingdings" panose="05000000000000000000" pitchFamily="2" charset="2"/>
            </a:endParaRPr>
          </a:p>
          <a:p>
            <a:pPr defTabSz="190500"/>
            <a:endParaRPr lang="de-DE" altLang="de-DE" dirty="0" smtClean="0">
              <a:sym typeface="Wingdings" panose="05000000000000000000" pitchFamily="2" charset="2"/>
            </a:endParaRPr>
          </a:p>
          <a:p>
            <a:pPr defTabSz="190500"/>
            <a:r>
              <a:rPr lang="de-DE" altLang="de-DE" dirty="0" smtClean="0">
                <a:sym typeface="Wingdings" panose="05000000000000000000" pitchFamily="2" charset="2"/>
              </a:rPr>
              <a:t>Bild rechts: TU Dresden, Arbeitswissenschaft:</a:t>
            </a:r>
            <a:r>
              <a:rPr lang="de-DE" altLang="de-DE" baseline="0" dirty="0" smtClean="0">
                <a:sym typeface="Wingdings" panose="05000000000000000000" pitchFamily="2" charset="2"/>
              </a:rPr>
              <a:t> </a:t>
            </a:r>
            <a:r>
              <a:rPr lang="de-DE" altLang="de-DE" dirty="0" smtClean="0">
                <a:sym typeface="Wingdings" panose="05000000000000000000" pitchFamily="2" charset="2"/>
              </a:rPr>
              <a:t>Untersuchung eines Stuhlkonzepts als Multifunktionseinheit für die Anpassung an schwer zugängliche Montagestellen bei der Flugzeugfertigung</a:t>
            </a:r>
          </a:p>
          <a:p>
            <a:pPr defTabSz="190500"/>
            <a:r>
              <a:rPr lang="de-DE" altLang="de-DE" dirty="0" smtClean="0">
                <a:sym typeface="Wingdings" panose="05000000000000000000" pitchFamily="2" charset="2"/>
              </a:rPr>
              <a:t>Untersuchungen mit Druckmessmatte und mittels digitalem Menschmodell</a:t>
            </a:r>
          </a:p>
          <a:p>
            <a:pPr defTabSz="190500"/>
            <a:endParaRPr lang="de-DE" altLang="de-DE" dirty="0" smtClean="0">
              <a:sym typeface="Wingdings" panose="05000000000000000000" pitchFamily="2" charset="2"/>
            </a:endParaRPr>
          </a:p>
          <a:p>
            <a:endParaRPr lang="de-DE" dirty="0"/>
          </a:p>
        </p:txBody>
      </p:sp>
      <p:sp>
        <p:nvSpPr>
          <p:cNvPr id="4" name="Foliennummernplatzhalter 3"/>
          <p:cNvSpPr>
            <a:spLocks noGrp="1"/>
          </p:cNvSpPr>
          <p:nvPr>
            <p:ph type="sldNum" sz="quarter" idx="10"/>
          </p:nvPr>
        </p:nvSpPr>
        <p:spPr/>
        <p:txBody>
          <a:bodyPr/>
          <a:lstStyle/>
          <a:p>
            <a:fld id="{FF15C48B-E105-4D38-AC0C-CF2314916B12}" type="slidenum">
              <a:rPr lang="de-DE" altLang="de-DE" smtClean="0"/>
              <a:pPr/>
              <a:t>13</a:t>
            </a:fld>
            <a:endParaRPr lang="de-DE" altLang="de-DE"/>
          </a:p>
        </p:txBody>
      </p:sp>
    </p:spTree>
    <p:extLst>
      <p:ext uri="{BB962C8B-B14F-4D97-AF65-F5344CB8AC3E}">
        <p14:creationId xmlns:p14="http://schemas.microsoft.com/office/powerpoint/2010/main" val="39972191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190500"/>
            <a:r>
              <a:rPr lang="de-DE" altLang="de-DE" b="1" dirty="0" smtClean="0"/>
              <a:t>Beispiel </a:t>
            </a:r>
            <a:r>
              <a:rPr lang="de-DE" altLang="de-DE" b="1" dirty="0" err="1" smtClean="0"/>
              <a:t>CharAT:Ergonomics</a:t>
            </a:r>
            <a:r>
              <a:rPr lang="de-DE" altLang="de-DE" b="1" dirty="0" smtClean="0"/>
              <a:t>:</a:t>
            </a:r>
            <a:r>
              <a:rPr lang="de-DE" altLang="de-DE" dirty="0" smtClean="0"/>
              <a:t>  </a:t>
            </a:r>
          </a:p>
          <a:p>
            <a:pPr defTabSz="190500"/>
            <a:r>
              <a:rPr lang="de-DE" altLang="de-DE" dirty="0" smtClean="0"/>
              <a:t>Produkt der Firma Virtual Human Engineering GmbH (Kernsoftware); Weiterentwicklung zum </a:t>
            </a:r>
            <a:r>
              <a:rPr lang="de-DE" altLang="de-DE" dirty="0" err="1" smtClean="0"/>
              <a:t>Ergonomiewerkzeug</a:t>
            </a:r>
            <a:r>
              <a:rPr lang="de-DE" altLang="de-DE" dirty="0" smtClean="0"/>
              <a:t> in Zusammenarbeit mit der TU Dresden, Arbeitswissenschaft </a:t>
            </a:r>
            <a:r>
              <a:rPr lang="de-DE" altLang="de-DE" dirty="0" smtClean="0">
                <a:sym typeface="Wingdings" panose="05000000000000000000" pitchFamily="2" charset="2"/>
              </a:rPr>
              <a:t> Entwicklung von </a:t>
            </a:r>
            <a:r>
              <a:rPr lang="de-DE" altLang="de-DE" dirty="0" err="1" smtClean="0">
                <a:sym typeface="Wingdings" panose="05000000000000000000" pitchFamily="2" charset="2"/>
              </a:rPr>
              <a:t>Ergotyping</a:t>
            </a:r>
            <a:r>
              <a:rPr lang="de-DE" altLang="de-DE" dirty="0" smtClean="0">
                <a:sym typeface="Wingdings" panose="05000000000000000000" pitchFamily="2" charset="2"/>
              </a:rPr>
              <a:t>-Tools an der Professur Arbeitswissenschaft</a:t>
            </a:r>
          </a:p>
          <a:p>
            <a:pPr defTabSz="190500"/>
            <a:endParaRPr lang="de-DE" altLang="de-DE" dirty="0" smtClean="0">
              <a:sym typeface="Wingdings" panose="05000000000000000000" pitchFamily="2" charset="2"/>
            </a:endParaRPr>
          </a:p>
          <a:p>
            <a:pPr defTabSz="190500"/>
            <a:r>
              <a:rPr lang="de-DE" sz="1200" kern="1200" dirty="0" smtClean="0">
                <a:solidFill>
                  <a:schemeClr val="tx1"/>
                </a:solidFill>
                <a:effectLst/>
                <a:latin typeface="Arial" charset="0"/>
                <a:ea typeface="+mn-ea"/>
                <a:cs typeface="+mn-cs"/>
              </a:rPr>
              <a:t>virtuelle 3D-Unterstützung, um unerwünschte Risiken bei der Entwicklung neuer Systeme oder Geräte</a:t>
            </a:r>
            <a:r>
              <a:rPr lang="de-DE" sz="1200" kern="1200" baseline="0" dirty="0" smtClean="0">
                <a:solidFill>
                  <a:schemeClr val="tx1"/>
                </a:solidFill>
                <a:effectLst/>
                <a:latin typeface="Arial" charset="0"/>
                <a:ea typeface="+mn-ea"/>
                <a:cs typeface="+mn-cs"/>
              </a:rPr>
              <a:t> für das </a:t>
            </a:r>
            <a:r>
              <a:rPr lang="de-DE" sz="1200" kern="1200" dirty="0" smtClean="0">
                <a:solidFill>
                  <a:schemeClr val="tx1"/>
                </a:solidFill>
                <a:effectLst/>
                <a:latin typeface="Arial" charset="0"/>
                <a:ea typeface="+mn-ea"/>
                <a:cs typeface="+mn-cs"/>
              </a:rPr>
              <a:t>Gesundheitswesen</a:t>
            </a:r>
            <a:r>
              <a:rPr lang="de-DE" sz="1200" kern="1200" baseline="0" dirty="0" smtClean="0">
                <a:solidFill>
                  <a:schemeClr val="tx1"/>
                </a:solidFill>
                <a:effectLst/>
                <a:latin typeface="Arial" charset="0"/>
                <a:ea typeface="+mn-ea"/>
                <a:cs typeface="+mn-cs"/>
              </a:rPr>
              <a:t> </a:t>
            </a:r>
            <a:r>
              <a:rPr lang="de-DE" sz="1200" kern="1200" dirty="0" smtClean="0">
                <a:solidFill>
                  <a:schemeClr val="tx1"/>
                </a:solidFill>
                <a:effectLst/>
                <a:latin typeface="Arial" charset="0"/>
                <a:ea typeface="+mn-ea"/>
                <a:cs typeface="+mn-cs"/>
              </a:rPr>
              <a:t>zu vermeiden</a:t>
            </a:r>
          </a:p>
          <a:p>
            <a:pPr defTabSz="190500"/>
            <a:r>
              <a:rPr lang="de-DE" altLang="de-DE" sz="1200" kern="1200" dirty="0" smtClean="0">
                <a:solidFill>
                  <a:schemeClr val="tx1"/>
                </a:solidFill>
                <a:effectLst/>
                <a:latin typeface="Arial" charset="0"/>
                <a:ea typeface="+mn-ea"/>
                <a:cs typeface="+mn-cs"/>
                <a:sym typeface="Wingdings" panose="05000000000000000000" pitchFamily="2" charset="2"/>
              </a:rPr>
              <a:t> z. B. anthropometrische Anpassung an das</a:t>
            </a:r>
            <a:r>
              <a:rPr lang="de-DE" altLang="de-DE" sz="1200" kern="1200" baseline="0" dirty="0" smtClean="0">
                <a:solidFill>
                  <a:schemeClr val="tx1"/>
                </a:solidFill>
                <a:effectLst/>
                <a:latin typeface="Arial" charset="0"/>
                <a:ea typeface="+mn-ea"/>
                <a:cs typeface="+mn-cs"/>
                <a:sym typeface="Wingdings" panose="05000000000000000000" pitchFamily="2" charset="2"/>
              </a:rPr>
              <a:t> medizinische Personal</a:t>
            </a:r>
            <a:endParaRPr lang="de-DE" altLang="de-DE" dirty="0" smtClean="0">
              <a:sym typeface="Wingdings" panose="05000000000000000000" pitchFamily="2" charset="2"/>
            </a:endParaRPr>
          </a:p>
          <a:p>
            <a:endParaRPr lang="de-DE" dirty="0"/>
          </a:p>
        </p:txBody>
      </p:sp>
      <p:sp>
        <p:nvSpPr>
          <p:cNvPr id="4" name="Foliennummernplatzhalter 3"/>
          <p:cNvSpPr>
            <a:spLocks noGrp="1"/>
          </p:cNvSpPr>
          <p:nvPr>
            <p:ph type="sldNum" sz="quarter" idx="10"/>
          </p:nvPr>
        </p:nvSpPr>
        <p:spPr/>
        <p:txBody>
          <a:bodyPr/>
          <a:lstStyle/>
          <a:p>
            <a:fld id="{FF15C48B-E105-4D38-AC0C-CF2314916B12}" type="slidenum">
              <a:rPr lang="de-DE" altLang="de-DE" smtClean="0"/>
              <a:pPr/>
              <a:t>14</a:t>
            </a:fld>
            <a:endParaRPr lang="de-DE" altLang="de-DE"/>
          </a:p>
        </p:txBody>
      </p:sp>
    </p:spTree>
    <p:extLst>
      <p:ext uri="{BB962C8B-B14F-4D97-AF65-F5344CB8AC3E}">
        <p14:creationId xmlns:p14="http://schemas.microsoft.com/office/powerpoint/2010/main" val="5944954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190500"/>
            <a:r>
              <a:rPr lang="de-DE" altLang="de-DE" b="1" dirty="0" smtClean="0"/>
              <a:t>Beispiel </a:t>
            </a:r>
            <a:r>
              <a:rPr lang="de-DE" altLang="de-DE" b="1" dirty="0" err="1" smtClean="0"/>
              <a:t>ViveHuman</a:t>
            </a:r>
            <a:r>
              <a:rPr lang="de-DE" altLang="de-DE" b="1" baseline="0" dirty="0" smtClean="0"/>
              <a:t> in </a:t>
            </a:r>
            <a:r>
              <a:rPr lang="de-DE" altLang="de-DE" b="1" baseline="0" dirty="0" err="1" smtClean="0"/>
              <a:t>ViveLAB</a:t>
            </a:r>
            <a:r>
              <a:rPr lang="de-DE" altLang="de-DE" b="1" dirty="0" smtClean="0"/>
              <a:t>:</a:t>
            </a:r>
            <a:r>
              <a:rPr lang="de-DE" altLang="de-DE" dirty="0" smtClean="0"/>
              <a:t>  </a:t>
            </a:r>
          </a:p>
          <a:p>
            <a:pPr defTabSz="190500"/>
            <a:r>
              <a:rPr lang="de-DE" altLang="de-DE" dirty="0" smtClean="0"/>
              <a:t>Produkt der Firma </a:t>
            </a:r>
            <a:r>
              <a:rPr lang="de-DE" altLang="de-DE" dirty="0" err="1" smtClean="0"/>
              <a:t>vivetech</a:t>
            </a:r>
            <a:r>
              <a:rPr lang="de-DE" altLang="de-DE" dirty="0" smtClean="0"/>
              <a:t> ltd.</a:t>
            </a:r>
            <a:r>
              <a:rPr lang="de-DE" altLang="de-DE" baseline="0" dirty="0" smtClean="0"/>
              <a:t> (www.vivetech.com)</a:t>
            </a:r>
            <a:endParaRPr lang="de-DE" altLang="de-DE" dirty="0" smtClean="0"/>
          </a:p>
          <a:p>
            <a:pPr defTabSz="190500"/>
            <a:r>
              <a:rPr lang="de-DE" sz="1200" kern="1200" dirty="0" err="1" smtClean="0">
                <a:solidFill>
                  <a:schemeClr val="tx1"/>
                </a:solidFill>
                <a:effectLst/>
                <a:latin typeface="Arial" charset="0"/>
                <a:ea typeface="+mn-ea"/>
                <a:cs typeface="+mn-cs"/>
              </a:rPr>
              <a:t>ViVeLab</a:t>
            </a:r>
            <a:r>
              <a:rPr lang="de-DE" sz="1200" kern="1200" dirty="0" smtClean="0">
                <a:solidFill>
                  <a:schemeClr val="tx1"/>
                </a:solidFill>
                <a:effectLst/>
                <a:latin typeface="Arial" charset="0"/>
                <a:ea typeface="+mn-ea"/>
                <a:cs typeface="+mn-cs"/>
              </a:rPr>
              <a:t> ist ein komplexes </a:t>
            </a:r>
            <a:r>
              <a:rPr lang="de-DE" sz="1200" kern="1200" dirty="0" err="1" smtClean="0">
                <a:solidFill>
                  <a:schemeClr val="tx1"/>
                </a:solidFill>
                <a:effectLst/>
                <a:latin typeface="Arial" charset="0"/>
                <a:ea typeface="+mn-ea"/>
                <a:cs typeface="+mn-cs"/>
              </a:rPr>
              <a:t>kollaboratives</a:t>
            </a:r>
            <a:r>
              <a:rPr lang="de-DE" sz="1200" kern="1200" dirty="0" smtClean="0">
                <a:solidFill>
                  <a:schemeClr val="tx1"/>
                </a:solidFill>
                <a:effectLst/>
                <a:latin typeface="Arial" charset="0"/>
                <a:ea typeface="+mn-ea"/>
                <a:cs typeface="+mn-cs"/>
              </a:rPr>
              <a:t> Online-System</a:t>
            </a:r>
            <a:r>
              <a:rPr lang="de-DE" sz="1200" kern="1200" baseline="0" dirty="0" smtClean="0">
                <a:solidFill>
                  <a:schemeClr val="tx1"/>
                </a:solidFill>
                <a:effectLst/>
                <a:latin typeface="Arial" charset="0"/>
                <a:ea typeface="+mn-ea"/>
                <a:cs typeface="+mn-cs"/>
              </a:rPr>
              <a:t> für die </a:t>
            </a:r>
            <a:r>
              <a:rPr lang="de-DE" sz="1200" kern="1200" dirty="0" smtClean="0">
                <a:solidFill>
                  <a:schemeClr val="tx1"/>
                </a:solidFill>
                <a:effectLst/>
                <a:latin typeface="Arial" charset="0"/>
                <a:ea typeface="+mn-ea"/>
                <a:cs typeface="+mn-cs"/>
              </a:rPr>
              <a:t>virtuelle Erprobung und Überprüfung von Produktplanungslösungen und zur Simulation</a:t>
            </a:r>
            <a:r>
              <a:rPr lang="de-DE" sz="1200" kern="1200" baseline="0" dirty="0" smtClean="0">
                <a:solidFill>
                  <a:schemeClr val="tx1"/>
                </a:solidFill>
                <a:effectLst/>
                <a:latin typeface="Arial" charset="0"/>
                <a:ea typeface="+mn-ea"/>
                <a:cs typeface="+mn-cs"/>
              </a:rPr>
              <a:t> von </a:t>
            </a:r>
            <a:r>
              <a:rPr lang="de-DE" sz="1200" kern="1200" dirty="0" smtClean="0">
                <a:solidFill>
                  <a:schemeClr val="tx1"/>
                </a:solidFill>
                <a:effectLst/>
                <a:latin typeface="Arial" charset="0"/>
                <a:ea typeface="+mn-ea"/>
                <a:cs typeface="+mn-cs"/>
              </a:rPr>
              <a:t> Wechselwirkungen zwischen Mensch und Maschine. Mit diesem Simulationstool können in Echtzeit</a:t>
            </a:r>
            <a:r>
              <a:rPr lang="de-DE" sz="1200" kern="1200" baseline="0" dirty="0" smtClean="0">
                <a:solidFill>
                  <a:schemeClr val="tx1"/>
                </a:solidFill>
                <a:effectLst/>
                <a:latin typeface="Arial" charset="0"/>
                <a:ea typeface="+mn-ea"/>
                <a:cs typeface="+mn-cs"/>
              </a:rPr>
              <a:t> </a:t>
            </a:r>
            <a:r>
              <a:rPr lang="de-DE" sz="1200" kern="1200" dirty="0" smtClean="0">
                <a:solidFill>
                  <a:schemeClr val="tx1"/>
                </a:solidFill>
                <a:effectLst/>
                <a:latin typeface="Arial" charset="0"/>
                <a:ea typeface="+mn-ea"/>
                <a:cs typeface="+mn-cs"/>
              </a:rPr>
              <a:t>Planungsveränderungen modelliert und Auswirkungen analysiert werden</a:t>
            </a:r>
            <a:br>
              <a:rPr lang="de-DE" sz="1200" kern="1200" dirty="0" smtClean="0">
                <a:solidFill>
                  <a:schemeClr val="tx1"/>
                </a:solidFill>
                <a:effectLst/>
                <a:latin typeface="Arial" charset="0"/>
                <a:ea typeface="+mn-ea"/>
                <a:cs typeface="+mn-cs"/>
              </a:rPr>
            </a:br>
            <a:r>
              <a:rPr lang="de-DE" sz="1200" kern="1200" dirty="0" smtClean="0">
                <a:solidFill>
                  <a:schemeClr val="tx1"/>
                </a:solidFill>
                <a:effectLst/>
                <a:latin typeface="Arial" charset="0"/>
                <a:ea typeface="+mn-ea"/>
                <a:cs typeface="+mn-cs"/>
              </a:rPr>
              <a:t/>
            </a:r>
            <a:br>
              <a:rPr lang="de-DE" sz="1200" kern="1200" dirty="0" smtClean="0">
                <a:solidFill>
                  <a:schemeClr val="tx1"/>
                </a:solidFill>
                <a:effectLst/>
                <a:latin typeface="Arial" charset="0"/>
                <a:ea typeface="+mn-ea"/>
                <a:cs typeface="+mn-cs"/>
              </a:rPr>
            </a:br>
            <a:r>
              <a:rPr lang="de-DE" sz="1200" kern="1200" dirty="0" err="1" smtClean="0">
                <a:solidFill>
                  <a:schemeClr val="tx1"/>
                </a:solidFill>
                <a:effectLst/>
                <a:latin typeface="Arial" charset="0"/>
                <a:ea typeface="+mn-ea"/>
                <a:cs typeface="+mn-cs"/>
              </a:rPr>
              <a:t>ViVeLab</a:t>
            </a:r>
            <a:r>
              <a:rPr lang="de-DE" sz="1200" kern="1200" dirty="0" smtClean="0">
                <a:solidFill>
                  <a:schemeClr val="tx1"/>
                </a:solidFill>
                <a:effectLst/>
                <a:latin typeface="Arial" charset="0"/>
                <a:ea typeface="+mn-ea"/>
                <a:cs typeface="+mn-cs"/>
              </a:rPr>
              <a:t> nutzt Cloud-Computing-Technologie mit leistungsfähigem Video-Streaming, so dass Anwender virtuelle Prüfaufgaben für Produkte und Design in einem virtuellen  Prüf-Labor durchführen können, wo sie mit anderen Experten weltweit</a:t>
            </a:r>
            <a:r>
              <a:rPr lang="de-DE" sz="1200" kern="1200" baseline="0" dirty="0" smtClean="0">
                <a:solidFill>
                  <a:schemeClr val="tx1"/>
                </a:solidFill>
                <a:effectLst/>
                <a:latin typeface="Arial" charset="0"/>
                <a:ea typeface="+mn-ea"/>
                <a:cs typeface="+mn-cs"/>
              </a:rPr>
              <a:t> </a:t>
            </a:r>
            <a:r>
              <a:rPr lang="de-DE" sz="1200" kern="1200" dirty="0" smtClean="0">
                <a:solidFill>
                  <a:schemeClr val="tx1"/>
                </a:solidFill>
                <a:effectLst/>
                <a:latin typeface="Arial" charset="0"/>
                <a:ea typeface="+mn-ea"/>
                <a:cs typeface="+mn-cs"/>
              </a:rPr>
              <a:t>zusammenarbeiten können</a:t>
            </a:r>
            <a:endParaRPr lang="de-DE" altLang="de-DE" dirty="0" smtClean="0"/>
          </a:p>
          <a:p>
            <a:endParaRPr lang="de-DE" dirty="0"/>
          </a:p>
        </p:txBody>
      </p:sp>
      <p:sp>
        <p:nvSpPr>
          <p:cNvPr id="4" name="Foliennummernplatzhalter 3"/>
          <p:cNvSpPr>
            <a:spLocks noGrp="1"/>
          </p:cNvSpPr>
          <p:nvPr>
            <p:ph type="sldNum" sz="quarter" idx="10"/>
          </p:nvPr>
        </p:nvSpPr>
        <p:spPr/>
        <p:txBody>
          <a:bodyPr/>
          <a:lstStyle/>
          <a:p>
            <a:fld id="{FF15C48B-E105-4D38-AC0C-CF2314916B12}" type="slidenum">
              <a:rPr lang="de-DE" altLang="de-DE" smtClean="0"/>
              <a:pPr/>
              <a:t>15</a:t>
            </a:fld>
            <a:endParaRPr lang="de-DE" altLang="de-DE"/>
          </a:p>
        </p:txBody>
      </p:sp>
    </p:spTree>
    <p:extLst>
      <p:ext uri="{BB962C8B-B14F-4D97-AF65-F5344CB8AC3E}">
        <p14:creationId xmlns:p14="http://schemas.microsoft.com/office/powerpoint/2010/main" val="3996373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5000"/>
              </a:lnSpc>
              <a:spcBef>
                <a:spcPct val="0"/>
              </a:spcBef>
            </a:pPr>
            <a:r>
              <a:rPr lang="de-DE" altLang="de-DE" sz="1200" dirty="0" smtClean="0"/>
              <a:t>Um Arbeitsplätze und Produkte so auslegen zu können, dass unterschiedliche (Körpermaße des Menschen (z. B. Körperhöhen und Augenhöhe) berücksichtigt werden und somit optimale Arbeitsplatz- und Produktmaße für die Handhabung ( am Bearbeitungszentrum z.B. Arbeitshöhen, Greiftiefen und Blickfelder) erreicht werden, gibt es eine Reihe von Hilfsmitteln. Diese sollen im folgenden erläutert werden. </a:t>
            </a:r>
            <a:br>
              <a:rPr lang="de-DE" altLang="de-DE" sz="1200" dirty="0" smtClean="0"/>
            </a:br>
            <a:r>
              <a:rPr lang="de-DE" altLang="de-DE" sz="1200" dirty="0" smtClean="0"/>
              <a:t>Sie werden mit :</a:t>
            </a:r>
          </a:p>
          <a:p>
            <a:pPr>
              <a:lnSpc>
                <a:spcPct val="105000"/>
              </a:lnSpc>
              <a:spcBef>
                <a:spcPct val="0"/>
              </a:spcBef>
              <a:buFont typeface="Wingdings" pitchFamily="2" charset="2"/>
              <a:buChar char="§"/>
            </a:pPr>
            <a:r>
              <a:rPr lang="de-DE" altLang="de-DE" sz="1200" dirty="0" smtClean="0"/>
              <a:t> Maßtabellen</a:t>
            </a:r>
          </a:p>
          <a:p>
            <a:pPr>
              <a:lnSpc>
                <a:spcPct val="105000"/>
              </a:lnSpc>
              <a:spcBef>
                <a:spcPct val="0"/>
              </a:spcBef>
              <a:buFont typeface="Wingdings" pitchFamily="2" charset="2"/>
              <a:buChar char="§"/>
            </a:pPr>
            <a:r>
              <a:rPr lang="de-DE" altLang="de-DE" sz="1200" dirty="0" smtClean="0"/>
              <a:t> Normierten Berechnungsverfahren</a:t>
            </a:r>
          </a:p>
          <a:p>
            <a:pPr>
              <a:lnSpc>
                <a:spcPct val="105000"/>
              </a:lnSpc>
              <a:spcBef>
                <a:spcPct val="0"/>
              </a:spcBef>
              <a:buFont typeface="Wingdings" pitchFamily="2" charset="2"/>
              <a:buChar char="§"/>
            </a:pPr>
            <a:r>
              <a:rPr lang="de-DE" altLang="de-DE" sz="1200" dirty="0" smtClean="0"/>
              <a:t> Orientierenden Abmessungsempfehlungen</a:t>
            </a:r>
          </a:p>
          <a:p>
            <a:pPr>
              <a:lnSpc>
                <a:spcPct val="105000"/>
              </a:lnSpc>
              <a:spcBef>
                <a:spcPct val="0"/>
              </a:spcBef>
              <a:buFont typeface="Wingdings" pitchFamily="2" charset="2"/>
              <a:buChar char="§"/>
            </a:pPr>
            <a:r>
              <a:rPr lang="de-DE" altLang="de-DE" sz="1200" dirty="0" smtClean="0"/>
              <a:t> Schablonen und </a:t>
            </a:r>
            <a:r>
              <a:rPr lang="de-DE" altLang="de-DE" sz="1200" dirty="0" err="1" smtClean="0"/>
              <a:t>Computersomatographie</a:t>
            </a:r>
            <a:endParaRPr lang="de-DE" altLang="de-DE" sz="1200" dirty="0" smtClean="0"/>
          </a:p>
          <a:p>
            <a:pPr>
              <a:lnSpc>
                <a:spcPct val="105000"/>
              </a:lnSpc>
              <a:spcBef>
                <a:spcPct val="0"/>
              </a:spcBef>
              <a:buFont typeface="Wingdings" pitchFamily="2" charset="2"/>
              <a:buChar char="§"/>
            </a:pPr>
            <a:r>
              <a:rPr lang="de-DE" altLang="de-DE" sz="1200" dirty="0" smtClean="0"/>
              <a:t> sowie virtuellen Menschmodellen bekannt gemacht.</a:t>
            </a:r>
          </a:p>
          <a:p>
            <a:pPr>
              <a:lnSpc>
                <a:spcPct val="105000"/>
              </a:lnSpc>
              <a:spcBef>
                <a:spcPct val="0"/>
              </a:spcBef>
              <a:buFont typeface="Wingdings" pitchFamily="2" charset="2"/>
              <a:buChar char="§"/>
            </a:pPr>
            <a:endParaRPr lang="de-DE" altLang="de-DE" sz="1200" dirty="0" smtClean="0"/>
          </a:p>
          <a:p>
            <a:endParaRPr lang="de-DE" dirty="0"/>
          </a:p>
        </p:txBody>
      </p:sp>
      <p:sp>
        <p:nvSpPr>
          <p:cNvPr id="4" name="Foliennummernplatzhalter 3"/>
          <p:cNvSpPr>
            <a:spLocks noGrp="1"/>
          </p:cNvSpPr>
          <p:nvPr>
            <p:ph type="sldNum" sz="quarter" idx="10"/>
          </p:nvPr>
        </p:nvSpPr>
        <p:spPr/>
        <p:txBody>
          <a:bodyPr/>
          <a:lstStyle/>
          <a:p>
            <a:fld id="{FF15C48B-E105-4D38-AC0C-CF2314916B12}" type="slidenum">
              <a:rPr lang="de-DE" altLang="de-DE" smtClean="0"/>
              <a:pPr/>
              <a:t>2</a:t>
            </a:fld>
            <a:endParaRPr lang="de-DE" altLang="de-DE"/>
          </a:p>
        </p:txBody>
      </p:sp>
    </p:spTree>
    <p:extLst>
      <p:ext uri="{BB962C8B-B14F-4D97-AF65-F5344CB8AC3E}">
        <p14:creationId xmlns:p14="http://schemas.microsoft.com/office/powerpoint/2010/main" val="19313654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90500" indent="-190500">
              <a:lnSpc>
                <a:spcPct val="105000"/>
              </a:lnSpc>
              <a:spcBef>
                <a:spcPct val="0"/>
              </a:spcBef>
            </a:pPr>
            <a:r>
              <a:rPr lang="de-DE" altLang="de-DE" sz="1200" b="1" dirty="0" smtClean="0"/>
              <a:t>Maßtabellen:</a:t>
            </a:r>
          </a:p>
          <a:p>
            <a:pPr marL="190500" indent="-190500">
              <a:lnSpc>
                <a:spcPct val="105000"/>
              </a:lnSpc>
              <a:spcBef>
                <a:spcPct val="0"/>
              </a:spcBef>
              <a:buFont typeface="Wingdings" pitchFamily="2" charset="2"/>
              <a:buChar char="§"/>
            </a:pPr>
            <a:r>
              <a:rPr lang="de-DE" altLang="de-DE" sz="1200" dirty="0" smtClean="0"/>
              <a:t>i.allg. in Form anthropometrischer Datenbanken, s. Modul 2-1</a:t>
            </a:r>
          </a:p>
          <a:p>
            <a:pPr marL="190500" indent="-190500">
              <a:lnSpc>
                <a:spcPct val="105000"/>
              </a:lnSpc>
              <a:spcBef>
                <a:spcPct val="0"/>
              </a:spcBef>
              <a:buFont typeface="Wingdings" pitchFamily="2" charset="2"/>
              <a:buChar char="§"/>
            </a:pPr>
            <a:r>
              <a:rPr lang="de-DE" altLang="de-DE" sz="1200" dirty="0" smtClean="0"/>
              <a:t>für die zeichnerische Darstellung der menschlichen Gestalt (nach Regeln des technischen Zeichnens) sind Körpermaße für bestimmte Körpergrößenklassen als Gelenk-zu-Gelenk-Maße angegeben</a:t>
            </a:r>
          </a:p>
          <a:p>
            <a:pPr marL="190500" indent="-190500">
              <a:lnSpc>
                <a:spcPct val="105000"/>
              </a:lnSpc>
              <a:spcBef>
                <a:spcPct val="0"/>
              </a:spcBef>
              <a:spcAft>
                <a:spcPct val="50000"/>
              </a:spcAft>
              <a:buFont typeface="Wingdings" pitchFamily="2" charset="2"/>
              <a:buChar char="§"/>
            </a:pPr>
            <a:r>
              <a:rPr lang="de-DE" altLang="de-DE" sz="1200" dirty="0" smtClean="0"/>
              <a:t>Angabe von Bekleidungszuschlägen </a:t>
            </a:r>
          </a:p>
          <a:p>
            <a:pPr marL="190500" indent="-190500">
              <a:lnSpc>
                <a:spcPct val="105000"/>
              </a:lnSpc>
              <a:spcBef>
                <a:spcPct val="0"/>
              </a:spcBef>
            </a:pPr>
            <a:r>
              <a:rPr lang="de-DE" altLang="de-DE" sz="1200" b="1" dirty="0" smtClean="0"/>
              <a:t>Normierte Berechnungsverfahren </a:t>
            </a:r>
            <a:r>
              <a:rPr lang="de-DE" altLang="de-DE" sz="1200" dirty="0" smtClean="0"/>
              <a:t>beinhalten i.allg.:</a:t>
            </a:r>
          </a:p>
          <a:p>
            <a:pPr marL="190500" indent="-190500">
              <a:lnSpc>
                <a:spcPct val="105000"/>
              </a:lnSpc>
              <a:spcBef>
                <a:spcPct val="0"/>
              </a:spcBef>
              <a:spcAft>
                <a:spcPct val="50000"/>
              </a:spcAft>
              <a:buFont typeface="Wingdings" pitchFamily="2" charset="2"/>
              <a:buChar char="§"/>
            </a:pPr>
            <a:r>
              <a:rPr lang="de-DE" altLang="de-DE" sz="1200" dirty="0" smtClean="0"/>
              <a:t>Gestaltungsalgorithmen zur Ableitung von Gestaltungsmaßen in Abhängigkeit von Anforderungen aus der Tätigkeit an visuelle Kontrolle und feinmotorische Koordination unter Zuhilfenahme von normierten Maßtabellen und Richtwerten und unter Beachtung von </a:t>
            </a:r>
            <a:r>
              <a:rPr lang="de-DE" altLang="de-DE" sz="1200" dirty="0" err="1" smtClean="0"/>
              <a:t>Perzentilwerten</a:t>
            </a:r>
            <a:r>
              <a:rPr lang="de-DE" altLang="de-DE" sz="1200" dirty="0" smtClean="0"/>
              <a:t> für bestimmte Arbeitsplatztypen (Stehen, Sitzen)</a:t>
            </a:r>
          </a:p>
          <a:p>
            <a:pPr marL="190500" indent="-190500">
              <a:lnSpc>
                <a:spcPct val="105000"/>
              </a:lnSpc>
              <a:spcBef>
                <a:spcPct val="0"/>
              </a:spcBef>
              <a:spcAft>
                <a:spcPct val="50000"/>
              </a:spcAft>
            </a:pPr>
            <a:r>
              <a:rPr lang="de-DE" altLang="de-DE" sz="1200" b="1" dirty="0" smtClean="0"/>
              <a:t>Berechnungsformeln</a:t>
            </a:r>
            <a:r>
              <a:rPr lang="de-DE" altLang="de-DE" sz="1200" dirty="0" smtClean="0"/>
              <a:t> umfassen die Ermittlung von z. B. Bein-, Fußraumabmessungen, Sitz-, Arbeitsflächenhöhen unter Einbeziehung anthropometrischer Daten </a:t>
            </a:r>
          </a:p>
          <a:p>
            <a:pPr marL="190500" indent="-190500">
              <a:lnSpc>
                <a:spcPct val="105000"/>
              </a:lnSpc>
              <a:spcBef>
                <a:spcPct val="0"/>
              </a:spcBef>
            </a:pPr>
            <a:r>
              <a:rPr lang="de-DE" altLang="de-DE" sz="1200" b="1" dirty="0" smtClean="0"/>
              <a:t>Orientierende Abmessungsempfehlungen</a:t>
            </a:r>
            <a:r>
              <a:rPr lang="de-DE" altLang="de-DE" sz="1200" dirty="0" smtClean="0"/>
              <a:t> beinhalten i. allg.:</a:t>
            </a:r>
          </a:p>
          <a:p>
            <a:pPr marL="190500" indent="-190500">
              <a:lnSpc>
                <a:spcPct val="105000"/>
              </a:lnSpc>
              <a:spcBef>
                <a:spcPct val="0"/>
              </a:spcBef>
              <a:buFont typeface="Wingdings" pitchFamily="2" charset="2"/>
              <a:buChar char="§"/>
            </a:pPr>
            <a:r>
              <a:rPr lang="de-DE" altLang="de-DE" sz="1200" dirty="0" smtClean="0"/>
              <a:t>Angaben von Arbeitshöhen für Sitz- und Stehaufgaben in Abhängigkeit von Arbeitsanforderungen für verschiedene Körperhöhen männlicher und weiblicher Nutzer</a:t>
            </a:r>
          </a:p>
          <a:p>
            <a:pPr marL="190500" indent="-190500">
              <a:lnSpc>
                <a:spcPct val="105000"/>
              </a:lnSpc>
              <a:spcBef>
                <a:spcPct val="0"/>
              </a:spcBef>
              <a:spcAft>
                <a:spcPct val="50000"/>
              </a:spcAft>
              <a:buFont typeface="Wingdings" pitchFamily="2" charset="2"/>
              <a:buChar char="§"/>
            </a:pPr>
            <a:r>
              <a:rPr lang="de-DE" altLang="de-DE" sz="1200" dirty="0" smtClean="0"/>
              <a:t>Interpolation ausgewählter Gestaltungsmaße (Tisch-, Sitz-, Arbeitshöhe) in Abhängigkeit von Körperhöhe und Anforderungshöhe</a:t>
            </a:r>
          </a:p>
          <a:p>
            <a:pPr marL="190500" indent="-190500">
              <a:lnSpc>
                <a:spcPct val="105000"/>
              </a:lnSpc>
              <a:spcBef>
                <a:spcPct val="0"/>
              </a:spcBef>
              <a:spcAft>
                <a:spcPct val="50000"/>
              </a:spcAft>
            </a:pPr>
            <a:r>
              <a:rPr lang="de-DE" altLang="de-DE" sz="1200" b="1" dirty="0" err="1" smtClean="0"/>
              <a:t>Schablonensomatographie</a:t>
            </a:r>
            <a:r>
              <a:rPr lang="de-DE" altLang="de-DE" sz="1200" dirty="0" smtClean="0"/>
              <a:t> und digitale Menschmodelle: s. nächste Folie</a:t>
            </a:r>
          </a:p>
          <a:p>
            <a:pPr marL="190500" indent="-190500">
              <a:lnSpc>
                <a:spcPct val="105000"/>
              </a:lnSpc>
              <a:spcBef>
                <a:spcPct val="0"/>
              </a:spcBef>
              <a:spcAft>
                <a:spcPct val="50000"/>
              </a:spcAft>
            </a:pPr>
            <a:r>
              <a:rPr lang="de-DE" altLang="de-DE" sz="1200" b="1" dirty="0" smtClean="0"/>
              <a:t>Virtuelle Realität</a:t>
            </a:r>
            <a:r>
              <a:rPr lang="de-DE" altLang="de-DE" sz="1200" dirty="0" smtClean="0"/>
              <a:t> (VR) ist die Darstellung und gleichzeitige Wahrnehmung der Wirklichkeit und ihrer physikalischen Eigenschaften in einer in Echtzeit computergenerierten interaktiven virtuellen Umgebung</a:t>
            </a:r>
          </a:p>
          <a:p>
            <a:pPr marL="190500" indent="-190500">
              <a:lnSpc>
                <a:spcPct val="105000"/>
              </a:lnSpc>
              <a:spcBef>
                <a:spcPct val="0"/>
              </a:spcBef>
            </a:pPr>
            <a:r>
              <a:rPr lang="de-DE" altLang="de-DE" sz="1200" b="1" dirty="0" smtClean="0"/>
              <a:t>CAVE:</a:t>
            </a:r>
            <a:r>
              <a:rPr lang="de-DE" altLang="de-DE" sz="1200" dirty="0" smtClean="0"/>
              <a:t> Cave </a:t>
            </a:r>
            <a:r>
              <a:rPr lang="de-DE" altLang="de-DE" sz="1200" dirty="0" err="1" smtClean="0"/>
              <a:t>Automatic</a:t>
            </a:r>
            <a:r>
              <a:rPr lang="de-DE" altLang="de-DE" sz="1200" dirty="0" smtClean="0"/>
              <a:t> Virtual Environment (Höhle mit automatisierter, virtueller Umwelt)</a:t>
            </a:r>
          </a:p>
          <a:p>
            <a:pPr marL="190500" indent="-190500">
              <a:lnSpc>
                <a:spcPct val="105000"/>
              </a:lnSpc>
              <a:spcBef>
                <a:spcPct val="0"/>
              </a:spcBef>
              <a:buFont typeface="Wingdings" pitchFamily="2" charset="2"/>
              <a:buChar char="§"/>
            </a:pPr>
            <a:r>
              <a:rPr lang="de-DE" altLang="de-DE" sz="1200" dirty="0" smtClean="0"/>
              <a:t>Raum zur Projektion einer dreidimensionalen Illusionswelt der virtuellen Realität</a:t>
            </a:r>
          </a:p>
          <a:p>
            <a:pPr marL="190500" indent="-190500">
              <a:lnSpc>
                <a:spcPct val="105000"/>
              </a:lnSpc>
              <a:spcBef>
                <a:spcPct val="0"/>
              </a:spcBef>
              <a:buFont typeface="Wingdings" pitchFamily="2" charset="2"/>
              <a:buChar char="§"/>
            </a:pPr>
            <a:r>
              <a:rPr lang="de-DE" altLang="de-DE" sz="1200" dirty="0" smtClean="0"/>
              <a:t>Würfel mit bis zu 6 Projektionsflächen</a:t>
            </a:r>
          </a:p>
          <a:p>
            <a:pPr marL="190500" indent="-190500">
              <a:lnSpc>
                <a:spcPct val="105000"/>
              </a:lnSpc>
              <a:spcBef>
                <a:spcPct val="0"/>
              </a:spcBef>
              <a:buFont typeface="Wingdings" pitchFamily="2" charset="2"/>
              <a:buChar char="§"/>
            </a:pPr>
            <a:r>
              <a:rPr lang="de-DE" altLang="de-DE" sz="1200" dirty="0" smtClean="0"/>
              <a:t>z. B. Erzeugung eines zur Realität ähnlich vollständigen Innenraumeindrucks eines Automobils</a:t>
            </a:r>
          </a:p>
          <a:p>
            <a:pPr marL="190500" indent="-190500">
              <a:lnSpc>
                <a:spcPct val="105000"/>
              </a:lnSpc>
              <a:spcBef>
                <a:spcPct val="0"/>
              </a:spcBef>
              <a:buFont typeface="Wingdings" pitchFamily="2" charset="2"/>
              <a:buChar char="§"/>
            </a:pPr>
            <a:r>
              <a:rPr lang="de-DE" altLang="de-DE" sz="1200" dirty="0" err="1" smtClean="0"/>
              <a:t>Ergonomieanalysen</a:t>
            </a:r>
            <a:r>
              <a:rPr lang="de-DE" altLang="de-DE" sz="1200" dirty="0" smtClean="0"/>
              <a:t> mit subjektiver Bewertung von Sichtbedingungen, Bedieninteraktionen, Tätigkeitsabläufen bis hin zu einfachen Fahrszenarien</a:t>
            </a:r>
          </a:p>
          <a:p>
            <a:pPr marL="190500" indent="-190500">
              <a:lnSpc>
                <a:spcPct val="105000"/>
              </a:lnSpc>
              <a:spcBef>
                <a:spcPct val="0"/>
              </a:spcBef>
              <a:buFont typeface="Wingdings" pitchFamily="2" charset="2"/>
              <a:buChar char="§"/>
            </a:pPr>
            <a:r>
              <a:rPr lang="de-DE" altLang="de-DE" sz="1200" dirty="0" smtClean="0"/>
              <a:t>Kosten- und Zeiteinsparung:</a:t>
            </a:r>
          </a:p>
          <a:p>
            <a:pPr marL="190500" indent="-190500">
              <a:lnSpc>
                <a:spcPct val="105000"/>
              </a:lnSpc>
              <a:spcBef>
                <a:spcPct val="0"/>
              </a:spcBef>
              <a:buFont typeface="Wingdings" pitchFamily="2" charset="2"/>
              <a:buChar char="§"/>
            </a:pPr>
            <a:r>
              <a:rPr lang="de-DE" altLang="de-DE" sz="1200" dirty="0" smtClean="0"/>
              <a:t>Ergebnisse, beispielsweise aus Kollisionsüberprüfungen, Montageversuchen oder</a:t>
            </a:r>
          </a:p>
          <a:p>
            <a:pPr marL="190500" indent="-190500">
              <a:lnSpc>
                <a:spcPct val="105000"/>
              </a:lnSpc>
              <a:spcBef>
                <a:spcPct val="0"/>
              </a:spcBef>
              <a:buFont typeface="Wingdings" pitchFamily="2" charset="2"/>
              <a:buChar char="§"/>
            </a:pPr>
            <a:r>
              <a:rPr lang="de-DE" altLang="de-DE" sz="1200" dirty="0" smtClean="0"/>
              <a:t>Crashberechnungen stehen mit VR-Prototypen früher als bisher für Produktoptimierungen zur Verfügung</a:t>
            </a:r>
          </a:p>
          <a:p>
            <a:endParaRPr lang="de-DE" dirty="0"/>
          </a:p>
        </p:txBody>
      </p:sp>
      <p:sp>
        <p:nvSpPr>
          <p:cNvPr id="4" name="Foliennummernplatzhalter 3"/>
          <p:cNvSpPr>
            <a:spLocks noGrp="1"/>
          </p:cNvSpPr>
          <p:nvPr>
            <p:ph type="sldNum" sz="quarter" idx="10"/>
          </p:nvPr>
        </p:nvSpPr>
        <p:spPr/>
        <p:txBody>
          <a:bodyPr/>
          <a:lstStyle/>
          <a:p>
            <a:fld id="{FF15C48B-E105-4D38-AC0C-CF2314916B12}" type="slidenum">
              <a:rPr lang="de-DE" altLang="de-DE" smtClean="0"/>
              <a:pPr/>
              <a:t>3</a:t>
            </a:fld>
            <a:endParaRPr lang="de-DE" altLang="de-DE"/>
          </a:p>
        </p:txBody>
      </p:sp>
    </p:spTree>
    <p:extLst>
      <p:ext uri="{BB962C8B-B14F-4D97-AF65-F5344CB8AC3E}">
        <p14:creationId xmlns:p14="http://schemas.microsoft.com/office/powerpoint/2010/main" val="10040672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90500" indent="-190500">
              <a:lnSpc>
                <a:spcPct val="80000"/>
              </a:lnSpc>
            </a:pPr>
            <a:r>
              <a:rPr lang="de-DE" altLang="de-DE" sz="800" b="1" dirty="0" smtClean="0"/>
              <a:t>Tipp: Falls möglich, sollten Körperumrissschablonen gezeigt werden</a:t>
            </a:r>
          </a:p>
          <a:p>
            <a:pPr marL="190500" indent="-190500">
              <a:lnSpc>
                <a:spcPct val="80000"/>
              </a:lnSpc>
            </a:pPr>
            <a:r>
              <a:rPr lang="de-DE" altLang="de-DE" sz="800" b="1" dirty="0" err="1" smtClean="0"/>
              <a:t>Schablonensomatographie</a:t>
            </a:r>
            <a:r>
              <a:rPr lang="de-DE" altLang="de-DE" sz="800" b="1" dirty="0" smtClean="0"/>
              <a:t>:</a:t>
            </a:r>
          </a:p>
          <a:p>
            <a:pPr marL="190500" indent="-190500">
              <a:lnSpc>
                <a:spcPct val="80000"/>
              </a:lnSpc>
              <a:buFont typeface="Wingdings" pitchFamily="2" charset="2"/>
              <a:buChar char="§"/>
            </a:pPr>
            <a:r>
              <a:rPr lang="de-DE" altLang="de-DE" sz="800" dirty="0" err="1" smtClean="0"/>
              <a:t>Somatografie</a:t>
            </a:r>
            <a:r>
              <a:rPr lang="de-DE" altLang="de-DE" sz="800" dirty="0" smtClean="0"/>
              <a:t> bezeichnet die zeichnerische Darstellung der menschlichen Gestalt.</a:t>
            </a:r>
          </a:p>
          <a:p>
            <a:pPr marL="190500" indent="-190500">
              <a:lnSpc>
                <a:spcPct val="80000"/>
              </a:lnSpc>
              <a:buFont typeface="Wingdings" pitchFamily="2" charset="2"/>
              <a:buChar char="§"/>
            </a:pPr>
            <a:r>
              <a:rPr lang="de-DE" altLang="de-DE" sz="800" dirty="0" smtClean="0"/>
              <a:t>Es gibt verschiedene Schablonenausführungen.</a:t>
            </a:r>
          </a:p>
          <a:p>
            <a:pPr marL="190500" indent="-190500">
              <a:lnSpc>
                <a:spcPct val="80000"/>
              </a:lnSpc>
              <a:spcAft>
                <a:spcPct val="50000"/>
              </a:spcAft>
              <a:buFont typeface="Wingdings" pitchFamily="2" charset="2"/>
              <a:buChar char="§"/>
            </a:pPr>
            <a:r>
              <a:rPr lang="de-DE" altLang="de-DE" sz="800" dirty="0" smtClean="0"/>
              <a:t>Bekannte Beispiele der Körperumrissschablonen sind die Kieler Puppe (1975), die Bosch-Schablonen (1978), die Zeichenschablonen nach DIN33408:2008-03 , Burg-</a:t>
            </a:r>
            <a:r>
              <a:rPr lang="de-DE" altLang="de-DE" sz="800" dirty="0" err="1" smtClean="0"/>
              <a:t>Giebichenstein</a:t>
            </a:r>
            <a:r>
              <a:rPr lang="de-DE" altLang="de-DE" sz="800" dirty="0" smtClean="0"/>
              <a:t>-Schablone (1986), </a:t>
            </a:r>
            <a:r>
              <a:rPr lang="de-DE" altLang="de-DE" sz="800" dirty="0" err="1" smtClean="0"/>
              <a:t>Jenik</a:t>
            </a:r>
            <a:r>
              <a:rPr lang="de-DE" altLang="de-DE" sz="800" dirty="0" smtClean="0"/>
              <a:t>-Schablone.</a:t>
            </a:r>
          </a:p>
          <a:p>
            <a:pPr marL="190500" indent="-190500">
              <a:lnSpc>
                <a:spcPct val="80000"/>
              </a:lnSpc>
              <a:buFont typeface="Wingdings" pitchFamily="2" charset="2"/>
              <a:buNone/>
            </a:pPr>
            <a:r>
              <a:rPr lang="de-DE" altLang="de-DE" sz="800" b="1" dirty="0" smtClean="0"/>
              <a:t>Kennzeichen:</a:t>
            </a:r>
          </a:p>
          <a:p>
            <a:pPr marL="190500" indent="-190500">
              <a:lnSpc>
                <a:spcPct val="80000"/>
              </a:lnSpc>
            </a:pPr>
            <a:r>
              <a:rPr lang="de-DE" altLang="de-DE" sz="800" dirty="0" smtClean="0"/>
              <a:t>2D-Schablonen der menschlichen Gestalt </a:t>
            </a:r>
          </a:p>
          <a:p>
            <a:pPr marL="190500" indent="-190500">
              <a:lnSpc>
                <a:spcPct val="80000"/>
              </a:lnSpc>
              <a:buFont typeface="Wingdings" pitchFamily="2" charset="2"/>
              <a:buChar char="§"/>
            </a:pPr>
            <a:r>
              <a:rPr lang="de-DE" altLang="de-DE" sz="800" dirty="0" smtClean="0"/>
              <a:t>unter Beachtung anthropometrischer Maße (Differenzierung nach Perzentil und Geschlecht) </a:t>
            </a:r>
          </a:p>
          <a:p>
            <a:pPr marL="190500" indent="-190500">
              <a:lnSpc>
                <a:spcPct val="80000"/>
              </a:lnSpc>
              <a:buFont typeface="Wingdings" pitchFamily="2" charset="2"/>
              <a:buChar char="§"/>
            </a:pPr>
            <a:r>
              <a:rPr lang="de-DE" altLang="de-DE" sz="800" dirty="0" smtClean="0"/>
              <a:t>in verschiedenen Ansichten (Drauf-, Vorder-, Seitenansicht) </a:t>
            </a:r>
          </a:p>
          <a:p>
            <a:pPr marL="190500" indent="-190500">
              <a:lnSpc>
                <a:spcPct val="80000"/>
              </a:lnSpc>
              <a:buFont typeface="Wingdings" pitchFamily="2" charset="2"/>
              <a:buChar char="§"/>
            </a:pPr>
            <a:r>
              <a:rPr lang="de-DE" altLang="de-DE" sz="800" dirty="0" smtClean="0"/>
              <a:t>mit starren oder beweglichen Gelenken</a:t>
            </a:r>
          </a:p>
          <a:p>
            <a:pPr marL="190500" indent="-190500">
              <a:lnSpc>
                <a:spcPct val="80000"/>
              </a:lnSpc>
              <a:spcAft>
                <a:spcPct val="30000"/>
              </a:spcAft>
              <a:buFont typeface="Wingdings" pitchFamily="2" charset="2"/>
              <a:buChar char="§"/>
            </a:pPr>
            <a:r>
              <a:rPr lang="de-DE" altLang="de-DE" sz="800" dirty="0" smtClean="0"/>
              <a:t>In verschiedenen Maßstäben</a:t>
            </a:r>
          </a:p>
          <a:p>
            <a:pPr marL="190500" indent="-190500">
              <a:lnSpc>
                <a:spcPct val="80000"/>
              </a:lnSpc>
            </a:pPr>
            <a:r>
              <a:rPr lang="de-DE" altLang="de-DE" sz="800" dirty="0" smtClean="0"/>
              <a:t>Papier- und Bleistiftmethode</a:t>
            </a:r>
          </a:p>
          <a:p>
            <a:pPr marL="190500" indent="-190500">
              <a:lnSpc>
                <a:spcPct val="80000"/>
              </a:lnSpc>
              <a:buFont typeface="Wingdings" pitchFamily="2" charset="2"/>
              <a:buChar char="§"/>
            </a:pPr>
            <a:r>
              <a:rPr lang="de-DE" altLang="de-DE" sz="800" dirty="0" smtClean="0"/>
              <a:t>Maßstäbliche Zeichnung des Gestaltungsobjektes erforderlich</a:t>
            </a:r>
          </a:p>
          <a:p>
            <a:pPr marL="190500" indent="-190500">
              <a:lnSpc>
                <a:spcPct val="80000"/>
              </a:lnSpc>
              <a:buFont typeface="Wingdings" pitchFamily="2" charset="2"/>
              <a:buChar char="§"/>
            </a:pPr>
            <a:r>
              <a:rPr lang="de-DE" altLang="de-DE" sz="800" dirty="0" smtClean="0"/>
              <a:t>Körperumrissschablone wird dem Modell/ der Zeichnung überlagert.</a:t>
            </a:r>
          </a:p>
          <a:p>
            <a:pPr marL="190500" indent="-190500">
              <a:lnSpc>
                <a:spcPct val="80000"/>
              </a:lnSpc>
              <a:buFont typeface="Wingdings" pitchFamily="2" charset="2"/>
              <a:buChar char="§"/>
            </a:pPr>
            <a:r>
              <a:rPr lang="de-DE" altLang="de-DE" sz="800" dirty="0" smtClean="0"/>
              <a:t>Die Schablonen unterstützen </a:t>
            </a:r>
            <a:r>
              <a:rPr lang="de-DE" altLang="de-DE" sz="800" b="1" i="1" dirty="0" err="1" smtClean="0"/>
              <a:t>Packageentwürfe</a:t>
            </a:r>
            <a:r>
              <a:rPr lang="de-DE" altLang="de-DE" sz="800" b="1" i="1" dirty="0" smtClean="0"/>
              <a:t> </a:t>
            </a:r>
          </a:p>
          <a:p>
            <a:pPr marL="190500" indent="-190500">
              <a:lnSpc>
                <a:spcPct val="80000"/>
              </a:lnSpc>
              <a:buFont typeface="Wingdings" pitchFamily="2" charset="2"/>
              <a:buChar char="§"/>
            </a:pPr>
            <a:r>
              <a:rPr lang="de-DE" altLang="de-DE" sz="800" dirty="0" smtClean="0"/>
              <a:t>Vereinfachte Gelenke durch Angabe von Gelenkmittelpunkten (Punktgelenke) bzw. Realisierung von Kulissengelenken</a:t>
            </a:r>
          </a:p>
          <a:p>
            <a:pPr marL="190500" indent="-190500">
              <a:lnSpc>
                <a:spcPct val="80000"/>
              </a:lnSpc>
              <a:spcAft>
                <a:spcPct val="50000"/>
              </a:spcAft>
              <a:buFont typeface="Wingdings" pitchFamily="2" charset="2"/>
              <a:buChar char="§"/>
            </a:pPr>
            <a:r>
              <a:rPr lang="de-DE" altLang="de-DE" sz="800" dirty="0" smtClean="0"/>
              <a:t>Darstellung verschiedener Körperstellungen möglich</a:t>
            </a:r>
          </a:p>
          <a:p>
            <a:pPr marL="190500" indent="-190500">
              <a:lnSpc>
                <a:spcPct val="80000"/>
              </a:lnSpc>
            </a:pPr>
            <a:r>
              <a:rPr lang="de-DE" altLang="de-DE" sz="800" b="1" dirty="0" smtClean="0"/>
              <a:t>Bosch-Schablone:</a:t>
            </a:r>
          </a:p>
          <a:p>
            <a:pPr marL="190500" indent="-190500">
              <a:lnSpc>
                <a:spcPct val="80000"/>
              </a:lnSpc>
              <a:buFont typeface="Wingdings" pitchFamily="2" charset="2"/>
              <a:buChar char="§"/>
            </a:pPr>
            <a:r>
              <a:rPr lang="de-DE" altLang="de-DE" sz="800" dirty="0" smtClean="0"/>
              <a:t>4 Körpergrößen: Maßstab: 1:10</a:t>
            </a:r>
          </a:p>
          <a:p>
            <a:pPr lvl="1">
              <a:lnSpc>
                <a:spcPct val="80000"/>
              </a:lnSpc>
              <a:buFont typeface="Wingdings" pitchFamily="2" charset="2"/>
              <a:buChar char="§"/>
            </a:pPr>
            <a:r>
              <a:rPr lang="de-DE" altLang="de-DE" sz="800" dirty="0" smtClean="0"/>
              <a:t> Kleine Frau</a:t>
            </a:r>
          </a:p>
          <a:p>
            <a:pPr lvl="1">
              <a:lnSpc>
                <a:spcPct val="80000"/>
              </a:lnSpc>
              <a:buFont typeface="Wingdings" pitchFamily="2" charset="2"/>
              <a:buChar char="§"/>
            </a:pPr>
            <a:r>
              <a:rPr lang="de-DE" altLang="de-DE" sz="800" dirty="0" smtClean="0"/>
              <a:t> Mittelgroße Frau und kleiner Mann </a:t>
            </a:r>
          </a:p>
          <a:p>
            <a:pPr lvl="1">
              <a:lnSpc>
                <a:spcPct val="80000"/>
              </a:lnSpc>
              <a:buFont typeface="Wingdings" pitchFamily="2" charset="2"/>
              <a:buChar char="§"/>
            </a:pPr>
            <a:r>
              <a:rPr lang="de-DE" altLang="de-DE" sz="800" dirty="0" smtClean="0"/>
              <a:t> Große Frau und mittelgroßer Mann</a:t>
            </a:r>
          </a:p>
          <a:p>
            <a:pPr lvl="1">
              <a:lnSpc>
                <a:spcPct val="80000"/>
              </a:lnSpc>
              <a:buFont typeface="Wingdings" pitchFamily="2" charset="2"/>
              <a:buChar char="§"/>
            </a:pPr>
            <a:r>
              <a:rPr lang="de-DE" altLang="de-DE" sz="800" dirty="0" smtClean="0"/>
              <a:t> Großer Mann</a:t>
            </a:r>
          </a:p>
          <a:p>
            <a:pPr marL="190500" indent="-190500">
              <a:lnSpc>
                <a:spcPct val="80000"/>
              </a:lnSpc>
              <a:buFont typeface="Wingdings" pitchFamily="2" charset="2"/>
              <a:buChar char="§"/>
            </a:pPr>
            <a:r>
              <a:rPr lang="de-DE" altLang="de-DE" sz="800" dirty="0" smtClean="0"/>
              <a:t>Starre Schablone</a:t>
            </a:r>
          </a:p>
          <a:p>
            <a:pPr marL="190500" indent="-190500">
              <a:lnSpc>
                <a:spcPct val="80000"/>
              </a:lnSpc>
              <a:buFont typeface="Wingdings" pitchFamily="2" charset="2"/>
              <a:buChar char="§"/>
            </a:pPr>
            <a:r>
              <a:rPr lang="de-DE" altLang="de-DE" sz="800" dirty="0" smtClean="0"/>
              <a:t>Anzeige Bewegungswinkel</a:t>
            </a:r>
          </a:p>
          <a:p>
            <a:pPr marL="190500" indent="-190500">
              <a:lnSpc>
                <a:spcPct val="80000"/>
              </a:lnSpc>
              <a:spcAft>
                <a:spcPct val="50000"/>
              </a:spcAft>
              <a:buFont typeface="Wingdings" pitchFamily="2" charset="2"/>
              <a:buChar char="§"/>
            </a:pPr>
            <a:r>
              <a:rPr lang="de-DE" altLang="de-DE" sz="800" dirty="0" smtClean="0"/>
              <a:t>Gestaltung von Montagearbeitsplätzen</a:t>
            </a:r>
          </a:p>
          <a:p>
            <a:pPr marL="190500" indent="-190500">
              <a:lnSpc>
                <a:spcPct val="80000"/>
              </a:lnSpc>
            </a:pPr>
            <a:r>
              <a:rPr lang="de-DE" altLang="de-DE" sz="800" b="1" dirty="0" smtClean="0"/>
              <a:t>Kieler Puppe:</a:t>
            </a:r>
          </a:p>
          <a:p>
            <a:pPr marL="190500" indent="-190500">
              <a:lnSpc>
                <a:spcPct val="80000"/>
              </a:lnSpc>
              <a:buFont typeface="Wingdings" pitchFamily="2" charset="2"/>
              <a:buChar char="§"/>
            </a:pPr>
            <a:r>
              <a:rPr lang="de-DE" altLang="de-DE" sz="800" dirty="0" smtClean="0"/>
              <a:t>6 Körpergrößen: Maßstab: 1:1 und 1:5</a:t>
            </a:r>
          </a:p>
          <a:p>
            <a:pPr lvl="1">
              <a:lnSpc>
                <a:spcPct val="80000"/>
              </a:lnSpc>
              <a:buFont typeface="Wingdings" pitchFamily="2" charset="2"/>
              <a:buChar char="§"/>
            </a:pPr>
            <a:r>
              <a:rPr lang="de-DE" altLang="de-DE" sz="800" dirty="0" smtClean="0"/>
              <a:t> Sehr kleine Frau (1. Perzentil)	</a:t>
            </a:r>
            <a:r>
              <a:rPr lang="de-DE" altLang="de-DE" sz="800" dirty="0" smtClean="0">
                <a:sym typeface="Wingdings" pitchFamily="2" charset="2"/>
              </a:rPr>
              <a:t> </a:t>
            </a:r>
            <a:r>
              <a:rPr lang="de-DE" altLang="de-DE" sz="800" dirty="0" smtClean="0"/>
              <a:t>Kleiner Mann (5. Perzentil)</a:t>
            </a:r>
          </a:p>
          <a:p>
            <a:pPr lvl="1">
              <a:lnSpc>
                <a:spcPct val="80000"/>
              </a:lnSpc>
              <a:buFont typeface="Wingdings" pitchFamily="2" charset="2"/>
              <a:buChar char="§"/>
            </a:pPr>
            <a:r>
              <a:rPr lang="de-DE" altLang="de-DE" sz="800" dirty="0" smtClean="0"/>
              <a:t> Kleine Frau (5. Perzentil)	</a:t>
            </a:r>
            <a:r>
              <a:rPr lang="de-DE" altLang="de-DE" sz="800" dirty="0" smtClean="0">
                <a:sym typeface="Wingdings" pitchFamily="2" charset="2"/>
              </a:rPr>
              <a:t> </a:t>
            </a:r>
            <a:r>
              <a:rPr lang="de-DE" altLang="de-DE" sz="800" dirty="0" smtClean="0"/>
              <a:t>Mittelgroßer Mann (50. Perzentil)</a:t>
            </a:r>
          </a:p>
          <a:p>
            <a:pPr lvl="1">
              <a:lnSpc>
                <a:spcPct val="80000"/>
              </a:lnSpc>
              <a:buFont typeface="Wingdings" pitchFamily="2" charset="2"/>
              <a:buChar char="§"/>
            </a:pPr>
            <a:r>
              <a:rPr lang="de-DE" altLang="de-DE" sz="800" dirty="0" smtClean="0"/>
              <a:t> Große Frau (95. Perzentil)         </a:t>
            </a:r>
            <a:r>
              <a:rPr lang="de-DE" altLang="de-DE" sz="800" dirty="0" smtClean="0">
                <a:sym typeface="Wingdings" pitchFamily="2" charset="2"/>
              </a:rPr>
              <a:t> </a:t>
            </a:r>
            <a:r>
              <a:rPr lang="de-DE" altLang="de-DE" sz="800" dirty="0" smtClean="0"/>
              <a:t>Großer Mann (95. Perzentil)</a:t>
            </a:r>
          </a:p>
          <a:p>
            <a:pPr marL="190500" indent="-190500">
              <a:lnSpc>
                <a:spcPct val="80000"/>
              </a:lnSpc>
              <a:spcAft>
                <a:spcPct val="50000"/>
              </a:spcAft>
              <a:buFont typeface="Wingdings" pitchFamily="2" charset="2"/>
              <a:buChar char="§"/>
            </a:pPr>
            <a:r>
              <a:rPr lang="de-DE" altLang="de-DE" sz="800" dirty="0" smtClean="0"/>
              <a:t>Bewegliche Glieder, Kulissengelenke für Schulter, Hüfte, Knie</a:t>
            </a:r>
          </a:p>
          <a:p>
            <a:pPr marL="190500" indent="-190500">
              <a:lnSpc>
                <a:spcPct val="80000"/>
              </a:lnSpc>
            </a:pPr>
            <a:r>
              <a:rPr lang="de-DE" altLang="de-DE" sz="800" b="1" dirty="0" err="1" smtClean="0"/>
              <a:t>Jenik</a:t>
            </a:r>
            <a:r>
              <a:rPr lang="de-DE" altLang="de-DE" sz="800" b="1" dirty="0" smtClean="0"/>
              <a:t>-Schablone:</a:t>
            </a:r>
          </a:p>
          <a:p>
            <a:pPr marL="190500" indent="-190500">
              <a:lnSpc>
                <a:spcPct val="80000"/>
              </a:lnSpc>
              <a:buFont typeface="Wingdings" pitchFamily="2" charset="2"/>
              <a:buChar char="§"/>
            </a:pPr>
            <a:r>
              <a:rPr lang="de-DE" altLang="de-DE" sz="800" dirty="0" smtClean="0"/>
              <a:t>Unisextypen in den Größen 1500mm, 1630mm, 1760mm und 1900mm im Maßstab 1:10</a:t>
            </a:r>
          </a:p>
          <a:p>
            <a:pPr marL="190500" indent="-190500">
              <a:lnSpc>
                <a:spcPct val="80000"/>
              </a:lnSpc>
            </a:pPr>
            <a:endParaRPr lang="de-DE" altLang="de-DE" sz="800" dirty="0" smtClean="0"/>
          </a:p>
          <a:p>
            <a:endParaRPr lang="de-DE" dirty="0"/>
          </a:p>
        </p:txBody>
      </p:sp>
      <p:sp>
        <p:nvSpPr>
          <p:cNvPr id="4" name="Foliennummernplatzhalter 3"/>
          <p:cNvSpPr>
            <a:spLocks noGrp="1"/>
          </p:cNvSpPr>
          <p:nvPr>
            <p:ph type="sldNum" sz="quarter" idx="10"/>
          </p:nvPr>
        </p:nvSpPr>
        <p:spPr/>
        <p:txBody>
          <a:bodyPr/>
          <a:lstStyle/>
          <a:p>
            <a:fld id="{FF15C48B-E105-4D38-AC0C-CF2314916B12}" type="slidenum">
              <a:rPr lang="de-DE" altLang="de-DE" smtClean="0"/>
              <a:pPr/>
              <a:t>5</a:t>
            </a:fld>
            <a:endParaRPr lang="de-DE" altLang="de-DE"/>
          </a:p>
        </p:txBody>
      </p:sp>
    </p:spTree>
    <p:extLst>
      <p:ext uri="{BB962C8B-B14F-4D97-AF65-F5344CB8AC3E}">
        <p14:creationId xmlns:p14="http://schemas.microsoft.com/office/powerpoint/2010/main" val="42783473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ltLang="de-DE" b="1" i="1" dirty="0" smtClean="0"/>
              <a:t>Beispiele für den Einsatz von </a:t>
            </a:r>
            <a:r>
              <a:rPr lang="de-DE" altLang="de-DE" b="1" i="1" dirty="0" err="1" smtClean="0"/>
              <a:t>Schablonensomatographie</a:t>
            </a:r>
            <a:r>
              <a:rPr lang="de-DE" altLang="de-DE" b="1" i="1" dirty="0" smtClean="0"/>
              <a:t>:</a:t>
            </a:r>
          </a:p>
          <a:p>
            <a:r>
              <a:rPr lang="de-DE" altLang="de-DE" b="1" i="1" dirty="0" smtClean="0"/>
              <a:t>Lastenrad rechts:</a:t>
            </a:r>
          </a:p>
          <a:p>
            <a:r>
              <a:rPr lang="de-DE" altLang="de-DE" i="1" dirty="0" smtClean="0"/>
              <a:t>Kundenvorgabe: Rad in nur einer Rahmengröße, keine Räder in unterschiedlichen Rahmengrößen</a:t>
            </a:r>
          </a:p>
          <a:p>
            <a:r>
              <a:rPr lang="de-DE" altLang="de-DE" i="1" dirty="0" smtClean="0"/>
              <a:t>- dadurch Rahmengröße für ein gemitteltes 50.Perzentil Männer und Frauen</a:t>
            </a:r>
          </a:p>
          <a:p>
            <a:r>
              <a:rPr lang="de-DE" altLang="de-DE" i="1" dirty="0" smtClean="0"/>
              <a:t>- Lenker höhenverstellbar und mit Lenkervorbau, der in unterschiedliche </a:t>
            </a:r>
            <a:r>
              <a:rPr lang="de-DE" altLang="de-DE" i="1" dirty="0" err="1" smtClean="0"/>
              <a:t>Winkelnlagen</a:t>
            </a:r>
            <a:r>
              <a:rPr lang="de-DE" altLang="de-DE" i="1" dirty="0" smtClean="0"/>
              <a:t> </a:t>
            </a:r>
            <a:r>
              <a:rPr lang="de-DE" altLang="de-DE" i="1" dirty="0" err="1" smtClean="0"/>
              <a:t>egebracht</a:t>
            </a:r>
            <a:r>
              <a:rPr lang="de-DE" altLang="de-DE" i="1" dirty="0" smtClean="0"/>
              <a:t> werden kann</a:t>
            </a:r>
          </a:p>
          <a:p>
            <a:pPr>
              <a:buFontTx/>
              <a:buChar char="-"/>
            </a:pPr>
            <a:r>
              <a:rPr lang="de-DE" altLang="de-DE" i="1" dirty="0" smtClean="0"/>
              <a:t>Sattel in der Höhe verstellbar</a:t>
            </a:r>
          </a:p>
          <a:p>
            <a:r>
              <a:rPr lang="de-DE" altLang="de-DE" b="1" i="1" dirty="0" smtClean="0"/>
              <a:t>Forstwirtschaftlicher Pflanzpflug links:</a:t>
            </a:r>
          </a:p>
          <a:p>
            <a:pPr>
              <a:buFontTx/>
              <a:buChar char="-"/>
            </a:pPr>
            <a:r>
              <a:rPr lang="de-DE" altLang="de-DE" i="1" dirty="0" smtClean="0"/>
              <a:t>Bereits geänderte Rahmengröße: Verjüngung des Rahmens, um die Beinspreizung für die Nutzer zu reduzieren</a:t>
            </a:r>
          </a:p>
          <a:p>
            <a:pPr>
              <a:buFontTx/>
              <a:buChar char="-"/>
            </a:pPr>
            <a:r>
              <a:rPr lang="de-DE" altLang="de-DE" i="1" dirty="0" smtClean="0"/>
              <a:t>Sitzverstellung: alternativ und kostengünstiger und technisch weniger aufwendig: verstellbare Fußauflage</a:t>
            </a:r>
          </a:p>
          <a:p>
            <a:pPr>
              <a:buFontTx/>
              <a:buChar char="-"/>
            </a:pPr>
            <a:r>
              <a:rPr lang="de-DE" altLang="de-DE" i="1" dirty="0" smtClean="0"/>
              <a:t>Gestreckter Arm des 5.Perzentils Frau (rote Schablone): Andeutung des Greifbereichs, in dem Pflanzbehälter angeordnet werden sollten (kleine Person muss überall hin reichen können)</a:t>
            </a:r>
          </a:p>
          <a:p>
            <a:endParaRPr lang="de-DE" dirty="0"/>
          </a:p>
        </p:txBody>
      </p:sp>
      <p:sp>
        <p:nvSpPr>
          <p:cNvPr id="4" name="Foliennummernplatzhalter 3"/>
          <p:cNvSpPr>
            <a:spLocks noGrp="1"/>
          </p:cNvSpPr>
          <p:nvPr>
            <p:ph type="sldNum" sz="quarter" idx="10"/>
          </p:nvPr>
        </p:nvSpPr>
        <p:spPr/>
        <p:txBody>
          <a:bodyPr/>
          <a:lstStyle/>
          <a:p>
            <a:fld id="{FF15C48B-E105-4D38-AC0C-CF2314916B12}" type="slidenum">
              <a:rPr lang="de-DE" altLang="de-DE" smtClean="0"/>
              <a:pPr/>
              <a:t>7</a:t>
            </a:fld>
            <a:endParaRPr lang="de-DE" altLang="de-DE"/>
          </a:p>
        </p:txBody>
      </p:sp>
    </p:spTree>
    <p:extLst>
      <p:ext uri="{BB962C8B-B14F-4D97-AF65-F5344CB8AC3E}">
        <p14:creationId xmlns:p14="http://schemas.microsoft.com/office/powerpoint/2010/main" val="17131220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190500">
              <a:lnSpc>
                <a:spcPct val="80000"/>
              </a:lnSpc>
            </a:pPr>
            <a:r>
              <a:rPr lang="de-DE" altLang="de-DE" sz="1200" dirty="0" smtClean="0"/>
              <a:t>Um einheitliche Orientierungs- und Ausgangspunkte für die Konstruktion und Positionierung von Sitzen und anderem Interieur eines </a:t>
            </a:r>
            <a:r>
              <a:rPr lang="de-DE" altLang="de-DE" sz="1200" dirty="0" err="1" smtClean="0"/>
              <a:t>mockups</a:t>
            </a:r>
            <a:r>
              <a:rPr lang="de-DE" altLang="de-DE" sz="1200" dirty="0" smtClean="0"/>
              <a:t> </a:t>
            </a:r>
            <a:r>
              <a:rPr lang="de-DE" altLang="de-DE" sz="1200" i="1" dirty="0" smtClean="0"/>
              <a:t>(Vorführmodell, Attrappe)</a:t>
            </a:r>
            <a:r>
              <a:rPr lang="de-DE" altLang="de-DE" sz="1200" dirty="0" smtClean="0"/>
              <a:t> zu haben, gibt es verbindliche, jedoch branchenabhängig unterschiedliche Bezugspunkte. Diese Bezugspunkte dienen damit der Ableitung von Festlegungsmaßen.</a:t>
            </a:r>
          </a:p>
          <a:p>
            <a:pPr defTabSz="190500">
              <a:lnSpc>
                <a:spcPct val="80000"/>
              </a:lnSpc>
              <a:buFont typeface="Wingdings" pitchFamily="2" charset="2"/>
              <a:buChar char="§"/>
            </a:pPr>
            <a:r>
              <a:rPr lang="de-DE" altLang="de-DE" sz="1200" dirty="0" smtClean="0"/>
              <a:t> 	Sehr oft verwendet wird der sog. H-Punkt (Hüftpunkt). </a:t>
            </a:r>
          </a:p>
          <a:p>
            <a:pPr defTabSz="190500">
              <a:lnSpc>
                <a:spcPct val="80000"/>
              </a:lnSpc>
              <a:buFont typeface="Wingdings" pitchFamily="2" charset="2"/>
              <a:buChar char="§"/>
            </a:pPr>
            <a:r>
              <a:rPr lang="de-DE" altLang="de-DE" sz="1200" dirty="0" smtClean="0"/>
              <a:t> 	In anderen Branchen sind es andere Punkte, die aber eine Beziehung zum Hüftpunkt besitzen.</a:t>
            </a:r>
          </a:p>
          <a:p>
            <a:pPr defTabSz="190500">
              <a:lnSpc>
                <a:spcPct val="80000"/>
              </a:lnSpc>
              <a:spcAft>
                <a:spcPct val="30000"/>
              </a:spcAft>
              <a:buFont typeface="Wingdings" pitchFamily="2" charset="2"/>
              <a:buChar char="§"/>
            </a:pPr>
            <a:r>
              <a:rPr lang="de-DE" altLang="de-DE" sz="1200" dirty="0" smtClean="0"/>
              <a:t> 	So wird für Land- und Baumaschinen z.B. der SIP (Seat Index Point=Sitzindexpunkt) s. u.  verwendet. </a:t>
            </a:r>
          </a:p>
          <a:p>
            <a:pPr defTabSz="190500">
              <a:lnSpc>
                <a:spcPct val="80000"/>
              </a:lnSpc>
            </a:pPr>
            <a:r>
              <a:rPr lang="de-DE" altLang="de-DE" sz="1200" b="1" dirty="0" smtClean="0"/>
              <a:t>H-Point: </a:t>
            </a:r>
            <a:r>
              <a:rPr lang="de-DE" altLang="de-DE" sz="1200" dirty="0" smtClean="0"/>
              <a:t>konstruktive Referenzpunkte für die ergonomische Auslegung von Fahrerplätzen </a:t>
            </a:r>
            <a:r>
              <a:rPr lang="de-DE" altLang="de-DE" sz="1200" dirty="0" smtClean="0">
                <a:sym typeface="Wingdings" pitchFamily="2" charset="2"/>
              </a:rPr>
              <a:t> Anwendung Fahrzeugkonstruktion</a:t>
            </a:r>
            <a:endParaRPr lang="de-DE" altLang="de-DE" sz="1200" dirty="0" smtClean="0"/>
          </a:p>
          <a:p>
            <a:pPr defTabSz="190500">
              <a:lnSpc>
                <a:spcPct val="80000"/>
              </a:lnSpc>
              <a:buFont typeface="Wingdings" pitchFamily="2" charset="2"/>
              <a:buChar char="§"/>
            </a:pPr>
            <a:r>
              <a:rPr lang="de-DE" altLang="de-DE" sz="1200" dirty="0" smtClean="0"/>
              <a:t> 	Package-Entwurf</a:t>
            </a:r>
          </a:p>
          <a:p>
            <a:pPr defTabSz="190500">
              <a:lnSpc>
                <a:spcPct val="80000"/>
              </a:lnSpc>
              <a:buFont typeface="Wingdings" pitchFamily="2" charset="2"/>
              <a:buChar char="§"/>
            </a:pPr>
            <a:r>
              <a:rPr lang="de-DE" altLang="de-DE" sz="1200" dirty="0" smtClean="0"/>
              <a:t> 	Auslegung der Innenraummaße, z. B. Angaben zur Begrenzung des Greifraums: Darstellung/ Ableitung von Hüllflächen des 	Greifraums und ihrer Referenzebenen</a:t>
            </a:r>
          </a:p>
          <a:p>
            <a:pPr defTabSz="190500">
              <a:lnSpc>
                <a:spcPct val="80000"/>
              </a:lnSpc>
              <a:spcAft>
                <a:spcPct val="30000"/>
              </a:spcAft>
              <a:buFont typeface="Wingdings" pitchFamily="2" charset="2"/>
              <a:buChar char="§"/>
            </a:pPr>
            <a:r>
              <a:rPr lang="de-DE" altLang="de-DE" sz="1200" dirty="0" smtClean="0"/>
              <a:t> 	Sichtanalyse - Beziehung zu </a:t>
            </a:r>
            <a:r>
              <a:rPr lang="de-DE" altLang="de-DE" sz="1200" dirty="0" err="1" smtClean="0"/>
              <a:t>Augpunkten</a:t>
            </a:r>
            <a:r>
              <a:rPr lang="de-DE" altLang="de-DE" sz="1200" dirty="0" smtClean="0"/>
              <a:t> bzw. der Augenellipsenlage</a:t>
            </a:r>
          </a:p>
          <a:p>
            <a:pPr defTabSz="190500">
              <a:lnSpc>
                <a:spcPct val="80000"/>
              </a:lnSpc>
            </a:pPr>
            <a:r>
              <a:rPr lang="de-DE" altLang="de-DE" sz="1200" b="1" dirty="0" smtClean="0"/>
              <a:t>R-Point</a:t>
            </a:r>
          </a:p>
          <a:p>
            <a:pPr defTabSz="190500">
              <a:lnSpc>
                <a:spcPct val="80000"/>
              </a:lnSpc>
              <a:buFont typeface="Wingdings" pitchFamily="2" charset="2"/>
              <a:buChar char="§"/>
            </a:pPr>
            <a:r>
              <a:rPr lang="de-DE" altLang="de-DE" sz="1200" dirty="0" smtClean="0"/>
              <a:t> 	der durch den Fahrzeughersteller festgelegte Sitzreferenzpunkt</a:t>
            </a:r>
          </a:p>
          <a:p>
            <a:pPr defTabSz="190500">
              <a:lnSpc>
                <a:spcPct val="80000"/>
              </a:lnSpc>
              <a:buFont typeface="Wingdings" pitchFamily="2" charset="2"/>
              <a:buChar char="§"/>
            </a:pPr>
            <a:r>
              <a:rPr lang="de-DE" altLang="de-DE" sz="1200" dirty="0" smtClean="0"/>
              <a:t> 	Er liegt bei einer festgelegten Einstellung des Fahrersitzes, sowie einer bestimmten </a:t>
            </a:r>
            <a:r>
              <a:rPr lang="de-DE" altLang="de-DE" sz="1200" dirty="0" err="1" smtClean="0"/>
              <a:t>Torsoneigung</a:t>
            </a:r>
            <a:r>
              <a:rPr lang="de-DE" altLang="de-DE" sz="1200" dirty="0" smtClean="0"/>
              <a:t> im H-Punkt.</a:t>
            </a:r>
          </a:p>
          <a:p>
            <a:pPr defTabSz="190500">
              <a:lnSpc>
                <a:spcPct val="80000"/>
              </a:lnSpc>
              <a:spcAft>
                <a:spcPct val="30000"/>
              </a:spcAft>
              <a:buFont typeface="Wingdings" pitchFamily="2" charset="2"/>
              <a:buChar char="§"/>
            </a:pPr>
            <a:r>
              <a:rPr lang="de-DE" altLang="de-DE" sz="1200" dirty="0" smtClean="0"/>
              <a:t> 	Ermittlung mit SAE-H-Punktmessmaschine</a:t>
            </a:r>
          </a:p>
          <a:p>
            <a:pPr defTabSz="190500">
              <a:lnSpc>
                <a:spcPct val="80000"/>
              </a:lnSpc>
            </a:pPr>
            <a:r>
              <a:rPr lang="de-DE" altLang="de-DE" sz="1200" b="1" dirty="0" smtClean="0"/>
              <a:t>Sitzindexpunkt (Seat Index Point) SIP</a:t>
            </a:r>
          </a:p>
          <a:p>
            <a:pPr defTabSz="190500">
              <a:lnSpc>
                <a:spcPct val="80000"/>
              </a:lnSpc>
            </a:pPr>
            <a:r>
              <a:rPr lang="de-DE" altLang="de-DE" sz="1200" b="1" i="1" dirty="0" smtClean="0"/>
              <a:t>SIP ist auf den Sitz bezogen, der H-Punkt bezieht sich auf den Menschen.</a:t>
            </a:r>
            <a:endParaRPr lang="de-DE" altLang="de-DE" sz="1200" b="1" dirty="0" smtClean="0"/>
          </a:p>
          <a:p>
            <a:pPr defTabSz="190500">
              <a:lnSpc>
                <a:spcPct val="80000"/>
              </a:lnSpc>
              <a:buFont typeface="Wingdings" pitchFamily="2" charset="2"/>
              <a:buChar char="§"/>
            </a:pPr>
            <a:r>
              <a:rPr lang="de-DE" altLang="de-DE" sz="1200" dirty="0" smtClean="0"/>
              <a:t> 	Punkt in der mittleren, senkrechten Längsachse des Sitzes, an dem sich die theoretischen Achsen des menschlichen 	Oberkörpers und Oberschenkels schneiden</a:t>
            </a:r>
          </a:p>
          <a:p>
            <a:pPr defTabSz="190500">
              <a:lnSpc>
                <a:spcPct val="80000"/>
              </a:lnSpc>
              <a:buFont typeface="Wingdings" pitchFamily="2" charset="2"/>
              <a:buChar char="§"/>
            </a:pPr>
            <a:r>
              <a:rPr lang="de-DE" altLang="de-DE" sz="1200" dirty="0" smtClean="0"/>
              <a:t> 	Messung mit einfacher, starrer Messvorrichtung</a:t>
            </a:r>
          </a:p>
          <a:p>
            <a:pPr defTabSz="190500">
              <a:lnSpc>
                <a:spcPct val="80000"/>
              </a:lnSpc>
              <a:buFont typeface="Wingdings" pitchFamily="2" charset="2"/>
              <a:buChar char="§"/>
            </a:pPr>
            <a:r>
              <a:rPr lang="en-US" altLang="de-DE" sz="1200" dirty="0" smtClean="0"/>
              <a:t> 	</a:t>
            </a:r>
            <a:r>
              <a:rPr lang="en-US" altLang="de-DE" sz="1200" dirty="0" err="1" smtClean="0"/>
              <a:t>liegt</a:t>
            </a:r>
            <a:r>
              <a:rPr lang="en-US" altLang="de-DE" sz="1200" dirty="0" smtClean="0"/>
              <a:t> </a:t>
            </a:r>
            <a:r>
              <a:rPr lang="en-US" altLang="de-DE" sz="1200" dirty="0" err="1" smtClean="0"/>
              <a:t>innerhalb</a:t>
            </a:r>
            <a:r>
              <a:rPr lang="en-US" altLang="de-DE" sz="1200" dirty="0" smtClean="0"/>
              <a:t> </a:t>
            </a:r>
            <a:r>
              <a:rPr lang="en-US" altLang="de-DE" sz="1200" dirty="0" err="1" smtClean="0"/>
              <a:t>eines</a:t>
            </a:r>
            <a:r>
              <a:rPr lang="en-US" altLang="de-DE" sz="1200" dirty="0" smtClean="0"/>
              <a:t> </a:t>
            </a:r>
            <a:r>
              <a:rPr lang="en-US" altLang="de-DE" sz="1200" dirty="0" err="1" smtClean="0"/>
              <a:t>Toleranzfeldes</a:t>
            </a:r>
            <a:r>
              <a:rPr lang="en-US" altLang="de-DE" sz="1200" dirty="0" smtClean="0"/>
              <a:t> von ±10 mm um den </a:t>
            </a:r>
            <a:r>
              <a:rPr lang="en-US" altLang="de-DE" sz="1200" dirty="0" err="1" smtClean="0"/>
              <a:t>gemessenen</a:t>
            </a:r>
            <a:r>
              <a:rPr lang="en-US" altLang="de-DE" sz="1200" dirty="0" smtClean="0"/>
              <a:t> H-</a:t>
            </a:r>
            <a:r>
              <a:rPr lang="en-US" altLang="de-DE" sz="1200" dirty="0" err="1" smtClean="0"/>
              <a:t>Punkt</a:t>
            </a:r>
            <a:endParaRPr lang="en-US" altLang="de-DE" sz="1200" dirty="0" smtClean="0"/>
          </a:p>
          <a:p>
            <a:pPr defTabSz="190500">
              <a:lnSpc>
                <a:spcPct val="80000"/>
              </a:lnSpc>
              <a:buFont typeface="Wingdings" pitchFamily="2" charset="2"/>
              <a:buChar char="§"/>
            </a:pPr>
            <a:r>
              <a:rPr lang="en-US" altLang="de-DE" sz="1200" dirty="0" smtClean="0"/>
              <a:t> 	</a:t>
            </a:r>
            <a:r>
              <a:rPr lang="en-US" altLang="de-DE" sz="1200" dirty="0" err="1" smtClean="0"/>
              <a:t>Veröffentlichung</a:t>
            </a:r>
            <a:r>
              <a:rPr lang="en-US" altLang="de-DE" sz="1200" dirty="0" smtClean="0"/>
              <a:t> in </a:t>
            </a:r>
            <a:r>
              <a:rPr lang="en-US" altLang="de-DE" sz="1200" dirty="0" err="1" smtClean="0"/>
              <a:t>technischen</a:t>
            </a:r>
            <a:r>
              <a:rPr lang="en-US" altLang="de-DE" sz="1200" dirty="0" smtClean="0"/>
              <a:t> </a:t>
            </a:r>
            <a:r>
              <a:rPr lang="en-US" altLang="de-DE" sz="1200" dirty="0" err="1" smtClean="0"/>
              <a:t>Datenblättern</a:t>
            </a:r>
            <a:r>
              <a:rPr lang="en-US" altLang="de-DE" sz="1200" dirty="0" smtClean="0"/>
              <a:t> der </a:t>
            </a:r>
            <a:r>
              <a:rPr lang="en-US" altLang="de-DE" sz="1200" dirty="0" err="1" smtClean="0"/>
              <a:t>Sitze</a:t>
            </a:r>
            <a:endParaRPr lang="de-DE" altLang="de-DE" sz="1200" dirty="0" smtClean="0"/>
          </a:p>
          <a:p>
            <a:pPr defTabSz="190500">
              <a:lnSpc>
                <a:spcPct val="80000"/>
              </a:lnSpc>
              <a:buFont typeface="Wingdings" pitchFamily="2" charset="2"/>
              <a:buChar char="§"/>
            </a:pPr>
            <a:r>
              <a:rPr lang="de-DE" altLang="de-DE" sz="1200" dirty="0" smtClean="0"/>
              <a:t> 	Ist in Bezug auf die Maschine festgelegt, verändert sich nicht durch den Verstell- bzw. Schwingbereich des Sitzes.</a:t>
            </a:r>
          </a:p>
          <a:p>
            <a:pPr defTabSz="190500">
              <a:lnSpc>
                <a:spcPct val="80000"/>
              </a:lnSpc>
              <a:spcAft>
                <a:spcPct val="30000"/>
              </a:spcAft>
              <a:buFont typeface="Wingdings" pitchFamily="2" charset="2"/>
              <a:buChar char="§"/>
            </a:pPr>
            <a:r>
              <a:rPr lang="de-DE" altLang="de-DE" sz="1200" dirty="0" smtClean="0"/>
              <a:t> 	Anwendungsbereich: Land- und Baumaschinen</a:t>
            </a:r>
          </a:p>
          <a:p>
            <a:pPr defTabSz="190500" eaLnBrk="1" hangingPunct="1">
              <a:lnSpc>
                <a:spcPct val="80000"/>
              </a:lnSpc>
              <a:spcBef>
                <a:spcPct val="50000"/>
              </a:spcBef>
            </a:pPr>
            <a:r>
              <a:rPr lang="de-DE" altLang="de-DE" sz="1200" b="1" dirty="0" smtClean="0"/>
              <a:t>Seat Reference Point (SRP) (Sitzreferenzpunkt)</a:t>
            </a:r>
          </a:p>
          <a:p>
            <a:pPr defTabSz="190500">
              <a:lnSpc>
                <a:spcPct val="80000"/>
              </a:lnSpc>
              <a:buFont typeface="Wingdings" pitchFamily="2" charset="2"/>
              <a:buChar char="§"/>
            </a:pPr>
            <a:r>
              <a:rPr lang="de-DE" altLang="de-DE" sz="1200" dirty="0" smtClean="0"/>
              <a:t> 	Drehpunkt zwischen Rückenlehne und Sitzfläche des Sitzes</a:t>
            </a:r>
          </a:p>
          <a:p>
            <a:pPr defTabSz="190500">
              <a:lnSpc>
                <a:spcPct val="80000"/>
              </a:lnSpc>
              <a:buFont typeface="Wingdings" pitchFamily="2" charset="2"/>
              <a:buChar char="§"/>
            </a:pPr>
            <a:r>
              <a:rPr lang="de-DE" altLang="de-DE" sz="1200" dirty="0" smtClean="0"/>
              <a:t> 	kein konkreter Bezug zum H-Punkt, da sich der Versatz je nach </a:t>
            </a:r>
            <a:r>
              <a:rPr lang="de-DE" altLang="de-DE" sz="1200" dirty="0" err="1" smtClean="0"/>
              <a:t>Sitzart</a:t>
            </a:r>
            <a:r>
              <a:rPr lang="de-DE" altLang="de-DE" sz="1200" dirty="0" smtClean="0"/>
              <a:t> (z.B. harte oder weiche Polsterung, Ausprägung der 	Sitzmulde usw.) ändert</a:t>
            </a:r>
          </a:p>
          <a:p>
            <a:pPr defTabSz="190500">
              <a:lnSpc>
                <a:spcPct val="80000"/>
              </a:lnSpc>
              <a:spcAft>
                <a:spcPct val="30000"/>
              </a:spcAft>
              <a:buFont typeface="Wingdings" pitchFamily="2" charset="2"/>
              <a:buChar char="§"/>
            </a:pPr>
            <a:r>
              <a:rPr lang="de-DE" altLang="de-DE" sz="1200" dirty="0" smtClean="0"/>
              <a:t> 	Anwendung: Schienenfahrzeuge, land- und forstwirtschaftliche Zugmaschinen, Passagiersitze Flugzeug</a:t>
            </a:r>
          </a:p>
          <a:p>
            <a:pPr defTabSz="190500">
              <a:lnSpc>
                <a:spcPct val="80000"/>
              </a:lnSpc>
            </a:pPr>
            <a:r>
              <a:rPr lang="de-DE" altLang="de-DE" sz="1200" b="1" dirty="0" smtClean="0"/>
              <a:t>Augenbezugspunkt DEP (Design Eye Point) bzw. </a:t>
            </a:r>
            <a:r>
              <a:rPr lang="en-US" altLang="de-DE" sz="1200" b="1" dirty="0" smtClean="0"/>
              <a:t>ERP = Eye Reference Point = </a:t>
            </a:r>
            <a:r>
              <a:rPr lang="en-US" altLang="de-DE" sz="1200" b="1" dirty="0" err="1" smtClean="0"/>
              <a:t>Augenreferenzpunkt</a:t>
            </a:r>
            <a:endParaRPr lang="de-DE" altLang="de-DE" sz="1200" b="1" dirty="0" smtClean="0"/>
          </a:p>
          <a:p>
            <a:pPr defTabSz="190500">
              <a:lnSpc>
                <a:spcPct val="80000"/>
              </a:lnSpc>
              <a:buFont typeface="Wingdings" pitchFamily="2" charset="2"/>
              <a:buChar char="§"/>
            </a:pPr>
            <a:r>
              <a:rPr lang="de-DE" altLang="de-DE" sz="1200" dirty="0" smtClean="0"/>
              <a:t> 	</a:t>
            </a:r>
            <a:r>
              <a:rPr lang="de-DE" altLang="de-DE" sz="1200" dirty="0" err="1" smtClean="0"/>
              <a:t>Einfügepunkt</a:t>
            </a:r>
            <a:r>
              <a:rPr lang="de-DE" altLang="de-DE" sz="1200" dirty="0" smtClean="0"/>
              <a:t> für Pilotensitze </a:t>
            </a:r>
          </a:p>
          <a:p>
            <a:pPr defTabSz="190500">
              <a:lnSpc>
                <a:spcPct val="80000"/>
              </a:lnSpc>
              <a:buFont typeface="Wingdings" pitchFamily="2" charset="2"/>
              <a:buChar char="§"/>
            </a:pPr>
            <a:r>
              <a:rPr lang="de-DE" altLang="de-DE" sz="1200" dirty="0" smtClean="0"/>
              <a:t> 	alle Piloten-</a:t>
            </a:r>
            <a:r>
              <a:rPr lang="de-DE" altLang="de-DE" sz="1200" dirty="0" err="1" smtClean="0"/>
              <a:t>Augpunkte</a:t>
            </a:r>
            <a:r>
              <a:rPr lang="de-DE" altLang="de-DE" sz="1200" dirty="0" smtClean="0"/>
              <a:t> müssen im sog. DEP zu liegen kommen</a:t>
            </a:r>
          </a:p>
          <a:p>
            <a:pPr defTabSz="190500">
              <a:lnSpc>
                <a:spcPct val="80000"/>
              </a:lnSpc>
              <a:buFont typeface="Wingdings" pitchFamily="2" charset="2"/>
              <a:buChar char="§"/>
            </a:pPr>
            <a:r>
              <a:rPr lang="de-DE" altLang="de-DE" sz="1200" dirty="0" smtClean="0"/>
              <a:t> 	von da aus Line </a:t>
            </a:r>
            <a:r>
              <a:rPr lang="de-DE" altLang="de-DE" sz="1200" dirty="0" err="1" smtClean="0"/>
              <a:t>of</a:t>
            </a:r>
            <a:r>
              <a:rPr lang="de-DE" altLang="de-DE" sz="1200" dirty="0" smtClean="0"/>
              <a:t> </a:t>
            </a:r>
            <a:r>
              <a:rPr lang="de-DE" altLang="de-DE" sz="1200" dirty="0" err="1" smtClean="0"/>
              <a:t>Sight</a:t>
            </a:r>
            <a:r>
              <a:rPr lang="de-DE" altLang="de-DE" sz="1200" dirty="0" smtClean="0"/>
              <a:t> festgelegt</a:t>
            </a:r>
          </a:p>
          <a:p>
            <a:pPr defTabSz="190500">
              <a:lnSpc>
                <a:spcPct val="80000"/>
              </a:lnSpc>
              <a:buFont typeface="Wingdings" pitchFamily="2" charset="2"/>
              <a:buNone/>
            </a:pPr>
            <a:r>
              <a:rPr lang="de-DE" altLang="de-DE" sz="1200" b="1" i="1" dirty="0" smtClean="0"/>
              <a:t>Die Bestimmung der Augenellipse ist nicht ganz einfach, wird eher nicht benutzt. </a:t>
            </a:r>
          </a:p>
          <a:p>
            <a:pPr defTabSz="190500">
              <a:lnSpc>
                <a:spcPct val="80000"/>
              </a:lnSpc>
              <a:buFont typeface="Wingdings" pitchFamily="2" charset="2"/>
              <a:buNone/>
            </a:pPr>
            <a:endParaRPr lang="de-DE" altLang="de-DE" sz="1200" b="1" i="1" dirty="0" smtClean="0"/>
          </a:p>
          <a:p>
            <a:endParaRPr lang="de-DE" dirty="0"/>
          </a:p>
        </p:txBody>
      </p:sp>
      <p:sp>
        <p:nvSpPr>
          <p:cNvPr id="4" name="Foliennummernplatzhalter 3"/>
          <p:cNvSpPr>
            <a:spLocks noGrp="1"/>
          </p:cNvSpPr>
          <p:nvPr>
            <p:ph type="sldNum" sz="quarter" idx="10"/>
          </p:nvPr>
        </p:nvSpPr>
        <p:spPr/>
        <p:txBody>
          <a:bodyPr/>
          <a:lstStyle/>
          <a:p>
            <a:fld id="{FF15C48B-E105-4D38-AC0C-CF2314916B12}" type="slidenum">
              <a:rPr lang="de-DE" altLang="de-DE" smtClean="0"/>
              <a:pPr/>
              <a:t>8</a:t>
            </a:fld>
            <a:endParaRPr lang="de-DE" altLang="de-DE"/>
          </a:p>
        </p:txBody>
      </p:sp>
    </p:spTree>
    <p:extLst>
      <p:ext uri="{BB962C8B-B14F-4D97-AF65-F5344CB8AC3E}">
        <p14:creationId xmlns:p14="http://schemas.microsoft.com/office/powerpoint/2010/main" val="31029908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190500"/>
            <a:r>
              <a:rPr lang="de-DE" altLang="de-DE" sz="1200" dirty="0" smtClean="0"/>
              <a:t>SIP:</a:t>
            </a:r>
          </a:p>
          <a:p>
            <a:pPr defTabSz="190500">
              <a:buFont typeface="Wingdings" pitchFamily="2" charset="2"/>
              <a:buChar char="§"/>
            </a:pPr>
            <a:r>
              <a:rPr lang="de-DE" altLang="de-DE" sz="1200" dirty="0" smtClean="0"/>
              <a:t> 	Punkt in der mittleren, senkrechten Längsachse des Sitzes, an dem sich die theoretischen Achsen des menschlichen Oberkörpers und Oberschenkels schneiden</a:t>
            </a:r>
          </a:p>
          <a:p>
            <a:pPr defTabSz="190500">
              <a:buFont typeface="Wingdings" pitchFamily="2" charset="2"/>
              <a:buChar char="§"/>
            </a:pPr>
            <a:r>
              <a:rPr lang="en-US" altLang="de-DE" sz="1200" dirty="0" smtClean="0"/>
              <a:t> 	</a:t>
            </a:r>
            <a:r>
              <a:rPr lang="en-US" altLang="de-DE" sz="1200" dirty="0" err="1" smtClean="0"/>
              <a:t>Veröffentlichung</a:t>
            </a:r>
            <a:r>
              <a:rPr lang="en-US" altLang="de-DE" sz="1200" dirty="0" smtClean="0"/>
              <a:t> in </a:t>
            </a:r>
            <a:r>
              <a:rPr lang="en-US" altLang="de-DE" sz="1200" dirty="0" err="1" smtClean="0"/>
              <a:t>technischen</a:t>
            </a:r>
            <a:r>
              <a:rPr lang="en-US" altLang="de-DE" sz="1200" dirty="0" smtClean="0"/>
              <a:t> </a:t>
            </a:r>
            <a:r>
              <a:rPr lang="en-US" altLang="de-DE" sz="1200" dirty="0" err="1" smtClean="0"/>
              <a:t>Datenblättern</a:t>
            </a:r>
            <a:r>
              <a:rPr lang="en-US" altLang="de-DE" sz="1200" dirty="0" smtClean="0"/>
              <a:t> der </a:t>
            </a:r>
            <a:r>
              <a:rPr lang="en-US" altLang="de-DE" sz="1200" dirty="0" err="1" smtClean="0"/>
              <a:t>Sitze</a:t>
            </a:r>
            <a:endParaRPr lang="en-US" altLang="de-DE" sz="1200" dirty="0" smtClean="0"/>
          </a:p>
          <a:p>
            <a:pPr defTabSz="190500">
              <a:buFont typeface="Wingdings" pitchFamily="2" charset="2"/>
              <a:buNone/>
            </a:pPr>
            <a:endParaRPr lang="en-US" altLang="de-DE" sz="1200" dirty="0" smtClean="0"/>
          </a:p>
          <a:p>
            <a:pPr defTabSz="190500"/>
            <a:r>
              <a:rPr lang="en-US" altLang="de-DE" sz="1200" dirty="0" smtClean="0"/>
              <a:t>SRP:</a:t>
            </a:r>
          </a:p>
          <a:p>
            <a:pPr defTabSz="190500">
              <a:buFont typeface="Wingdings" pitchFamily="2" charset="2"/>
              <a:buChar char="§"/>
            </a:pPr>
            <a:r>
              <a:rPr lang="de-DE" altLang="de-DE" sz="1200" dirty="0" smtClean="0"/>
              <a:t> 	kein konkreter Bezug zum H-Punkt, da sich der Versatz je nach </a:t>
            </a:r>
            <a:r>
              <a:rPr lang="de-DE" altLang="de-DE" sz="1200" dirty="0" err="1" smtClean="0"/>
              <a:t>Sitzart</a:t>
            </a:r>
            <a:r>
              <a:rPr lang="de-DE" altLang="de-DE" sz="1200" dirty="0" smtClean="0"/>
              <a:t> (z.B. harte oder weiche Polsterung, Ausprägung der Sitzmulde usw.) ändert</a:t>
            </a:r>
          </a:p>
          <a:p>
            <a:endParaRPr lang="de-DE" dirty="0"/>
          </a:p>
        </p:txBody>
      </p:sp>
      <p:sp>
        <p:nvSpPr>
          <p:cNvPr id="4" name="Foliennummernplatzhalter 3"/>
          <p:cNvSpPr>
            <a:spLocks noGrp="1"/>
          </p:cNvSpPr>
          <p:nvPr>
            <p:ph type="sldNum" sz="quarter" idx="10"/>
          </p:nvPr>
        </p:nvSpPr>
        <p:spPr/>
        <p:txBody>
          <a:bodyPr/>
          <a:lstStyle/>
          <a:p>
            <a:fld id="{FF15C48B-E105-4D38-AC0C-CF2314916B12}" type="slidenum">
              <a:rPr lang="de-DE" altLang="de-DE" smtClean="0"/>
              <a:pPr/>
              <a:t>9</a:t>
            </a:fld>
            <a:endParaRPr lang="de-DE" altLang="de-DE"/>
          </a:p>
        </p:txBody>
      </p:sp>
    </p:spTree>
    <p:extLst>
      <p:ext uri="{BB962C8B-B14F-4D97-AF65-F5344CB8AC3E}">
        <p14:creationId xmlns:p14="http://schemas.microsoft.com/office/powerpoint/2010/main" val="31980438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smtClean="0"/>
              <a:t>Bestimmung der Koordinaten des SIP in Bezug zum Sitz:</a:t>
            </a:r>
            <a:r>
              <a:rPr lang="de-DE" dirty="0" smtClean="0"/>
              <a:t> </a:t>
            </a:r>
          </a:p>
          <a:p>
            <a:r>
              <a:rPr lang="de-DE" i="1" dirty="0" smtClean="0"/>
              <a:t>aus technischen Datenblättern</a:t>
            </a:r>
            <a:r>
              <a:rPr lang="de-DE" dirty="0" smtClean="0"/>
              <a:t> </a:t>
            </a:r>
          </a:p>
          <a:p>
            <a:r>
              <a:rPr lang="de-DE" dirty="0" smtClean="0"/>
              <a:t>Der über eine Sitzmessmaschine ermittelte und in Datenblättern zum Sitz veröffentlichte und eingezeichnete SIP repräsentiert den Schnittpunkt zwischen den theoretischen Achsen des menschlichen Oberkörpers und des menschlichen Oberschenkels auf der senkrechten Ebene durch die Sitzmittellinie. Demnach wird der Hüftpunkt(H-Punkt) des Menschmodells mit dem SIP in Übereinstimmung gebracht und simuliert die Lage des Beckens im gewichtsbelasteten Sitz. </a:t>
            </a:r>
          </a:p>
          <a:p>
            <a:r>
              <a:rPr lang="de-DE" dirty="0" smtClean="0"/>
              <a:t>Der SIP nach Norm DIN EN ISO 5353:1999-03 repräsentiert seine Lage für einen Maschinenführer, der den Sitz mit einem Gewicht von 75 kg belastet und entspricht demnach etwa einem 50.Körperhöhenperzentil (s. DIN EN ISO 3411:2007-11). </a:t>
            </a:r>
          </a:p>
          <a:p>
            <a:endParaRPr lang="de-DE" altLang="de-DE" dirty="0" smtClean="0"/>
          </a:p>
          <a:p>
            <a:endParaRPr lang="de-DE" dirty="0"/>
          </a:p>
        </p:txBody>
      </p:sp>
      <p:sp>
        <p:nvSpPr>
          <p:cNvPr id="4" name="Foliennummernplatzhalter 3"/>
          <p:cNvSpPr>
            <a:spLocks noGrp="1"/>
          </p:cNvSpPr>
          <p:nvPr>
            <p:ph type="sldNum" sz="quarter" idx="10"/>
          </p:nvPr>
        </p:nvSpPr>
        <p:spPr/>
        <p:txBody>
          <a:bodyPr/>
          <a:lstStyle/>
          <a:p>
            <a:fld id="{FF15C48B-E105-4D38-AC0C-CF2314916B12}" type="slidenum">
              <a:rPr lang="de-DE" altLang="de-DE" smtClean="0"/>
              <a:pPr/>
              <a:t>10</a:t>
            </a:fld>
            <a:endParaRPr lang="de-DE" altLang="de-DE"/>
          </a:p>
        </p:txBody>
      </p:sp>
    </p:spTree>
    <p:extLst>
      <p:ext uri="{BB962C8B-B14F-4D97-AF65-F5344CB8AC3E}">
        <p14:creationId xmlns:p14="http://schemas.microsoft.com/office/powerpoint/2010/main" val="8686973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buFontTx/>
              <a:buChar char="•"/>
            </a:pPr>
            <a:r>
              <a:rPr lang="de-DE" altLang="de-DE" sz="1200" dirty="0" smtClean="0"/>
              <a:t>Biomechanisch-kinetische Modelle: beschreiben Bewegungen des menschlichen Körpers unter Beachtung von Geschwindigkeiten, Kräften, Momenten und </a:t>
            </a:r>
            <a:r>
              <a:rPr lang="de-DE" altLang="de-DE" sz="1200" dirty="0" err="1" smtClean="0"/>
              <a:t>Körpermassen</a:t>
            </a:r>
            <a:endParaRPr lang="de-DE" altLang="de-DE" sz="1200" dirty="0" smtClean="0"/>
          </a:p>
          <a:p>
            <a:pPr>
              <a:buFontTx/>
              <a:buChar char="•"/>
            </a:pPr>
            <a:r>
              <a:rPr lang="de-DE" altLang="de-DE" sz="1200" dirty="0" smtClean="0"/>
              <a:t>Anthropometrisch-kinematische Modelle: basieren auf anthropometrischen Körpermaßdaten des menschlichen Körpers und simulieren Bewegungen des Körpers und von Gliedmaßen ohne Betrachtung der Ursachen (Körperkräfte)</a:t>
            </a:r>
          </a:p>
          <a:p>
            <a:pPr>
              <a:buFontTx/>
              <a:buChar char="•"/>
            </a:pPr>
            <a:endParaRPr lang="de-DE" altLang="de-DE" sz="1200" dirty="0" smtClean="0"/>
          </a:p>
          <a:p>
            <a:pPr>
              <a:buFontTx/>
              <a:buChar char="•"/>
            </a:pPr>
            <a:r>
              <a:rPr lang="de-DE" altLang="de-DE" sz="1200" dirty="0" smtClean="0"/>
              <a:t>Virtual Reality: Tools ermöglichen die realistische, dreidimensionale Darstellung von digitalen Modellen in Echtzeit. </a:t>
            </a:r>
          </a:p>
          <a:p>
            <a:endParaRPr lang="de-DE" altLang="de-DE" sz="1200" dirty="0" smtClean="0"/>
          </a:p>
          <a:p>
            <a:r>
              <a:rPr lang="de-DE" altLang="de-DE" sz="1200" dirty="0" smtClean="0">
                <a:solidFill>
                  <a:srgbClr val="0B2A51"/>
                </a:solidFill>
              </a:rPr>
              <a:t>Um ein Gefühl der Immersion zu erzeugen, werden zur Darstellung virtueller Welten spezielle Ausgabegeräte benötigt. Bekannt sind vor allem das Head-</a:t>
            </a:r>
            <a:r>
              <a:rPr lang="de-DE" altLang="de-DE" sz="1200" dirty="0" err="1" smtClean="0">
                <a:solidFill>
                  <a:srgbClr val="0B2A51"/>
                </a:solidFill>
              </a:rPr>
              <a:t>Mounted</a:t>
            </a:r>
            <a:r>
              <a:rPr lang="de-DE" altLang="de-DE" sz="1200" dirty="0" smtClean="0">
                <a:solidFill>
                  <a:srgbClr val="0B2A51"/>
                </a:solidFill>
              </a:rPr>
              <a:t> Display, Großbildleinwände oder die CAVE. Um einen räumlichen Eindruck zu erzeugen, werden zwei Bilder aus unterschiedlichen Perspektiven erzeugt und dargestellt (Stereoprojektion). Um das jeweilige Bild dem richtigen Auge zuzuführen, existieren verschiedene Technologien. Man unterscheidet aktive (wie z. B. </a:t>
            </a:r>
            <a:r>
              <a:rPr lang="de-DE" altLang="de-DE" sz="1200" dirty="0" err="1" smtClean="0">
                <a:solidFill>
                  <a:srgbClr val="0B2A51"/>
                </a:solidFill>
              </a:rPr>
              <a:t>Shutterbrillen</a:t>
            </a:r>
            <a:r>
              <a:rPr lang="de-DE" altLang="de-DE" sz="1200" dirty="0" smtClean="0">
                <a:solidFill>
                  <a:srgbClr val="0B2A51"/>
                </a:solidFill>
              </a:rPr>
              <a:t>) und passive Technologien (wie z. B. Polfilter oder </a:t>
            </a:r>
            <a:r>
              <a:rPr lang="de-DE" altLang="de-DE" sz="1200" dirty="0" err="1" smtClean="0">
                <a:solidFill>
                  <a:srgbClr val="0B2A51"/>
                </a:solidFill>
              </a:rPr>
              <a:t>Infitec</a:t>
            </a:r>
            <a:r>
              <a:rPr lang="de-DE" altLang="de-DE" sz="1200" dirty="0" smtClean="0">
                <a:solidFill>
                  <a:srgbClr val="0B2A51"/>
                </a:solidFill>
              </a:rPr>
              <a:t>). Für die Interaktion mit der virtuellen Welt werden spezielle Eingabegeräte benötigt. Zu nennen sind hier unter anderem </a:t>
            </a:r>
            <a:r>
              <a:rPr lang="de-DE" altLang="de-DE" sz="1200" dirty="0" err="1" smtClean="0">
                <a:solidFill>
                  <a:srgbClr val="0B2A51"/>
                </a:solidFill>
              </a:rPr>
              <a:t>Spacemouse</a:t>
            </a:r>
            <a:r>
              <a:rPr lang="de-DE" altLang="de-DE" sz="1200" dirty="0" smtClean="0">
                <a:solidFill>
                  <a:srgbClr val="0B2A51"/>
                </a:solidFill>
              </a:rPr>
              <a:t>, Datenhandschuh, Wand und </a:t>
            </a:r>
            <a:r>
              <a:rPr lang="de-DE" altLang="de-DE" sz="1200" dirty="0" err="1" smtClean="0">
                <a:solidFill>
                  <a:srgbClr val="0B2A51"/>
                </a:solidFill>
              </a:rPr>
              <a:t>Flystick</a:t>
            </a:r>
            <a:r>
              <a:rPr lang="de-DE" altLang="de-DE" sz="1200" dirty="0" smtClean="0">
                <a:solidFill>
                  <a:srgbClr val="0B2A51"/>
                </a:solidFill>
              </a:rPr>
              <a:t>. Teilweise werden aber auch Standardeingabegeräte wie Tastatur oder Maus, oder sehr spezialisierte Geräte verwendet. Zur Positionserfassung von Objekten der realen Welt werden Trackingsysteme verwendet (s. http://de.wikipedia.org/wiki/Virtuelle_Realit%C3%A4t) </a:t>
            </a:r>
          </a:p>
          <a:p>
            <a:pPr marL="0" marR="0" indent="0" algn="l" defTabSz="914400" rtl="0" eaLnBrk="0" fontAlgn="base" latinLnBrk="0" hangingPunct="0">
              <a:lnSpc>
                <a:spcPct val="100000"/>
              </a:lnSpc>
              <a:spcBef>
                <a:spcPct val="30000"/>
              </a:spcBef>
              <a:spcAft>
                <a:spcPct val="0"/>
              </a:spcAft>
              <a:buClrTx/>
              <a:buSzTx/>
              <a:buFontTx/>
              <a:buNone/>
              <a:tabLst/>
              <a:defRPr/>
            </a:pPr>
            <a:endParaRPr lang="de-DE" altLang="de-DE" sz="1200" b="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de-DE" altLang="de-DE" sz="1200" b="1" dirty="0" smtClean="0"/>
              <a:t>Beispiele digitale Menschmodelle:</a:t>
            </a:r>
          </a:p>
          <a:p>
            <a:endParaRPr lang="de-DE" altLang="de-DE" sz="1200" b="1" i="1" dirty="0" smtClean="0"/>
          </a:p>
          <a:p>
            <a:pPr>
              <a:buFontTx/>
              <a:buNone/>
            </a:pPr>
            <a:r>
              <a:rPr lang="de-DE" altLang="de-DE" sz="1200" i="0" dirty="0" smtClean="0"/>
              <a:t>Fertigungsplanung, digitale Fabrik:</a:t>
            </a:r>
            <a:r>
              <a:rPr lang="de-DE" altLang="de-DE" sz="1200" b="1" i="0" dirty="0" smtClean="0"/>
              <a:t> Jack </a:t>
            </a:r>
            <a:r>
              <a:rPr lang="de-DE" altLang="de-DE" sz="1200" i="0" dirty="0" smtClean="0"/>
              <a:t>stellt eine virtuelle Umgebung für interaktive Gestaltung und Optimierung manueller Aufgaben zur Verfügung. In einem 3D-Modell der realen Produktionsumgebung kann die Arbeitssequenz anhand eines virtuellen Menschmodells definiert werden. </a:t>
            </a:r>
          </a:p>
          <a:p>
            <a:pPr>
              <a:buFontTx/>
              <a:buNone/>
            </a:pPr>
            <a:endParaRPr lang="de-DE" altLang="de-DE" sz="1200" b="1" dirty="0" smtClean="0"/>
          </a:p>
          <a:p>
            <a:r>
              <a:rPr lang="de-DE" altLang="de-DE" sz="1200" b="1" dirty="0" smtClean="0"/>
              <a:t>Ramsis</a:t>
            </a:r>
            <a:r>
              <a:rPr lang="de-DE" altLang="de-DE" sz="1200" dirty="0" smtClean="0"/>
              <a:t>:3D-Menschmodell  zur ergonomischen Analyse und als Auslegungsunterstützung von Produkten und Arbeitsplätzen, insbesondere im Fahrzeugbereich; wissenschaftliche Erarbeitung der ergonomischen Grundlagen für </a:t>
            </a:r>
            <a:r>
              <a:rPr lang="de-DE" altLang="de-DE" sz="1200" dirty="0" err="1" smtClean="0"/>
              <a:t>Ramsis</a:t>
            </a:r>
            <a:r>
              <a:rPr lang="de-DE" altLang="de-DE" sz="1200" dirty="0" smtClean="0"/>
              <a:t> an der TU München, Lehrstuhl Ergonomie, heutzutage kommerzielles Produkt der Firma Human Solutions GmbH; Eigentum eines Konsortiums der </a:t>
            </a:r>
            <a:r>
              <a:rPr lang="de-DE" altLang="de-DE" sz="1200" dirty="0" err="1" smtClean="0"/>
              <a:t>Automobilind</a:t>
            </a:r>
            <a:r>
              <a:rPr lang="de-DE" altLang="de-DE" sz="1200" dirty="0" smtClean="0"/>
              <a:t>.</a:t>
            </a:r>
          </a:p>
          <a:p>
            <a:r>
              <a:rPr lang="de-DE" altLang="de-DE" sz="1200" dirty="0" smtClean="0"/>
              <a:t>s. auch:</a:t>
            </a:r>
            <a:r>
              <a:rPr lang="de-DE" altLang="de-DE" sz="1200" baseline="0" dirty="0" smtClean="0"/>
              <a:t> http://de.wikipedia.org/wiki/RAMSIS</a:t>
            </a:r>
          </a:p>
          <a:p>
            <a:endParaRPr lang="de-DE" altLang="de-DE" sz="1200" baseline="0" dirty="0" smtClean="0"/>
          </a:p>
          <a:p>
            <a:pPr defTabSz="190500"/>
            <a:r>
              <a:rPr lang="de-DE" altLang="de-DE" sz="1200" b="1" dirty="0" err="1" smtClean="0"/>
              <a:t>Anybody</a:t>
            </a:r>
            <a:r>
              <a:rPr lang="de-DE" altLang="de-DE" sz="1200" b="1" dirty="0" smtClean="0"/>
              <a:t>:</a:t>
            </a:r>
            <a:endParaRPr lang="de-DE" altLang="de-DE" sz="1200" dirty="0" smtClean="0"/>
          </a:p>
          <a:p>
            <a:pPr defTabSz="190500">
              <a:buFontTx/>
              <a:buChar char="•"/>
            </a:pPr>
            <a:r>
              <a:rPr lang="de-DE" altLang="de-DE" sz="1200" dirty="0" smtClean="0"/>
              <a:t> Entwicklung der Firma </a:t>
            </a:r>
            <a:r>
              <a:rPr lang="de-DE" altLang="de-DE" sz="1200" dirty="0" err="1" smtClean="0"/>
              <a:t>AnyBody</a:t>
            </a:r>
            <a:r>
              <a:rPr lang="de-DE" altLang="de-DE" sz="1200" dirty="0" smtClean="0"/>
              <a:t> Technology A/S in Dänemark </a:t>
            </a:r>
          </a:p>
          <a:p>
            <a:pPr defTabSz="190500">
              <a:buFontTx/>
              <a:buChar char="•"/>
            </a:pPr>
            <a:r>
              <a:rPr lang="de-DE" altLang="de-DE" sz="1200" dirty="0" smtClean="0"/>
              <a:t> ergonomische und biomechanische Analysen</a:t>
            </a:r>
          </a:p>
          <a:p>
            <a:pPr defTabSz="190500">
              <a:buFontTx/>
              <a:buChar char="•"/>
            </a:pPr>
            <a:r>
              <a:rPr lang="de-DE" altLang="de-DE" sz="1200" dirty="0" smtClean="0"/>
              <a:t> statische und dynamische Modelle</a:t>
            </a:r>
          </a:p>
          <a:p>
            <a:pPr defTabSz="190500">
              <a:buFontTx/>
              <a:buChar char="•"/>
            </a:pPr>
            <a:r>
              <a:rPr lang="de-DE" altLang="de-DE" sz="1200" dirty="0" smtClean="0"/>
              <a:t> Modellierung des Skeletts und der Muskeln</a:t>
            </a:r>
          </a:p>
          <a:p>
            <a:pPr defTabSz="190500">
              <a:buFontTx/>
              <a:buChar char="•"/>
            </a:pPr>
            <a:r>
              <a:rPr lang="de-DE" altLang="de-DE" sz="1200" dirty="0" smtClean="0"/>
              <a:t> Berechnung von Muskel- und Gelenkkräften</a:t>
            </a:r>
          </a:p>
          <a:p>
            <a:pPr defTabSz="190500">
              <a:buFontTx/>
              <a:buChar char="•"/>
            </a:pPr>
            <a:r>
              <a:rPr lang="de-DE" altLang="de-DE" sz="1200" dirty="0" smtClean="0"/>
              <a:t> Anwendung: Automobilindustrie, Luft- und Raumfahrt, </a:t>
            </a:r>
            <a:br>
              <a:rPr lang="de-DE" altLang="de-DE" sz="1200" dirty="0" smtClean="0"/>
            </a:br>
            <a:r>
              <a:rPr lang="de-DE" altLang="de-DE" sz="1200" dirty="0" smtClean="0"/>
              <a:t> Medizin/Rehabilitation, Sport, Gesundheitsschutz</a:t>
            </a:r>
          </a:p>
          <a:p>
            <a:pPr defTabSz="190500">
              <a:buFontTx/>
              <a:buNone/>
            </a:pPr>
            <a:endParaRPr lang="de-DE" altLang="de-DE" sz="1200" dirty="0" smtClean="0"/>
          </a:p>
        </p:txBody>
      </p:sp>
      <p:sp>
        <p:nvSpPr>
          <p:cNvPr id="4" name="Foliennummernplatzhalter 3"/>
          <p:cNvSpPr>
            <a:spLocks noGrp="1"/>
          </p:cNvSpPr>
          <p:nvPr>
            <p:ph type="sldNum" sz="quarter" idx="10"/>
          </p:nvPr>
        </p:nvSpPr>
        <p:spPr/>
        <p:txBody>
          <a:bodyPr/>
          <a:lstStyle/>
          <a:p>
            <a:fld id="{FF15C48B-E105-4D38-AC0C-CF2314916B12}" type="slidenum">
              <a:rPr lang="de-DE" altLang="de-DE" smtClean="0"/>
              <a:pPr/>
              <a:t>11</a:t>
            </a:fld>
            <a:endParaRPr lang="de-DE" altLang="de-DE"/>
          </a:p>
        </p:txBody>
      </p:sp>
    </p:spTree>
    <p:extLst>
      <p:ext uri="{BB962C8B-B14F-4D97-AF65-F5344CB8AC3E}">
        <p14:creationId xmlns:p14="http://schemas.microsoft.com/office/powerpoint/2010/main" val="20369337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 xmlns:a16="http://schemas.microsoft.com/office/drawing/2014/main"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smtClean="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smtClean="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 xmlns:a16="http://schemas.microsoft.com/office/drawing/2014/main"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 xmlns:a16="http://schemas.microsoft.com/office/drawing/2014/main"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 xmlns:a16="http://schemas.microsoft.com/office/drawing/2014/main" id="{24EA34D8-1483-DCD9-26C3-67A33E31480B}"/>
              </a:ext>
              <a:ext uri="{C183D7F6-B498-43B3-948B-1728B52AA6E4}">
                <adec:decorative xmlns="" xmlns:adec="http://schemas.microsoft.com/office/drawing/2017/decorative"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 xmlns:a16="http://schemas.microsoft.com/office/drawing/2014/main" id="{911169DB-FCD0-094E-FE3B-9BAA081DF8FA}"/>
              </a:ext>
              <a:ext uri="{C183D7F6-B498-43B3-948B-1728B52AA6E4}">
                <adec:decorative xmlns="" xmlns:adec="http://schemas.microsoft.com/office/drawing/2017/decorative" val="1"/>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 xmlns:a16="http://schemas.microsoft.com/office/drawing/2014/main" id="{C43531E9-3920-45D5-7A92-FE7B09806B2E}"/>
              </a:ext>
              <a:ext uri="{C183D7F6-B498-43B3-948B-1728B52AA6E4}">
                <adec:decorative xmlns="" xmlns:adec="http://schemas.microsoft.com/office/drawing/2017/decorative"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s://ergotyping.net/index.php?title=Anthropometrie:_Hilfsmittel_zur_Ermittlung_von_Gestaltungsmaszen#Menschmodelle"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hyperlink" Target="http://www.digital-humans.org/" TargetMode="External"/><Relationship Id="rId13" Type="http://schemas.openxmlformats.org/officeDocument/2006/relationships/hyperlink" Target="http://vrcim.wsu.edu/pages/virtual-assembly/vade.html" TargetMode="External"/><Relationship Id="rId3" Type="http://schemas.openxmlformats.org/officeDocument/2006/relationships/hyperlink" Target="http://www.uniplm.de/CATIA-Human-Builder-Simulation-89.html" TargetMode="External"/><Relationship Id="rId7" Type="http://schemas.openxmlformats.org/officeDocument/2006/relationships/hyperlink" Target="http://www.anybodytech.com/" TargetMode="External"/><Relationship Id="rId12" Type="http://schemas.openxmlformats.org/officeDocument/2006/relationships/hyperlink" Target="http://www.virtual-human.org/start_de.html" TargetMode="External"/><Relationship Id="rId2" Type="http://schemas.openxmlformats.org/officeDocument/2006/relationships/hyperlink" Target="http://www.human-solutions.com/mobility/front_content.php?idcat=329" TargetMode="External"/><Relationship Id="rId1" Type="http://schemas.openxmlformats.org/officeDocument/2006/relationships/slideLayout" Target="../slideLayouts/slideLayout2.xml"/><Relationship Id="rId6" Type="http://schemas.openxmlformats.org/officeDocument/2006/relationships/hyperlink" Target="http://www.tu-chemnitz.de/ifm/produkte-html/alaskaDYNAMICUS.html" TargetMode="External"/><Relationship Id="rId11" Type="http://schemas.openxmlformats.org/officeDocument/2006/relationships/hyperlink" Target="http://www.virtualhumanengineering.com/" TargetMode="External"/><Relationship Id="rId5" Type="http://schemas.openxmlformats.org/officeDocument/2006/relationships/hyperlink" Target="https://www.plm.automation.siemens.com/de_de/Images/Jack_Human_tcm73-62436.pdf" TargetMode="External"/><Relationship Id="rId15" Type="http://schemas.openxmlformats.org/officeDocument/2006/relationships/hyperlink" Target="http://vivetech.hu/" TargetMode="External"/><Relationship Id="rId10" Type="http://schemas.openxmlformats.org/officeDocument/2006/relationships/hyperlink" Target="http://www.woelfel.de/produkte/sitzkomfort/casimirautomotive.html" TargetMode="External"/><Relationship Id="rId4" Type="http://schemas.openxmlformats.org/officeDocument/2006/relationships/hyperlink" Target="http://www.safework.com/safework_pro/sw_pro.html" TargetMode="External"/><Relationship Id="rId9" Type="http://schemas.openxmlformats.org/officeDocument/2006/relationships/hyperlink" Target="http://www.imk-automotive.de/index.php?cont=prod_ema&amp;lang=de" TargetMode="External"/><Relationship Id="rId14" Type="http://schemas.openxmlformats.org/officeDocument/2006/relationships/hyperlink" Target="http://www.icido.de/de/Produkte/VDP/IDO_Ergonomics.html"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nora.kan-praxis.de/"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kan.de/" TargetMode="External"/><Relationship Id="rId2" Type="http://schemas.openxmlformats.org/officeDocument/2006/relationships/hyperlink" Target="mailto:Christiane.Kamusella@tu-dresden.de" TargetMode="Externa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hyperlink" Target="https://www.institut-aser.de/" TargetMode="External"/><Relationship Id="rId4" Type="http://schemas.openxmlformats.org/officeDocument/2006/relationships/hyperlink" Target="https://ergonomie.kan-praxis.de/"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fahrersitz.ifa.dguv.de/" TargetMode="External"/><Relationship Id="rId2" Type="http://schemas.openxmlformats.org/officeDocument/2006/relationships/hyperlink" Target="https://ergotyping.net/index.php?title=Anthropometrie:_Ableitung_von_Gestaltungsmaszen_aus_Koerpermaszen" TargetMode="External"/><Relationship Id="rId1" Type="http://schemas.openxmlformats.org/officeDocument/2006/relationships/slideLayout" Target="../slideLayouts/slideLayout2.xml"/><Relationship Id="rId4" Type="http://schemas.openxmlformats.org/officeDocument/2006/relationships/hyperlink" Target="https://www.ergotyping.net/index.php?title=Anthropometrie:_Hilfsmittel_zur_Ermittlung_von_Gestaltungsmaszen"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p:txBody>
          <a:bodyPr/>
          <a:lstStyle/>
          <a:p>
            <a:r>
              <a:rPr lang="de-DE" dirty="0"/>
              <a:t>Anthropometrische und biomechanische Aspekte ergonomischer Gestaltung</a:t>
            </a:r>
            <a:br>
              <a:rPr lang="de-DE" dirty="0"/>
            </a:br>
            <a:r>
              <a:rPr lang="de-DE" sz="4000" dirty="0"/>
              <a:t/>
            </a:r>
            <a:br>
              <a:rPr lang="de-DE" sz="4000" dirty="0"/>
            </a:br>
            <a:r>
              <a:rPr lang="de-DE" sz="2400" dirty="0"/>
              <a:t>Teil 3: Hilfsmittel für die Arbeitsplatz- und Produktauslegung</a:t>
            </a:r>
            <a:endParaRPr lang="de-DE" altLang="de-DE" sz="2400" dirty="0" smtClean="0"/>
          </a:p>
        </p:txBody>
      </p:sp>
      <p:sp>
        <p:nvSpPr>
          <p:cNvPr id="3075" name="Rectangle 43"/>
          <p:cNvSpPr>
            <a:spLocks noGrp="1" noChangeArrowheads="1"/>
          </p:cNvSpPr>
          <p:nvPr>
            <p:ph type="subTitle" idx="1"/>
          </p:nvPr>
        </p:nvSpPr>
        <p:spPr/>
        <p:txBody>
          <a:bodyPr/>
          <a:lstStyle/>
          <a:p>
            <a:pPr eaLnBrk="1" hangingPunct="1"/>
            <a:r>
              <a:rPr lang="de-DE" altLang="de-DE" dirty="0" smtClean="0"/>
              <a:t>Modul 2 – Ergonomie lernen</a:t>
            </a:r>
          </a:p>
        </p:txBody>
      </p:sp>
    </p:spTree>
    <p:extLst>
      <p:ext uri="{BB962C8B-B14F-4D97-AF65-F5344CB8AC3E}">
        <p14:creationId xmlns:p14="http://schemas.microsoft.com/office/powerpoint/2010/main" val="8883351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a:t>Sitzbezugspunkte – Beispiel Sitzindexpunkt Baumaschinen</a:t>
            </a:r>
          </a:p>
        </p:txBody>
      </p:sp>
      <p:sp>
        <p:nvSpPr>
          <p:cNvPr id="15" name="Text Box 16"/>
          <p:cNvSpPr txBox="1">
            <a:spLocks noChangeArrowheads="1"/>
          </p:cNvSpPr>
          <p:nvPr/>
        </p:nvSpPr>
        <p:spPr bwMode="auto">
          <a:xfrm>
            <a:off x="407368" y="1353147"/>
            <a:ext cx="8328661" cy="771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marL="177800" indent="-177800" algn="ctr" eaLnBrk="0" hangingPunct="0">
              <a:defRPr sz="1600" b="1">
                <a:solidFill>
                  <a:schemeClr val="tx1"/>
                </a:solidFill>
                <a:latin typeface="Arial" charset="0"/>
              </a:defRPr>
            </a:lvl1pPr>
            <a:lvl2pPr marL="742950" indent="-285750" algn="ctr" eaLnBrk="0" hangingPunct="0">
              <a:defRPr sz="1600" b="1">
                <a:solidFill>
                  <a:schemeClr val="tx1"/>
                </a:solidFill>
                <a:latin typeface="Arial" charset="0"/>
              </a:defRPr>
            </a:lvl2pPr>
            <a:lvl3pPr marL="1143000" indent="-228600" algn="ctr" eaLnBrk="0" hangingPunct="0">
              <a:defRPr sz="1600" b="1">
                <a:solidFill>
                  <a:schemeClr val="tx1"/>
                </a:solidFill>
                <a:latin typeface="Arial" charset="0"/>
              </a:defRPr>
            </a:lvl3pPr>
            <a:lvl4pPr marL="1600200" indent="-228600" algn="ctr" eaLnBrk="0" hangingPunct="0">
              <a:defRPr sz="1600" b="1">
                <a:solidFill>
                  <a:schemeClr val="tx1"/>
                </a:solidFill>
                <a:latin typeface="Arial" charset="0"/>
              </a:defRPr>
            </a:lvl4pPr>
            <a:lvl5pPr marL="2057400" indent="-228600" algn="ctr" eaLnBrk="0" hangingPunct="0">
              <a:defRPr sz="1600" b="1">
                <a:solidFill>
                  <a:schemeClr val="tx1"/>
                </a:solidFill>
                <a:latin typeface="Arial" charset="0"/>
              </a:defRPr>
            </a:lvl5pPr>
            <a:lvl6pPr marL="2514600" indent="-228600" algn="ctr" eaLnBrk="0" fontAlgn="base" hangingPunct="0">
              <a:spcBef>
                <a:spcPct val="0"/>
              </a:spcBef>
              <a:spcAft>
                <a:spcPct val="0"/>
              </a:spcAft>
              <a:defRPr sz="1600" b="1">
                <a:solidFill>
                  <a:schemeClr val="tx1"/>
                </a:solidFill>
                <a:latin typeface="Arial" charset="0"/>
              </a:defRPr>
            </a:lvl6pPr>
            <a:lvl7pPr marL="2971800" indent="-228600" algn="ctr" eaLnBrk="0" fontAlgn="base" hangingPunct="0">
              <a:spcBef>
                <a:spcPct val="0"/>
              </a:spcBef>
              <a:spcAft>
                <a:spcPct val="0"/>
              </a:spcAft>
              <a:defRPr sz="1600" b="1">
                <a:solidFill>
                  <a:schemeClr val="tx1"/>
                </a:solidFill>
                <a:latin typeface="Arial" charset="0"/>
              </a:defRPr>
            </a:lvl7pPr>
            <a:lvl8pPr marL="3429000" indent="-228600" algn="ctr" eaLnBrk="0" fontAlgn="base" hangingPunct="0">
              <a:spcBef>
                <a:spcPct val="0"/>
              </a:spcBef>
              <a:spcAft>
                <a:spcPct val="0"/>
              </a:spcAft>
              <a:defRPr sz="1600" b="1">
                <a:solidFill>
                  <a:schemeClr val="tx1"/>
                </a:solidFill>
                <a:latin typeface="Arial" charset="0"/>
              </a:defRPr>
            </a:lvl8pPr>
            <a:lvl9pPr marL="3886200" indent="-228600" algn="ctr" eaLnBrk="0" fontAlgn="base" hangingPunct="0">
              <a:spcBef>
                <a:spcPct val="0"/>
              </a:spcBef>
              <a:spcAft>
                <a:spcPct val="0"/>
              </a:spcAft>
              <a:defRPr sz="1600" b="1">
                <a:solidFill>
                  <a:schemeClr val="tx1"/>
                </a:solidFill>
                <a:latin typeface="Arial" charset="0"/>
              </a:defRPr>
            </a:lvl9pPr>
          </a:lstStyle>
          <a:p>
            <a:pPr algn="l" eaLnBrk="1" hangingPunct="1">
              <a:spcBef>
                <a:spcPct val="20000"/>
              </a:spcBef>
              <a:buClr>
                <a:schemeClr val="accent2"/>
              </a:buClr>
              <a:buFont typeface="Wingdings" pitchFamily="2" charset="2"/>
              <a:buChar char="§"/>
            </a:pPr>
            <a:r>
              <a:rPr lang="de-DE" altLang="de-DE" sz="2000" b="0" dirty="0">
                <a:solidFill>
                  <a:schemeClr val="tx1">
                    <a:lumMod val="65000"/>
                    <a:lumOff val="35000"/>
                  </a:schemeClr>
                </a:solidFill>
              </a:rPr>
              <a:t>Platzierung eines Menschmodells (bzw. Schablone) auf dem Sitz</a:t>
            </a:r>
          </a:p>
          <a:p>
            <a:pPr algn="l" eaLnBrk="1" hangingPunct="1">
              <a:spcBef>
                <a:spcPct val="20000"/>
              </a:spcBef>
              <a:buClr>
                <a:schemeClr val="accent2"/>
              </a:buClr>
              <a:buFont typeface="Wingdings" pitchFamily="2" charset="2"/>
              <a:buChar char="§"/>
            </a:pPr>
            <a:r>
              <a:rPr lang="de-DE" altLang="de-DE" sz="2000" b="0" dirty="0">
                <a:solidFill>
                  <a:schemeClr val="tx1">
                    <a:lumMod val="65000"/>
                    <a:lumOff val="35000"/>
                  </a:schemeClr>
                </a:solidFill>
              </a:rPr>
              <a:t>SIP des Sitzes und H-Point des Menschmodells sind deckungsgleich</a:t>
            </a:r>
          </a:p>
        </p:txBody>
      </p:sp>
      <p:pic>
        <p:nvPicPr>
          <p:cNvPr id="3" name="Grafik 2" descr="Es ist der Sitz einer Baumaschine aus einem virtuellen Mensch-Arbeitsplatz-Modells zu sehen. Links und rechts am Ende der Sitzfläche befinden sich zwei Steuerknüppel. In einer Ansicht ist die Lage des sogenannten Seat Index Point (SIP) markiert. Er beschreibt dasselbe wie der H-Punkt. In einer zweiten Ansicht sitzt ein menschliches Skelettmodel auf dem Fahrersitz und der SIP ist markiert. In einer dritten Ansicht sitzt ein virtueller Mensch auf dem Sitz."/>
          <p:cNvPicPr>
            <a:picLocks noChangeAspect="1"/>
          </p:cNvPicPr>
          <p:nvPr/>
        </p:nvPicPr>
        <p:blipFill>
          <a:blip r:embed="rId3"/>
          <a:stretch>
            <a:fillRect/>
          </a:stretch>
        </p:blipFill>
        <p:spPr>
          <a:xfrm>
            <a:off x="3071664" y="1400818"/>
            <a:ext cx="8711939" cy="4956478"/>
          </a:xfrm>
          <a:prstGeom prst="rect">
            <a:avLst/>
          </a:prstGeom>
        </p:spPr>
      </p:pic>
      <p:sp>
        <p:nvSpPr>
          <p:cNvPr id="4" name="Datumsplatzhalter 3"/>
          <p:cNvSpPr>
            <a:spLocks noGrp="1"/>
          </p:cNvSpPr>
          <p:nvPr>
            <p:ph type="dt" sz="half" idx="10"/>
          </p:nvPr>
        </p:nvSpPr>
        <p:spPr/>
        <p:txBody>
          <a:bodyPr/>
          <a:lstStyle/>
          <a:p>
            <a:pPr>
              <a:defRPr/>
            </a:pPr>
            <a:fld id="{CADB552A-7CD2-4026-B519-8E9FB92576D9}"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BD377AC-047D-4030-B3AD-26B9BC3EAC15}" type="slidenum">
              <a:rPr lang="de-DE" altLang="de-DE" smtClean="0"/>
              <a:pPr/>
              <a:t>10</a:t>
            </a:fld>
            <a:endParaRPr lang="de-DE" altLang="de-DE"/>
          </a:p>
        </p:txBody>
      </p:sp>
    </p:spTree>
    <p:extLst>
      <p:ext uri="{BB962C8B-B14F-4D97-AF65-F5344CB8AC3E}">
        <p14:creationId xmlns:p14="http://schemas.microsoft.com/office/powerpoint/2010/main" val="9059477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Kategorien digitaler Menschmodelle</a:t>
            </a:r>
            <a:endParaRPr lang="de-DE" dirty="0"/>
          </a:p>
        </p:txBody>
      </p:sp>
      <p:sp>
        <p:nvSpPr>
          <p:cNvPr id="3" name="Inhaltsplatzhalter 2"/>
          <p:cNvSpPr>
            <a:spLocks noGrp="1"/>
          </p:cNvSpPr>
          <p:nvPr>
            <p:ph idx="1"/>
          </p:nvPr>
        </p:nvSpPr>
        <p:spPr/>
        <p:txBody>
          <a:bodyPr/>
          <a:lstStyle/>
          <a:p>
            <a:r>
              <a:rPr lang="de-DE" dirty="0" smtClean="0"/>
              <a:t>Nach Funktionalitäten bzw. Anwendungsgebieten:</a:t>
            </a:r>
          </a:p>
          <a:p>
            <a:endParaRPr lang="de-DE" dirty="0"/>
          </a:p>
        </p:txBody>
      </p:sp>
      <p:pic>
        <p:nvPicPr>
          <p:cNvPr id="7" name="Picture 2" descr="Je nach Funktionalität oder Anwendungsgebiet können folgende Kategorien von Menschmodellen unterschieden werden: Biomechanik, Anthropometrie, Verhalten / künstliche Intelligenz, Virtual Reality, Ausbildung / Training / Simaulation, Produktentwicklung und Prozessplanung / Digitale Fabri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3552" y="1974040"/>
            <a:ext cx="7169518" cy="3975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hteck 7"/>
          <p:cNvSpPr/>
          <p:nvPr/>
        </p:nvSpPr>
        <p:spPr>
          <a:xfrm>
            <a:off x="4439816" y="6150919"/>
            <a:ext cx="7762800" cy="230832"/>
          </a:xfrm>
          <a:prstGeom prst="rect">
            <a:avLst/>
          </a:prstGeom>
        </p:spPr>
        <p:txBody>
          <a:bodyPr wrap="square">
            <a:spAutoFit/>
          </a:bodyPr>
          <a:lstStyle/>
          <a:p>
            <a:r>
              <a:rPr lang="de-DE" sz="900" dirty="0"/>
              <a:t>Bildquelle: </a:t>
            </a:r>
            <a:r>
              <a:rPr lang="de-DE" sz="900" dirty="0" err="1"/>
              <a:t>Kamusella</a:t>
            </a:r>
            <a:r>
              <a:rPr lang="de-DE" sz="900" dirty="0"/>
              <a:t> </a:t>
            </a:r>
            <a:r>
              <a:rPr lang="de-DE" sz="900" dirty="0" smtClean="0">
                <a:hlinkClick r:id="rId4"/>
              </a:rPr>
              <a:t>ergotyping.net/</a:t>
            </a:r>
            <a:r>
              <a:rPr lang="de-DE" sz="900" dirty="0" err="1" smtClean="0">
                <a:hlinkClick r:id="rId4"/>
              </a:rPr>
              <a:t>index.php?title</a:t>
            </a:r>
            <a:r>
              <a:rPr lang="de-DE" sz="900" dirty="0" smtClean="0">
                <a:hlinkClick r:id="rId4"/>
              </a:rPr>
              <a:t>=Anthropometrie:_Hilfsmittel_zur_Ermittlung_von_Gestaltungsmaszen#Menschmodelle</a:t>
            </a:r>
            <a:endParaRPr lang="de-DE" sz="900" dirty="0"/>
          </a:p>
        </p:txBody>
      </p:sp>
      <p:sp>
        <p:nvSpPr>
          <p:cNvPr id="4" name="Datumsplatzhalter 3"/>
          <p:cNvSpPr>
            <a:spLocks noGrp="1"/>
          </p:cNvSpPr>
          <p:nvPr>
            <p:ph type="dt" sz="half" idx="10"/>
          </p:nvPr>
        </p:nvSpPr>
        <p:spPr/>
        <p:txBody>
          <a:bodyPr/>
          <a:lstStyle/>
          <a:p>
            <a:pPr>
              <a:defRPr/>
            </a:pPr>
            <a:fld id="{D45A9ED4-D1B1-4C89-B197-99DB4C669F3C}"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BD377AC-047D-4030-B3AD-26B9BC3EAC15}" type="slidenum">
              <a:rPr lang="de-DE" altLang="de-DE" smtClean="0"/>
              <a:pPr/>
              <a:t>11</a:t>
            </a:fld>
            <a:endParaRPr lang="de-DE" altLang="de-DE"/>
          </a:p>
        </p:txBody>
      </p:sp>
    </p:spTree>
    <p:extLst>
      <p:ext uri="{BB962C8B-B14F-4D97-AF65-F5344CB8AC3E}">
        <p14:creationId xmlns:p14="http://schemas.microsoft.com/office/powerpoint/2010/main" val="1348286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a:t>Digitale Menschmodelle – Beispiel </a:t>
            </a:r>
            <a:r>
              <a:rPr lang="de-DE" sz="2400" dirty="0" err="1"/>
              <a:t>ChaAT</a:t>
            </a:r>
            <a:r>
              <a:rPr lang="de-DE" sz="2400" dirty="0"/>
              <a:t> </a:t>
            </a:r>
            <a:r>
              <a:rPr lang="de-DE" sz="2400" dirty="0" err="1"/>
              <a:t>Ergonomics</a:t>
            </a:r>
            <a:endParaRPr lang="de-DE" sz="2400" dirty="0"/>
          </a:p>
        </p:txBody>
      </p:sp>
      <p:sp>
        <p:nvSpPr>
          <p:cNvPr id="3" name="Inhaltsplatzhalter 2"/>
          <p:cNvSpPr>
            <a:spLocks noGrp="1"/>
          </p:cNvSpPr>
          <p:nvPr>
            <p:ph idx="1"/>
          </p:nvPr>
        </p:nvSpPr>
        <p:spPr>
          <a:xfrm>
            <a:off x="719667" y="1484314"/>
            <a:ext cx="10920949" cy="4897437"/>
          </a:xfrm>
        </p:spPr>
        <p:txBody>
          <a:bodyPr/>
          <a:lstStyle/>
          <a:p>
            <a:r>
              <a:rPr lang="de-DE" b="0" dirty="0" smtClean="0"/>
              <a:t>Sequenzausschnitte zur prozess- und nutzerorientierten Sichtuntersuchung mit dem Menschmodell </a:t>
            </a:r>
            <a:r>
              <a:rPr lang="de-DE" b="0" dirty="0" err="1" smtClean="0"/>
              <a:t>CharAT</a:t>
            </a:r>
            <a:r>
              <a:rPr lang="de-DE" b="0" dirty="0" smtClean="0"/>
              <a:t> </a:t>
            </a:r>
            <a:r>
              <a:rPr lang="de-DE" b="0" dirty="0" err="1" smtClean="0"/>
              <a:t>Ergonomics</a:t>
            </a:r>
            <a:r>
              <a:rPr lang="de-DE" b="0" dirty="0" smtClean="0"/>
              <a:t> und virtueller Sichtdynamik im Digital </a:t>
            </a:r>
            <a:r>
              <a:rPr lang="de-DE" b="0" dirty="0" err="1" smtClean="0"/>
              <a:t>Prototyping</a:t>
            </a:r>
            <a:endParaRPr lang="de-DE" b="0" dirty="0"/>
          </a:p>
        </p:txBody>
      </p:sp>
      <p:pic>
        <p:nvPicPr>
          <p:cNvPr id="7" name="Grafik 6" descr="Es sind zwei Radlader mit einer Person in der Fahrerkabine zu sehen. In der ersten Darstellung befindet sich die Schaufel in einer abgesenkten Position. In der zweiten Darstellung befindet sich die Schaufel des Radladers in einer angehobenen Position. Es ist jeweils das Sichtfeld der Fahrer eingezeichnet:"/>
          <p:cNvPicPr>
            <a:picLocks noChangeAspect="1"/>
          </p:cNvPicPr>
          <p:nvPr/>
        </p:nvPicPr>
        <p:blipFill>
          <a:blip r:embed="rId3"/>
          <a:stretch>
            <a:fillRect/>
          </a:stretch>
        </p:blipFill>
        <p:spPr>
          <a:xfrm>
            <a:off x="911022" y="2276872"/>
            <a:ext cx="10441562" cy="3888432"/>
          </a:xfrm>
          <a:prstGeom prst="rect">
            <a:avLst/>
          </a:prstGeom>
        </p:spPr>
      </p:pic>
      <p:sp>
        <p:nvSpPr>
          <p:cNvPr id="4" name="Datumsplatzhalter 3"/>
          <p:cNvSpPr>
            <a:spLocks noGrp="1"/>
          </p:cNvSpPr>
          <p:nvPr>
            <p:ph type="dt" sz="half" idx="10"/>
          </p:nvPr>
        </p:nvSpPr>
        <p:spPr/>
        <p:txBody>
          <a:bodyPr/>
          <a:lstStyle/>
          <a:p>
            <a:pPr>
              <a:defRPr/>
            </a:pPr>
            <a:fld id="{AE8C49CE-5CDE-4EE4-914E-35142D956E7A}"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BD377AC-047D-4030-B3AD-26B9BC3EAC15}" type="slidenum">
              <a:rPr lang="de-DE" altLang="de-DE" smtClean="0"/>
              <a:pPr/>
              <a:t>12</a:t>
            </a:fld>
            <a:endParaRPr lang="de-DE" altLang="de-DE"/>
          </a:p>
        </p:txBody>
      </p:sp>
    </p:spTree>
    <p:extLst>
      <p:ext uri="{BB962C8B-B14F-4D97-AF65-F5344CB8AC3E}">
        <p14:creationId xmlns:p14="http://schemas.microsoft.com/office/powerpoint/2010/main" val="41785916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a:t>Digitale Menschmodelle – Beispiel </a:t>
            </a:r>
            <a:r>
              <a:rPr lang="de-DE" sz="2400" dirty="0" err="1"/>
              <a:t>CharAT</a:t>
            </a:r>
            <a:r>
              <a:rPr lang="de-DE" sz="2400" dirty="0"/>
              <a:t> </a:t>
            </a:r>
            <a:r>
              <a:rPr lang="de-DE" sz="2400" dirty="0" err="1"/>
              <a:t>Ergonomics</a:t>
            </a:r>
            <a:endParaRPr lang="de-DE" sz="2400" dirty="0"/>
          </a:p>
        </p:txBody>
      </p:sp>
      <p:pic>
        <p:nvPicPr>
          <p:cNvPr id="16" name="Grafik 15" descr="Körperhaltungsbewertung nach RULA beim Umwenden von Dachsteinen mit dem Ergotyping-Tool für das Menschmodell CharAT. Ein virtueller Mensch hebt einen Dachstein hoch, der rechte Arm ist dabei deutlich angehoben und zur Seite gespreizt. Der Ellenbogen befindet sich nahezu auf Schulterhöhe. Die Körperhaltungsbewertung nach RULA zeigt für diese Situation Handlungsbedarf an."/>
          <p:cNvPicPr>
            <a:picLocks noChangeAspect="1"/>
          </p:cNvPicPr>
          <p:nvPr/>
        </p:nvPicPr>
        <p:blipFill>
          <a:blip r:embed="rId3"/>
          <a:stretch>
            <a:fillRect/>
          </a:stretch>
        </p:blipFill>
        <p:spPr>
          <a:xfrm>
            <a:off x="1415480" y="1269306"/>
            <a:ext cx="4035902" cy="5041829"/>
          </a:xfrm>
          <a:prstGeom prst="rect">
            <a:avLst/>
          </a:prstGeom>
        </p:spPr>
      </p:pic>
      <p:pic>
        <p:nvPicPr>
          <p:cNvPr id="3" name="Grafik 2" descr="Untersuchung eines Stuhlkonzepts als Multifunktionseinheit für die Anpassung an schwer zugängliche Montagestellen bei der Flugzeugfertigung.&#10;Untersuchungen mit Druckmessmatte und mittels digitalem Menschmodell. Zu sehen ist ein digitaler Mensch, welcher nach vorne gebeugt in einer Art Stuhl mit Rollen darunter kniet und dabei mit den Händen eine Tätigkeit nahe der Bodenhöhe ausführt. Zur Abstützung des Oberkörpers verfügt der Stuhl über eine gepolsterte Stütze, welche im Brustbereich anliegt. Dieselbe Situation ist auch auf einem Foto eines realen Menschen dargestellt.&#10;"/>
          <p:cNvPicPr>
            <a:picLocks noChangeAspect="1"/>
          </p:cNvPicPr>
          <p:nvPr/>
        </p:nvPicPr>
        <p:blipFill>
          <a:blip r:embed="rId4"/>
          <a:stretch>
            <a:fillRect/>
          </a:stretch>
        </p:blipFill>
        <p:spPr>
          <a:xfrm>
            <a:off x="6214768" y="2276872"/>
            <a:ext cx="5035732" cy="3785944"/>
          </a:xfrm>
          <a:prstGeom prst="rect">
            <a:avLst/>
          </a:prstGeom>
        </p:spPr>
      </p:pic>
      <p:sp>
        <p:nvSpPr>
          <p:cNvPr id="4" name="Datumsplatzhalter 3"/>
          <p:cNvSpPr>
            <a:spLocks noGrp="1"/>
          </p:cNvSpPr>
          <p:nvPr>
            <p:ph type="dt" sz="half" idx="10"/>
          </p:nvPr>
        </p:nvSpPr>
        <p:spPr/>
        <p:txBody>
          <a:bodyPr/>
          <a:lstStyle/>
          <a:p>
            <a:pPr>
              <a:defRPr/>
            </a:pPr>
            <a:fld id="{7AA6AC5C-859E-40E2-A989-B0F5C60239D0}"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BD377AC-047D-4030-B3AD-26B9BC3EAC15}" type="slidenum">
              <a:rPr lang="de-DE" altLang="de-DE" smtClean="0"/>
              <a:pPr/>
              <a:t>13</a:t>
            </a:fld>
            <a:endParaRPr lang="de-DE" altLang="de-DE"/>
          </a:p>
        </p:txBody>
      </p:sp>
    </p:spTree>
    <p:extLst>
      <p:ext uri="{BB962C8B-B14F-4D97-AF65-F5344CB8AC3E}">
        <p14:creationId xmlns:p14="http://schemas.microsoft.com/office/powerpoint/2010/main" val="30454433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a:t>Digitale Menschmodelle – Beispiel </a:t>
            </a:r>
            <a:r>
              <a:rPr lang="de-DE" sz="2400" dirty="0" err="1" smtClean="0"/>
              <a:t>CharAT</a:t>
            </a:r>
            <a:r>
              <a:rPr lang="de-DE" sz="2400" dirty="0" smtClean="0"/>
              <a:t> </a:t>
            </a:r>
            <a:r>
              <a:rPr lang="de-DE" sz="2400" dirty="0" err="1"/>
              <a:t>Ergonomics</a:t>
            </a:r>
            <a:endParaRPr lang="de-DE" sz="2400" dirty="0"/>
          </a:p>
        </p:txBody>
      </p:sp>
      <p:pic>
        <p:nvPicPr>
          <p:cNvPr id="8" name="Inhaltsplatzhalter 7" descr="Die Zeichnung zeigt ein Röntgengerät, in dem ein Patient auf einer Liege liegt. Um diesen herum befinden sich mehrere Ärzte in OP-Kleidung, welche das Gerät bedienen und den Patienten versorgen."/>
          <p:cNvPicPr>
            <a:picLocks noGrp="1" noChangeAspect="1"/>
          </p:cNvPicPr>
          <p:nvPr>
            <p:ph idx="1"/>
          </p:nvPr>
        </p:nvPicPr>
        <p:blipFill>
          <a:blip r:embed="rId3"/>
          <a:stretch>
            <a:fillRect/>
          </a:stretch>
        </p:blipFill>
        <p:spPr>
          <a:xfrm>
            <a:off x="2555916" y="1484313"/>
            <a:ext cx="7248443" cy="4897437"/>
          </a:xfrm>
          <a:prstGeom prst="rect">
            <a:avLst/>
          </a:prstGeom>
        </p:spPr>
      </p:pic>
      <p:sp>
        <p:nvSpPr>
          <p:cNvPr id="4" name="Datumsplatzhalter 3"/>
          <p:cNvSpPr>
            <a:spLocks noGrp="1"/>
          </p:cNvSpPr>
          <p:nvPr>
            <p:ph type="dt" sz="half" idx="10"/>
          </p:nvPr>
        </p:nvSpPr>
        <p:spPr/>
        <p:txBody>
          <a:bodyPr/>
          <a:lstStyle/>
          <a:p>
            <a:pPr>
              <a:defRPr/>
            </a:pPr>
            <a:fld id="{111BE470-5416-4859-A366-0D0AB95A30F2}"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BD377AC-047D-4030-B3AD-26B9BC3EAC15}" type="slidenum">
              <a:rPr lang="de-DE" altLang="de-DE" smtClean="0"/>
              <a:pPr/>
              <a:t>14</a:t>
            </a:fld>
            <a:endParaRPr lang="de-DE" altLang="de-DE"/>
          </a:p>
        </p:txBody>
      </p:sp>
    </p:spTree>
    <p:extLst>
      <p:ext uri="{BB962C8B-B14F-4D97-AF65-F5344CB8AC3E}">
        <p14:creationId xmlns:p14="http://schemas.microsoft.com/office/powerpoint/2010/main" val="27892524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Digitale Menschmodelle – Virtual Reality</a:t>
            </a:r>
            <a:endParaRPr lang="de-DE" dirty="0"/>
          </a:p>
        </p:txBody>
      </p:sp>
      <p:pic>
        <p:nvPicPr>
          <p:cNvPr id="7" name="Inhaltsplatzhalter 6" descr="Zu sehen ist ein Mensch, welcher eine Virtual-Reality-Brille und einen Anzug mit Messpunkten zur Bewegungsaufzeichnung trägt und Bewegungen mit den Armen ausführt. Daneben ist auf einem Monitor ein digitales Modell dieses Menschen zu sehen, welches an einem virtuellen Maschinenarbeitsplatz steht."/>
          <p:cNvPicPr>
            <a:picLocks noGrp="1" noChangeAspect="1"/>
          </p:cNvPicPr>
          <p:nvPr>
            <p:ph idx="1"/>
          </p:nvPr>
        </p:nvPicPr>
        <p:blipFill>
          <a:blip r:embed="rId3"/>
          <a:stretch>
            <a:fillRect/>
          </a:stretch>
        </p:blipFill>
        <p:spPr>
          <a:xfrm>
            <a:off x="2331720" y="1484313"/>
            <a:ext cx="7696836" cy="4897437"/>
          </a:xfrm>
          <a:prstGeom prst="rect">
            <a:avLst/>
          </a:prstGeom>
        </p:spPr>
      </p:pic>
      <p:sp>
        <p:nvSpPr>
          <p:cNvPr id="4" name="Datumsplatzhalter 3"/>
          <p:cNvSpPr>
            <a:spLocks noGrp="1"/>
          </p:cNvSpPr>
          <p:nvPr>
            <p:ph type="dt" sz="half" idx="10"/>
          </p:nvPr>
        </p:nvSpPr>
        <p:spPr/>
        <p:txBody>
          <a:bodyPr/>
          <a:lstStyle/>
          <a:p>
            <a:pPr>
              <a:defRPr/>
            </a:pPr>
            <a:fld id="{A53F5F09-1B3C-4B8E-9174-761BCF6FDB43}"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BD377AC-047D-4030-B3AD-26B9BC3EAC15}" type="slidenum">
              <a:rPr lang="de-DE" altLang="de-DE" smtClean="0"/>
              <a:pPr/>
              <a:t>15</a:t>
            </a:fld>
            <a:endParaRPr lang="de-DE" altLang="de-DE"/>
          </a:p>
        </p:txBody>
      </p:sp>
    </p:spTree>
    <p:extLst>
      <p:ext uri="{BB962C8B-B14F-4D97-AF65-F5344CB8AC3E}">
        <p14:creationId xmlns:p14="http://schemas.microsoft.com/office/powerpoint/2010/main" val="35080145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Digitale Menschmodelle – weitere Beispiele</a:t>
            </a:r>
            <a:endParaRPr lang="de-DE" dirty="0"/>
          </a:p>
        </p:txBody>
      </p:sp>
      <p:sp>
        <p:nvSpPr>
          <p:cNvPr id="3" name="Inhaltsplatzhalter 2"/>
          <p:cNvSpPr>
            <a:spLocks noGrp="1"/>
          </p:cNvSpPr>
          <p:nvPr>
            <p:ph idx="1"/>
          </p:nvPr>
        </p:nvSpPr>
        <p:spPr/>
        <p:txBody>
          <a:bodyPr/>
          <a:lstStyle/>
          <a:p>
            <a:pPr marL="342900" indent="-342900">
              <a:buClr>
                <a:schemeClr val="accent2"/>
              </a:buClr>
              <a:buFont typeface="Wingdings" panose="05000000000000000000" pitchFamily="2" charset="2"/>
              <a:buChar char="§"/>
              <a:tabLst>
                <a:tab pos="2871788" algn="l"/>
              </a:tabLst>
            </a:pPr>
            <a:r>
              <a:rPr lang="de-DE" sz="1600" b="0" dirty="0" smtClean="0">
                <a:solidFill>
                  <a:schemeClr val="tx1">
                    <a:lumMod val="65000"/>
                    <a:lumOff val="35000"/>
                  </a:schemeClr>
                </a:solidFill>
              </a:rPr>
              <a:t>RAMSIS	</a:t>
            </a:r>
            <a:r>
              <a:rPr lang="de-DE" sz="1600" b="0" dirty="0" smtClean="0">
                <a:solidFill>
                  <a:schemeClr val="tx1">
                    <a:lumMod val="65000"/>
                    <a:lumOff val="35000"/>
                  </a:schemeClr>
                </a:solidFill>
                <a:hlinkClick r:id="rId2" tooltip="http://www.human-solutions.com/mobility/front_content.php?idcat=329"/>
              </a:rPr>
              <a:t>www.human-solutions.com/mobility/front_content.php?idcat=329</a:t>
            </a:r>
            <a:r>
              <a:rPr lang="de-DE" sz="1600" b="0" dirty="0" smtClean="0">
                <a:solidFill>
                  <a:schemeClr val="tx1">
                    <a:lumMod val="65000"/>
                    <a:lumOff val="35000"/>
                  </a:schemeClr>
                </a:solidFill>
              </a:rPr>
              <a:t> </a:t>
            </a:r>
          </a:p>
          <a:p>
            <a:pPr marL="342900" indent="-342900">
              <a:buClr>
                <a:schemeClr val="accent2"/>
              </a:buClr>
              <a:buFont typeface="Wingdings" panose="05000000000000000000" pitchFamily="2" charset="2"/>
              <a:buChar char="§"/>
              <a:tabLst>
                <a:tab pos="2871788" algn="l"/>
              </a:tabLst>
            </a:pPr>
            <a:r>
              <a:rPr lang="de-DE" sz="1600" b="0" dirty="0" smtClean="0">
                <a:solidFill>
                  <a:schemeClr val="tx1">
                    <a:lumMod val="65000"/>
                    <a:lumOff val="35000"/>
                  </a:schemeClr>
                </a:solidFill>
              </a:rPr>
              <a:t>Human </a:t>
            </a:r>
            <a:r>
              <a:rPr lang="de-DE" sz="1600" b="0" dirty="0" err="1" smtClean="0">
                <a:solidFill>
                  <a:schemeClr val="tx1">
                    <a:lumMod val="65000"/>
                    <a:lumOff val="35000"/>
                  </a:schemeClr>
                </a:solidFill>
              </a:rPr>
              <a:t>Builder</a:t>
            </a:r>
            <a:r>
              <a:rPr lang="de-DE" sz="1600" b="0" dirty="0" smtClean="0">
                <a:solidFill>
                  <a:schemeClr val="tx1">
                    <a:lumMod val="65000"/>
                    <a:lumOff val="35000"/>
                  </a:schemeClr>
                </a:solidFill>
              </a:rPr>
              <a:t> (vormals </a:t>
            </a:r>
            <a:r>
              <a:rPr lang="de-DE" sz="1600" b="0" dirty="0" err="1" smtClean="0">
                <a:solidFill>
                  <a:schemeClr val="tx1">
                    <a:lumMod val="65000"/>
                    <a:lumOff val="35000"/>
                  </a:schemeClr>
                </a:solidFill>
              </a:rPr>
              <a:t>Safeworks</a:t>
            </a:r>
            <a:r>
              <a:rPr lang="de-DE" sz="1600" b="0" dirty="0" smtClean="0">
                <a:solidFill>
                  <a:schemeClr val="tx1">
                    <a:lumMod val="65000"/>
                    <a:lumOff val="35000"/>
                  </a:schemeClr>
                </a:solidFill>
              </a:rPr>
              <a:t>) </a:t>
            </a:r>
            <a:r>
              <a:rPr lang="de-DE" sz="1600" b="0" dirty="0" smtClean="0">
                <a:solidFill>
                  <a:schemeClr val="tx1">
                    <a:lumMod val="65000"/>
                    <a:lumOff val="35000"/>
                  </a:schemeClr>
                </a:solidFill>
                <a:hlinkClick r:id="rId3" tooltip="http://www.uniplm.de/CATIA-Human-Builder-Simulation-89.html"/>
              </a:rPr>
              <a:t>www.uniplm.de/CATIA-Human-Builder-Simulation-89.html</a:t>
            </a:r>
            <a:r>
              <a:rPr lang="de-DE" sz="1600" b="0" dirty="0" smtClean="0">
                <a:solidFill>
                  <a:schemeClr val="tx1">
                    <a:lumMod val="65000"/>
                    <a:lumOff val="35000"/>
                  </a:schemeClr>
                </a:solidFill>
              </a:rPr>
              <a:t> und </a:t>
            </a:r>
            <a:r>
              <a:rPr lang="de-DE" sz="1600" b="0" dirty="0" smtClean="0">
                <a:solidFill>
                  <a:schemeClr val="tx1">
                    <a:lumMod val="65000"/>
                    <a:lumOff val="35000"/>
                  </a:schemeClr>
                </a:solidFill>
                <a:hlinkClick r:id="rId4" tooltip="http://www.safework.com/safework_pro/sw_pro.html"/>
              </a:rPr>
              <a:t>www.safework.com/safework_pro/sw_pro.html</a:t>
            </a:r>
            <a:r>
              <a:rPr lang="de-DE" sz="1600" b="0" dirty="0" smtClean="0">
                <a:solidFill>
                  <a:schemeClr val="tx1">
                    <a:lumMod val="65000"/>
                    <a:lumOff val="35000"/>
                  </a:schemeClr>
                </a:solidFill>
              </a:rPr>
              <a:t> </a:t>
            </a:r>
          </a:p>
          <a:p>
            <a:pPr marL="342900" indent="-342900">
              <a:buClr>
                <a:schemeClr val="accent2"/>
              </a:buClr>
              <a:buFont typeface="Wingdings" panose="05000000000000000000" pitchFamily="2" charset="2"/>
              <a:buChar char="§"/>
              <a:tabLst>
                <a:tab pos="2871788" algn="l"/>
              </a:tabLst>
            </a:pPr>
            <a:r>
              <a:rPr lang="de-DE" sz="1600" b="0" dirty="0" smtClean="0">
                <a:solidFill>
                  <a:schemeClr val="tx1">
                    <a:lumMod val="65000"/>
                    <a:lumOff val="35000"/>
                  </a:schemeClr>
                </a:solidFill>
              </a:rPr>
              <a:t>Jack (vormals </a:t>
            </a:r>
            <a:r>
              <a:rPr lang="de-DE" sz="1600" b="0" dirty="0" err="1" smtClean="0">
                <a:solidFill>
                  <a:schemeClr val="tx1">
                    <a:lumMod val="65000"/>
                    <a:lumOff val="35000"/>
                  </a:schemeClr>
                </a:solidFill>
              </a:rPr>
              <a:t>Any</a:t>
            </a:r>
            <a:r>
              <a:rPr lang="de-DE" sz="1600" b="0" dirty="0" smtClean="0">
                <a:solidFill>
                  <a:schemeClr val="tx1">
                    <a:lumMod val="65000"/>
                    <a:lumOff val="35000"/>
                  </a:schemeClr>
                </a:solidFill>
              </a:rPr>
              <a:t>-Man/ </a:t>
            </a:r>
            <a:r>
              <a:rPr lang="de-DE" sz="1600" b="0" dirty="0" err="1" smtClean="0">
                <a:solidFill>
                  <a:schemeClr val="tx1">
                    <a:lumMod val="65000"/>
                    <a:lumOff val="35000"/>
                  </a:schemeClr>
                </a:solidFill>
              </a:rPr>
              <a:t>eM</a:t>
            </a:r>
            <a:r>
              <a:rPr lang="de-DE" sz="1600" b="0" dirty="0" smtClean="0">
                <a:solidFill>
                  <a:schemeClr val="tx1">
                    <a:lumMod val="65000"/>
                    <a:lumOff val="35000"/>
                  </a:schemeClr>
                </a:solidFill>
              </a:rPr>
              <a:t>-Human) </a:t>
            </a:r>
            <a:r>
              <a:rPr lang="de-DE" sz="1600" b="0" dirty="0" smtClean="0">
                <a:solidFill>
                  <a:schemeClr val="tx1">
                    <a:lumMod val="65000"/>
                    <a:lumOff val="35000"/>
                  </a:schemeClr>
                </a:solidFill>
                <a:hlinkClick r:id="rId5" tooltip="https://www.plm.automation.siemens.com/de_de/Images/Jack_Human_tcm73-62436.pdf"/>
              </a:rPr>
              <a:t>www.plm.automation.siemens.com/de_de/Images/Jack_Human_tcm73-62436.pdf</a:t>
            </a:r>
            <a:r>
              <a:rPr lang="de-DE" sz="1600" b="0" dirty="0" smtClean="0">
                <a:solidFill>
                  <a:schemeClr val="tx1">
                    <a:lumMod val="65000"/>
                    <a:lumOff val="35000"/>
                  </a:schemeClr>
                </a:solidFill>
              </a:rPr>
              <a:t> </a:t>
            </a:r>
          </a:p>
          <a:p>
            <a:pPr marL="342900" indent="-342900">
              <a:buClr>
                <a:schemeClr val="accent2"/>
              </a:buClr>
              <a:buFont typeface="Wingdings" panose="05000000000000000000" pitchFamily="2" charset="2"/>
              <a:buChar char="§"/>
              <a:tabLst>
                <a:tab pos="2871788" algn="l"/>
              </a:tabLst>
            </a:pPr>
            <a:r>
              <a:rPr lang="de-DE" sz="1600" b="0" dirty="0" smtClean="0">
                <a:solidFill>
                  <a:schemeClr val="tx1">
                    <a:lumMod val="65000"/>
                    <a:lumOff val="35000"/>
                  </a:schemeClr>
                </a:solidFill>
              </a:rPr>
              <a:t>DYNAMICUS	</a:t>
            </a:r>
            <a:r>
              <a:rPr lang="de-DE" sz="1600" b="0" dirty="0" smtClean="0">
                <a:solidFill>
                  <a:schemeClr val="tx1">
                    <a:lumMod val="65000"/>
                    <a:lumOff val="35000"/>
                  </a:schemeClr>
                </a:solidFill>
                <a:hlinkClick r:id="rId6" tooltip="http://www.tu-chemnitz.de/ifm/produkte-html/alaskaDYNAMICUS.html"/>
              </a:rPr>
              <a:t>www.tu-chemnitz.de/ifm/produkte-html/alaskaDYNAMICUS.html</a:t>
            </a:r>
            <a:r>
              <a:rPr lang="de-DE" sz="1600" b="0" dirty="0" smtClean="0">
                <a:solidFill>
                  <a:schemeClr val="tx1">
                    <a:lumMod val="65000"/>
                    <a:lumOff val="35000"/>
                  </a:schemeClr>
                </a:solidFill>
              </a:rPr>
              <a:t> </a:t>
            </a:r>
          </a:p>
          <a:p>
            <a:pPr marL="342900" indent="-342900">
              <a:buClr>
                <a:schemeClr val="accent2"/>
              </a:buClr>
              <a:buFont typeface="Wingdings" panose="05000000000000000000" pitchFamily="2" charset="2"/>
              <a:buChar char="§"/>
              <a:tabLst>
                <a:tab pos="2871788" algn="l"/>
              </a:tabLst>
            </a:pPr>
            <a:r>
              <a:rPr lang="de-DE" sz="1600" b="0" dirty="0" err="1" smtClean="0">
                <a:solidFill>
                  <a:schemeClr val="tx1">
                    <a:lumMod val="65000"/>
                    <a:lumOff val="35000"/>
                  </a:schemeClr>
                </a:solidFill>
              </a:rPr>
              <a:t>AnyBody</a:t>
            </a:r>
            <a:r>
              <a:rPr lang="de-DE" sz="1600" b="0" dirty="0" smtClean="0">
                <a:solidFill>
                  <a:schemeClr val="tx1">
                    <a:lumMod val="65000"/>
                    <a:lumOff val="35000"/>
                  </a:schemeClr>
                </a:solidFill>
              </a:rPr>
              <a:t>	</a:t>
            </a:r>
            <a:r>
              <a:rPr lang="de-DE" sz="1600" b="0" dirty="0" smtClean="0">
                <a:solidFill>
                  <a:schemeClr val="tx1">
                    <a:lumMod val="65000"/>
                    <a:lumOff val="35000"/>
                  </a:schemeClr>
                </a:solidFill>
                <a:hlinkClick r:id="rId7" tooltip="http://www.anybodytech.com"/>
              </a:rPr>
              <a:t>www.anybodytech.com</a:t>
            </a:r>
            <a:r>
              <a:rPr lang="de-DE" sz="1600" b="0" dirty="0" smtClean="0">
                <a:solidFill>
                  <a:schemeClr val="tx1">
                    <a:lumMod val="65000"/>
                    <a:lumOff val="35000"/>
                  </a:schemeClr>
                </a:solidFill>
              </a:rPr>
              <a:t> </a:t>
            </a:r>
          </a:p>
          <a:p>
            <a:pPr marL="342900" indent="-342900">
              <a:buClr>
                <a:schemeClr val="accent2"/>
              </a:buClr>
              <a:buFont typeface="Wingdings" panose="05000000000000000000" pitchFamily="2" charset="2"/>
              <a:buChar char="§"/>
              <a:tabLst>
                <a:tab pos="2871788" algn="l"/>
              </a:tabLst>
            </a:pPr>
            <a:r>
              <a:rPr lang="de-DE" sz="1600" b="0" dirty="0" smtClean="0">
                <a:solidFill>
                  <a:schemeClr val="tx1">
                    <a:lumMod val="65000"/>
                    <a:lumOff val="35000"/>
                  </a:schemeClr>
                </a:solidFill>
              </a:rPr>
              <a:t>SANTOS	</a:t>
            </a:r>
            <a:r>
              <a:rPr lang="de-DE" sz="1600" b="0" dirty="0" smtClean="0">
                <a:solidFill>
                  <a:schemeClr val="tx1">
                    <a:lumMod val="65000"/>
                    <a:lumOff val="35000"/>
                  </a:schemeClr>
                </a:solidFill>
                <a:hlinkClick r:id="rId8" tooltip="http://www.digital-humans.org/"/>
              </a:rPr>
              <a:t>www.digital-humans.org/</a:t>
            </a:r>
            <a:r>
              <a:rPr lang="de-DE" sz="1600" b="0" dirty="0" smtClean="0">
                <a:solidFill>
                  <a:schemeClr val="tx1">
                    <a:lumMod val="65000"/>
                    <a:lumOff val="35000"/>
                  </a:schemeClr>
                </a:solidFill>
              </a:rPr>
              <a:t> </a:t>
            </a:r>
          </a:p>
          <a:p>
            <a:pPr marL="342900" indent="-342900">
              <a:buClr>
                <a:schemeClr val="accent2"/>
              </a:buClr>
              <a:buFont typeface="Wingdings" panose="05000000000000000000" pitchFamily="2" charset="2"/>
              <a:buChar char="§"/>
              <a:tabLst>
                <a:tab pos="2871788" algn="l"/>
              </a:tabLst>
            </a:pPr>
            <a:r>
              <a:rPr lang="de-DE" sz="1600" b="0" dirty="0" smtClean="0">
                <a:solidFill>
                  <a:schemeClr val="tx1">
                    <a:lumMod val="65000"/>
                    <a:lumOff val="35000"/>
                  </a:schemeClr>
                </a:solidFill>
              </a:rPr>
              <a:t>EMA</a:t>
            </a:r>
            <a:r>
              <a:rPr lang="de-DE" sz="1600" b="0" dirty="0">
                <a:solidFill>
                  <a:schemeClr val="tx1">
                    <a:lumMod val="65000"/>
                    <a:lumOff val="35000"/>
                  </a:schemeClr>
                </a:solidFill>
              </a:rPr>
              <a:t>	</a:t>
            </a:r>
            <a:r>
              <a:rPr lang="de-DE" sz="1600" b="0" dirty="0" smtClean="0">
                <a:solidFill>
                  <a:schemeClr val="tx1">
                    <a:lumMod val="65000"/>
                    <a:lumOff val="35000"/>
                  </a:schemeClr>
                </a:solidFill>
                <a:hlinkClick r:id="rId9" tooltip="http://www.imk-automotive.de/index.php?cont=prod_ema&amp;lang=de"/>
              </a:rPr>
              <a:t>www.imk-automotive.de/index.php?cont=prod_ema&amp;lang=de</a:t>
            </a:r>
            <a:r>
              <a:rPr lang="de-DE" sz="1600" b="0" dirty="0" smtClean="0">
                <a:solidFill>
                  <a:schemeClr val="tx1">
                    <a:lumMod val="65000"/>
                    <a:lumOff val="35000"/>
                  </a:schemeClr>
                </a:solidFill>
              </a:rPr>
              <a:t> </a:t>
            </a:r>
            <a:endParaRPr lang="de-DE" sz="1600" b="0" dirty="0">
              <a:solidFill>
                <a:schemeClr val="tx1">
                  <a:lumMod val="65000"/>
                  <a:lumOff val="35000"/>
                </a:schemeClr>
              </a:solidFill>
            </a:endParaRPr>
          </a:p>
          <a:p>
            <a:pPr marL="342900" indent="-342900">
              <a:buClr>
                <a:schemeClr val="accent2"/>
              </a:buClr>
              <a:buFont typeface="Wingdings" panose="05000000000000000000" pitchFamily="2" charset="2"/>
              <a:buChar char="§"/>
              <a:tabLst>
                <a:tab pos="2871788" algn="l"/>
              </a:tabLst>
            </a:pPr>
            <a:r>
              <a:rPr lang="de-DE" sz="1600" b="0" dirty="0" smtClean="0">
                <a:solidFill>
                  <a:schemeClr val="tx1">
                    <a:lumMod val="65000"/>
                    <a:lumOff val="35000"/>
                  </a:schemeClr>
                </a:solidFill>
              </a:rPr>
              <a:t>Casimir	</a:t>
            </a:r>
            <a:r>
              <a:rPr lang="de-DE" sz="1600" b="0" dirty="0" smtClean="0">
                <a:solidFill>
                  <a:schemeClr val="tx1">
                    <a:lumMod val="65000"/>
                    <a:lumOff val="35000"/>
                  </a:schemeClr>
                </a:solidFill>
                <a:hlinkClick r:id="rId10" tooltip="http://www.woelfel.de/produkte/sitzkomfort/casimirautomotive.html"/>
              </a:rPr>
              <a:t>www.woelfel.de/produkte/sitzkomfort/casimirautomotive.html</a:t>
            </a:r>
            <a:r>
              <a:rPr lang="de-DE" sz="1600" b="0" dirty="0" smtClean="0">
                <a:solidFill>
                  <a:schemeClr val="tx1">
                    <a:lumMod val="65000"/>
                    <a:lumOff val="35000"/>
                  </a:schemeClr>
                </a:solidFill>
              </a:rPr>
              <a:t> </a:t>
            </a:r>
            <a:endParaRPr lang="de-DE" sz="1600" b="0" dirty="0">
              <a:solidFill>
                <a:schemeClr val="tx1">
                  <a:lumMod val="65000"/>
                  <a:lumOff val="35000"/>
                </a:schemeClr>
              </a:solidFill>
            </a:endParaRPr>
          </a:p>
          <a:p>
            <a:pPr marL="342900" indent="-342900">
              <a:buClr>
                <a:schemeClr val="accent2"/>
              </a:buClr>
              <a:buFont typeface="Wingdings" panose="05000000000000000000" pitchFamily="2" charset="2"/>
              <a:buChar char="§"/>
              <a:tabLst>
                <a:tab pos="2871788" algn="l"/>
              </a:tabLst>
            </a:pPr>
            <a:r>
              <a:rPr lang="de-DE" sz="1600" b="0" dirty="0" err="1">
                <a:solidFill>
                  <a:schemeClr val="tx1">
                    <a:lumMod val="65000"/>
                    <a:lumOff val="35000"/>
                  </a:schemeClr>
                </a:solidFill>
              </a:rPr>
              <a:t>CharAT:Ergonomics</a:t>
            </a:r>
            <a:r>
              <a:rPr lang="de-DE" sz="1600" b="0" dirty="0">
                <a:solidFill>
                  <a:schemeClr val="tx1">
                    <a:lumMod val="65000"/>
                    <a:lumOff val="35000"/>
                  </a:schemeClr>
                </a:solidFill>
              </a:rPr>
              <a:t>	</a:t>
            </a:r>
            <a:r>
              <a:rPr lang="de-DE" sz="1600" b="0" dirty="0" smtClean="0">
                <a:solidFill>
                  <a:schemeClr val="tx1">
                    <a:lumMod val="65000"/>
                    <a:lumOff val="35000"/>
                  </a:schemeClr>
                </a:solidFill>
                <a:hlinkClick r:id="rId11" tooltip="http://www.virtualhumanengineering.com/"/>
              </a:rPr>
              <a:t>www.virtualhumanengineering.com</a:t>
            </a:r>
            <a:r>
              <a:rPr lang="de-DE" sz="1600" b="0" dirty="0">
                <a:solidFill>
                  <a:schemeClr val="tx1">
                    <a:lumMod val="65000"/>
                    <a:lumOff val="35000"/>
                  </a:schemeClr>
                </a:solidFill>
                <a:hlinkClick r:id="rId11" tooltip="http://www.virtualhumanengineering.com/"/>
              </a:rPr>
              <a:t>/</a:t>
            </a:r>
            <a:r>
              <a:rPr lang="de-DE" sz="1600" b="0" dirty="0">
                <a:solidFill>
                  <a:schemeClr val="tx1">
                    <a:lumMod val="65000"/>
                    <a:lumOff val="35000"/>
                  </a:schemeClr>
                </a:solidFill>
              </a:rPr>
              <a:t> </a:t>
            </a:r>
          </a:p>
          <a:p>
            <a:pPr marL="342900" indent="-342900">
              <a:buClr>
                <a:schemeClr val="accent2"/>
              </a:buClr>
              <a:buFont typeface="Wingdings" panose="05000000000000000000" pitchFamily="2" charset="2"/>
              <a:buChar char="§"/>
              <a:tabLst>
                <a:tab pos="2871788" algn="l"/>
              </a:tabLst>
            </a:pPr>
            <a:r>
              <a:rPr lang="de-DE" sz="1600" b="0" dirty="0" err="1" smtClean="0">
                <a:solidFill>
                  <a:schemeClr val="tx1">
                    <a:lumMod val="65000"/>
                    <a:lumOff val="35000"/>
                  </a:schemeClr>
                </a:solidFill>
              </a:rPr>
              <a:t>VirtualHuman</a:t>
            </a:r>
            <a:r>
              <a:rPr lang="de-DE" sz="1600" b="0" dirty="0" smtClean="0">
                <a:solidFill>
                  <a:schemeClr val="tx1">
                    <a:lumMod val="65000"/>
                    <a:lumOff val="35000"/>
                  </a:schemeClr>
                </a:solidFill>
              </a:rPr>
              <a:t>	</a:t>
            </a:r>
            <a:r>
              <a:rPr lang="de-DE" sz="1600" b="0" dirty="0" smtClean="0">
                <a:solidFill>
                  <a:schemeClr val="tx1">
                    <a:lumMod val="65000"/>
                    <a:lumOff val="35000"/>
                  </a:schemeClr>
                </a:solidFill>
                <a:hlinkClick r:id="rId12" tooltip="http://www.virtual-human.org/start_de.html"/>
              </a:rPr>
              <a:t>www.virtual-human.org/start_de.html</a:t>
            </a:r>
            <a:r>
              <a:rPr lang="de-DE" sz="1600" b="0" dirty="0" smtClean="0">
                <a:solidFill>
                  <a:schemeClr val="tx1">
                    <a:lumMod val="65000"/>
                    <a:lumOff val="35000"/>
                  </a:schemeClr>
                </a:solidFill>
              </a:rPr>
              <a:t> </a:t>
            </a:r>
            <a:endParaRPr lang="de-DE" sz="1600" b="0" dirty="0">
              <a:solidFill>
                <a:schemeClr val="tx1">
                  <a:lumMod val="65000"/>
                  <a:lumOff val="35000"/>
                </a:schemeClr>
              </a:solidFill>
            </a:endParaRPr>
          </a:p>
          <a:p>
            <a:pPr marL="342900" indent="-342900">
              <a:buClr>
                <a:schemeClr val="accent2"/>
              </a:buClr>
              <a:buFont typeface="Wingdings" panose="05000000000000000000" pitchFamily="2" charset="2"/>
              <a:buChar char="§"/>
              <a:tabLst>
                <a:tab pos="2871788" algn="l"/>
              </a:tabLst>
            </a:pPr>
            <a:r>
              <a:rPr lang="de-DE" sz="1600" b="0" dirty="0">
                <a:solidFill>
                  <a:schemeClr val="tx1">
                    <a:lumMod val="65000"/>
                    <a:lumOff val="35000"/>
                  </a:schemeClr>
                </a:solidFill>
              </a:rPr>
              <a:t>VADE	</a:t>
            </a:r>
            <a:r>
              <a:rPr lang="de-DE" sz="1600" b="0" dirty="0" smtClean="0">
                <a:solidFill>
                  <a:schemeClr val="tx1">
                    <a:lumMod val="65000"/>
                    <a:lumOff val="35000"/>
                  </a:schemeClr>
                </a:solidFill>
                <a:hlinkClick r:id="rId13" tooltip="http://vrcim.wsu.edu/pages/virtual-assembly/vade.html"/>
              </a:rPr>
              <a:t>vrcim.wsu.edu/</a:t>
            </a:r>
            <a:r>
              <a:rPr lang="de-DE" sz="1600" b="0" dirty="0" err="1" smtClean="0">
                <a:solidFill>
                  <a:schemeClr val="tx1">
                    <a:lumMod val="65000"/>
                    <a:lumOff val="35000"/>
                  </a:schemeClr>
                </a:solidFill>
                <a:hlinkClick r:id="rId13" tooltip="http://vrcim.wsu.edu/pages/virtual-assembly/vade.html"/>
              </a:rPr>
              <a:t>pages</a:t>
            </a:r>
            <a:r>
              <a:rPr lang="de-DE" sz="1600" b="0" dirty="0" smtClean="0">
                <a:solidFill>
                  <a:schemeClr val="tx1">
                    <a:lumMod val="65000"/>
                    <a:lumOff val="35000"/>
                  </a:schemeClr>
                </a:solidFill>
                <a:hlinkClick r:id="rId13" tooltip="http://vrcim.wsu.edu/pages/virtual-assembly/vade.html"/>
              </a:rPr>
              <a:t>/</a:t>
            </a:r>
            <a:r>
              <a:rPr lang="de-DE" sz="1600" b="0" dirty="0" err="1" smtClean="0">
                <a:solidFill>
                  <a:schemeClr val="tx1">
                    <a:lumMod val="65000"/>
                    <a:lumOff val="35000"/>
                  </a:schemeClr>
                </a:solidFill>
                <a:hlinkClick r:id="rId13" tooltip="http://vrcim.wsu.edu/pages/virtual-assembly/vade.html"/>
              </a:rPr>
              <a:t>virtual-assembly</a:t>
            </a:r>
            <a:r>
              <a:rPr lang="de-DE" sz="1600" b="0" dirty="0" smtClean="0">
                <a:solidFill>
                  <a:schemeClr val="tx1">
                    <a:lumMod val="65000"/>
                    <a:lumOff val="35000"/>
                  </a:schemeClr>
                </a:solidFill>
                <a:hlinkClick r:id="rId13" tooltip="http://vrcim.wsu.edu/pages/virtual-assembly/vade.html"/>
              </a:rPr>
              <a:t>/vade.html</a:t>
            </a:r>
            <a:r>
              <a:rPr lang="de-DE" sz="1600" b="0" dirty="0" smtClean="0">
                <a:solidFill>
                  <a:schemeClr val="tx1">
                    <a:lumMod val="65000"/>
                    <a:lumOff val="35000"/>
                  </a:schemeClr>
                </a:solidFill>
              </a:rPr>
              <a:t> </a:t>
            </a:r>
            <a:endParaRPr lang="de-DE" sz="1600" b="0" dirty="0">
              <a:solidFill>
                <a:schemeClr val="tx1">
                  <a:lumMod val="65000"/>
                  <a:lumOff val="35000"/>
                </a:schemeClr>
              </a:solidFill>
            </a:endParaRPr>
          </a:p>
          <a:p>
            <a:pPr marL="342900" indent="-342900">
              <a:buClr>
                <a:schemeClr val="accent2"/>
              </a:buClr>
              <a:buFont typeface="Wingdings" panose="05000000000000000000" pitchFamily="2" charset="2"/>
              <a:buChar char="§"/>
              <a:tabLst>
                <a:tab pos="2871788" algn="l"/>
              </a:tabLst>
            </a:pPr>
            <a:r>
              <a:rPr lang="de-DE" sz="1600" b="0" dirty="0" err="1" smtClean="0">
                <a:solidFill>
                  <a:schemeClr val="tx1">
                    <a:lumMod val="65000"/>
                    <a:lumOff val="35000"/>
                  </a:schemeClr>
                </a:solidFill>
              </a:rPr>
              <a:t>ICIDO:Ergonomics</a:t>
            </a:r>
            <a:r>
              <a:rPr lang="de-DE" sz="1600" b="0" dirty="0" smtClean="0">
                <a:solidFill>
                  <a:schemeClr val="tx1">
                    <a:lumMod val="65000"/>
                    <a:lumOff val="35000"/>
                  </a:schemeClr>
                </a:solidFill>
              </a:rPr>
              <a:t>	</a:t>
            </a:r>
            <a:r>
              <a:rPr lang="de-DE" sz="1600" b="0" dirty="0" smtClean="0">
                <a:solidFill>
                  <a:schemeClr val="tx1">
                    <a:lumMod val="65000"/>
                    <a:lumOff val="35000"/>
                  </a:schemeClr>
                </a:solidFill>
                <a:hlinkClick r:id="rId14" tooltip="http://www.icido.de/de/Produkte/VDP/IDO_Ergonomics.html"/>
              </a:rPr>
              <a:t>www.icido.de/de/Produkte/VDP/IDO_Ergonomics.html</a:t>
            </a:r>
            <a:endParaRPr lang="de-DE" sz="1600" b="0" dirty="0">
              <a:solidFill>
                <a:schemeClr val="tx1">
                  <a:lumMod val="65000"/>
                  <a:lumOff val="35000"/>
                </a:schemeClr>
              </a:solidFill>
            </a:endParaRPr>
          </a:p>
          <a:p>
            <a:pPr marL="342900" indent="-342900">
              <a:buClr>
                <a:schemeClr val="accent2"/>
              </a:buClr>
              <a:buFont typeface="Wingdings" panose="05000000000000000000" pitchFamily="2" charset="2"/>
              <a:buChar char="§"/>
              <a:tabLst>
                <a:tab pos="2871788" algn="l"/>
              </a:tabLst>
            </a:pPr>
            <a:r>
              <a:rPr lang="de-DE" sz="1600" b="0" dirty="0" err="1">
                <a:solidFill>
                  <a:schemeClr val="tx1">
                    <a:lumMod val="65000"/>
                    <a:lumOff val="35000"/>
                  </a:schemeClr>
                </a:solidFill>
              </a:rPr>
              <a:t>ViveTech</a:t>
            </a:r>
            <a:r>
              <a:rPr lang="de-DE" sz="1600" b="0" dirty="0">
                <a:solidFill>
                  <a:schemeClr val="tx1">
                    <a:lumMod val="65000"/>
                    <a:lumOff val="35000"/>
                  </a:schemeClr>
                </a:solidFill>
              </a:rPr>
              <a:t> LTD. 	</a:t>
            </a:r>
            <a:r>
              <a:rPr lang="de-DE" sz="1600" b="0" dirty="0" smtClean="0">
                <a:solidFill>
                  <a:schemeClr val="tx1">
                    <a:lumMod val="65000"/>
                    <a:lumOff val="35000"/>
                  </a:schemeClr>
                </a:solidFill>
                <a:hlinkClick r:id="rId15"/>
              </a:rPr>
              <a:t>vivetech.hu</a:t>
            </a:r>
            <a:r>
              <a:rPr lang="de-DE" sz="1600" b="0" dirty="0">
                <a:solidFill>
                  <a:schemeClr val="tx1">
                    <a:lumMod val="65000"/>
                    <a:lumOff val="35000"/>
                  </a:schemeClr>
                </a:solidFill>
                <a:hlinkClick r:id="rId15"/>
              </a:rPr>
              <a:t>/</a:t>
            </a:r>
            <a:r>
              <a:rPr lang="de-DE" sz="1600" b="0" dirty="0">
                <a:solidFill>
                  <a:schemeClr val="tx1">
                    <a:lumMod val="65000"/>
                    <a:lumOff val="35000"/>
                  </a:schemeClr>
                </a:solidFill>
              </a:rPr>
              <a:t> </a:t>
            </a:r>
          </a:p>
          <a:p>
            <a:pPr marL="342900" indent="-342900">
              <a:buClr>
                <a:schemeClr val="accent2"/>
              </a:buClr>
              <a:buFont typeface="Wingdings" panose="05000000000000000000" pitchFamily="2" charset="2"/>
              <a:buChar char="§"/>
            </a:pPr>
            <a:endParaRPr lang="de-DE" sz="1600" b="0" dirty="0"/>
          </a:p>
        </p:txBody>
      </p:sp>
      <p:sp>
        <p:nvSpPr>
          <p:cNvPr id="4" name="Datumsplatzhalter 3"/>
          <p:cNvSpPr>
            <a:spLocks noGrp="1"/>
          </p:cNvSpPr>
          <p:nvPr>
            <p:ph type="dt" sz="half" idx="10"/>
          </p:nvPr>
        </p:nvSpPr>
        <p:spPr/>
        <p:txBody>
          <a:bodyPr/>
          <a:lstStyle/>
          <a:p>
            <a:pPr>
              <a:defRPr/>
            </a:pPr>
            <a:fld id="{B120C7CD-A3DF-4123-8D40-4778B49F8562}"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BD377AC-047D-4030-B3AD-26B9BC3EAC15}" type="slidenum">
              <a:rPr lang="de-DE" altLang="de-DE" smtClean="0"/>
              <a:pPr/>
              <a:t>16</a:t>
            </a:fld>
            <a:endParaRPr lang="de-DE" altLang="de-DE"/>
          </a:p>
        </p:txBody>
      </p:sp>
    </p:spTree>
    <p:extLst>
      <p:ext uri="{BB962C8B-B14F-4D97-AF65-F5344CB8AC3E}">
        <p14:creationId xmlns:p14="http://schemas.microsoft.com/office/powerpoint/2010/main" val="27646133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Normen 1</a:t>
            </a:r>
            <a:endParaRPr lang="de-DE" dirty="0"/>
          </a:p>
        </p:txBody>
      </p:sp>
      <p:sp>
        <p:nvSpPr>
          <p:cNvPr id="3" name="Inhaltsplatzhalter 2"/>
          <p:cNvSpPr>
            <a:spLocks noGrp="1"/>
          </p:cNvSpPr>
          <p:nvPr>
            <p:ph idx="1"/>
          </p:nvPr>
        </p:nvSpPr>
        <p:spPr/>
        <p:txBody>
          <a:bodyPr/>
          <a:lstStyle/>
          <a:p>
            <a:pPr eaLnBrk="1" hangingPunct="1">
              <a:lnSpc>
                <a:spcPct val="120000"/>
              </a:lnSpc>
              <a:spcAft>
                <a:spcPct val="20000"/>
              </a:spcAft>
            </a:pPr>
            <a:r>
              <a:rPr lang="de-DE" altLang="de-DE" sz="2400" dirty="0"/>
              <a:t>DIN Taschenbuch 390 </a:t>
            </a:r>
            <a:r>
              <a:rPr lang="de-DE" altLang="de-DE" sz="2400" b="0" dirty="0"/>
              <a:t>Körpermaße und Körperkräfte</a:t>
            </a:r>
            <a:endParaRPr lang="de-DE" altLang="de-DE" sz="2400" dirty="0"/>
          </a:p>
          <a:p>
            <a:pPr eaLnBrk="1" hangingPunct="1">
              <a:lnSpc>
                <a:spcPct val="120000"/>
              </a:lnSpc>
              <a:spcAft>
                <a:spcPct val="20000"/>
              </a:spcAft>
            </a:pPr>
            <a:r>
              <a:rPr lang="de-DE" altLang="de-DE" sz="2400" dirty="0"/>
              <a:t>DIN 33408-1:2008-03</a:t>
            </a:r>
            <a:r>
              <a:rPr lang="de-DE" altLang="de-DE" sz="2400" b="0" dirty="0"/>
              <a:t> </a:t>
            </a:r>
            <a:r>
              <a:rPr lang="de-DE" altLang="de-DE" sz="2400" b="0" dirty="0" err="1"/>
              <a:t>Körperumrißschablonen</a:t>
            </a:r>
            <a:r>
              <a:rPr lang="de-DE" altLang="de-DE" sz="2400" b="0" dirty="0"/>
              <a:t> für Sitzplätze</a:t>
            </a:r>
          </a:p>
          <a:p>
            <a:pPr eaLnBrk="1" hangingPunct="1">
              <a:lnSpc>
                <a:spcPct val="120000"/>
              </a:lnSpc>
              <a:spcAft>
                <a:spcPct val="20000"/>
              </a:spcAft>
            </a:pPr>
            <a:r>
              <a:rPr lang="de-DE" altLang="de-DE" sz="2400" dirty="0"/>
              <a:t>ISO 15534-3:2000-02</a:t>
            </a:r>
            <a:r>
              <a:rPr lang="de-DE" altLang="de-DE" sz="2400" b="0" dirty="0"/>
              <a:t> </a:t>
            </a:r>
            <a:r>
              <a:rPr lang="de-DE" altLang="de-DE" sz="2400" b="0" dirty="0" err="1"/>
              <a:t>Ergonomic</a:t>
            </a:r>
            <a:r>
              <a:rPr lang="de-DE" altLang="de-DE" sz="2400" b="0" dirty="0"/>
              <a:t> design </a:t>
            </a:r>
            <a:r>
              <a:rPr lang="de-DE" altLang="de-DE" sz="2400" b="0" dirty="0" err="1"/>
              <a:t>for</a:t>
            </a:r>
            <a:r>
              <a:rPr lang="de-DE" altLang="de-DE" sz="2400" b="0" dirty="0"/>
              <a:t> </a:t>
            </a:r>
            <a:r>
              <a:rPr lang="de-DE" altLang="de-DE" sz="2400" b="0" dirty="0" err="1"/>
              <a:t>the</a:t>
            </a:r>
            <a:r>
              <a:rPr lang="de-DE" altLang="de-DE" sz="2400" b="0" dirty="0"/>
              <a:t> </a:t>
            </a:r>
            <a:r>
              <a:rPr lang="de-DE" altLang="de-DE" sz="2400" b="0" dirty="0" err="1"/>
              <a:t>safety</a:t>
            </a:r>
            <a:r>
              <a:rPr lang="de-DE" altLang="de-DE" sz="2400" b="0" dirty="0"/>
              <a:t> </a:t>
            </a:r>
            <a:r>
              <a:rPr lang="de-DE" altLang="de-DE" sz="2400" b="0" dirty="0" err="1"/>
              <a:t>of</a:t>
            </a:r>
            <a:r>
              <a:rPr lang="de-DE" altLang="de-DE" sz="2400" b="0" dirty="0"/>
              <a:t> </a:t>
            </a:r>
            <a:r>
              <a:rPr lang="de-DE" altLang="de-DE" sz="2400" b="0" dirty="0" err="1"/>
              <a:t>machinery</a:t>
            </a:r>
            <a:r>
              <a:rPr lang="de-DE" altLang="de-DE" sz="2400" b="0" dirty="0"/>
              <a:t> - </a:t>
            </a:r>
            <a:r>
              <a:rPr lang="de-DE" altLang="de-DE" sz="2400" b="0" dirty="0" err="1"/>
              <a:t>Anthropometric</a:t>
            </a:r>
            <a:r>
              <a:rPr lang="de-DE" altLang="de-DE" sz="2400" b="0" dirty="0"/>
              <a:t> </a:t>
            </a:r>
            <a:r>
              <a:rPr lang="de-DE" altLang="de-DE" sz="2400" b="0" dirty="0" err="1"/>
              <a:t>data</a:t>
            </a:r>
            <a:endParaRPr lang="de-DE" altLang="de-DE" sz="2400" dirty="0"/>
          </a:p>
          <a:p>
            <a:pPr eaLnBrk="1" hangingPunct="1">
              <a:lnSpc>
                <a:spcPct val="120000"/>
              </a:lnSpc>
              <a:spcAft>
                <a:spcPct val="20000"/>
              </a:spcAft>
            </a:pPr>
            <a:r>
              <a:rPr lang="de-DE" altLang="de-DE" sz="2400" dirty="0"/>
              <a:t>DIN EN ISO 15536-1:2008-12</a:t>
            </a:r>
            <a:r>
              <a:rPr lang="de-DE" altLang="de-DE" sz="2400" b="0" dirty="0"/>
              <a:t> Ergonomie - Computer-</a:t>
            </a:r>
            <a:r>
              <a:rPr lang="de-DE" altLang="de-DE" sz="2400" b="0" dirty="0" err="1"/>
              <a:t>Manikins</a:t>
            </a:r>
            <a:r>
              <a:rPr lang="de-DE" altLang="de-DE" sz="2400" b="0" dirty="0"/>
              <a:t> und Körperumrissschablonen - Allgemeine Anforderungen</a:t>
            </a:r>
          </a:p>
          <a:p>
            <a:pPr eaLnBrk="1" hangingPunct="1">
              <a:lnSpc>
                <a:spcPct val="120000"/>
              </a:lnSpc>
              <a:spcAft>
                <a:spcPct val="20000"/>
              </a:spcAft>
            </a:pPr>
            <a:r>
              <a:rPr lang="de-DE" altLang="de-DE" sz="2400" dirty="0"/>
              <a:t>DIN EN ISO 15536-2:2007-06</a:t>
            </a:r>
            <a:r>
              <a:rPr lang="de-DE" altLang="de-DE" sz="2400" b="0" dirty="0"/>
              <a:t> Ergonomie - Computer-</a:t>
            </a:r>
            <a:r>
              <a:rPr lang="de-DE" altLang="de-DE" sz="2400" b="0" dirty="0" err="1"/>
              <a:t>Manikins</a:t>
            </a:r>
            <a:r>
              <a:rPr lang="de-DE" altLang="de-DE" sz="2400" b="0" dirty="0"/>
              <a:t> und Körperumrissschablonen - Prüfung der Funktion und Validierung der Maße von </a:t>
            </a:r>
            <a:r>
              <a:rPr lang="de-DE" altLang="de-DE" sz="2400" b="0" dirty="0" smtClean="0"/>
              <a:t>Computer-</a:t>
            </a:r>
            <a:r>
              <a:rPr lang="de-DE" altLang="de-DE" sz="2400" b="0" dirty="0" err="1" smtClean="0"/>
              <a:t>Manikin</a:t>
            </a:r>
            <a:r>
              <a:rPr lang="de-DE" altLang="de-DE" sz="2400" b="0" dirty="0" smtClean="0"/>
              <a:t>-Systemen</a:t>
            </a:r>
            <a:endParaRPr lang="de-DE" altLang="de-DE" sz="2400" b="0" dirty="0"/>
          </a:p>
        </p:txBody>
      </p:sp>
      <p:sp>
        <p:nvSpPr>
          <p:cNvPr id="4" name="Datumsplatzhalter 3"/>
          <p:cNvSpPr>
            <a:spLocks noGrp="1"/>
          </p:cNvSpPr>
          <p:nvPr>
            <p:ph type="dt" sz="half" idx="10"/>
          </p:nvPr>
        </p:nvSpPr>
        <p:spPr/>
        <p:txBody>
          <a:bodyPr/>
          <a:lstStyle/>
          <a:p>
            <a:pPr>
              <a:defRPr/>
            </a:pPr>
            <a:fld id="{638700A1-B2D8-4352-BBE0-558D105FE2C8}"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BD377AC-047D-4030-B3AD-26B9BC3EAC15}" type="slidenum">
              <a:rPr lang="de-DE" altLang="de-DE" smtClean="0"/>
              <a:pPr/>
              <a:t>17</a:t>
            </a:fld>
            <a:endParaRPr lang="de-DE" altLang="de-DE"/>
          </a:p>
        </p:txBody>
      </p:sp>
    </p:spTree>
    <p:extLst>
      <p:ext uri="{BB962C8B-B14F-4D97-AF65-F5344CB8AC3E}">
        <p14:creationId xmlns:p14="http://schemas.microsoft.com/office/powerpoint/2010/main" val="11684246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Normen 2</a:t>
            </a:r>
            <a:endParaRPr lang="de-DE" dirty="0"/>
          </a:p>
        </p:txBody>
      </p:sp>
      <p:sp>
        <p:nvSpPr>
          <p:cNvPr id="3" name="Inhaltsplatzhalter 2"/>
          <p:cNvSpPr>
            <a:spLocks noGrp="1"/>
          </p:cNvSpPr>
          <p:nvPr>
            <p:ph idx="1"/>
          </p:nvPr>
        </p:nvSpPr>
        <p:spPr/>
        <p:txBody>
          <a:bodyPr/>
          <a:lstStyle/>
          <a:p>
            <a:pPr>
              <a:lnSpc>
                <a:spcPct val="120000"/>
              </a:lnSpc>
              <a:spcAft>
                <a:spcPct val="20000"/>
              </a:spcAft>
            </a:pPr>
            <a:r>
              <a:rPr lang="de-DE" altLang="de-DE" sz="2400" dirty="0"/>
              <a:t>DIN EN ISO 14738:2009-07</a:t>
            </a:r>
            <a:r>
              <a:rPr lang="de-DE" altLang="de-DE" sz="2400" b="0" dirty="0"/>
              <a:t> Sicherheit von Maschinen - Anthropometrische Anforderungen an die Gestaltung von Maschinenarbeitsplätzen </a:t>
            </a:r>
          </a:p>
          <a:p>
            <a:pPr>
              <a:lnSpc>
                <a:spcPct val="120000"/>
              </a:lnSpc>
              <a:spcAft>
                <a:spcPct val="20000"/>
              </a:spcAft>
            </a:pPr>
            <a:r>
              <a:rPr lang="de-DE" altLang="de-DE" sz="2400" dirty="0"/>
              <a:t>DIN EN 1005-4:2009-01</a:t>
            </a:r>
            <a:r>
              <a:rPr lang="de-DE" altLang="de-DE" sz="2400" b="0" dirty="0"/>
              <a:t> Sicherheit von Maschinen - Menschliche körperliche Leistung - Bewertung von Körperhaltungen und Bewegungen bei der Arbeit an Maschinen</a:t>
            </a:r>
          </a:p>
          <a:p>
            <a:pPr eaLnBrk="1" hangingPunct="1">
              <a:lnSpc>
                <a:spcPct val="120000"/>
              </a:lnSpc>
              <a:spcAft>
                <a:spcPct val="30000"/>
              </a:spcAft>
            </a:pPr>
            <a:r>
              <a:rPr lang="de-DE" altLang="de-DE" sz="2400" dirty="0" smtClean="0"/>
              <a:t>DIN </a:t>
            </a:r>
            <a:r>
              <a:rPr lang="de-DE" altLang="de-DE" sz="2400" dirty="0"/>
              <a:t>EN ISO 3411:2009-01</a:t>
            </a:r>
            <a:r>
              <a:rPr lang="de-DE" altLang="de-DE" sz="2400" b="0" dirty="0"/>
              <a:t> Erdbaumaschinen - Körpermaße von Maschinenführern </a:t>
            </a:r>
            <a:r>
              <a:rPr lang="de-DE" altLang="de-DE" sz="2400" b="0" dirty="0" smtClean="0"/>
              <a:t>und Mindestfreiraum</a:t>
            </a:r>
            <a:endParaRPr lang="de-DE" altLang="de-DE" sz="2400" b="0" dirty="0"/>
          </a:p>
          <a:p>
            <a:pPr eaLnBrk="1" hangingPunct="1">
              <a:lnSpc>
                <a:spcPct val="120000"/>
              </a:lnSpc>
              <a:spcAft>
                <a:spcPct val="30000"/>
              </a:spcAft>
            </a:pPr>
            <a:r>
              <a:rPr lang="de-DE" altLang="de-DE" sz="2400" dirty="0"/>
              <a:t>DIN ISO 4130:1979-04</a:t>
            </a:r>
            <a:r>
              <a:rPr lang="de-DE" altLang="de-DE" sz="2400" b="0" dirty="0"/>
              <a:t> Straßenfahrzeuge - 3-dimensionales Bezugssystem und primäre Bezugspunkte - </a:t>
            </a:r>
            <a:r>
              <a:rPr lang="de-DE" altLang="de-DE" sz="2400" b="0" dirty="0" smtClean="0"/>
              <a:t>Definitionen</a:t>
            </a:r>
            <a:endParaRPr lang="de-DE" altLang="de-DE" sz="2400" b="0" dirty="0"/>
          </a:p>
        </p:txBody>
      </p:sp>
      <p:sp>
        <p:nvSpPr>
          <p:cNvPr id="4" name="Datumsplatzhalter 3"/>
          <p:cNvSpPr>
            <a:spLocks noGrp="1"/>
          </p:cNvSpPr>
          <p:nvPr>
            <p:ph type="dt" sz="half" idx="10"/>
          </p:nvPr>
        </p:nvSpPr>
        <p:spPr/>
        <p:txBody>
          <a:bodyPr/>
          <a:lstStyle/>
          <a:p>
            <a:pPr>
              <a:defRPr/>
            </a:pPr>
            <a:fld id="{73232156-0D5F-4E48-836E-1BFB9B96C0DA}"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BD377AC-047D-4030-B3AD-26B9BC3EAC15}" type="slidenum">
              <a:rPr lang="de-DE" altLang="de-DE" smtClean="0"/>
              <a:pPr/>
              <a:t>18</a:t>
            </a:fld>
            <a:endParaRPr lang="de-DE" altLang="de-DE"/>
          </a:p>
        </p:txBody>
      </p:sp>
    </p:spTree>
    <p:extLst>
      <p:ext uri="{BB962C8B-B14F-4D97-AF65-F5344CB8AC3E}">
        <p14:creationId xmlns:p14="http://schemas.microsoft.com/office/powerpoint/2010/main" val="17696118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Normen 3</a:t>
            </a:r>
            <a:endParaRPr lang="de-DE" dirty="0"/>
          </a:p>
        </p:txBody>
      </p:sp>
      <p:sp>
        <p:nvSpPr>
          <p:cNvPr id="3" name="Inhaltsplatzhalter 2"/>
          <p:cNvSpPr>
            <a:spLocks noGrp="1"/>
          </p:cNvSpPr>
          <p:nvPr>
            <p:ph idx="1"/>
          </p:nvPr>
        </p:nvSpPr>
        <p:spPr/>
        <p:txBody>
          <a:bodyPr/>
          <a:lstStyle/>
          <a:p>
            <a:pPr eaLnBrk="1" hangingPunct="1">
              <a:lnSpc>
                <a:spcPct val="120000"/>
              </a:lnSpc>
              <a:spcAft>
                <a:spcPct val="30000"/>
              </a:spcAft>
            </a:pPr>
            <a:r>
              <a:rPr lang="de-DE" altLang="de-DE" sz="2200" dirty="0" smtClean="0"/>
              <a:t>DIN </a:t>
            </a:r>
            <a:r>
              <a:rPr lang="de-DE" altLang="de-DE" sz="2200" dirty="0"/>
              <a:t>EN ISO 5353:1999-03</a:t>
            </a:r>
            <a:r>
              <a:rPr lang="de-DE" altLang="de-DE" sz="2200" b="0" dirty="0"/>
              <a:t> Erdbaumaschinen sowie Traktoren und Maschinen für Land- und  Forstwirtschaft - Sitzindexpunkt </a:t>
            </a:r>
          </a:p>
          <a:p>
            <a:pPr>
              <a:lnSpc>
                <a:spcPct val="120000"/>
              </a:lnSpc>
              <a:spcAft>
                <a:spcPct val="30000"/>
              </a:spcAft>
            </a:pPr>
            <a:r>
              <a:rPr lang="de-DE" altLang="de-DE" sz="2200" dirty="0"/>
              <a:t>DIN 5566-1 2020-05</a:t>
            </a:r>
            <a:r>
              <a:rPr lang="de-DE" altLang="de-DE" sz="2200" b="0" dirty="0" smtClean="0"/>
              <a:t> </a:t>
            </a:r>
            <a:r>
              <a:rPr lang="de-DE" altLang="de-DE" sz="2200" b="0" dirty="0"/>
              <a:t>Schienenfahrzeuge – Führerräume - Allgemeine Anforderungen</a:t>
            </a:r>
          </a:p>
          <a:p>
            <a:pPr>
              <a:lnSpc>
                <a:spcPct val="120000"/>
              </a:lnSpc>
              <a:spcAft>
                <a:spcPct val="30000"/>
              </a:spcAft>
            </a:pPr>
            <a:r>
              <a:rPr lang="de-DE" altLang="de-DE" sz="2200" dirty="0"/>
              <a:t>DIN 5566-2 2020-05</a:t>
            </a:r>
            <a:r>
              <a:rPr lang="de-DE" altLang="de-DE" sz="2200" b="0" dirty="0" smtClean="0"/>
              <a:t> </a:t>
            </a:r>
            <a:r>
              <a:rPr lang="de-DE" altLang="de-DE" sz="2200" b="0" dirty="0"/>
              <a:t>Schienenfahrzeuge – Führerräume - Zusatzanforderungen an Eisenbahnfahrzeuge</a:t>
            </a:r>
          </a:p>
          <a:p>
            <a:pPr>
              <a:lnSpc>
                <a:spcPct val="120000"/>
              </a:lnSpc>
              <a:spcAft>
                <a:spcPct val="30000"/>
              </a:spcAft>
            </a:pPr>
            <a:r>
              <a:rPr lang="de-DE" altLang="de-DE" sz="2200" dirty="0"/>
              <a:t>ISO/DIS 6549:2021-12 (Entwurf, in Überarbeitung)</a:t>
            </a:r>
            <a:r>
              <a:rPr lang="de-DE" altLang="de-DE" sz="2200" b="0" dirty="0" smtClean="0"/>
              <a:t> </a:t>
            </a:r>
            <a:r>
              <a:rPr lang="de-DE" altLang="de-DE" sz="2200" b="0" dirty="0"/>
              <a:t>Straßenfahrzeuge - Methode zur Bestimmung von H- und R-(Sitzbezugs)Punkten</a:t>
            </a:r>
          </a:p>
          <a:p>
            <a:pPr eaLnBrk="1" hangingPunct="1">
              <a:lnSpc>
                <a:spcPct val="120000"/>
              </a:lnSpc>
              <a:spcAft>
                <a:spcPct val="30000"/>
              </a:spcAft>
            </a:pPr>
            <a:r>
              <a:rPr lang="de-DE" altLang="de-DE" sz="2200" dirty="0" smtClean="0"/>
              <a:t>SAE </a:t>
            </a:r>
            <a:r>
              <a:rPr lang="de-DE" altLang="de-DE" sz="2200" dirty="0"/>
              <a:t>J826 </a:t>
            </a:r>
            <a:r>
              <a:rPr lang="de-DE" altLang="de-DE" sz="2200" b="0" dirty="0"/>
              <a:t>H-Point </a:t>
            </a:r>
            <a:r>
              <a:rPr lang="de-DE" altLang="de-DE" sz="2200" b="0" dirty="0" err="1"/>
              <a:t>Machine</a:t>
            </a:r>
            <a:r>
              <a:rPr lang="de-DE" altLang="de-DE" sz="2200" b="0" dirty="0"/>
              <a:t> </a:t>
            </a:r>
            <a:r>
              <a:rPr lang="de-DE" altLang="de-DE" sz="2200" b="0" dirty="0" err="1"/>
              <a:t>and</a:t>
            </a:r>
            <a:r>
              <a:rPr lang="de-DE" altLang="de-DE" sz="2200" b="0" dirty="0"/>
              <a:t> Design Tool </a:t>
            </a:r>
            <a:r>
              <a:rPr lang="de-DE" altLang="de-DE" sz="2200" b="0" dirty="0" err="1"/>
              <a:t>Procedures</a:t>
            </a:r>
            <a:r>
              <a:rPr lang="de-DE" altLang="de-DE" sz="2200" b="0" dirty="0"/>
              <a:t> </a:t>
            </a:r>
            <a:r>
              <a:rPr lang="de-DE" altLang="de-DE" sz="2200" b="0" dirty="0" err="1"/>
              <a:t>and</a:t>
            </a:r>
            <a:r>
              <a:rPr lang="de-DE" altLang="de-DE" sz="2200" b="0" dirty="0"/>
              <a:t> </a:t>
            </a:r>
            <a:r>
              <a:rPr lang="de-DE" altLang="de-DE" sz="2200" b="0" dirty="0" err="1"/>
              <a:t>Specifications</a:t>
            </a:r>
            <a:endParaRPr lang="de-DE" altLang="de-DE" sz="2200" b="0" dirty="0"/>
          </a:p>
          <a:p>
            <a:pPr eaLnBrk="1" hangingPunct="1">
              <a:lnSpc>
                <a:spcPct val="120000"/>
              </a:lnSpc>
              <a:spcAft>
                <a:spcPct val="30000"/>
              </a:spcAft>
            </a:pPr>
            <a:r>
              <a:rPr lang="de-DE" altLang="de-DE" sz="2200" b="0" dirty="0"/>
              <a:t>Weitere Normen finden Sie unter </a:t>
            </a:r>
            <a:r>
              <a:rPr lang="de-DE" altLang="de-DE" sz="2200" dirty="0" smtClean="0">
                <a:hlinkClick r:id="rId2"/>
              </a:rPr>
              <a:t>nora.kan-praxis.de</a:t>
            </a:r>
            <a:r>
              <a:rPr lang="de-DE" altLang="de-DE" sz="2200" dirty="0" smtClean="0"/>
              <a:t>  </a:t>
            </a:r>
            <a:endParaRPr lang="de-DE" altLang="de-DE" sz="2200" b="0" dirty="0"/>
          </a:p>
          <a:p>
            <a:endParaRPr lang="de-DE" sz="2200" dirty="0">
              <a:solidFill>
                <a:schemeClr val="tx1">
                  <a:lumMod val="65000"/>
                  <a:lumOff val="35000"/>
                </a:schemeClr>
              </a:solidFill>
            </a:endParaRPr>
          </a:p>
        </p:txBody>
      </p:sp>
      <p:sp>
        <p:nvSpPr>
          <p:cNvPr id="4" name="Datumsplatzhalter 3"/>
          <p:cNvSpPr>
            <a:spLocks noGrp="1"/>
          </p:cNvSpPr>
          <p:nvPr>
            <p:ph type="dt" sz="half" idx="10"/>
          </p:nvPr>
        </p:nvSpPr>
        <p:spPr/>
        <p:txBody>
          <a:bodyPr/>
          <a:lstStyle/>
          <a:p>
            <a:pPr>
              <a:defRPr/>
            </a:pPr>
            <a:fld id="{73232156-0D5F-4E48-836E-1BFB9B96C0DA}"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BD377AC-047D-4030-B3AD-26B9BC3EAC15}" type="slidenum">
              <a:rPr lang="de-DE" altLang="de-DE" smtClean="0"/>
              <a:pPr/>
              <a:t>19</a:t>
            </a:fld>
            <a:endParaRPr lang="de-DE" altLang="de-DE"/>
          </a:p>
        </p:txBody>
      </p:sp>
    </p:spTree>
    <p:extLst>
      <p:ext uri="{BB962C8B-B14F-4D97-AF65-F5344CB8AC3E}">
        <p14:creationId xmlns:p14="http://schemas.microsoft.com/office/powerpoint/2010/main" val="34213551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12"/>
          <p:cNvSpPr>
            <a:spLocks noGrp="1" noChangeArrowheads="1"/>
          </p:cNvSpPr>
          <p:nvPr>
            <p:ph type="title"/>
          </p:nvPr>
        </p:nvSpPr>
        <p:spPr/>
        <p:txBody>
          <a:bodyPr/>
          <a:lstStyle/>
          <a:p>
            <a:pPr eaLnBrk="1" hangingPunct="1"/>
            <a:r>
              <a:rPr lang="de-DE" altLang="de-DE" dirty="0" smtClean="0"/>
              <a:t>Darum geht es</a:t>
            </a:r>
          </a:p>
        </p:txBody>
      </p:sp>
      <p:sp>
        <p:nvSpPr>
          <p:cNvPr id="3" name="Inhaltsplatzhalter 2"/>
          <p:cNvSpPr>
            <a:spLocks noGrp="1"/>
          </p:cNvSpPr>
          <p:nvPr>
            <p:ph idx="1"/>
          </p:nvPr>
        </p:nvSpPr>
        <p:spPr>
          <a:xfrm>
            <a:off x="719667" y="1484314"/>
            <a:ext cx="5952397" cy="4897437"/>
          </a:xfrm>
        </p:spPr>
        <p:txBody>
          <a:bodyPr/>
          <a:lstStyle/>
          <a:p>
            <a:pPr marL="342900" indent="-342900">
              <a:lnSpc>
                <a:spcPct val="90000"/>
              </a:lnSpc>
              <a:spcAft>
                <a:spcPct val="20000"/>
              </a:spcAft>
              <a:buFont typeface="Arial" panose="020B0604020202020204" pitchFamily="34" charset="0"/>
              <a:buChar char="•"/>
              <a:defRPr/>
            </a:pPr>
            <a:r>
              <a:rPr lang="de-DE" altLang="de-DE" sz="2400" kern="0" dirty="0">
                <a:latin typeface="Arial"/>
              </a:rPr>
              <a:t>Maßtabellen</a:t>
            </a:r>
          </a:p>
          <a:p>
            <a:pPr marL="342900" indent="-342900">
              <a:lnSpc>
                <a:spcPct val="90000"/>
              </a:lnSpc>
              <a:spcAft>
                <a:spcPct val="20000"/>
              </a:spcAft>
              <a:buFont typeface="Arial" panose="020B0604020202020204" pitchFamily="34" charset="0"/>
              <a:buChar char="•"/>
              <a:defRPr/>
            </a:pPr>
            <a:r>
              <a:rPr lang="de-DE" altLang="de-DE" sz="2400" kern="0" dirty="0" smtClean="0">
                <a:latin typeface="Arial"/>
              </a:rPr>
              <a:t>normierte </a:t>
            </a:r>
            <a:r>
              <a:rPr lang="de-DE" altLang="de-DE" sz="2400" kern="0" dirty="0">
                <a:latin typeface="Arial"/>
              </a:rPr>
              <a:t>Berechnungsverfahren</a:t>
            </a:r>
          </a:p>
          <a:p>
            <a:pPr marL="342900" indent="-342900">
              <a:lnSpc>
                <a:spcPct val="90000"/>
              </a:lnSpc>
              <a:spcAft>
                <a:spcPct val="20000"/>
              </a:spcAft>
              <a:buFont typeface="Arial" panose="020B0604020202020204" pitchFamily="34" charset="0"/>
              <a:buChar char="•"/>
              <a:defRPr/>
            </a:pPr>
            <a:r>
              <a:rPr lang="de-DE" altLang="de-DE" sz="2400" kern="0" dirty="0" smtClean="0">
                <a:latin typeface="Arial"/>
              </a:rPr>
              <a:t>Orientierende </a:t>
            </a:r>
            <a:r>
              <a:rPr lang="de-DE" altLang="de-DE" sz="2400" kern="0" dirty="0">
                <a:latin typeface="Arial"/>
              </a:rPr>
              <a:t>Abmessungsempfehlungen </a:t>
            </a:r>
          </a:p>
          <a:p>
            <a:pPr marL="342900" indent="-342900">
              <a:lnSpc>
                <a:spcPct val="90000"/>
              </a:lnSpc>
              <a:spcAft>
                <a:spcPct val="20000"/>
              </a:spcAft>
              <a:buFont typeface="Arial" panose="020B0604020202020204" pitchFamily="34" charset="0"/>
              <a:buChar char="•"/>
              <a:defRPr/>
            </a:pPr>
            <a:r>
              <a:rPr lang="de-DE" altLang="de-DE" sz="2400" kern="0" dirty="0" err="1" smtClean="0">
                <a:latin typeface="Arial"/>
              </a:rPr>
              <a:t>Schablonensomatographie</a:t>
            </a:r>
            <a:endParaRPr lang="de-DE" altLang="de-DE" sz="2400" kern="0" dirty="0">
              <a:latin typeface="Arial"/>
            </a:endParaRPr>
          </a:p>
          <a:p>
            <a:pPr marL="342900" indent="-342900">
              <a:lnSpc>
                <a:spcPct val="90000"/>
              </a:lnSpc>
              <a:spcAft>
                <a:spcPct val="20000"/>
              </a:spcAft>
              <a:buFont typeface="Arial" panose="020B0604020202020204" pitchFamily="34" charset="0"/>
              <a:buChar char="•"/>
              <a:defRPr/>
            </a:pPr>
            <a:r>
              <a:rPr lang="de-DE" altLang="de-DE" sz="2400" kern="0" dirty="0" err="1" smtClean="0">
                <a:latin typeface="Arial"/>
              </a:rPr>
              <a:t>Computersomatographie</a:t>
            </a:r>
            <a:r>
              <a:rPr lang="de-DE" altLang="de-DE" sz="2400" kern="0" dirty="0" smtClean="0">
                <a:latin typeface="Arial"/>
              </a:rPr>
              <a:t> (</a:t>
            </a:r>
            <a:r>
              <a:rPr lang="de-DE" altLang="de-DE" sz="2400" kern="0" dirty="0">
                <a:latin typeface="Arial"/>
              </a:rPr>
              <a:t>digitale Menschmodelle)</a:t>
            </a:r>
          </a:p>
          <a:p>
            <a:pPr marL="342900" indent="-342900">
              <a:lnSpc>
                <a:spcPct val="90000"/>
              </a:lnSpc>
              <a:spcAft>
                <a:spcPct val="20000"/>
              </a:spcAft>
              <a:buFont typeface="Arial" panose="020B0604020202020204" pitchFamily="34" charset="0"/>
              <a:buChar char="•"/>
              <a:defRPr/>
            </a:pPr>
            <a:r>
              <a:rPr lang="de-DE" altLang="de-DE" sz="2400" kern="0" dirty="0" smtClean="0">
                <a:latin typeface="Arial"/>
              </a:rPr>
              <a:t>Menschmodelle </a:t>
            </a:r>
            <a:r>
              <a:rPr lang="de-DE" altLang="de-DE" sz="2400" kern="0" dirty="0">
                <a:latin typeface="Arial"/>
              </a:rPr>
              <a:t>in Virtual Reality</a:t>
            </a:r>
          </a:p>
          <a:p>
            <a:pPr marL="342900" indent="-342900">
              <a:buFont typeface="Arial" panose="020B0604020202020204" pitchFamily="34" charset="0"/>
              <a:buChar char="•"/>
            </a:pPr>
            <a:endParaRPr lang="de-DE" sz="2400" dirty="0"/>
          </a:p>
        </p:txBody>
      </p:sp>
      <p:pic>
        <p:nvPicPr>
          <p:cNvPr id="2" name="Grafik 1" descr="Ein Mann steht an einem Arbeitstisch. Es sind die anthropometrischen Maße Körperhöhe und Augenhöhe eingezeichnet. Außerdem ist das Maß Tischhöhe dargestellt."/>
          <p:cNvPicPr>
            <a:picLocks noChangeAspect="1"/>
          </p:cNvPicPr>
          <p:nvPr/>
        </p:nvPicPr>
        <p:blipFill rotWithShape="1">
          <a:blip r:embed="rId3"/>
          <a:srcRect r="12235"/>
          <a:stretch/>
        </p:blipFill>
        <p:spPr>
          <a:xfrm>
            <a:off x="6648492" y="1499527"/>
            <a:ext cx="4992124" cy="4383404"/>
          </a:xfrm>
          <a:prstGeom prst="rect">
            <a:avLst/>
          </a:prstGeom>
        </p:spPr>
      </p:pic>
      <p:sp>
        <p:nvSpPr>
          <p:cNvPr id="4098"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74938A3B-E61B-492D-BC22-057D31F58379}" type="datetime1">
              <a:rPr lang="de-DE" altLang="de-DE" sz="1200" b="0">
                <a:solidFill>
                  <a:schemeClr val="bg1"/>
                </a:solidFill>
              </a:rPr>
              <a:t>08.09.2023</a:t>
            </a:fld>
            <a:endParaRPr lang="de-DE" altLang="de-DE" sz="1200" b="0">
              <a:solidFill>
                <a:schemeClr val="bg1"/>
              </a:solidFill>
            </a:endParaRPr>
          </a:p>
        </p:txBody>
      </p:sp>
      <p:sp>
        <p:nvSpPr>
          <p:cNvPr id="4099"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Modul 2 - Ergonomie lernen - Teil 3</a:t>
            </a:r>
          </a:p>
        </p:txBody>
      </p:sp>
      <p:sp>
        <p:nvSpPr>
          <p:cNvPr id="4100"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0F6E3EFC-7577-4805-9BCF-FAEE956329DE}" type="slidenum">
              <a:rPr lang="de-DE" altLang="de-DE" sz="1200" b="0">
                <a:solidFill>
                  <a:schemeClr val="bg1"/>
                </a:solidFill>
              </a:rPr>
              <a:pPr eaLnBrk="1" hangingPunct="1"/>
              <a:t>2</a:t>
            </a:fld>
            <a:endParaRPr lang="de-DE" altLang="de-DE" sz="1200" b="0">
              <a:solidFill>
                <a:schemeClr val="bg1"/>
              </a:solidFill>
            </a:endParaRPr>
          </a:p>
        </p:txBody>
      </p:sp>
    </p:spTree>
    <p:extLst>
      <p:ext uri="{BB962C8B-B14F-4D97-AF65-F5344CB8AC3E}">
        <p14:creationId xmlns:p14="http://schemas.microsoft.com/office/powerpoint/2010/main" val="22810218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Literatur 1</a:t>
            </a:r>
            <a:endParaRPr lang="de-DE" dirty="0"/>
          </a:p>
        </p:txBody>
      </p:sp>
      <p:sp>
        <p:nvSpPr>
          <p:cNvPr id="3" name="Inhaltsplatzhalter 2"/>
          <p:cNvSpPr>
            <a:spLocks noGrp="1"/>
          </p:cNvSpPr>
          <p:nvPr>
            <p:ph idx="1"/>
          </p:nvPr>
        </p:nvSpPr>
        <p:spPr/>
        <p:txBody>
          <a:bodyPr/>
          <a:lstStyle/>
          <a:p>
            <a:pPr eaLnBrk="1" hangingPunct="1">
              <a:lnSpc>
                <a:spcPct val="120000"/>
              </a:lnSpc>
              <a:spcAft>
                <a:spcPct val="20000"/>
              </a:spcAft>
              <a:buSzPct val="100000"/>
            </a:pPr>
            <a:r>
              <a:rPr lang="de-DE" dirty="0"/>
              <a:t>BRÜTTING, M.; BÖSER, Chr.; KNIPFER, Chr.; ELLEGAST, R. (2012): </a:t>
            </a:r>
            <a:r>
              <a:rPr lang="de-DE" b="0" dirty="0"/>
              <a:t>Sitzmemory am Busfahrerarbeitsplatz. IFA Report 3/2012. Hrsg.: Deutsche Gesetzliche Unfallversicherung e. V. (DGUV)</a:t>
            </a:r>
            <a:endParaRPr lang="en-GB" b="0" dirty="0"/>
          </a:p>
          <a:p>
            <a:pPr eaLnBrk="1" hangingPunct="1">
              <a:lnSpc>
                <a:spcPct val="120000"/>
              </a:lnSpc>
              <a:spcAft>
                <a:spcPct val="20000"/>
              </a:spcAft>
              <a:buSzPct val="100000"/>
            </a:pPr>
            <a:r>
              <a:rPr lang="de-DE" dirty="0"/>
              <a:t>BUBB, H. (2007): </a:t>
            </a:r>
            <a:r>
              <a:rPr lang="de-DE" b="0" dirty="0"/>
              <a:t>Digitale Mensch-Modelle. In: K. Landau (</a:t>
            </a:r>
            <a:r>
              <a:rPr lang="de-DE" b="0" dirty="0" err="1"/>
              <a:t>Hg</a:t>
            </a:r>
            <a:r>
              <a:rPr lang="de-DE" b="0" dirty="0"/>
              <a:t>.): Lexikon der Arbeitsgestaltung. Stuttgart: </a:t>
            </a:r>
            <a:r>
              <a:rPr lang="de-DE" b="0" dirty="0" err="1"/>
              <a:t>Gentner</a:t>
            </a:r>
            <a:r>
              <a:rPr lang="de-DE" b="0" dirty="0"/>
              <a:t> und </a:t>
            </a:r>
            <a:r>
              <a:rPr lang="de-DE" b="0" dirty="0" err="1"/>
              <a:t>ergonomia</a:t>
            </a:r>
            <a:r>
              <a:rPr lang="de-DE" b="0" dirty="0"/>
              <a:t> Verlag, S. 454–458.</a:t>
            </a:r>
          </a:p>
          <a:p>
            <a:pPr eaLnBrk="1" hangingPunct="1">
              <a:lnSpc>
                <a:spcPct val="120000"/>
              </a:lnSpc>
              <a:spcAft>
                <a:spcPct val="20000"/>
              </a:spcAft>
              <a:buSzPct val="100000"/>
            </a:pPr>
            <a:r>
              <a:rPr lang="de-DE" dirty="0"/>
              <a:t>BUBB, H. (2009): </a:t>
            </a:r>
            <a:r>
              <a:rPr lang="de-DE" b="0" dirty="0"/>
              <a:t>Menschmodelle (digital). In: Medizinisches Lexikon der beruflichen Belastungen und Gefährdungen, Definitionen – Vorkommen – Arbeitsschutz, S. 674–677</a:t>
            </a:r>
            <a:endParaRPr lang="en-US" altLang="de-DE" b="0" dirty="0"/>
          </a:p>
          <a:p>
            <a:pPr eaLnBrk="1" hangingPunct="1">
              <a:lnSpc>
                <a:spcPct val="120000"/>
              </a:lnSpc>
              <a:spcAft>
                <a:spcPct val="20000"/>
              </a:spcAft>
              <a:buSzPct val="100000"/>
            </a:pPr>
            <a:r>
              <a:rPr lang="de-DE" altLang="de-DE" dirty="0"/>
              <a:t>OTTO, S. (1994):</a:t>
            </a:r>
            <a:r>
              <a:rPr lang="de-DE" altLang="de-DE" b="0" dirty="0"/>
              <a:t> Wartbarkeitsstudie mit Hilfe von 3D-CAD-System CATIA und dem </a:t>
            </a:r>
            <a:r>
              <a:rPr lang="de-DE" altLang="de-DE" b="0" dirty="0" err="1"/>
              <a:t>Ergonomiesystem</a:t>
            </a:r>
            <a:r>
              <a:rPr lang="de-DE" altLang="de-DE" b="0" dirty="0"/>
              <a:t> ANTHROPOS an einem Flugzeug. Diplomarbeit. Hamburg: Fachhochschule Hamburg</a:t>
            </a:r>
            <a:r>
              <a:rPr lang="de-DE" altLang="de-DE" b="0" dirty="0" smtClean="0"/>
              <a:t>.</a:t>
            </a:r>
            <a:endParaRPr lang="de-DE" altLang="de-DE" b="0" dirty="0"/>
          </a:p>
        </p:txBody>
      </p:sp>
      <p:sp>
        <p:nvSpPr>
          <p:cNvPr id="4" name="Datumsplatzhalter 3"/>
          <p:cNvSpPr>
            <a:spLocks noGrp="1"/>
          </p:cNvSpPr>
          <p:nvPr>
            <p:ph type="dt" sz="half" idx="10"/>
          </p:nvPr>
        </p:nvSpPr>
        <p:spPr/>
        <p:txBody>
          <a:bodyPr/>
          <a:lstStyle/>
          <a:p>
            <a:pPr>
              <a:defRPr/>
            </a:pPr>
            <a:fld id="{43999427-CFA5-439F-9965-54A04472A2C6}"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BD377AC-047D-4030-B3AD-26B9BC3EAC15}" type="slidenum">
              <a:rPr lang="de-DE" altLang="de-DE" smtClean="0"/>
              <a:pPr/>
              <a:t>20</a:t>
            </a:fld>
            <a:endParaRPr lang="de-DE" altLang="de-DE"/>
          </a:p>
        </p:txBody>
      </p:sp>
    </p:spTree>
    <p:extLst>
      <p:ext uri="{BB962C8B-B14F-4D97-AF65-F5344CB8AC3E}">
        <p14:creationId xmlns:p14="http://schemas.microsoft.com/office/powerpoint/2010/main" val="30683104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Literatur 2</a:t>
            </a:r>
            <a:endParaRPr lang="de-DE" dirty="0"/>
          </a:p>
        </p:txBody>
      </p:sp>
      <p:sp>
        <p:nvSpPr>
          <p:cNvPr id="3" name="Inhaltsplatzhalter 2"/>
          <p:cNvSpPr>
            <a:spLocks noGrp="1"/>
          </p:cNvSpPr>
          <p:nvPr>
            <p:ph idx="1"/>
          </p:nvPr>
        </p:nvSpPr>
        <p:spPr/>
        <p:txBody>
          <a:bodyPr/>
          <a:lstStyle/>
          <a:p>
            <a:pPr eaLnBrk="1" hangingPunct="1">
              <a:lnSpc>
                <a:spcPct val="120000"/>
              </a:lnSpc>
              <a:spcAft>
                <a:spcPct val="20000"/>
              </a:spcAft>
              <a:buSzPct val="100000"/>
            </a:pPr>
            <a:r>
              <a:rPr lang="de-DE" altLang="de-DE" dirty="0" smtClean="0"/>
              <a:t>SCHRADER</a:t>
            </a:r>
            <a:r>
              <a:rPr lang="de-DE" altLang="de-DE" dirty="0"/>
              <a:t>, K. (2003):</a:t>
            </a:r>
            <a:r>
              <a:rPr lang="de-DE" altLang="de-DE" b="0" dirty="0"/>
              <a:t> Entwurf und Realisierung eines Ergonomie-Mock-</a:t>
            </a:r>
            <a:r>
              <a:rPr lang="de-DE" altLang="de-DE" b="0" dirty="0" err="1"/>
              <a:t>Ups</a:t>
            </a:r>
            <a:r>
              <a:rPr lang="de-DE" altLang="de-DE" b="0" dirty="0"/>
              <a:t> unter Verwendung von Methoden der virtuellen Realität. Dortmund: Wirtschaftsverlag NW Verlag für neue Wissenschaft. (Schriftenreihe der Bundesanstalt für Arbeitsschutz </a:t>
            </a:r>
            <a:r>
              <a:rPr lang="de-DE" altLang="de-DE" b="0" dirty="0" err="1"/>
              <a:t>Fb</a:t>
            </a:r>
            <a:r>
              <a:rPr lang="de-DE" altLang="de-DE" b="0" dirty="0"/>
              <a:t>. 587 </a:t>
            </a:r>
            <a:r>
              <a:rPr lang="de-DE" altLang="de-DE" b="0" dirty="0" err="1"/>
              <a:t>zugl</a:t>
            </a:r>
            <a:r>
              <a:rPr lang="de-DE" altLang="de-DE" b="0" dirty="0"/>
              <a:t>. Technische Universität Braunschweig, </a:t>
            </a:r>
            <a:r>
              <a:rPr lang="de-DE" altLang="de-DE" b="0" dirty="0" err="1"/>
              <a:t>Diss</a:t>
            </a:r>
            <a:r>
              <a:rPr lang="de-DE" altLang="de-DE" b="0" dirty="0"/>
              <a:t>., 9/2003).</a:t>
            </a:r>
          </a:p>
          <a:p>
            <a:pPr eaLnBrk="1" hangingPunct="1">
              <a:lnSpc>
                <a:spcPct val="120000"/>
              </a:lnSpc>
              <a:spcAft>
                <a:spcPct val="20000"/>
              </a:spcAft>
              <a:buSzPct val="100000"/>
            </a:pPr>
            <a:r>
              <a:rPr lang="de-DE" altLang="de-DE" dirty="0"/>
              <a:t>SEITZ, T. (2003):</a:t>
            </a:r>
            <a:r>
              <a:rPr lang="de-DE" altLang="de-DE" b="0" dirty="0"/>
              <a:t> Videobasierte Messung menschlicher Bewegungen konform zum Menschmodell RAMSIS. </a:t>
            </a:r>
            <a:r>
              <a:rPr lang="de-DE" altLang="de-DE" b="0" dirty="0" err="1"/>
              <a:t>Disseration</a:t>
            </a:r>
            <a:r>
              <a:rPr lang="de-DE" altLang="de-DE" b="0" dirty="0"/>
              <a:t>. München: Technische Universität München.</a:t>
            </a:r>
          </a:p>
          <a:p>
            <a:pPr eaLnBrk="1" hangingPunct="1">
              <a:lnSpc>
                <a:spcPct val="120000"/>
              </a:lnSpc>
              <a:spcAft>
                <a:spcPct val="20000"/>
              </a:spcAft>
              <a:buSzPct val="100000"/>
            </a:pPr>
            <a:r>
              <a:rPr lang="de-DE" altLang="de-DE" dirty="0"/>
              <a:t>STEGER, D. (2004):</a:t>
            </a:r>
            <a:r>
              <a:rPr lang="de-DE" altLang="de-DE" b="0" dirty="0"/>
              <a:t> Motion Capture mit optisch-magnetischem Trackingsystemen in VR-Applikationen. Diplomarbeit. Chemnitz: Technische Universität Chemnitz.</a:t>
            </a:r>
            <a:endParaRPr lang="en-US" altLang="de-DE" dirty="0"/>
          </a:p>
          <a:p>
            <a:pPr eaLnBrk="1" hangingPunct="1">
              <a:lnSpc>
                <a:spcPct val="120000"/>
              </a:lnSpc>
              <a:spcAft>
                <a:spcPct val="20000"/>
              </a:spcAft>
              <a:buSzPct val="100000"/>
            </a:pPr>
            <a:r>
              <a:rPr lang="de-DE" altLang="de-DE" dirty="0"/>
              <a:t>TECHMATH AG (HRSG.) </a:t>
            </a:r>
            <a:r>
              <a:rPr lang="en-GB" altLang="de-DE" dirty="0"/>
              <a:t>(2001):</a:t>
            </a:r>
            <a:r>
              <a:rPr lang="en-GB" altLang="de-DE" b="0" dirty="0"/>
              <a:t> RAMSIS in CATIA. </a:t>
            </a:r>
            <a:r>
              <a:rPr lang="en-GB" altLang="de-DE" b="0" dirty="0" err="1"/>
              <a:t>Handbuch</a:t>
            </a:r>
            <a:r>
              <a:rPr lang="en-GB" altLang="de-DE" b="0" dirty="0"/>
              <a:t> Version 3.7. Kaiserslautern.</a:t>
            </a:r>
          </a:p>
          <a:p>
            <a:endParaRPr lang="de-DE" dirty="0"/>
          </a:p>
        </p:txBody>
      </p:sp>
      <p:sp>
        <p:nvSpPr>
          <p:cNvPr id="4" name="Datumsplatzhalter 3"/>
          <p:cNvSpPr>
            <a:spLocks noGrp="1"/>
          </p:cNvSpPr>
          <p:nvPr>
            <p:ph type="dt" sz="half" idx="10"/>
          </p:nvPr>
        </p:nvSpPr>
        <p:spPr/>
        <p:txBody>
          <a:bodyPr/>
          <a:lstStyle/>
          <a:p>
            <a:pPr>
              <a:defRPr/>
            </a:pPr>
            <a:fld id="{43999427-CFA5-439F-9965-54A04472A2C6}"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BD377AC-047D-4030-B3AD-26B9BC3EAC15}" type="slidenum">
              <a:rPr lang="de-DE" altLang="de-DE" smtClean="0"/>
              <a:pPr/>
              <a:t>21</a:t>
            </a:fld>
            <a:endParaRPr lang="de-DE" altLang="de-DE"/>
          </a:p>
        </p:txBody>
      </p:sp>
    </p:spTree>
    <p:extLst>
      <p:ext uri="{BB962C8B-B14F-4D97-AF65-F5344CB8AC3E}">
        <p14:creationId xmlns:p14="http://schemas.microsoft.com/office/powerpoint/2010/main" val="3036298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smtClean="0"/>
              <a:t>Autorin: </a:t>
            </a:r>
            <a:r>
              <a:rPr lang="de-DE" b="1" dirty="0"/>
              <a:t>Dr.-Ing. Christiane </a:t>
            </a:r>
            <a:r>
              <a:rPr lang="de-DE" b="1" dirty="0" err="1"/>
              <a:t>Kamusella</a:t>
            </a:r>
            <a:endParaRPr lang="de-DE" altLang="de-DE" b="1" dirty="0"/>
          </a:p>
          <a:p>
            <a:pPr>
              <a:tabLst>
                <a:tab pos="665163" algn="l"/>
              </a:tabLst>
            </a:pPr>
            <a:r>
              <a:rPr lang="de-DE" altLang="de-DE" dirty="0">
                <a:hlinkClick r:id="rId2"/>
              </a:rPr>
              <a:t>Christiane.Kamusella@tu-dresden.de</a:t>
            </a:r>
            <a:r>
              <a:rPr lang="de-DE" altLang="de-DE" dirty="0" smtClean="0">
                <a:solidFill>
                  <a:schemeClr val="tx2"/>
                </a:solidFill>
              </a:rPr>
              <a:t>  </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a:t>Initiiert und finanziert durch:</a:t>
            </a:r>
          </a:p>
          <a:p>
            <a:pPr>
              <a:tabLst>
                <a:tab pos="665163" algn="l"/>
              </a:tabLst>
            </a:pPr>
            <a:r>
              <a:rPr lang="de-DE" altLang="de-DE" b="1" dirty="0"/>
              <a:t>Kommission Arbeitsschutz und Normung</a:t>
            </a:r>
          </a:p>
          <a:p>
            <a:pPr>
              <a:tabLst>
                <a:tab pos="665163" algn="l"/>
              </a:tabLst>
            </a:pPr>
            <a:r>
              <a:rPr lang="de-DE" altLang="de-DE" dirty="0">
                <a:solidFill>
                  <a:schemeClr val="tx2"/>
                </a:solidFill>
                <a:hlinkClick r:id="rId3">
                  <a:extLst>
                    <a:ext uri="{A12FA001-AC4F-418D-AE19-62706E023703}">
                      <ahyp:hlinkClr xmlns="" xmlns:ahyp="http://schemas.microsoft.com/office/drawing/2018/hyperlinkcolor" val="tx"/>
                    </a:ext>
                  </a:extLst>
                </a:hlinkClick>
              </a:rPr>
              <a:t>www.kan.de</a:t>
            </a:r>
            <a:r>
              <a:rPr lang="de-DE" altLang="de-DE" dirty="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4">
                  <a:extLst>
                    <a:ext uri="{A12FA001-AC4F-418D-AE19-62706E023703}">
                      <ahyp:hlinkClr xmlns="" xmlns:ahyp="http://schemas.microsoft.com/office/drawing/2018/hyperlinkcolor" val="tx"/>
                    </a:ext>
                  </a:extLst>
                </a:hlinkClick>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smtClean="0"/>
              <a:t>Aktualisiert </a:t>
            </a:r>
            <a:r>
              <a:rPr lang="de-DE" altLang="de-DE" dirty="0"/>
              <a:t>2023 durch das </a:t>
            </a:r>
            <a:r>
              <a:rPr lang="de-DE" altLang="de-DE" b="1" dirty="0"/>
              <a:t>Institut </a:t>
            </a:r>
            <a:r>
              <a:rPr lang="de-DE" altLang="de-DE" b="1" dirty="0" smtClean="0"/>
              <a:t>ASER e.V.</a:t>
            </a:r>
            <a:br>
              <a:rPr lang="de-DE" altLang="de-DE" b="1" dirty="0" smtClean="0"/>
            </a:br>
            <a:r>
              <a:rPr lang="de-DE" altLang="de-DE" dirty="0" smtClean="0">
                <a:hlinkClick r:id="rId5"/>
              </a:rPr>
              <a:t>www.institut-aser.de/</a:t>
            </a:r>
            <a:r>
              <a:rPr lang="de-DE" altLang="de-DE" dirty="0" smtClean="0"/>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25633044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600" dirty="0"/>
              <a:t>Hilfsmittel für die Arbeitsplatz- und Produktauslegung</a:t>
            </a:r>
          </a:p>
        </p:txBody>
      </p:sp>
      <p:sp>
        <p:nvSpPr>
          <p:cNvPr id="20" name="Rectangle 45"/>
          <p:cNvSpPr>
            <a:spLocks noChangeAspect="1" noChangeArrowheads="1"/>
          </p:cNvSpPr>
          <p:nvPr/>
        </p:nvSpPr>
        <p:spPr bwMode="auto">
          <a:xfrm>
            <a:off x="1928814" y="1153853"/>
            <a:ext cx="8358186" cy="426913"/>
          </a:xfrm>
          <a:prstGeom prst="rect">
            <a:avLst/>
          </a:prstGeom>
          <a:solidFill>
            <a:schemeClr val="bg1">
              <a:lumMod val="95000"/>
            </a:schemeClr>
          </a:solidFill>
          <a:ln w="9525">
            <a:solidFill>
              <a:schemeClr val="bg1"/>
            </a:solidFill>
            <a:miter lim="800000"/>
            <a:headEnd/>
            <a:tailEnd/>
          </a:ln>
        </p:spPr>
        <p:txBody>
          <a:bodyPr wrap="square" lIns="90000" tIns="46800" rIns="90000" bIns="46800">
            <a:spAutoFit/>
          </a:bodyPr>
          <a:lstStyle>
            <a:lvl1pPr algn="ctr" eaLnBrk="0" hangingPunct="0">
              <a:defRPr sz="1600" b="1">
                <a:solidFill>
                  <a:schemeClr val="tx1"/>
                </a:solidFill>
                <a:latin typeface="Arial" charset="0"/>
              </a:defRPr>
            </a:lvl1pPr>
            <a:lvl2pPr marL="742950" indent="-285750" algn="ctr" eaLnBrk="0" hangingPunct="0">
              <a:defRPr sz="1600" b="1">
                <a:solidFill>
                  <a:schemeClr val="tx1"/>
                </a:solidFill>
                <a:latin typeface="Arial" charset="0"/>
              </a:defRPr>
            </a:lvl2pPr>
            <a:lvl3pPr marL="1143000" indent="-228600" algn="ctr" eaLnBrk="0" hangingPunct="0">
              <a:defRPr sz="1600" b="1">
                <a:solidFill>
                  <a:schemeClr val="tx1"/>
                </a:solidFill>
                <a:latin typeface="Arial" charset="0"/>
              </a:defRPr>
            </a:lvl3pPr>
            <a:lvl4pPr marL="1600200" indent="-228600" algn="ctr" eaLnBrk="0" hangingPunct="0">
              <a:defRPr sz="1600" b="1">
                <a:solidFill>
                  <a:schemeClr val="tx1"/>
                </a:solidFill>
                <a:latin typeface="Arial" charset="0"/>
              </a:defRPr>
            </a:lvl4pPr>
            <a:lvl5pPr marL="2057400" indent="-228600" algn="ctr" eaLnBrk="0" hangingPunct="0">
              <a:defRPr sz="1600" b="1">
                <a:solidFill>
                  <a:schemeClr val="tx1"/>
                </a:solidFill>
                <a:latin typeface="Arial" charset="0"/>
              </a:defRPr>
            </a:lvl5pPr>
            <a:lvl6pPr marL="2514600" indent="-228600" algn="ctr" eaLnBrk="0" fontAlgn="base" hangingPunct="0">
              <a:spcBef>
                <a:spcPct val="0"/>
              </a:spcBef>
              <a:spcAft>
                <a:spcPct val="0"/>
              </a:spcAft>
              <a:defRPr sz="1600" b="1">
                <a:solidFill>
                  <a:schemeClr val="tx1"/>
                </a:solidFill>
                <a:latin typeface="Arial" charset="0"/>
              </a:defRPr>
            </a:lvl6pPr>
            <a:lvl7pPr marL="2971800" indent="-228600" algn="ctr" eaLnBrk="0" fontAlgn="base" hangingPunct="0">
              <a:spcBef>
                <a:spcPct val="0"/>
              </a:spcBef>
              <a:spcAft>
                <a:spcPct val="0"/>
              </a:spcAft>
              <a:defRPr sz="1600" b="1">
                <a:solidFill>
                  <a:schemeClr val="tx1"/>
                </a:solidFill>
                <a:latin typeface="Arial" charset="0"/>
              </a:defRPr>
            </a:lvl7pPr>
            <a:lvl8pPr marL="3429000" indent="-228600" algn="ctr" eaLnBrk="0" fontAlgn="base" hangingPunct="0">
              <a:spcBef>
                <a:spcPct val="0"/>
              </a:spcBef>
              <a:spcAft>
                <a:spcPct val="0"/>
              </a:spcAft>
              <a:defRPr sz="1600" b="1">
                <a:solidFill>
                  <a:schemeClr val="tx1"/>
                </a:solidFill>
                <a:latin typeface="Arial" charset="0"/>
              </a:defRPr>
            </a:lvl8pPr>
            <a:lvl9pPr marL="3886200" indent="-228600" algn="ctr" eaLnBrk="0" fontAlgn="base" hangingPunct="0">
              <a:spcBef>
                <a:spcPct val="0"/>
              </a:spcBef>
              <a:spcAft>
                <a:spcPct val="0"/>
              </a:spcAft>
              <a:defRPr sz="1600" b="1">
                <a:solidFill>
                  <a:schemeClr val="tx1"/>
                </a:solidFill>
                <a:latin typeface="Arial" charset="0"/>
              </a:defRPr>
            </a:lvl9pPr>
          </a:lstStyle>
          <a:p>
            <a:pPr eaLnBrk="1" hangingPunct="1">
              <a:lnSpc>
                <a:spcPct val="120000"/>
              </a:lnSpc>
              <a:spcBef>
                <a:spcPct val="30000"/>
              </a:spcBef>
              <a:spcAft>
                <a:spcPct val="30000"/>
              </a:spcAft>
            </a:pPr>
            <a:r>
              <a:rPr lang="de-DE" altLang="de-DE" sz="1800" dirty="0"/>
              <a:t>Einflussgrößen, z.B.:</a:t>
            </a:r>
          </a:p>
        </p:txBody>
      </p:sp>
      <p:sp>
        <p:nvSpPr>
          <p:cNvPr id="15" name="Rectangle 33"/>
          <p:cNvSpPr>
            <a:spLocks noChangeAspect="1" noChangeArrowheads="1"/>
          </p:cNvSpPr>
          <p:nvPr/>
        </p:nvSpPr>
        <p:spPr bwMode="auto">
          <a:xfrm>
            <a:off x="1127448" y="1726208"/>
            <a:ext cx="10009112" cy="1031564"/>
          </a:xfrm>
          <a:prstGeom prst="rect">
            <a:avLst/>
          </a:prstGeom>
          <a:ln>
            <a:headEnd/>
            <a:tailEnd/>
          </a:ln>
          <a:extLst/>
        </p:spPr>
        <p:style>
          <a:lnRef idx="2">
            <a:schemeClr val="accent4"/>
          </a:lnRef>
          <a:fillRef idx="1">
            <a:schemeClr val="lt1"/>
          </a:fillRef>
          <a:effectRef idx="0">
            <a:schemeClr val="accent4"/>
          </a:effectRef>
          <a:fontRef idx="minor">
            <a:schemeClr val="dk1"/>
          </a:fontRef>
        </p:style>
        <p:txBody>
          <a:bodyPr wrap="square" lIns="90488" tIns="44450" rIns="90488" bIns="44450">
            <a:spAutoFit/>
          </a:bodyPr>
          <a:lstStyle>
            <a:lvl1pPr algn="ctr" defTabSz="762000" eaLnBrk="0" hangingPunct="0">
              <a:defRPr sz="1600" b="1">
                <a:solidFill>
                  <a:schemeClr val="tx1"/>
                </a:solidFill>
                <a:latin typeface="Arial" charset="0"/>
              </a:defRPr>
            </a:lvl1pPr>
            <a:lvl2pPr marL="742950" indent="-285750" algn="ctr" defTabSz="762000" eaLnBrk="0" hangingPunct="0">
              <a:defRPr sz="1600" b="1">
                <a:solidFill>
                  <a:schemeClr val="tx1"/>
                </a:solidFill>
                <a:latin typeface="Arial" charset="0"/>
              </a:defRPr>
            </a:lvl2pPr>
            <a:lvl3pPr marL="1143000" indent="-228600" algn="ctr" defTabSz="762000" eaLnBrk="0" hangingPunct="0">
              <a:defRPr sz="1600" b="1">
                <a:solidFill>
                  <a:schemeClr val="tx1"/>
                </a:solidFill>
                <a:latin typeface="Arial" charset="0"/>
              </a:defRPr>
            </a:lvl3pPr>
            <a:lvl4pPr marL="1600200" indent="-228600" algn="ctr" defTabSz="762000" eaLnBrk="0" hangingPunct="0">
              <a:defRPr sz="1600" b="1">
                <a:solidFill>
                  <a:schemeClr val="tx1"/>
                </a:solidFill>
                <a:latin typeface="Arial" charset="0"/>
              </a:defRPr>
            </a:lvl4pPr>
            <a:lvl5pPr marL="2057400" indent="-228600" algn="ctr" defTabSz="762000" eaLnBrk="0" hangingPunct="0">
              <a:defRPr sz="1600" b="1">
                <a:solidFill>
                  <a:schemeClr val="tx1"/>
                </a:solidFill>
                <a:latin typeface="Arial" charset="0"/>
              </a:defRPr>
            </a:lvl5pPr>
            <a:lvl6pPr marL="2514600" indent="-228600" algn="ctr" defTabSz="762000" eaLnBrk="0" fontAlgn="base" hangingPunct="0">
              <a:spcBef>
                <a:spcPct val="0"/>
              </a:spcBef>
              <a:spcAft>
                <a:spcPct val="0"/>
              </a:spcAft>
              <a:defRPr sz="1600" b="1">
                <a:solidFill>
                  <a:schemeClr val="tx1"/>
                </a:solidFill>
                <a:latin typeface="Arial" charset="0"/>
              </a:defRPr>
            </a:lvl6pPr>
            <a:lvl7pPr marL="2971800" indent="-228600" algn="ctr" defTabSz="762000" eaLnBrk="0" fontAlgn="base" hangingPunct="0">
              <a:spcBef>
                <a:spcPct val="0"/>
              </a:spcBef>
              <a:spcAft>
                <a:spcPct val="0"/>
              </a:spcAft>
              <a:defRPr sz="1600" b="1">
                <a:solidFill>
                  <a:schemeClr val="tx1"/>
                </a:solidFill>
                <a:latin typeface="Arial" charset="0"/>
              </a:defRPr>
            </a:lvl7pPr>
            <a:lvl8pPr marL="3429000" indent="-228600" algn="ctr" defTabSz="762000" eaLnBrk="0" fontAlgn="base" hangingPunct="0">
              <a:spcBef>
                <a:spcPct val="0"/>
              </a:spcBef>
              <a:spcAft>
                <a:spcPct val="0"/>
              </a:spcAft>
              <a:defRPr sz="1600" b="1">
                <a:solidFill>
                  <a:schemeClr val="tx1"/>
                </a:solidFill>
                <a:latin typeface="Arial" charset="0"/>
              </a:defRPr>
            </a:lvl8pPr>
            <a:lvl9pPr marL="3886200" indent="-228600" algn="ctr" defTabSz="762000" eaLnBrk="0" fontAlgn="base" hangingPunct="0">
              <a:spcBef>
                <a:spcPct val="0"/>
              </a:spcBef>
              <a:spcAft>
                <a:spcPct val="0"/>
              </a:spcAft>
              <a:defRPr sz="1600" b="1">
                <a:solidFill>
                  <a:schemeClr val="tx1"/>
                </a:solidFill>
                <a:latin typeface="Arial" charset="0"/>
              </a:defRPr>
            </a:lvl9pPr>
          </a:lstStyle>
          <a:p>
            <a:r>
              <a:rPr lang="de-DE" altLang="de-DE" sz="1800" b="0" dirty="0">
                <a:solidFill>
                  <a:schemeClr val="bg2">
                    <a:lumMod val="75000"/>
                  </a:schemeClr>
                </a:solidFill>
              </a:rPr>
              <a:t>Anthropometrische Gegebenheiten der Nutzergruppe</a:t>
            </a:r>
          </a:p>
          <a:p>
            <a:r>
              <a:rPr lang="de-DE" altLang="de-DE" sz="1800" b="0" dirty="0">
                <a:solidFill>
                  <a:schemeClr val="bg2">
                    <a:lumMod val="75000"/>
                  </a:schemeClr>
                </a:solidFill>
              </a:rPr>
              <a:t>Arbeitsanforderungen</a:t>
            </a:r>
          </a:p>
          <a:p>
            <a:r>
              <a:rPr lang="de-DE" altLang="de-DE" sz="1800" b="0" dirty="0">
                <a:solidFill>
                  <a:schemeClr val="bg2">
                    <a:lumMod val="75000"/>
                  </a:schemeClr>
                </a:solidFill>
              </a:rPr>
              <a:t>Körperhaltung</a:t>
            </a:r>
          </a:p>
        </p:txBody>
      </p:sp>
      <p:sp>
        <p:nvSpPr>
          <p:cNvPr id="21" name="AutoShape 51" descr="Ein Pfeil zeigt von den Einflussgrößen zu den Verfahren und Hilfsmitteln."/>
          <p:cNvSpPr>
            <a:spLocks noChangeArrowheads="1"/>
          </p:cNvSpPr>
          <p:nvPr/>
        </p:nvSpPr>
        <p:spPr bwMode="auto">
          <a:xfrm>
            <a:off x="5830888" y="2857214"/>
            <a:ext cx="528637" cy="499778"/>
          </a:xfrm>
          <a:prstGeom prst="downArrow">
            <a:avLst>
              <a:gd name="adj1" fmla="val 50000"/>
              <a:gd name="adj2" fmla="val 35478"/>
            </a:avLst>
          </a:prstGeom>
          <a:ln/>
          <a:extLst/>
        </p:spPr>
        <p:style>
          <a:lnRef idx="2">
            <a:schemeClr val="accent6"/>
          </a:lnRef>
          <a:fillRef idx="1">
            <a:schemeClr val="lt1"/>
          </a:fillRef>
          <a:effectRef idx="0">
            <a:schemeClr val="accent6"/>
          </a:effectRef>
          <a:fontRef idx="minor">
            <a:schemeClr val="dk1"/>
          </a:fontRef>
        </p:style>
        <p:txBody>
          <a:bodyPr wrap="none" lIns="90000" tIns="46800" rIns="90000" bIns="46800" anchor="ctr"/>
          <a:lstStyle>
            <a:lvl1pPr algn="ctr" eaLnBrk="0" hangingPunct="0">
              <a:defRPr sz="1600" b="1">
                <a:solidFill>
                  <a:schemeClr val="tx1"/>
                </a:solidFill>
                <a:latin typeface="Arial" charset="0"/>
              </a:defRPr>
            </a:lvl1pPr>
            <a:lvl2pPr marL="742950" indent="-285750" algn="ctr" eaLnBrk="0" hangingPunct="0">
              <a:defRPr sz="1600" b="1">
                <a:solidFill>
                  <a:schemeClr val="tx1"/>
                </a:solidFill>
                <a:latin typeface="Arial" charset="0"/>
              </a:defRPr>
            </a:lvl2pPr>
            <a:lvl3pPr marL="1143000" indent="-228600" algn="ctr" eaLnBrk="0" hangingPunct="0">
              <a:defRPr sz="1600" b="1">
                <a:solidFill>
                  <a:schemeClr val="tx1"/>
                </a:solidFill>
                <a:latin typeface="Arial" charset="0"/>
              </a:defRPr>
            </a:lvl3pPr>
            <a:lvl4pPr marL="1600200" indent="-228600" algn="ctr" eaLnBrk="0" hangingPunct="0">
              <a:defRPr sz="1600" b="1">
                <a:solidFill>
                  <a:schemeClr val="tx1"/>
                </a:solidFill>
                <a:latin typeface="Arial" charset="0"/>
              </a:defRPr>
            </a:lvl4pPr>
            <a:lvl5pPr marL="2057400" indent="-228600" algn="ctr" eaLnBrk="0" hangingPunct="0">
              <a:defRPr sz="1600" b="1">
                <a:solidFill>
                  <a:schemeClr val="tx1"/>
                </a:solidFill>
                <a:latin typeface="Arial" charset="0"/>
              </a:defRPr>
            </a:lvl5pPr>
            <a:lvl6pPr marL="2514600" indent="-228600" algn="ctr" eaLnBrk="0" fontAlgn="base" hangingPunct="0">
              <a:spcBef>
                <a:spcPct val="0"/>
              </a:spcBef>
              <a:spcAft>
                <a:spcPct val="0"/>
              </a:spcAft>
              <a:defRPr sz="1600" b="1">
                <a:solidFill>
                  <a:schemeClr val="tx1"/>
                </a:solidFill>
                <a:latin typeface="Arial" charset="0"/>
              </a:defRPr>
            </a:lvl6pPr>
            <a:lvl7pPr marL="2971800" indent="-228600" algn="ctr" eaLnBrk="0" fontAlgn="base" hangingPunct="0">
              <a:spcBef>
                <a:spcPct val="0"/>
              </a:spcBef>
              <a:spcAft>
                <a:spcPct val="0"/>
              </a:spcAft>
              <a:defRPr sz="1600" b="1">
                <a:solidFill>
                  <a:schemeClr val="tx1"/>
                </a:solidFill>
                <a:latin typeface="Arial" charset="0"/>
              </a:defRPr>
            </a:lvl7pPr>
            <a:lvl8pPr marL="3429000" indent="-228600" algn="ctr" eaLnBrk="0" fontAlgn="base" hangingPunct="0">
              <a:spcBef>
                <a:spcPct val="0"/>
              </a:spcBef>
              <a:spcAft>
                <a:spcPct val="0"/>
              </a:spcAft>
              <a:defRPr sz="1600" b="1">
                <a:solidFill>
                  <a:schemeClr val="tx1"/>
                </a:solidFill>
                <a:latin typeface="Arial" charset="0"/>
              </a:defRPr>
            </a:lvl8pPr>
            <a:lvl9pPr marL="3886200" indent="-228600" algn="ctr" eaLnBrk="0" fontAlgn="base" hangingPunct="0">
              <a:spcBef>
                <a:spcPct val="0"/>
              </a:spcBef>
              <a:spcAft>
                <a:spcPct val="0"/>
              </a:spcAft>
              <a:defRPr sz="1600" b="1">
                <a:solidFill>
                  <a:schemeClr val="tx1"/>
                </a:solidFill>
                <a:latin typeface="Arial" charset="0"/>
              </a:defRPr>
            </a:lvl9pPr>
          </a:lstStyle>
          <a:p>
            <a:pPr eaLnBrk="1" hangingPunct="1"/>
            <a:endParaRPr lang="de-DE" altLang="de-DE"/>
          </a:p>
        </p:txBody>
      </p:sp>
      <p:sp>
        <p:nvSpPr>
          <p:cNvPr id="13" name="Rectangle 25"/>
          <p:cNvSpPr>
            <a:spLocks noChangeAspect="1" noChangeArrowheads="1"/>
          </p:cNvSpPr>
          <p:nvPr/>
        </p:nvSpPr>
        <p:spPr bwMode="auto">
          <a:xfrm>
            <a:off x="1928814" y="3362921"/>
            <a:ext cx="8358187" cy="426913"/>
          </a:xfrm>
          <a:prstGeom prst="rect">
            <a:avLst/>
          </a:prstGeom>
          <a:solidFill>
            <a:schemeClr val="bg1">
              <a:lumMod val="95000"/>
            </a:schemeClr>
          </a:solidFill>
          <a:ln w="9525">
            <a:solidFill>
              <a:schemeClr val="bg1"/>
            </a:solidFill>
            <a:miter lim="800000"/>
            <a:headEnd/>
            <a:tailEnd/>
          </a:ln>
        </p:spPr>
        <p:txBody>
          <a:bodyPr wrap="square" lIns="90000" tIns="46800" rIns="90000" bIns="46800">
            <a:spAutoFit/>
          </a:bodyPr>
          <a:lstStyle>
            <a:lvl1pPr algn="ctr" eaLnBrk="0" hangingPunct="0">
              <a:defRPr sz="1600" b="1">
                <a:solidFill>
                  <a:schemeClr val="tx1"/>
                </a:solidFill>
                <a:latin typeface="Arial" charset="0"/>
              </a:defRPr>
            </a:lvl1pPr>
            <a:lvl2pPr marL="742950" indent="-285750" algn="ctr" eaLnBrk="0" hangingPunct="0">
              <a:defRPr sz="1600" b="1">
                <a:solidFill>
                  <a:schemeClr val="tx1"/>
                </a:solidFill>
                <a:latin typeface="Arial" charset="0"/>
              </a:defRPr>
            </a:lvl2pPr>
            <a:lvl3pPr marL="1143000" indent="-228600" algn="ctr" eaLnBrk="0" hangingPunct="0">
              <a:defRPr sz="1600" b="1">
                <a:solidFill>
                  <a:schemeClr val="tx1"/>
                </a:solidFill>
                <a:latin typeface="Arial" charset="0"/>
              </a:defRPr>
            </a:lvl3pPr>
            <a:lvl4pPr marL="1600200" indent="-228600" algn="ctr" eaLnBrk="0" hangingPunct="0">
              <a:defRPr sz="1600" b="1">
                <a:solidFill>
                  <a:schemeClr val="tx1"/>
                </a:solidFill>
                <a:latin typeface="Arial" charset="0"/>
              </a:defRPr>
            </a:lvl4pPr>
            <a:lvl5pPr marL="2057400" indent="-228600" algn="ctr" eaLnBrk="0" hangingPunct="0">
              <a:defRPr sz="1600" b="1">
                <a:solidFill>
                  <a:schemeClr val="tx1"/>
                </a:solidFill>
                <a:latin typeface="Arial" charset="0"/>
              </a:defRPr>
            </a:lvl5pPr>
            <a:lvl6pPr marL="2514600" indent="-228600" algn="ctr" eaLnBrk="0" fontAlgn="base" hangingPunct="0">
              <a:spcBef>
                <a:spcPct val="0"/>
              </a:spcBef>
              <a:spcAft>
                <a:spcPct val="0"/>
              </a:spcAft>
              <a:defRPr sz="1600" b="1">
                <a:solidFill>
                  <a:schemeClr val="tx1"/>
                </a:solidFill>
                <a:latin typeface="Arial" charset="0"/>
              </a:defRPr>
            </a:lvl6pPr>
            <a:lvl7pPr marL="2971800" indent="-228600" algn="ctr" eaLnBrk="0" fontAlgn="base" hangingPunct="0">
              <a:spcBef>
                <a:spcPct val="0"/>
              </a:spcBef>
              <a:spcAft>
                <a:spcPct val="0"/>
              </a:spcAft>
              <a:defRPr sz="1600" b="1">
                <a:solidFill>
                  <a:schemeClr val="tx1"/>
                </a:solidFill>
                <a:latin typeface="Arial" charset="0"/>
              </a:defRPr>
            </a:lvl7pPr>
            <a:lvl8pPr marL="3429000" indent="-228600" algn="ctr" eaLnBrk="0" fontAlgn="base" hangingPunct="0">
              <a:spcBef>
                <a:spcPct val="0"/>
              </a:spcBef>
              <a:spcAft>
                <a:spcPct val="0"/>
              </a:spcAft>
              <a:defRPr sz="1600" b="1">
                <a:solidFill>
                  <a:schemeClr val="tx1"/>
                </a:solidFill>
                <a:latin typeface="Arial" charset="0"/>
              </a:defRPr>
            </a:lvl8pPr>
            <a:lvl9pPr marL="3886200" indent="-228600" algn="ctr" eaLnBrk="0" fontAlgn="base" hangingPunct="0">
              <a:spcBef>
                <a:spcPct val="0"/>
              </a:spcBef>
              <a:spcAft>
                <a:spcPct val="0"/>
              </a:spcAft>
              <a:defRPr sz="1600" b="1">
                <a:solidFill>
                  <a:schemeClr val="tx1"/>
                </a:solidFill>
                <a:latin typeface="Arial" charset="0"/>
              </a:defRPr>
            </a:lvl9pPr>
          </a:lstStyle>
          <a:p>
            <a:pPr eaLnBrk="1" hangingPunct="1">
              <a:lnSpc>
                <a:spcPct val="120000"/>
              </a:lnSpc>
              <a:spcBef>
                <a:spcPct val="30000"/>
              </a:spcBef>
              <a:spcAft>
                <a:spcPct val="30000"/>
              </a:spcAft>
            </a:pPr>
            <a:r>
              <a:rPr lang="de-DE" altLang="de-DE" sz="1800" dirty="0"/>
              <a:t>Verfahren/Hilfsmittel</a:t>
            </a:r>
          </a:p>
        </p:txBody>
      </p:sp>
      <p:sp>
        <p:nvSpPr>
          <p:cNvPr id="7" name="Rectangle 53"/>
          <p:cNvSpPr txBox="1">
            <a:spLocks noChangeArrowheads="1"/>
          </p:cNvSpPr>
          <p:nvPr/>
        </p:nvSpPr>
        <p:spPr bwMode="auto">
          <a:xfrm>
            <a:off x="1127447" y="3940770"/>
            <a:ext cx="10009112" cy="2368550"/>
          </a:xfrm>
          <a:prstGeom prst="rect">
            <a:avLst/>
          </a:prstGeom>
          <a:solidFill>
            <a:srgbClr val="FFFFFF"/>
          </a:solidFill>
          <a:ln>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0" fontAlgn="base" hangingPunct="0">
              <a:spcBef>
                <a:spcPct val="20000"/>
              </a:spcBef>
              <a:spcAft>
                <a:spcPct val="0"/>
              </a:spcAft>
              <a:tabLst>
                <a:tab pos="1616075" algn="l"/>
              </a:tabLst>
              <a:defRPr sz="2400" b="1">
                <a:solidFill>
                  <a:schemeClr val="bg2"/>
                </a:solidFill>
                <a:latin typeface="+mn-lt"/>
                <a:ea typeface="+mn-ea"/>
                <a:cs typeface="+mn-cs"/>
              </a:defRPr>
            </a:lvl1pPr>
            <a:lvl2pPr marL="1588" algn="l" rtl="0" eaLnBrk="0" fontAlgn="base" hangingPunct="0">
              <a:spcBef>
                <a:spcPct val="20000"/>
              </a:spcBef>
              <a:spcAft>
                <a:spcPct val="0"/>
              </a:spcAft>
              <a:tabLst>
                <a:tab pos="1616075" algn="l"/>
              </a:tabLst>
              <a:defRPr sz="2400">
                <a:solidFill>
                  <a:schemeClr val="bg2"/>
                </a:solidFill>
                <a:latin typeface="+mn-lt"/>
              </a:defRPr>
            </a:lvl2pPr>
            <a:lvl3pPr marL="265113" indent="-261938" algn="l" rtl="0" eaLnBrk="0" fontAlgn="base" hangingPunct="0">
              <a:spcBef>
                <a:spcPct val="20000"/>
              </a:spcBef>
              <a:spcAft>
                <a:spcPct val="0"/>
              </a:spcAft>
              <a:buClr>
                <a:srgbClr val="FAB500"/>
              </a:buClr>
              <a:buFont typeface="Wingdings" panose="05000000000000000000" pitchFamily="2" charset="2"/>
              <a:buChar char="§"/>
              <a:tabLst>
                <a:tab pos="1616075" algn="l"/>
              </a:tabLst>
              <a:defRPr sz="2400">
                <a:solidFill>
                  <a:schemeClr val="bg2"/>
                </a:solidFill>
                <a:latin typeface="+mn-lt"/>
              </a:defRPr>
            </a:lvl3pPr>
            <a:lvl4pPr marL="534988" indent="-268288" algn="l" rtl="0" eaLnBrk="0" fontAlgn="base" hangingPunct="0">
              <a:spcBef>
                <a:spcPct val="20000"/>
              </a:spcBef>
              <a:spcAft>
                <a:spcPct val="0"/>
              </a:spcAft>
              <a:buFont typeface="Wingdings" panose="05000000000000000000" pitchFamily="2" charset="2"/>
              <a:buChar char="§"/>
              <a:tabLst>
                <a:tab pos="1616075" algn="l"/>
              </a:tabLst>
              <a:defRPr sz="2100">
                <a:solidFill>
                  <a:schemeClr val="bg2"/>
                </a:solidFill>
                <a:latin typeface="+mn-lt"/>
              </a:defRPr>
            </a:lvl4pPr>
            <a:lvl5pPr marL="4964113" indent="-147638" algn="l" rtl="0" eaLnBrk="0" fontAlgn="base" hangingPunct="0">
              <a:spcBef>
                <a:spcPct val="20000"/>
              </a:spcBef>
              <a:spcAft>
                <a:spcPct val="0"/>
              </a:spcAft>
              <a:buChar char="•"/>
              <a:tabLst>
                <a:tab pos="1616075" algn="l"/>
              </a:tabLst>
              <a:defRPr sz="1700">
                <a:solidFill>
                  <a:srgbClr val="878787"/>
                </a:solidFill>
                <a:latin typeface="+mn-lt"/>
              </a:defRPr>
            </a:lvl5pPr>
            <a:lvl6pPr marL="5421313" indent="-147638" algn="l" rtl="0" fontAlgn="base">
              <a:spcBef>
                <a:spcPct val="20000"/>
              </a:spcBef>
              <a:spcAft>
                <a:spcPct val="0"/>
              </a:spcAft>
              <a:buChar char="•"/>
              <a:tabLst>
                <a:tab pos="1616075" algn="l"/>
              </a:tabLst>
              <a:defRPr sz="1700">
                <a:solidFill>
                  <a:srgbClr val="878787"/>
                </a:solidFill>
                <a:latin typeface="+mn-lt"/>
              </a:defRPr>
            </a:lvl6pPr>
            <a:lvl7pPr marL="5878513" indent="-147638" algn="l" rtl="0" fontAlgn="base">
              <a:spcBef>
                <a:spcPct val="20000"/>
              </a:spcBef>
              <a:spcAft>
                <a:spcPct val="0"/>
              </a:spcAft>
              <a:buChar char="•"/>
              <a:tabLst>
                <a:tab pos="1616075" algn="l"/>
              </a:tabLst>
              <a:defRPr sz="1700">
                <a:solidFill>
                  <a:srgbClr val="878787"/>
                </a:solidFill>
                <a:latin typeface="+mn-lt"/>
              </a:defRPr>
            </a:lvl7pPr>
            <a:lvl8pPr marL="6335713" indent="-147638" algn="l" rtl="0" fontAlgn="base">
              <a:spcBef>
                <a:spcPct val="20000"/>
              </a:spcBef>
              <a:spcAft>
                <a:spcPct val="0"/>
              </a:spcAft>
              <a:buChar char="•"/>
              <a:tabLst>
                <a:tab pos="1616075" algn="l"/>
              </a:tabLst>
              <a:defRPr sz="1700">
                <a:solidFill>
                  <a:srgbClr val="878787"/>
                </a:solidFill>
                <a:latin typeface="+mn-lt"/>
              </a:defRPr>
            </a:lvl8pPr>
            <a:lvl9pPr marL="6792913" indent="-147638" algn="l" rtl="0" fontAlgn="base">
              <a:spcBef>
                <a:spcPct val="20000"/>
              </a:spcBef>
              <a:spcAft>
                <a:spcPct val="0"/>
              </a:spcAft>
              <a:buChar char="•"/>
              <a:tabLst>
                <a:tab pos="1616075" algn="l"/>
              </a:tabLst>
              <a:defRPr sz="1700">
                <a:solidFill>
                  <a:srgbClr val="878787"/>
                </a:solidFill>
                <a:latin typeface="+mn-lt"/>
              </a:defRPr>
            </a:lvl9pPr>
          </a:lstStyle>
          <a:p>
            <a:pPr marL="285750" indent="-285750">
              <a:spcAft>
                <a:spcPct val="20000"/>
              </a:spcAft>
              <a:buClr>
                <a:schemeClr val="accent2"/>
              </a:buClr>
              <a:buFont typeface="Wingdings" panose="05000000000000000000" pitchFamily="2" charset="2"/>
              <a:buChar char="§"/>
            </a:pPr>
            <a:r>
              <a:rPr lang="de-DE" altLang="de-DE" sz="1800" b="0" kern="0" dirty="0"/>
              <a:t>Maßtabellen</a:t>
            </a:r>
          </a:p>
          <a:p>
            <a:pPr marL="285750" indent="-285750">
              <a:spcAft>
                <a:spcPct val="20000"/>
              </a:spcAft>
              <a:buClr>
                <a:schemeClr val="accent2"/>
              </a:buClr>
              <a:buFont typeface="Wingdings" panose="05000000000000000000" pitchFamily="2" charset="2"/>
              <a:buChar char="§"/>
            </a:pPr>
            <a:r>
              <a:rPr lang="de-DE" altLang="de-DE" sz="1800" b="0" kern="0" dirty="0"/>
              <a:t>Normierte Berechnungsverfahren</a:t>
            </a:r>
          </a:p>
          <a:p>
            <a:pPr marL="285750" indent="-285750">
              <a:spcAft>
                <a:spcPct val="20000"/>
              </a:spcAft>
              <a:buClr>
                <a:schemeClr val="accent2"/>
              </a:buClr>
              <a:buFont typeface="Wingdings" panose="05000000000000000000" pitchFamily="2" charset="2"/>
              <a:buChar char="§"/>
            </a:pPr>
            <a:r>
              <a:rPr lang="de-DE" altLang="de-DE" sz="1800" b="0" kern="0" dirty="0"/>
              <a:t>Orientierende Abmessungsempfehlungen </a:t>
            </a:r>
          </a:p>
          <a:p>
            <a:pPr marL="285750" indent="-285750">
              <a:spcAft>
                <a:spcPct val="20000"/>
              </a:spcAft>
              <a:buClr>
                <a:schemeClr val="accent2"/>
              </a:buClr>
              <a:buFont typeface="Wingdings" panose="05000000000000000000" pitchFamily="2" charset="2"/>
              <a:buChar char="§"/>
            </a:pPr>
            <a:r>
              <a:rPr lang="de-DE" altLang="de-DE" sz="1800" b="0" kern="0" dirty="0" err="1"/>
              <a:t>Schablonensomatographie</a:t>
            </a:r>
            <a:endParaRPr lang="de-DE" altLang="de-DE" sz="1800" b="0" kern="0" dirty="0"/>
          </a:p>
          <a:p>
            <a:pPr marL="285750" indent="-285750">
              <a:spcAft>
                <a:spcPct val="20000"/>
              </a:spcAft>
              <a:buClr>
                <a:schemeClr val="accent2"/>
              </a:buClr>
              <a:buFont typeface="Wingdings" panose="05000000000000000000" pitchFamily="2" charset="2"/>
              <a:buChar char="§"/>
            </a:pPr>
            <a:r>
              <a:rPr lang="de-DE" altLang="de-DE" sz="1800" b="0" kern="0" dirty="0" err="1"/>
              <a:t>Computersomatographie</a:t>
            </a:r>
            <a:r>
              <a:rPr lang="de-DE" altLang="de-DE" sz="1800" b="0" kern="0" dirty="0"/>
              <a:t> (digitale Menschmodelle in Desktopsystemen)</a:t>
            </a:r>
          </a:p>
          <a:p>
            <a:pPr marL="285750" indent="-285750">
              <a:spcAft>
                <a:spcPct val="20000"/>
              </a:spcAft>
              <a:buClr>
                <a:schemeClr val="accent2"/>
              </a:buClr>
              <a:buFont typeface="Wingdings" panose="05000000000000000000" pitchFamily="2" charset="2"/>
              <a:buChar char="§"/>
            </a:pPr>
            <a:r>
              <a:rPr lang="de-DE" altLang="de-DE" sz="1800" b="0" kern="0" dirty="0"/>
              <a:t>Virtuelle Menschmodelle in Powerwall- und </a:t>
            </a:r>
            <a:r>
              <a:rPr lang="de-DE" altLang="de-DE" sz="1800" b="0" kern="0" dirty="0" err="1"/>
              <a:t>Caveprojektionssystemen</a:t>
            </a:r>
            <a:endParaRPr lang="de-DE" altLang="de-DE" sz="1800" b="0" kern="0" dirty="0"/>
          </a:p>
        </p:txBody>
      </p:sp>
      <p:sp>
        <p:nvSpPr>
          <p:cNvPr id="4" name="Datumsplatzhalter 3"/>
          <p:cNvSpPr>
            <a:spLocks noGrp="1"/>
          </p:cNvSpPr>
          <p:nvPr>
            <p:ph type="dt" sz="half" idx="10"/>
          </p:nvPr>
        </p:nvSpPr>
        <p:spPr/>
        <p:txBody>
          <a:bodyPr/>
          <a:lstStyle/>
          <a:p>
            <a:pPr>
              <a:defRPr/>
            </a:pPr>
            <a:fld id="{DFD23807-69EF-40F4-9924-4859A0471CC5}"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BD377AC-047D-4030-B3AD-26B9BC3EAC15}" type="slidenum">
              <a:rPr lang="de-DE" altLang="de-DE" smtClean="0"/>
              <a:pPr/>
              <a:t>3</a:t>
            </a:fld>
            <a:endParaRPr lang="de-DE" altLang="de-DE"/>
          </a:p>
        </p:txBody>
      </p:sp>
    </p:spTree>
    <p:extLst>
      <p:ext uri="{BB962C8B-B14F-4D97-AF65-F5344CB8AC3E}">
        <p14:creationId xmlns:p14="http://schemas.microsoft.com/office/powerpoint/2010/main" val="18413171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600" dirty="0"/>
              <a:t>Hilfsmittel für die Arbeitsplatz- und Produktauslegung</a:t>
            </a:r>
          </a:p>
        </p:txBody>
      </p:sp>
      <p:sp>
        <p:nvSpPr>
          <p:cNvPr id="17" name="Rectangle 45"/>
          <p:cNvSpPr>
            <a:spLocks noChangeAspect="1" noChangeArrowheads="1"/>
          </p:cNvSpPr>
          <p:nvPr/>
        </p:nvSpPr>
        <p:spPr bwMode="auto">
          <a:xfrm>
            <a:off x="1955540" y="1386352"/>
            <a:ext cx="8316924" cy="426913"/>
          </a:xfrm>
          <a:prstGeom prst="rect">
            <a:avLst/>
          </a:prstGeom>
          <a:solidFill>
            <a:schemeClr val="bg1">
              <a:lumMod val="95000"/>
            </a:schemeClr>
          </a:solidFill>
          <a:ln w="9525">
            <a:solidFill>
              <a:schemeClr val="bg1"/>
            </a:solidFill>
            <a:miter lim="800000"/>
            <a:headEnd/>
            <a:tailEnd/>
          </a:ln>
        </p:spPr>
        <p:txBody>
          <a:bodyPr wrap="square" lIns="90000" tIns="46800" rIns="90000" bIns="46800">
            <a:spAutoFit/>
          </a:bodyPr>
          <a:lstStyle>
            <a:lvl1pPr algn="ctr" eaLnBrk="0" hangingPunct="0">
              <a:defRPr sz="1600" b="1">
                <a:solidFill>
                  <a:schemeClr val="tx1"/>
                </a:solidFill>
                <a:latin typeface="Arial" charset="0"/>
              </a:defRPr>
            </a:lvl1pPr>
            <a:lvl2pPr marL="742950" indent="-285750" algn="ctr" eaLnBrk="0" hangingPunct="0">
              <a:defRPr sz="1600" b="1">
                <a:solidFill>
                  <a:schemeClr val="tx1"/>
                </a:solidFill>
                <a:latin typeface="Arial" charset="0"/>
              </a:defRPr>
            </a:lvl2pPr>
            <a:lvl3pPr marL="1143000" indent="-228600" algn="ctr" eaLnBrk="0" hangingPunct="0">
              <a:defRPr sz="1600" b="1">
                <a:solidFill>
                  <a:schemeClr val="tx1"/>
                </a:solidFill>
                <a:latin typeface="Arial" charset="0"/>
              </a:defRPr>
            </a:lvl3pPr>
            <a:lvl4pPr marL="1600200" indent="-228600" algn="ctr" eaLnBrk="0" hangingPunct="0">
              <a:defRPr sz="1600" b="1">
                <a:solidFill>
                  <a:schemeClr val="tx1"/>
                </a:solidFill>
                <a:latin typeface="Arial" charset="0"/>
              </a:defRPr>
            </a:lvl4pPr>
            <a:lvl5pPr marL="2057400" indent="-228600" algn="ctr" eaLnBrk="0" hangingPunct="0">
              <a:defRPr sz="1600" b="1">
                <a:solidFill>
                  <a:schemeClr val="tx1"/>
                </a:solidFill>
                <a:latin typeface="Arial" charset="0"/>
              </a:defRPr>
            </a:lvl5pPr>
            <a:lvl6pPr marL="2514600" indent="-228600" algn="ctr" eaLnBrk="0" fontAlgn="base" hangingPunct="0">
              <a:spcBef>
                <a:spcPct val="0"/>
              </a:spcBef>
              <a:spcAft>
                <a:spcPct val="0"/>
              </a:spcAft>
              <a:defRPr sz="1600" b="1">
                <a:solidFill>
                  <a:schemeClr val="tx1"/>
                </a:solidFill>
                <a:latin typeface="Arial" charset="0"/>
              </a:defRPr>
            </a:lvl6pPr>
            <a:lvl7pPr marL="2971800" indent="-228600" algn="ctr" eaLnBrk="0" fontAlgn="base" hangingPunct="0">
              <a:spcBef>
                <a:spcPct val="0"/>
              </a:spcBef>
              <a:spcAft>
                <a:spcPct val="0"/>
              </a:spcAft>
              <a:defRPr sz="1600" b="1">
                <a:solidFill>
                  <a:schemeClr val="tx1"/>
                </a:solidFill>
                <a:latin typeface="Arial" charset="0"/>
              </a:defRPr>
            </a:lvl7pPr>
            <a:lvl8pPr marL="3429000" indent="-228600" algn="ctr" eaLnBrk="0" fontAlgn="base" hangingPunct="0">
              <a:spcBef>
                <a:spcPct val="0"/>
              </a:spcBef>
              <a:spcAft>
                <a:spcPct val="0"/>
              </a:spcAft>
              <a:defRPr sz="1600" b="1">
                <a:solidFill>
                  <a:schemeClr val="tx1"/>
                </a:solidFill>
                <a:latin typeface="Arial" charset="0"/>
              </a:defRPr>
            </a:lvl8pPr>
            <a:lvl9pPr marL="3886200" indent="-228600" algn="ctr" eaLnBrk="0" fontAlgn="base" hangingPunct="0">
              <a:spcBef>
                <a:spcPct val="0"/>
              </a:spcBef>
              <a:spcAft>
                <a:spcPct val="0"/>
              </a:spcAft>
              <a:defRPr sz="1600" b="1">
                <a:solidFill>
                  <a:schemeClr val="tx1"/>
                </a:solidFill>
                <a:latin typeface="Arial" charset="0"/>
              </a:defRPr>
            </a:lvl9pPr>
          </a:lstStyle>
          <a:p>
            <a:pPr algn="l" eaLnBrk="1" hangingPunct="1">
              <a:lnSpc>
                <a:spcPct val="120000"/>
              </a:lnSpc>
              <a:spcBef>
                <a:spcPct val="30000"/>
              </a:spcBef>
              <a:spcAft>
                <a:spcPct val="30000"/>
              </a:spcAft>
            </a:pPr>
            <a:r>
              <a:rPr lang="de-DE" altLang="de-DE" sz="2000" dirty="0"/>
              <a:t>Ableitung von Gestaltungsmaßen aus Körpermaßen</a:t>
            </a:r>
          </a:p>
        </p:txBody>
      </p:sp>
      <p:sp>
        <p:nvSpPr>
          <p:cNvPr id="18" name="Rechteck 17"/>
          <p:cNvSpPr/>
          <p:nvPr/>
        </p:nvSpPr>
        <p:spPr>
          <a:xfrm>
            <a:off x="1991544" y="1926411"/>
            <a:ext cx="8316924" cy="1948226"/>
          </a:xfrm>
          <a:prstGeom prst="rect">
            <a:avLst/>
          </a:prstGeom>
        </p:spPr>
        <p:txBody>
          <a:bodyPr wrap="square">
            <a:spAutoFit/>
          </a:bodyPr>
          <a:lstStyle/>
          <a:p>
            <a:pPr marL="285750" indent="-285750">
              <a:spcAft>
                <a:spcPts val="600"/>
              </a:spcAft>
              <a:buClr>
                <a:schemeClr val="accent2"/>
              </a:buClr>
              <a:buFont typeface="Wingdings" panose="05000000000000000000" pitchFamily="2" charset="2"/>
              <a:buChar char="§"/>
            </a:pPr>
            <a:r>
              <a:rPr lang="de-DE" dirty="0"/>
              <a:t>Beispiel Raumanforderungen Sitzarbeitsplatz</a:t>
            </a:r>
          </a:p>
          <a:p>
            <a:pPr marL="285750" indent="-285750">
              <a:spcAft>
                <a:spcPts val="600"/>
              </a:spcAft>
              <a:buClr>
                <a:schemeClr val="accent2"/>
              </a:buClr>
              <a:buFont typeface="Wingdings" panose="05000000000000000000" pitchFamily="2" charset="2"/>
              <a:buChar char="§"/>
            </a:pPr>
            <a:r>
              <a:rPr lang="de-DE" dirty="0"/>
              <a:t>Beispiel Auslegung nach individuellen Gestaltungszielen</a:t>
            </a:r>
          </a:p>
          <a:p>
            <a:pPr marL="265113" indent="-265113">
              <a:spcAft>
                <a:spcPts val="600"/>
              </a:spcAft>
            </a:pPr>
            <a:r>
              <a:rPr lang="de-DE" sz="1400" dirty="0"/>
              <a:t>	Kamusella, Chr.: </a:t>
            </a:r>
            <a:r>
              <a:rPr lang="de-DE" sz="1400" dirty="0" smtClean="0">
                <a:hlinkClick r:id="rId2"/>
              </a:rPr>
              <a:t>ergotyping.net/</a:t>
            </a:r>
            <a:r>
              <a:rPr lang="de-DE" sz="1400" dirty="0" err="1" smtClean="0">
                <a:hlinkClick r:id="rId2"/>
              </a:rPr>
              <a:t>index.php?title</a:t>
            </a:r>
            <a:r>
              <a:rPr lang="de-DE" sz="1400" dirty="0" smtClean="0">
                <a:hlinkClick r:id="rId2"/>
              </a:rPr>
              <a:t>=Anthropometrie:_Ableitung_von_Gestaltungsmaszen_aus_Koerpermaszen</a:t>
            </a:r>
            <a:endParaRPr lang="de-DE" sz="1400" dirty="0"/>
          </a:p>
          <a:p>
            <a:pPr marL="265113" indent="-265113"/>
            <a:endParaRPr lang="de-DE" sz="1400" dirty="0"/>
          </a:p>
        </p:txBody>
      </p:sp>
      <p:sp>
        <p:nvSpPr>
          <p:cNvPr id="19" name="Rectangle 45"/>
          <p:cNvSpPr>
            <a:spLocks noChangeAspect="1" noChangeArrowheads="1"/>
          </p:cNvSpPr>
          <p:nvPr/>
        </p:nvSpPr>
        <p:spPr bwMode="auto">
          <a:xfrm>
            <a:off x="1955540" y="3802334"/>
            <a:ext cx="8316924" cy="426913"/>
          </a:xfrm>
          <a:prstGeom prst="rect">
            <a:avLst/>
          </a:prstGeom>
          <a:solidFill>
            <a:schemeClr val="bg1">
              <a:lumMod val="95000"/>
            </a:schemeClr>
          </a:solidFill>
          <a:ln w="9525">
            <a:solidFill>
              <a:schemeClr val="bg1"/>
            </a:solidFill>
            <a:miter lim="800000"/>
            <a:headEnd/>
            <a:tailEnd/>
          </a:ln>
        </p:spPr>
        <p:txBody>
          <a:bodyPr wrap="square" lIns="90000" tIns="46800" rIns="90000" bIns="46800">
            <a:spAutoFit/>
          </a:bodyPr>
          <a:lstStyle>
            <a:lvl1pPr algn="ctr" eaLnBrk="0" hangingPunct="0">
              <a:defRPr sz="1600" b="1">
                <a:solidFill>
                  <a:schemeClr val="tx1"/>
                </a:solidFill>
                <a:latin typeface="Arial" charset="0"/>
              </a:defRPr>
            </a:lvl1pPr>
            <a:lvl2pPr marL="742950" indent="-285750" algn="ctr" eaLnBrk="0" hangingPunct="0">
              <a:defRPr sz="1600" b="1">
                <a:solidFill>
                  <a:schemeClr val="tx1"/>
                </a:solidFill>
                <a:latin typeface="Arial" charset="0"/>
              </a:defRPr>
            </a:lvl2pPr>
            <a:lvl3pPr marL="1143000" indent="-228600" algn="ctr" eaLnBrk="0" hangingPunct="0">
              <a:defRPr sz="1600" b="1">
                <a:solidFill>
                  <a:schemeClr val="tx1"/>
                </a:solidFill>
                <a:latin typeface="Arial" charset="0"/>
              </a:defRPr>
            </a:lvl3pPr>
            <a:lvl4pPr marL="1600200" indent="-228600" algn="ctr" eaLnBrk="0" hangingPunct="0">
              <a:defRPr sz="1600" b="1">
                <a:solidFill>
                  <a:schemeClr val="tx1"/>
                </a:solidFill>
                <a:latin typeface="Arial" charset="0"/>
              </a:defRPr>
            </a:lvl4pPr>
            <a:lvl5pPr marL="2057400" indent="-228600" algn="ctr" eaLnBrk="0" hangingPunct="0">
              <a:defRPr sz="1600" b="1">
                <a:solidFill>
                  <a:schemeClr val="tx1"/>
                </a:solidFill>
                <a:latin typeface="Arial" charset="0"/>
              </a:defRPr>
            </a:lvl5pPr>
            <a:lvl6pPr marL="2514600" indent="-228600" algn="ctr" eaLnBrk="0" fontAlgn="base" hangingPunct="0">
              <a:spcBef>
                <a:spcPct val="0"/>
              </a:spcBef>
              <a:spcAft>
                <a:spcPct val="0"/>
              </a:spcAft>
              <a:defRPr sz="1600" b="1">
                <a:solidFill>
                  <a:schemeClr val="tx1"/>
                </a:solidFill>
                <a:latin typeface="Arial" charset="0"/>
              </a:defRPr>
            </a:lvl6pPr>
            <a:lvl7pPr marL="2971800" indent="-228600" algn="ctr" eaLnBrk="0" fontAlgn="base" hangingPunct="0">
              <a:spcBef>
                <a:spcPct val="0"/>
              </a:spcBef>
              <a:spcAft>
                <a:spcPct val="0"/>
              </a:spcAft>
              <a:defRPr sz="1600" b="1">
                <a:solidFill>
                  <a:schemeClr val="tx1"/>
                </a:solidFill>
                <a:latin typeface="Arial" charset="0"/>
              </a:defRPr>
            </a:lvl7pPr>
            <a:lvl8pPr marL="3429000" indent="-228600" algn="ctr" eaLnBrk="0" fontAlgn="base" hangingPunct="0">
              <a:spcBef>
                <a:spcPct val="0"/>
              </a:spcBef>
              <a:spcAft>
                <a:spcPct val="0"/>
              </a:spcAft>
              <a:defRPr sz="1600" b="1">
                <a:solidFill>
                  <a:schemeClr val="tx1"/>
                </a:solidFill>
                <a:latin typeface="Arial" charset="0"/>
              </a:defRPr>
            </a:lvl8pPr>
            <a:lvl9pPr marL="3886200" indent="-228600" algn="ctr" eaLnBrk="0" fontAlgn="base" hangingPunct="0">
              <a:spcBef>
                <a:spcPct val="0"/>
              </a:spcBef>
              <a:spcAft>
                <a:spcPct val="0"/>
              </a:spcAft>
              <a:defRPr sz="1600" b="1">
                <a:solidFill>
                  <a:schemeClr val="tx1"/>
                </a:solidFill>
                <a:latin typeface="Arial" charset="0"/>
              </a:defRPr>
            </a:lvl9pPr>
          </a:lstStyle>
          <a:p>
            <a:pPr algn="l" eaLnBrk="1" hangingPunct="1">
              <a:lnSpc>
                <a:spcPct val="120000"/>
              </a:lnSpc>
              <a:spcBef>
                <a:spcPct val="30000"/>
              </a:spcBef>
              <a:spcAft>
                <a:spcPct val="30000"/>
              </a:spcAft>
            </a:pPr>
            <a:r>
              <a:rPr lang="de-DE" altLang="de-DE" sz="2000" dirty="0"/>
              <a:t>Hilfsmittel für die Ermittlung von Gestaltungsmaßen</a:t>
            </a:r>
          </a:p>
        </p:txBody>
      </p:sp>
      <p:sp>
        <p:nvSpPr>
          <p:cNvPr id="21" name="Rechteck 20"/>
          <p:cNvSpPr/>
          <p:nvPr/>
        </p:nvSpPr>
        <p:spPr>
          <a:xfrm>
            <a:off x="1955540" y="4342393"/>
            <a:ext cx="8316924" cy="735586"/>
          </a:xfrm>
          <a:prstGeom prst="rect">
            <a:avLst/>
          </a:prstGeom>
        </p:spPr>
        <p:txBody>
          <a:bodyPr wrap="square">
            <a:spAutoFit/>
          </a:bodyPr>
          <a:lstStyle/>
          <a:p>
            <a:pPr marL="285750" indent="-285750">
              <a:spcAft>
                <a:spcPts val="600"/>
              </a:spcAft>
              <a:buClr>
                <a:schemeClr val="accent2"/>
              </a:buClr>
              <a:buFont typeface="Wingdings" panose="05000000000000000000" pitchFamily="2" charset="2"/>
              <a:buChar char="§"/>
            </a:pPr>
            <a:r>
              <a:rPr lang="de-DE" dirty="0"/>
              <a:t>Fahrersitzeinstellung im Linienbus:</a:t>
            </a:r>
          </a:p>
          <a:p>
            <a:pPr marL="265113" indent="-265113">
              <a:spcAft>
                <a:spcPts val="600"/>
              </a:spcAft>
            </a:pPr>
            <a:r>
              <a:rPr lang="de-DE" sz="1400" dirty="0"/>
              <a:t>	</a:t>
            </a:r>
            <a:r>
              <a:rPr lang="de-DE" sz="1400" dirty="0" err="1"/>
              <a:t>Brütting</a:t>
            </a:r>
            <a:r>
              <a:rPr lang="de-DE" sz="1400" dirty="0"/>
              <a:t>, M.; Böser, Chr.; </a:t>
            </a:r>
            <a:r>
              <a:rPr lang="de-DE" sz="1400" dirty="0" err="1"/>
              <a:t>Knipfer</a:t>
            </a:r>
            <a:r>
              <a:rPr lang="de-DE" sz="1400" dirty="0"/>
              <a:t>, Chr.; </a:t>
            </a:r>
            <a:r>
              <a:rPr lang="de-DE" sz="1400" dirty="0" err="1"/>
              <a:t>Ellegast</a:t>
            </a:r>
            <a:r>
              <a:rPr lang="de-DE" sz="1400" dirty="0"/>
              <a:t>, R.: </a:t>
            </a:r>
            <a:r>
              <a:rPr lang="de-DE" sz="1400" dirty="0" smtClean="0"/>
              <a:t>f</a:t>
            </a:r>
            <a:r>
              <a:rPr lang="de-DE" sz="1400" dirty="0" smtClean="0">
                <a:hlinkClick r:id="rId3"/>
              </a:rPr>
              <a:t>ahrersitz.ifa.dguv.de/</a:t>
            </a:r>
            <a:endParaRPr lang="de-DE" sz="1400" dirty="0"/>
          </a:p>
        </p:txBody>
      </p:sp>
      <p:sp>
        <p:nvSpPr>
          <p:cNvPr id="20" name="Rechteck 19"/>
          <p:cNvSpPr/>
          <p:nvPr/>
        </p:nvSpPr>
        <p:spPr>
          <a:xfrm>
            <a:off x="1955540" y="5124902"/>
            <a:ext cx="8316924" cy="1760482"/>
          </a:xfrm>
          <a:prstGeom prst="rect">
            <a:avLst/>
          </a:prstGeom>
        </p:spPr>
        <p:txBody>
          <a:bodyPr wrap="square">
            <a:spAutoFit/>
          </a:bodyPr>
          <a:lstStyle/>
          <a:p>
            <a:pPr marL="285750" indent="-285750">
              <a:spcAft>
                <a:spcPts val="600"/>
              </a:spcAft>
              <a:buClr>
                <a:schemeClr val="accent2"/>
              </a:buClr>
              <a:buFont typeface="Wingdings" panose="05000000000000000000" pitchFamily="2" charset="2"/>
              <a:buChar char="§"/>
            </a:pPr>
            <a:r>
              <a:rPr lang="de-DE" dirty="0"/>
              <a:t>Beispiel Stehhilfe Maschinenarbeitsplatz</a:t>
            </a:r>
          </a:p>
          <a:p>
            <a:pPr marL="265113" indent="-265113">
              <a:spcAft>
                <a:spcPts val="600"/>
              </a:spcAft>
            </a:pPr>
            <a:r>
              <a:rPr lang="de-DE" sz="1400" dirty="0"/>
              <a:t>	Kamusella, Chr.:</a:t>
            </a:r>
            <a:br>
              <a:rPr lang="de-DE" sz="1400" dirty="0"/>
            </a:br>
            <a:r>
              <a:rPr lang="de-DE" sz="1400" dirty="0" smtClean="0">
                <a:hlinkClick r:id="rId4"/>
              </a:rPr>
              <a:t>www.ergotyping.net/index.php?title=Anthropometrie:_Hilfsmittel_zur_Ermittlung_von_Gestaltungsmaszen</a:t>
            </a:r>
            <a:endParaRPr lang="de-DE" sz="1400" dirty="0"/>
          </a:p>
          <a:p>
            <a:pPr marL="265113" indent="-265113"/>
            <a:endParaRPr lang="de-DE" sz="1400" dirty="0"/>
          </a:p>
          <a:p>
            <a:endParaRPr lang="de-DE" sz="1400" dirty="0"/>
          </a:p>
        </p:txBody>
      </p:sp>
      <p:sp>
        <p:nvSpPr>
          <p:cNvPr id="4" name="Datumsplatzhalter 3"/>
          <p:cNvSpPr>
            <a:spLocks noGrp="1"/>
          </p:cNvSpPr>
          <p:nvPr>
            <p:ph type="dt" sz="half" idx="10"/>
          </p:nvPr>
        </p:nvSpPr>
        <p:spPr/>
        <p:txBody>
          <a:bodyPr/>
          <a:lstStyle/>
          <a:p>
            <a:pPr>
              <a:defRPr/>
            </a:pPr>
            <a:fld id="{C5517F25-A53A-460A-8047-C9672165FC89}"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BD377AC-047D-4030-B3AD-26B9BC3EAC15}" type="slidenum">
              <a:rPr lang="de-DE" altLang="de-DE" smtClean="0"/>
              <a:pPr/>
              <a:t>4</a:t>
            </a:fld>
            <a:endParaRPr lang="de-DE" altLang="de-DE"/>
          </a:p>
        </p:txBody>
      </p:sp>
    </p:spTree>
    <p:extLst>
      <p:ext uri="{BB962C8B-B14F-4D97-AF65-F5344CB8AC3E}">
        <p14:creationId xmlns:p14="http://schemas.microsoft.com/office/powerpoint/2010/main" val="24826003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descr="Körpermaßschablonen sind in verschiedenen Körperhaltungen (sitzend, stehend) und verschiedenen Ansichten (Seitansicht, Frontansicht) dargestellt. Außerdem ist eine Puppenspielerin mit einer Marionette zu sehen."/>
          <p:cNvPicPr>
            <a:picLocks noChangeAspect="1"/>
          </p:cNvPicPr>
          <p:nvPr/>
        </p:nvPicPr>
        <p:blipFill>
          <a:blip r:embed="rId3"/>
          <a:stretch>
            <a:fillRect/>
          </a:stretch>
        </p:blipFill>
        <p:spPr>
          <a:xfrm>
            <a:off x="7402820" y="1124744"/>
            <a:ext cx="4464496" cy="4422179"/>
          </a:xfrm>
          <a:prstGeom prst="rect">
            <a:avLst/>
          </a:prstGeom>
        </p:spPr>
      </p:pic>
      <p:sp>
        <p:nvSpPr>
          <p:cNvPr id="2" name="Titel 1"/>
          <p:cNvSpPr>
            <a:spLocks noGrp="1"/>
          </p:cNvSpPr>
          <p:nvPr>
            <p:ph type="title"/>
          </p:nvPr>
        </p:nvSpPr>
        <p:spPr/>
        <p:txBody>
          <a:bodyPr/>
          <a:lstStyle/>
          <a:p>
            <a:r>
              <a:rPr lang="de-DE" sz="2600" dirty="0" err="1"/>
              <a:t>Schablonensomatographie</a:t>
            </a:r>
            <a:r>
              <a:rPr lang="de-DE" sz="2600" dirty="0"/>
              <a:t> mit Körperumrissschablonen</a:t>
            </a:r>
          </a:p>
        </p:txBody>
      </p:sp>
      <p:sp>
        <p:nvSpPr>
          <p:cNvPr id="3" name="Inhaltsplatzhalter 2"/>
          <p:cNvSpPr>
            <a:spLocks noGrp="1"/>
          </p:cNvSpPr>
          <p:nvPr>
            <p:ph idx="1"/>
          </p:nvPr>
        </p:nvSpPr>
        <p:spPr/>
        <p:txBody>
          <a:bodyPr/>
          <a:lstStyle/>
          <a:p>
            <a:r>
              <a:rPr lang="de-DE" dirty="0" smtClean="0"/>
              <a:t>Beispiel: Kieler Puppe</a:t>
            </a:r>
          </a:p>
          <a:p>
            <a:endParaRPr lang="de-DE" dirty="0" smtClean="0"/>
          </a:p>
          <a:p>
            <a:pPr marL="342900" indent="-342900">
              <a:buClr>
                <a:schemeClr val="accent2"/>
              </a:buClr>
              <a:buFont typeface="Wingdings" panose="05000000000000000000" pitchFamily="2" charset="2"/>
              <a:buChar char="§"/>
            </a:pPr>
            <a:r>
              <a:rPr lang="de-DE" b="0" dirty="0" smtClean="0"/>
              <a:t>6 Körpergrößen, Maßstab 1:2 und 1:5</a:t>
            </a:r>
          </a:p>
          <a:p>
            <a:pPr marL="877888" lvl="3" indent="-342900">
              <a:buClr>
                <a:schemeClr val="accent2"/>
              </a:buClr>
            </a:pPr>
            <a:r>
              <a:rPr lang="de-DE" sz="2000" dirty="0"/>
              <a:t>sehr kleine Frau (1. Perzentil), </a:t>
            </a:r>
          </a:p>
          <a:p>
            <a:pPr marL="877888" lvl="3" indent="-342900">
              <a:buClr>
                <a:schemeClr val="accent2"/>
              </a:buClr>
            </a:pPr>
            <a:r>
              <a:rPr lang="de-DE" sz="2000" dirty="0"/>
              <a:t>kleiner Mann (5. Perzentil), </a:t>
            </a:r>
          </a:p>
          <a:p>
            <a:pPr marL="877888" lvl="3" indent="-342900">
              <a:buClr>
                <a:schemeClr val="accent2"/>
              </a:buClr>
            </a:pPr>
            <a:r>
              <a:rPr lang="de-DE" sz="2000" dirty="0"/>
              <a:t>kleine Frau (5. Perzentil)</a:t>
            </a:r>
          </a:p>
          <a:p>
            <a:pPr marL="877888" lvl="3" indent="-342900">
              <a:buClr>
                <a:schemeClr val="accent2"/>
              </a:buClr>
            </a:pPr>
            <a:r>
              <a:rPr lang="de-DE" sz="2000" dirty="0"/>
              <a:t>mittelgroßer Mann (50. Perzentil)</a:t>
            </a:r>
          </a:p>
          <a:p>
            <a:pPr marL="877888" lvl="3" indent="-342900">
              <a:buClr>
                <a:schemeClr val="accent2"/>
              </a:buClr>
            </a:pPr>
            <a:r>
              <a:rPr lang="de-DE" sz="2000" dirty="0"/>
              <a:t>große Frau (95. Perzentil)</a:t>
            </a:r>
          </a:p>
          <a:p>
            <a:pPr marL="877888" lvl="3" indent="-342900">
              <a:buClr>
                <a:schemeClr val="accent2"/>
              </a:buClr>
            </a:pPr>
            <a:r>
              <a:rPr lang="de-DE" sz="2000" dirty="0"/>
              <a:t>großer Mann (95. Perzentil</a:t>
            </a:r>
            <a:r>
              <a:rPr lang="de-DE" sz="2000" dirty="0" smtClean="0"/>
              <a:t>)</a:t>
            </a:r>
          </a:p>
          <a:p>
            <a:pPr marL="344488" lvl="1" indent="-342900">
              <a:buClr>
                <a:schemeClr val="accent2"/>
              </a:buClr>
              <a:buFont typeface="Wingdings" panose="05000000000000000000" pitchFamily="2" charset="2"/>
              <a:buChar char="§"/>
            </a:pPr>
            <a:r>
              <a:rPr lang="de-DE" dirty="0" smtClean="0"/>
              <a:t>Abmessungen nach DIN 33408</a:t>
            </a:r>
          </a:p>
          <a:p>
            <a:pPr marL="344488" lvl="1" indent="-342900">
              <a:buClr>
                <a:schemeClr val="accent2"/>
              </a:buClr>
              <a:buFont typeface="Wingdings" panose="05000000000000000000" pitchFamily="2" charset="2"/>
              <a:buChar char="§"/>
            </a:pPr>
            <a:endParaRPr lang="de-DE" dirty="0" smtClean="0"/>
          </a:p>
          <a:p>
            <a:pPr marL="344488" lvl="1" indent="-342900">
              <a:buClr>
                <a:schemeClr val="accent2"/>
              </a:buClr>
              <a:buFont typeface="Wingdings" panose="05000000000000000000" pitchFamily="2" charset="2"/>
              <a:buChar char="§"/>
            </a:pPr>
            <a:r>
              <a:rPr lang="de-DE" b="0" dirty="0" smtClean="0"/>
              <a:t>wichtigste Gelenke (Hand-, Ellenbogen-, Hals-, Kni</a:t>
            </a:r>
            <a:r>
              <a:rPr lang="de-DE" dirty="0" smtClean="0"/>
              <a:t>e-, Schulter-, Hüft- und Fußgelenk), zweidimensional beweglich: bewegliche Glieder, Kurvengelenke</a:t>
            </a:r>
            <a:endParaRPr lang="de-DE" b="0" dirty="0" smtClean="0"/>
          </a:p>
        </p:txBody>
      </p:sp>
      <p:sp>
        <p:nvSpPr>
          <p:cNvPr id="4" name="Datumsplatzhalter 3"/>
          <p:cNvSpPr>
            <a:spLocks noGrp="1"/>
          </p:cNvSpPr>
          <p:nvPr>
            <p:ph type="dt" sz="half" idx="10"/>
          </p:nvPr>
        </p:nvSpPr>
        <p:spPr/>
        <p:txBody>
          <a:bodyPr/>
          <a:lstStyle/>
          <a:p>
            <a:pPr>
              <a:defRPr/>
            </a:pPr>
            <a:fld id="{B54FB1E7-A95F-4906-8BB5-635689849805}"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BD377AC-047D-4030-B3AD-26B9BC3EAC15}" type="slidenum">
              <a:rPr lang="de-DE" altLang="de-DE" smtClean="0"/>
              <a:pPr/>
              <a:t>5</a:t>
            </a:fld>
            <a:endParaRPr lang="de-DE" altLang="de-DE"/>
          </a:p>
        </p:txBody>
      </p:sp>
    </p:spTree>
    <p:extLst>
      <p:ext uri="{BB962C8B-B14F-4D97-AF65-F5344CB8AC3E}">
        <p14:creationId xmlns:p14="http://schemas.microsoft.com/office/powerpoint/2010/main" val="35834354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600" dirty="0" err="1"/>
              <a:t>Schablonensomatographie</a:t>
            </a:r>
            <a:r>
              <a:rPr lang="de-DE" sz="2600" dirty="0"/>
              <a:t> mit Körperumrissschablonen</a:t>
            </a:r>
          </a:p>
        </p:txBody>
      </p:sp>
      <p:pic>
        <p:nvPicPr>
          <p:cNvPr id="11" name="Inhaltsplatzhalter 10" descr="Ein Mann blickt etwas ratlos auf einen in Einzelteilen vor ihm am Boden liegenden Crashtestdummy. Der Mann fragt: &quot;Was ist passiert?&quot; Der Dummy antwortet: &quot;Akutes Ergonomieversagen.&quot;"/>
          <p:cNvPicPr>
            <a:picLocks noGrp="1" noChangeAspect="1"/>
          </p:cNvPicPr>
          <p:nvPr>
            <p:ph idx="1"/>
          </p:nvPr>
        </p:nvPicPr>
        <p:blipFill>
          <a:blip r:embed="rId2"/>
          <a:stretch>
            <a:fillRect/>
          </a:stretch>
        </p:blipFill>
        <p:spPr>
          <a:xfrm>
            <a:off x="2639616" y="1217845"/>
            <a:ext cx="6733577" cy="5163905"/>
          </a:xfrm>
          <a:prstGeom prst="rect">
            <a:avLst/>
          </a:prstGeom>
        </p:spPr>
      </p:pic>
      <p:sp>
        <p:nvSpPr>
          <p:cNvPr id="4" name="Datumsplatzhalter 3"/>
          <p:cNvSpPr>
            <a:spLocks noGrp="1"/>
          </p:cNvSpPr>
          <p:nvPr>
            <p:ph type="dt" sz="half" idx="10"/>
          </p:nvPr>
        </p:nvSpPr>
        <p:spPr/>
        <p:txBody>
          <a:bodyPr/>
          <a:lstStyle/>
          <a:p>
            <a:pPr>
              <a:defRPr/>
            </a:pPr>
            <a:fld id="{294771B8-4625-4282-9191-932C1957ECDB}"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BD377AC-047D-4030-B3AD-26B9BC3EAC15}" type="slidenum">
              <a:rPr lang="de-DE" altLang="de-DE" smtClean="0"/>
              <a:pPr/>
              <a:t>6</a:t>
            </a:fld>
            <a:endParaRPr lang="de-DE" altLang="de-DE"/>
          </a:p>
        </p:txBody>
      </p:sp>
    </p:spTree>
    <p:extLst>
      <p:ext uri="{BB962C8B-B14F-4D97-AF65-F5344CB8AC3E}">
        <p14:creationId xmlns:p14="http://schemas.microsoft.com/office/powerpoint/2010/main" val="35010687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600" dirty="0" err="1"/>
              <a:t>Schablonensomatographie</a:t>
            </a:r>
            <a:r>
              <a:rPr lang="de-DE" sz="2600" dirty="0"/>
              <a:t> - Anwendungsbeispiele</a:t>
            </a:r>
          </a:p>
        </p:txBody>
      </p:sp>
      <p:sp>
        <p:nvSpPr>
          <p:cNvPr id="9" name="Text Box 10"/>
          <p:cNvSpPr txBox="1">
            <a:spLocks noChangeArrowheads="1"/>
          </p:cNvSpPr>
          <p:nvPr/>
        </p:nvSpPr>
        <p:spPr bwMode="auto">
          <a:xfrm>
            <a:off x="983432" y="5423654"/>
            <a:ext cx="3744416" cy="586957"/>
          </a:xfrm>
          <a:prstGeom prst="rect">
            <a:avLst/>
          </a:prstGeom>
          <a:solidFill>
            <a:schemeClr val="bg1"/>
          </a:solidFill>
          <a:ln>
            <a:noFill/>
          </a:ln>
          <a:extLst/>
        </p:spPr>
        <p:txBody>
          <a:bodyPr wrap="square" lIns="90000" tIns="46800" rIns="90000" bIns="46800">
            <a:spAutoFit/>
          </a:bodyPr>
          <a:lstStyle>
            <a:lvl1pPr algn="ctr" eaLnBrk="0" hangingPunct="0">
              <a:defRPr sz="1600" b="1">
                <a:solidFill>
                  <a:schemeClr val="tx1"/>
                </a:solidFill>
                <a:latin typeface="Arial" charset="0"/>
              </a:defRPr>
            </a:lvl1pPr>
            <a:lvl2pPr marL="742950" indent="-285750" algn="ctr" eaLnBrk="0" hangingPunct="0">
              <a:defRPr sz="1600" b="1">
                <a:solidFill>
                  <a:schemeClr val="tx1"/>
                </a:solidFill>
                <a:latin typeface="Arial" charset="0"/>
              </a:defRPr>
            </a:lvl2pPr>
            <a:lvl3pPr marL="1143000" indent="-228600" algn="ctr" eaLnBrk="0" hangingPunct="0">
              <a:defRPr sz="1600" b="1">
                <a:solidFill>
                  <a:schemeClr val="tx1"/>
                </a:solidFill>
                <a:latin typeface="Arial" charset="0"/>
              </a:defRPr>
            </a:lvl3pPr>
            <a:lvl4pPr marL="1600200" indent="-228600" algn="ctr" eaLnBrk="0" hangingPunct="0">
              <a:defRPr sz="1600" b="1">
                <a:solidFill>
                  <a:schemeClr val="tx1"/>
                </a:solidFill>
                <a:latin typeface="Arial" charset="0"/>
              </a:defRPr>
            </a:lvl4pPr>
            <a:lvl5pPr marL="2057400" indent="-228600" algn="ctr" eaLnBrk="0" hangingPunct="0">
              <a:defRPr sz="1600" b="1">
                <a:solidFill>
                  <a:schemeClr val="tx1"/>
                </a:solidFill>
                <a:latin typeface="Arial" charset="0"/>
              </a:defRPr>
            </a:lvl5pPr>
            <a:lvl6pPr marL="2514600" indent="-228600" algn="ctr" eaLnBrk="0" fontAlgn="base" hangingPunct="0">
              <a:spcBef>
                <a:spcPct val="0"/>
              </a:spcBef>
              <a:spcAft>
                <a:spcPct val="0"/>
              </a:spcAft>
              <a:defRPr sz="1600" b="1">
                <a:solidFill>
                  <a:schemeClr val="tx1"/>
                </a:solidFill>
                <a:latin typeface="Arial" charset="0"/>
              </a:defRPr>
            </a:lvl6pPr>
            <a:lvl7pPr marL="2971800" indent="-228600" algn="ctr" eaLnBrk="0" fontAlgn="base" hangingPunct="0">
              <a:spcBef>
                <a:spcPct val="0"/>
              </a:spcBef>
              <a:spcAft>
                <a:spcPct val="0"/>
              </a:spcAft>
              <a:defRPr sz="1600" b="1">
                <a:solidFill>
                  <a:schemeClr val="tx1"/>
                </a:solidFill>
                <a:latin typeface="Arial" charset="0"/>
              </a:defRPr>
            </a:lvl7pPr>
            <a:lvl8pPr marL="3429000" indent="-228600" algn="ctr" eaLnBrk="0" fontAlgn="base" hangingPunct="0">
              <a:spcBef>
                <a:spcPct val="0"/>
              </a:spcBef>
              <a:spcAft>
                <a:spcPct val="0"/>
              </a:spcAft>
              <a:defRPr sz="1600" b="1">
                <a:solidFill>
                  <a:schemeClr val="tx1"/>
                </a:solidFill>
                <a:latin typeface="Arial" charset="0"/>
              </a:defRPr>
            </a:lvl8pPr>
            <a:lvl9pPr marL="3886200" indent="-228600" algn="ctr" eaLnBrk="0" fontAlgn="base" hangingPunct="0">
              <a:spcBef>
                <a:spcPct val="0"/>
              </a:spcBef>
              <a:spcAft>
                <a:spcPct val="0"/>
              </a:spcAft>
              <a:defRPr sz="1600" b="1">
                <a:solidFill>
                  <a:schemeClr val="tx1"/>
                </a:solidFill>
                <a:latin typeface="Arial" charset="0"/>
              </a:defRPr>
            </a:lvl9pPr>
          </a:lstStyle>
          <a:p>
            <a:pPr algn="l" eaLnBrk="1" hangingPunct="1">
              <a:spcBef>
                <a:spcPct val="50000"/>
              </a:spcBef>
            </a:pPr>
            <a:r>
              <a:rPr lang="de-DE" altLang="de-DE" dirty="0">
                <a:solidFill>
                  <a:schemeClr val="tx1">
                    <a:lumMod val="65000"/>
                    <a:lumOff val="35000"/>
                  </a:schemeClr>
                </a:solidFill>
              </a:rPr>
              <a:t>Forstwirtschaftlicher Pflanzpflug:</a:t>
            </a:r>
            <a:r>
              <a:rPr lang="de-DE" altLang="de-DE" b="0" dirty="0">
                <a:solidFill>
                  <a:schemeClr val="tx1">
                    <a:lumMod val="65000"/>
                    <a:lumOff val="35000"/>
                  </a:schemeClr>
                </a:solidFill>
              </a:rPr>
              <a:t> Anpassung Sitzposition für F5 und M95</a:t>
            </a:r>
          </a:p>
        </p:txBody>
      </p:sp>
      <p:pic>
        <p:nvPicPr>
          <p:cNvPr id="12" name="Inhaltsplatzhalter 11" descr="Der Greifradius des rechten Armes ist in der Draufsicht schematisch an einer auf einem Pflanzpflug sitzenden Person dargestellt."/>
          <p:cNvPicPr>
            <a:picLocks noGrp="1" noChangeAspect="1"/>
          </p:cNvPicPr>
          <p:nvPr>
            <p:ph idx="1"/>
          </p:nvPr>
        </p:nvPicPr>
        <p:blipFill>
          <a:blip r:embed="rId3"/>
          <a:stretch>
            <a:fillRect/>
          </a:stretch>
        </p:blipFill>
        <p:spPr>
          <a:xfrm>
            <a:off x="1699796" y="1266931"/>
            <a:ext cx="3237257" cy="4060288"/>
          </a:xfrm>
          <a:prstGeom prst="rect">
            <a:avLst/>
          </a:prstGeom>
        </p:spPr>
      </p:pic>
      <p:sp>
        <p:nvSpPr>
          <p:cNvPr id="10" name="Text Box 11"/>
          <p:cNvSpPr txBox="1">
            <a:spLocks noChangeArrowheads="1"/>
          </p:cNvSpPr>
          <p:nvPr/>
        </p:nvSpPr>
        <p:spPr bwMode="auto">
          <a:xfrm>
            <a:off x="6600056" y="1520580"/>
            <a:ext cx="4680520" cy="87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lgn="ctr" eaLnBrk="0" hangingPunct="0">
              <a:defRPr sz="1600" b="1">
                <a:solidFill>
                  <a:schemeClr val="tx1"/>
                </a:solidFill>
                <a:latin typeface="Arial" charset="0"/>
              </a:defRPr>
            </a:lvl1pPr>
            <a:lvl2pPr marL="742950" indent="-285750" algn="ctr" eaLnBrk="0" hangingPunct="0">
              <a:defRPr sz="1600" b="1">
                <a:solidFill>
                  <a:schemeClr val="tx1"/>
                </a:solidFill>
                <a:latin typeface="Arial" charset="0"/>
              </a:defRPr>
            </a:lvl2pPr>
            <a:lvl3pPr marL="1143000" indent="-228600" algn="ctr" eaLnBrk="0" hangingPunct="0">
              <a:defRPr sz="1600" b="1">
                <a:solidFill>
                  <a:schemeClr val="tx1"/>
                </a:solidFill>
                <a:latin typeface="Arial" charset="0"/>
              </a:defRPr>
            </a:lvl3pPr>
            <a:lvl4pPr marL="1600200" indent="-228600" algn="ctr" eaLnBrk="0" hangingPunct="0">
              <a:defRPr sz="1600" b="1">
                <a:solidFill>
                  <a:schemeClr val="tx1"/>
                </a:solidFill>
                <a:latin typeface="Arial" charset="0"/>
              </a:defRPr>
            </a:lvl4pPr>
            <a:lvl5pPr marL="2057400" indent="-228600" algn="ctr" eaLnBrk="0" hangingPunct="0">
              <a:defRPr sz="1600" b="1">
                <a:solidFill>
                  <a:schemeClr val="tx1"/>
                </a:solidFill>
                <a:latin typeface="Arial" charset="0"/>
              </a:defRPr>
            </a:lvl5pPr>
            <a:lvl6pPr marL="2514600" indent="-228600" algn="ctr" eaLnBrk="0" fontAlgn="base" hangingPunct="0">
              <a:spcBef>
                <a:spcPct val="0"/>
              </a:spcBef>
              <a:spcAft>
                <a:spcPct val="0"/>
              </a:spcAft>
              <a:defRPr sz="1600" b="1">
                <a:solidFill>
                  <a:schemeClr val="tx1"/>
                </a:solidFill>
                <a:latin typeface="Arial" charset="0"/>
              </a:defRPr>
            </a:lvl6pPr>
            <a:lvl7pPr marL="2971800" indent="-228600" algn="ctr" eaLnBrk="0" fontAlgn="base" hangingPunct="0">
              <a:spcBef>
                <a:spcPct val="0"/>
              </a:spcBef>
              <a:spcAft>
                <a:spcPct val="0"/>
              </a:spcAft>
              <a:defRPr sz="1600" b="1">
                <a:solidFill>
                  <a:schemeClr val="tx1"/>
                </a:solidFill>
                <a:latin typeface="Arial" charset="0"/>
              </a:defRPr>
            </a:lvl7pPr>
            <a:lvl8pPr marL="3429000" indent="-228600" algn="ctr" eaLnBrk="0" fontAlgn="base" hangingPunct="0">
              <a:spcBef>
                <a:spcPct val="0"/>
              </a:spcBef>
              <a:spcAft>
                <a:spcPct val="0"/>
              </a:spcAft>
              <a:defRPr sz="1600" b="1">
                <a:solidFill>
                  <a:schemeClr val="tx1"/>
                </a:solidFill>
                <a:latin typeface="Arial" charset="0"/>
              </a:defRPr>
            </a:lvl8pPr>
            <a:lvl9pPr marL="3886200" indent="-228600" algn="ctr" eaLnBrk="0" fontAlgn="base" hangingPunct="0">
              <a:spcBef>
                <a:spcPct val="0"/>
              </a:spcBef>
              <a:spcAft>
                <a:spcPct val="0"/>
              </a:spcAft>
              <a:defRPr sz="1600" b="1">
                <a:solidFill>
                  <a:schemeClr val="tx1"/>
                </a:solidFill>
                <a:latin typeface="Arial" charset="0"/>
              </a:defRPr>
            </a:lvl9pPr>
          </a:lstStyle>
          <a:p>
            <a:pPr algn="l" eaLnBrk="1" hangingPunct="1">
              <a:spcBef>
                <a:spcPct val="15000"/>
              </a:spcBef>
            </a:pPr>
            <a:r>
              <a:rPr lang="de-DE" altLang="de-DE" dirty="0">
                <a:solidFill>
                  <a:schemeClr val="tx1">
                    <a:lumMod val="65000"/>
                    <a:lumOff val="35000"/>
                  </a:schemeClr>
                </a:solidFill>
              </a:rPr>
              <a:t>Lastenrad für Postzustellung:</a:t>
            </a:r>
          </a:p>
          <a:p>
            <a:pPr algn="l" eaLnBrk="1" hangingPunct="1">
              <a:spcBef>
                <a:spcPct val="15000"/>
              </a:spcBef>
            </a:pPr>
            <a:r>
              <a:rPr lang="de-DE" altLang="de-DE" b="0" dirty="0">
                <a:solidFill>
                  <a:schemeClr val="tx1">
                    <a:lumMod val="65000"/>
                    <a:lumOff val="35000"/>
                  </a:schemeClr>
                </a:solidFill>
              </a:rPr>
              <a:t>Anpassung der Rahmengröße und Verstellbarkeit von Sattel und Lenker für F5 und M95</a:t>
            </a:r>
          </a:p>
        </p:txBody>
      </p:sp>
      <p:pic>
        <p:nvPicPr>
          <p:cNvPr id="16" name="Grafik 15" descr="Unterschiedliche Rahmengrößen und Verstellbereiche von Sattel und Lenker sind in der technischen Zeichnung (Seitenansicht) eines Lastenrades dargestellt."/>
          <p:cNvPicPr>
            <a:picLocks noChangeAspect="1"/>
          </p:cNvPicPr>
          <p:nvPr/>
        </p:nvPicPr>
        <p:blipFill>
          <a:blip r:embed="rId4"/>
          <a:stretch>
            <a:fillRect/>
          </a:stretch>
        </p:blipFill>
        <p:spPr>
          <a:xfrm>
            <a:off x="6367581" y="2113788"/>
            <a:ext cx="5145470" cy="4139543"/>
          </a:xfrm>
          <a:prstGeom prst="rect">
            <a:avLst/>
          </a:prstGeom>
        </p:spPr>
      </p:pic>
      <p:sp>
        <p:nvSpPr>
          <p:cNvPr id="4" name="Datumsplatzhalter 3"/>
          <p:cNvSpPr>
            <a:spLocks noGrp="1"/>
          </p:cNvSpPr>
          <p:nvPr>
            <p:ph type="dt" sz="half" idx="10"/>
          </p:nvPr>
        </p:nvSpPr>
        <p:spPr/>
        <p:txBody>
          <a:bodyPr/>
          <a:lstStyle/>
          <a:p>
            <a:pPr>
              <a:defRPr/>
            </a:pPr>
            <a:fld id="{E5933FD5-330F-4032-BE1F-C7DE6645679D}"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BD377AC-047D-4030-B3AD-26B9BC3EAC15}" type="slidenum">
              <a:rPr lang="de-DE" altLang="de-DE" smtClean="0"/>
              <a:pPr/>
              <a:t>7</a:t>
            </a:fld>
            <a:endParaRPr lang="de-DE" altLang="de-DE"/>
          </a:p>
        </p:txBody>
      </p:sp>
    </p:spTree>
    <p:extLst>
      <p:ext uri="{BB962C8B-B14F-4D97-AF65-F5344CB8AC3E}">
        <p14:creationId xmlns:p14="http://schemas.microsoft.com/office/powerpoint/2010/main" val="29412796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Sitzbezugspunkte und deren Anwendung</a:t>
            </a:r>
            <a:endParaRPr lang="de-DE" dirty="0"/>
          </a:p>
        </p:txBody>
      </p:sp>
      <p:sp>
        <p:nvSpPr>
          <p:cNvPr id="3" name="Inhaltsplatzhalter 2"/>
          <p:cNvSpPr>
            <a:spLocks noGrp="1"/>
          </p:cNvSpPr>
          <p:nvPr>
            <p:ph idx="1"/>
          </p:nvPr>
        </p:nvSpPr>
        <p:spPr/>
        <p:txBody>
          <a:bodyPr/>
          <a:lstStyle/>
          <a:p>
            <a:r>
              <a:rPr lang="de-DE" dirty="0" smtClean="0"/>
              <a:t>Hüftpunkt (H-Point)</a:t>
            </a:r>
          </a:p>
          <a:p>
            <a:r>
              <a:rPr lang="de-DE" b="0" dirty="0" smtClean="0"/>
              <a:t>Punkt auf der Medianebene des Menschen, der im theoretischen Schnittpunkt der </a:t>
            </a:r>
            <a:r>
              <a:rPr lang="de-DE" b="0" dirty="0" err="1" smtClean="0"/>
              <a:t>Torsoachse</a:t>
            </a:r>
            <a:r>
              <a:rPr lang="de-DE" b="0" dirty="0" smtClean="0"/>
              <a:t> und der auf die Ebene projizierten Oberschenkellängsachse liegt</a:t>
            </a:r>
            <a:endParaRPr lang="de-DE" b="0" dirty="0"/>
          </a:p>
        </p:txBody>
      </p:sp>
      <p:pic>
        <p:nvPicPr>
          <p:cNvPr id="9" name="Grafik 8" descr="Die Lage des Sitz-Hüftpunktes (H-Punkt) wird für verschiedene Arten von Sitzen veranschaulicht."/>
          <p:cNvPicPr>
            <a:picLocks noChangeAspect="1"/>
          </p:cNvPicPr>
          <p:nvPr/>
        </p:nvPicPr>
        <p:blipFill>
          <a:blip r:embed="rId3"/>
          <a:stretch>
            <a:fillRect/>
          </a:stretch>
        </p:blipFill>
        <p:spPr>
          <a:xfrm>
            <a:off x="929192" y="2809913"/>
            <a:ext cx="10333616" cy="3499407"/>
          </a:xfrm>
          <a:prstGeom prst="rect">
            <a:avLst/>
          </a:prstGeom>
        </p:spPr>
      </p:pic>
      <p:sp>
        <p:nvSpPr>
          <p:cNvPr id="4" name="Datumsplatzhalter 3"/>
          <p:cNvSpPr>
            <a:spLocks noGrp="1"/>
          </p:cNvSpPr>
          <p:nvPr>
            <p:ph type="dt" sz="half" idx="10"/>
          </p:nvPr>
        </p:nvSpPr>
        <p:spPr/>
        <p:txBody>
          <a:bodyPr/>
          <a:lstStyle/>
          <a:p>
            <a:pPr>
              <a:defRPr/>
            </a:pPr>
            <a:fld id="{35ECB978-AF63-4F84-BED3-AF4B0C2D3B73}"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BD377AC-047D-4030-B3AD-26B9BC3EAC15}" type="slidenum">
              <a:rPr lang="de-DE" altLang="de-DE" smtClean="0"/>
              <a:pPr/>
              <a:t>8</a:t>
            </a:fld>
            <a:endParaRPr lang="de-DE" altLang="de-DE"/>
          </a:p>
        </p:txBody>
      </p:sp>
    </p:spTree>
    <p:extLst>
      <p:ext uri="{BB962C8B-B14F-4D97-AF65-F5344CB8AC3E}">
        <p14:creationId xmlns:p14="http://schemas.microsoft.com/office/powerpoint/2010/main" val="2736726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600" dirty="0"/>
              <a:t>Weitere Sitzbezugspunkte und deren Anwendung</a:t>
            </a:r>
          </a:p>
        </p:txBody>
      </p:sp>
      <p:sp>
        <p:nvSpPr>
          <p:cNvPr id="3" name="Inhaltsplatzhalter 2"/>
          <p:cNvSpPr>
            <a:spLocks noGrp="1"/>
          </p:cNvSpPr>
          <p:nvPr>
            <p:ph idx="1"/>
          </p:nvPr>
        </p:nvSpPr>
        <p:spPr>
          <a:xfrm>
            <a:off x="719667" y="1340769"/>
            <a:ext cx="11136973" cy="4897437"/>
          </a:xfrm>
        </p:spPr>
        <p:txBody>
          <a:bodyPr/>
          <a:lstStyle/>
          <a:p>
            <a:r>
              <a:rPr lang="de-DE" dirty="0"/>
              <a:t>Sitzindexpunkt (Seat Index Point) SIP</a:t>
            </a:r>
          </a:p>
          <a:p>
            <a:pPr marL="342900" indent="-342900">
              <a:buClr>
                <a:schemeClr val="accent2"/>
              </a:buClr>
              <a:buFont typeface="Wingdings" panose="05000000000000000000" pitchFamily="2" charset="2"/>
              <a:buChar char="§"/>
            </a:pPr>
            <a:r>
              <a:rPr lang="de-DE" b="0" dirty="0"/>
              <a:t>liegt innerhalb eines Toleranzfeldes von ±10 mm um den gemessenen H-Punkt</a:t>
            </a:r>
          </a:p>
          <a:p>
            <a:pPr marL="342900" indent="-342900">
              <a:buClr>
                <a:schemeClr val="accent2"/>
              </a:buClr>
              <a:buFont typeface="Wingdings" panose="05000000000000000000" pitchFamily="2" charset="2"/>
              <a:buChar char="§"/>
            </a:pPr>
            <a:r>
              <a:rPr lang="de-DE" b="0" dirty="0"/>
              <a:t>Anwendung: Land- und Baumaschinen</a:t>
            </a:r>
          </a:p>
          <a:p>
            <a:pPr>
              <a:buClr>
                <a:schemeClr val="accent2"/>
              </a:buClr>
            </a:pPr>
            <a:endParaRPr lang="de-DE" b="0" dirty="0"/>
          </a:p>
          <a:p>
            <a:pPr>
              <a:buClr>
                <a:schemeClr val="accent2"/>
              </a:buClr>
            </a:pPr>
            <a:r>
              <a:rPr lang="de-DE" dirty="0"/>
              <a:t>Sitzreferenzpunkt (Seat Reference Point) SRP</a:t>
            </a:r>
          </a:p>
          <a:p>
            <a:pPr marL="342900" indent="-342900">
              <a:buClr>
                <a:schemeClr val="accent2"/>
              </a:buClr>
              <a:buFont typeface="Wingdings" panose="05000000000000000000" pitchFamily="2" charset="2"/>
              <a:buChar char="§"/>
            </a:pPr>
            <a:r>
              <a:rPr lang="de-DE" b="0" dirty="0"/>
              <a:t>Drehpunkt zwischen Rückenlehne und Sitzfläche des Sitzes</a:t>
            </a:r>
          </a:p>
          <a:p>
            <a:pPr marL="342900" indent="-342900">
              <a:buClr>
                <a:schemeClr val="accent2"/>
              </a:buClr>
              <a:buFont typeface="Wingdings" panose="05000000000000000000" pitchFamily="2" charset="2"/>
              <a:buChar char="§"/>
            </a:pPr>
            <a:r>
              <a:rPr lang="de-DE" b="0" dirty="0"/>
              <a:t>Anwendung: Schienenfahrzeuge, land- und forstwirtschaftliche Zugmaschinen</a:t>
            </a:r>
          </a:p>
          <a:p>
            <a:pPr marL="342900" indent="-342900">
              <a:buClr>
                <a:schemeClr val="accent2"/>
              </a:buClr>
              <a:buFont typeface="Wingdings" panose="05000000000000000000" pitchFamily="2" charset="2"/>
              <a:buChar char="§"/>
            </a:pPr>
            <a:endParaRPr lang="de-DE" b="0" dirty="0"/>
          </a:p>
          <a:p>
            <a:pPr>
              <a:buClr>
                <a:schemeClr val="accent2"/>
              </a:buClr>
            </a:pPr>
            <a:r>
              <a:rPr lang="de-DE" dirty="0"/>
              <a:t>Augenbezugspunkte (Design Eye Point) DEP</a:t>
            </a:r>
          </a:p>
          <a:p>
            <a:pPr marL="342900" indent="-342900">
              <a:buClr>
                <a:schemeClr val="accent2"/>
              </a:buClr>
              <a:buFont typeface="Wingdings" panose="05000000000000000000" pitchFamily="2" charset="2"/>
              <a:buChar char="§"/>
            </a:pPr>
            <a:r>
              <a:rPr lang="de-DE" b="0" dirty="0" err="1"/>
              <a:t>Einfügepunkt</a:t>
            </a:r>
            <a:r>
              <a:rPr lang="de-DE" b="0" dirty="0"/>
              <a:t> für Pilotensitze</a:t>
            </a:r>
          </a:p>
          <a:p>
            <a:pPr marL="342900" indent="-342900">
              <a:buClr>
                <a:schemeClr val="accent2"/>
              </a:buClr>
              <a:buFont typeface="Wingdings" panose="05000000000000000000" pitchFamily="2" charset="2"/>
              <a:buChar char="§"/>
            </a:pPr>
            <a:r>
              <a:rPr lang="de-DE" b="0" dirty="0"/>
              <a:t>alle Pilotenaugenpunkte müssen im Sog. DEP zu liegen kommen</a:t>
            </a:r>
          </a:p>
          <a:p>
            <a:pPr marL="342900" indent="-342900">
              <a:buClr>
                <a:schemeClr val="accent2"/>
              </a:buClr>
              <a:buFont typeface="Wingdings" panose="05000000000000000000" pitchFamily="2" charset="2"/>
              <a:buChar char="§"/>
            </a:pPr>
            <a:r>
              <a:rPr lang="de-DE" b="0" dirty="0"/>
              <a:t>von da aus wird die „Line </a:t>
            </a:r>
            <a:r>
              <a:rPr lang="de-DE" b="0" dirty="0" err="1"/>
              <a:t>of</a:t>
            </a:r>
            <a:r>
              <a:rPr lang="de-DE" b="0" dirty="0"/>
              <a:t> </a:t>
            </a:r>
            <a:r>
              <a:rPr lang="de-DE" b="0" dirty="0" err="1"/>
              <a:t>Sight</a:t>
            </a:r>
            <a:r>
              <a:rPr lang="de-DE" b="0" dirty="0"/>
              <a:t>“ festgelegt</a:t>
            </a:r>
          </a:p>
        </p:txBody>
      </p:sp>
      <p:sp>
        <p:nvSpPr>
          <p:cNvPr id="4" name="Datumsplatzhalter 3"/>
          <p:cNvSpPr>
            <a:spLocks noGrp="1"/>
          </p:cNvSpPr>
          <p:nvPr>
            <p:ph type="dt" sz="half" idx="10"/>
          </p:nvPr>
        </p:nvSpPr>
        <p:spPr/>
        <p:txBody>
          <a:bodyPr/>
          <a:lstStyle/>
          <a:p>
            <a:pPr>
              <a:defRPr/>
            </a:pPr>
            <a:fld id="{53A0DE2E-1F8D-43CA-9D3B-1749B2643332}"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dirty="0" smtClean="0"/>
              <a:t>Seite </a:t>
            </a:r>
            <a:fld id="{6BD377AC-047D-4030-B3AD-26B9BC3EAC15}" type="slidenum">
              <a:rPr lang="de-DE" altLang="de-DE" smtClean="0"/>
              <a:pPr/>
              <a:t>9</a:t>
            </a:fld>
            <a:endParaRPr lang="de-DE" altLang="de-DE" dirty="0"/>
          </a:p>
        </p:txBody>
      </p:sp>
    </p:spTree>
    <p:extLst>
      <p:ext uri="{BB962C8B-B14F-4D97-AF65-F5344CB8AC3E}">
        <p14:creationId xmlns:p14="http://schemas.microsoft.com/office/powerpoint/2010/main" val="4198527112"/>
      </p:ext>
    </p:extLst>
  </p:cSld>
  <p:clrMapOvr>
    <a:masterClrMapping/>
  </p:clrMapOvr>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0_Modul_01</Template>
  <TotalTime>0</TotalTime>
  <Words>2154</Words>
  <Application>Microsoft Office PowerPoint</Application>
  <PresentationFormat>Breitbild</PresentationFormat>
  <Paragraphs>357</Paragraphs>
  <Slides>22</Slides>
  <Notes>13</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22</vt:i4>
      </vt:variant>
    </vt:vector>
  </HeadingPairs>
  <TitlesOfParts>
    <vt:vector size="26" baseType="lpstr">
      <vt:lpstr>Arial</vt:lpstr>
      <vt:lpstr>Verdana</vt:lpstr>
      <vt:lpstr>Wingdings</vt:lpstr>
      <vt:lpstr>KAN_Master</vt:lpstr>
      <vt:lpstr>Anthropometrische und biomechanische Aspekte ergonomischer Gestaltung  Teil 3: Hilfsmittel für die Arbeitsplatz- und Produktauslegung</vt:lpstr>
      <vt:lpstr>Darum geht es</vt:lpstr>
      <vt:lpstr>Hilfsmittel für die Arbeitsplatz- und Produktauslegung</vt:lpstr>
      <vt:lpstr>Hilfsmittel für die Arbeitsplatz- und Produktauslegung</vt:lpstr>
      <vt:lpstr>Schablonensomatographie mit Körperumrissschablonen</vt:lpstr>
      <vt:lpstr>Schablonensomatographie mit Körperumrissschablonen</vt:lpstr>
      <vt:lpstr>Schablonensomatographie - Anwendungsbeispiele</vt:lpstr>
      <vt:lpstr>Sitzbezugspunkte und deren Anwendung</vt:lpstr>
      <vt:lpstr>Weitere Sitzbezugspunkte und deren Anwendung</vt:lpstr>
      <vt:lpstr>Sitzbezugspunkte – Beispiel Sitzindexpunkt Baumaschinen</vt:lpstr>
      <vt:lpstr>Kategorien digitaler Menschmodelle</vt:lpstr>
      <vt:lpstr>Digitale Menschmodelle – Beispiel ChaAT Ergonomics</vt:lpstr>
      <vt:lpstr>Digitale Menschmodelle – Beispiel CharAT Ergonomics</vt:lpstr>
      <vt:lpstr>Digitale Menschmodelle – Beispiel CharAT Ergonomics</vt:lpstr>
      <vt:lpstr>Digitale Menschmodelle – Virtual Reality</vt:lpstr>
      <vt:lpstr>Digitale Menschmodelle – weitere Beispiele</vt:lpstr>
      <vt:lpstr>Wichtige Normen 1</vt:lpstr>
      <vt:lpstr>Wichtige Normen 2</vt:lpstr>
      <vt:lpstr>Wichtige Normen 3</vt:lpstr>
      <vt:lpstr>Wichtige Literatur 1</vt:lpstr>
      <vt:lpstr>Wichtige Literatur 2</vt:lpstr>
      <vt:lpstr>Impressum </vt:lpstr>
    </vt:vector>
  </TitlesOfParts>
  <Company>DGUV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Andreas Schaefer</cp:lastModifiedBy>
  <cp:revision>27</cp:revision>
  <dcterms:created xsi:type="dcterms:W3CDTF">2023-07-17T12:06:45Z</dcterms:created>
  <dcterms:modified xsi:type="dcterms:W3CDTF">2023-09-08T06:41:52Z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