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5"/>
  </p:notesMasterIdLst>
  <p:handoutMasterIdLst>
    <p:handoutMasterId r:id="rId16"/>
  </p:handoutMasterIdLst>
  <p:sldIdLst>
    <p:sldId id="266" r:id="rId2"/>
    <p:sldId id="288" r:id="rId3"/>
    <p:sldId id="289" r:id="rId4"/>
    <p:sldId id="290" r:id="rId5"/>
    <p:sldId id="291" r:id="rId6"/>
    <p:sldId id="292" r:id="rId7"/>
    <p:sldId id="293" r:id="rId8"/>
    <p:sldId id="294" r:id="rId9"/>
    <p:sldId id="295" r:id="rId10"/>
    <p:sldId id="296" r:id="rId11"/>
    <p:sldId id="297" r:id="rId12"/>
    <p:sldId id="299" r:id="rId13"/>
    <p:sldId id="287" r:id="rId14"/>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94"/>
    <a:srgbClr val="FAB500"/>
    <a:srgbClr val="E8E8E8"/>
    <a:srgbClr val="0095DB"/>
    <a:srgbClr val="008C8E"/>
    <a:srgbClr val="FFDB92"/>
    <a:srgbClr val="5775B3"/>
    <a:srgbClr val="577511"/>
    <a:srgbClr val="FFFFFF"/>
    <a:srgbClr val="E14D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7196" autoAdjust="0"/>
  </p:normalViewPr>
  <p:slideViewPr>
    <p:cSldViewPr>
      <p:cViewPr varScale="1">
        <p:scale>
          <a:sx n="80" d="100"/>
          <a:sy n="80" d="100"/>
        </p:scale>
        <p:origin x="72" y="178"/>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t>Joystick: Hand am Griff mit Blick auf den Daumennagel</a:t>
            </a:r>
          </a:p>
          <a:p>
            <a:pPr eaLnBrk="1" hangingPunct="1"/>
            <a:r>
              <a:rPr lang="de-DE" altLang="de-DE" sz="1200" dirty="0" smtClean="0"/>
              <a:t>Beim Auslenken des Joysticks nach vorn wird der Arm nahezu ausgestreckt, daher ist auch diese Entfernung in die Betrachtung mit einzubeziehen.</a:t>
            </a:r>
          </a:p>
          <a:p>
            <a:pPr eaLnBrk="1" hangingPunct="1"/>
            <a:r>
              <a:rPr lang="de-DE" altLang="de-DE" sz="1200" dirty="0" smtClean="0"/>
              <a:t>Maximalkraftwerte: </a:t>
            </a:r>
          </a:p>
          <a:p>
            <a:pPr eaLnBrk="1" hangingPunct="1"/>
            <a:r>
              <a:rPr lang="de-DE" altLang="de-DE" sz="1200" dirty="0" smtClean="0"/>
              <a:t>Höhensteuerung: jeweils Ablesen bei Zug und Schub für vorn-mittel und für vorn-weit</a:t>
            </a:r>
          </a:p>
          <a:p>
            <a:pPr eaLnBrk="1" hangingPunct="1"/>
            <a:r>
              <a:rPr lang="de-DE" altLang="de-DE" sz="1200" dirty="0" smtClean="0"/>
              <a:t>Quersteuerung: jeweils Ablesen bei Handfläche und Handrücken für vorn-mittel</a:t>
            </a:r>
          </a:p>
          <a:p>
            <a:pPr eaLnBrk="1" hangingPunct="1"/>
            <a:r>
              <a:rPr lang="de-DE" altLang="de-DE" sz="1200" dirty="0" smtClean="0"/>
              <a:t>Als Maximalwert wird der kleinste abgelesene Wert genommen, weil dieser den ungünstigsten Kraftangriffspunkt verkörpert (blau markiert).</a:t>
            </a:r>
          </a:p>
          <a:p>
            <a:pPr eaLnBrk="1" hangingPunct="1"/>
            <a:r>
              <a:rPr lang="de-DE" altLang="de-DE" sz="1200" dirty="0" smtClean="0"/>
              <a:t>Nutzergruppe: Personen mit geringer zu erwartenden Körperkräften: ältere Frauen (60 Jahre)</a:t>
            </a:r>
          </a:p>
          <a:p>
            <a:pPr eaLnBrk="1" hangingPunct="1"/>
            <a:r>
              <a:rPr lang="de-DE" altLang="de-DE" sz="1200" dirty="0" smtClean="0"/>
              <a:t>In den Lufttüchtigkeitsforderungen für Segelflugzeuge CS-22 (</a:t>
            </a:r>
            <a:r>
              <a:rPr lang="de-DE" altLang="de-DE" sz="1200" dirty="0" err="1" smtClean="0"/>
              <a:t>Certification</a:t>
            </a:r>
            <a:r>
              <a:rPr lang="de-DE" altLang="de-DE" sz="1200" dirty="0" smtClean="0"/>
              <a:t> </a:t>
            </a:r>
            <a:r>
              <a:rPr lang="de-DE" altLang="de-DE" sz="1200" dirty="0" err="1" smtClean="0"/>
              <a:t>Specifications</a:t>
            </a:r>
            <a:r>
              <a:rPr lang="de-DE" altLang="de-DE" sz="1200" dirty="0" smtClean="0"/>
              <a:t> </a:t>
            </a:r>
            <a:r>
              <a:rPr lang="de-DE" altLang="de-DE" sz="1200" dirty="0" err="1" smtClean="0"/>
              <a:t>for</a:t>
            </a:r>
            <a:r>
              <a:rPr lang="de-DE" altLang="de-DE" sz="1200" dirty="0" smtClean="0"/>
              <a:t> </a:t>
            </a:r>
            <a:r>
              <a:rPr lang="de-DE" altLang="de-DE" sz="1200" dirty="0" err="1" smtClean="0"/>
              <a:t>Sailplanes</a:t>
            </a:r>
            <a:r>
              <a:rPr lang="de-DE" altLang="de-DE" sz="1200" dirty="0" smtClean="0"/>
              <a:t> </a:t>
            </a:r>
            <a:r>
              <a:rPr lang="de-DE" altLang="de-DE" sz="1200" dirty="0" err="1" smtClean="0"/>
              <a:t>and</a:t>
            </a:r>
            <a:r>
              <a:rPr lang="de-DE" altLang="de-DE" sz="1200" dirty="0" smtClean="0"/>
              <a:t> </a:t>
            </a:r>
            <a:r>
              <a:rPr lang="de-DE" altLang="de-DE" sz="1200" dirty="0" err="1" smtClean="0"/>
              <a:t>Powered</a:t>
            </a:r>
            <a:r>
              <a:rPr lang="de-DE" altLang="de-DE" sz="1200" dirty="0" smtClean="0"/>
              <a:t> </a:t>
            </a:r>
            <a:r>
              <a:rPr lang="de-DE" altLang="de-DE" sz="1200" dirty="0" err="1" smtClean="0"/>
              <a:t>Sailplanes</a:t>
            </a:r>
            <a:r>
              <a:rPr lang="de-DE" altLang="de-DE" sz="1200" dirty="0" smtClean="0"/>
              <a:t>) sind Grenzwerte für Flugführerkräfte für gelegentliche und ständige Betätigung angegeben.</a:t>
            </a:r>
          </a:p>
          <a:p>
            <a:pPr eaLnBrk="1" hangingPunct="1"/>
            <a:endParaRPr lang="de-DE" altLang="de-DE" sz="1200" dirty="0" smtClean="0"/>
          </a:p>
          <a:p>
            <a:pPr eaLnBrk="1" hangingPunct="1"/>
            <a:r>
              <a:rPr lang="de-DE" altLang="de-DE" sz="1200" dirty="0" smtClean="0"/>
              <a:t>Diskutiert werden kann z. B. eine andere Handhaltung, wenn z. B. der Steuerknüppel mit Kugelgriff gehalten und ausgelenkt wird bzw. die Lage der Hand in Taillenhöhe.</a:t>
            </a:r>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11</a:t>
            </a:fld>
            <a:endParaRPr lang="de-DE" altLang="de-DE"/>
          </a:p>
        </p:txBody>
      </p:sp>
    </p:spTree>
    <p:extLst>
      <p:ext uri="{BB962C8B-B14F-4D97-AF65-F5344CB8AC3E}">
        <p14:creationId xmlns:p14="http://schemas.microsoft.com/office/powerpoint/2010/main" val="35688540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Christiane.Kamusella@tu-dresden.de" TargetMode="Externa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7.wmf"/></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dirty="0"/>
              <a:t>Anthropometrische und biomechanische Aspekte ergonomischer Gestaltung</a:t>
            </a:r>
            <a:br>
              <a:rPr lang="de-DE" dirty="0"/>
            </a:br>
            <a:r>
              <a:rPr lang="de-DE" sz="2400" dirty="0"/>
              <a:t/>
            </a:r>
            <a:br>
              <a:rPr lang="de-DE" sz="2400" dirty="0"/>
            </a:br>
            <a:r>
              <a:rPr lang="de-DE" sz="2400" dirty="0"/>
              <a:t>Übung 2: Ermittlung zulässiger Handkräfte für den Steuerknüppel eines Segelflugzeugs</a:t>
            </a:r>
            <a:endParaRPr lang="de-DE" altLang="de-DE"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2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Lösung</a:t>
            </a:r>
            <a:endParaRPr lang="de-DE" dirty="0"/>
          </a:p>
        </p:txBody>
      </p:sp>
      <p:sp>
        <p:nvSpPr>
          <p:cNvPr id="8" name="Inhaltsplatzhalter 2"/>
          <p:cNvSpPr>
            <a:spLocks noGrp="1"/>
          </p:cNvSpPr>
          <p:nvPr>
            <p:ph idx="1"/>
          </p:nvPr>
        </p:nvSpPr>
        <p:spPr>
          <a:xfrm>
            <a:off x="719667" y="1412776"/>
            <a:ext cx="10920949" cy="4897437"/>
          </a:xfrm>
        </p:spPr>
        <p:txBody>
          <a:bodyPr/>
          <a:lstStyle/>
          <a:p>
            <a:pPr defTabSz="1366838">
              <a:lnSpc>
                <a:spcPct val="120000"/>
              </a:lnSpc>
              <a:spcBef>
                <a:spcPct val="10000"/>
              </a:spcBef>
              <a:tabLst>
                <a:tab pos="3136900" algn="l"/>
                <a:tab pos="6813550" algn="l"/>
              </a:tabLst>
              <a:defRPr/>
            </a:pPr>
            <a:r>
              <a:rPr lang="de-DE" sz="1800" dirty="0">
                <a:solidFill>
                  <a:srgbClr val="336699"/>
                </a:solidFill>
                <a:latin typeface="Arial" charset="0"/>
                <a:cs typeface="Arial" charset="0"/>
              </a:rPr>
              <a:t>Kraftangriffspunkt im Bewegungsraum:</a:t>
            </a:r>
          </a:p>
          <a:p>
            <a:pPr defTabSz="1366838">
              <a:lnSpc>
                <a:spcPct val="120000"/>
              </a:lnSpc>
              <a:spcBef>
                <a:spcPct val="10000"/>
              </a:spcBef>
              <a:tabLst>
                <a:tab pos="3136900" algn="l"/>
                <a:tab pos="6813550" algn="l"/>
              </a:tabLst>
              <a:defRPr/>
            </a:pPr>
            <a:r>
              <a:rPr lang="de-DE" b="0" dirty="0">
                <a:solidFill>
                  <a:srgbClr val="000000"/>
                </a:solidFill>
                <a:latin typeface="Arial" charset="0"/>
                <a:cs typeface="Arial" charset="0"/>
              </a:rPr>
              <a:t>	</a:t>
            </a:r>
            <a:r>
              <a:rPr lang="de-DE" sz="1800" b="0" dirty="0" smtClean="0">
                <a:solidFill>
                  <a:srgbClr val="000000"/>
                </a:solidFill>
                <a:latin typeface="Arial" charset="0"/>
                <a:cs typeface="Arial" charset="0"/>
              </a:rPr>
              <a:t>Höhensteuerung</a:t>
            </a:r>
            <a:r>
              <a:rPr lang="de-DE" sz="1800" b="0" dirty="0">
                <a:solidFill>
                  <a:srgbClr val="000000"/>
                </a:solidFill>
                <a:latin typeface="Arial" charset="0"/>
                <a:cs typeface="Arial" charset="0"/>
              </a:rPr>
              <a:t>: 	</a:t>
            </a:r>
            <a:r>
              <a:rPr lang="de-DE" sz="1800" b="0" dirty="0" smtClean="0">
                <a:solidFill>
                  <a:srgbClr val="000000"/>
                </a:solidFill>
                <a:latin typeface="Arial" charset="0"/>
                <a:cs typeface="Arial" charset="0"/>
              </a:rPr>
              <a:t>Quersteuerung</a:t>
            </a:r>
            <a:r>
              <a:rPr lang="de-DE" sz="1800" b="0" dirty="0">
                <a:solidFill>
                  <a:srgbClr val="000000"/>
                </a:solidFill>
                <a:latin typeface="Arial" charset="0"/>
                <a:cs typeface="Arial" charset="0"/>
              </a:rPr>
              <a:t>:</a:t>
            </a: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rPr>
              <a:t>Handstellung: 	</a:t>
            </a:r>
            <a:endParaRPr lang="de-DE" sz="1800" b="0" dirty="0" smtClean="0">
              <a:solidFill>
                <a:srgbClr val="000000"/>
              </a:solidFill>
              <a:latin typeface="Arial" charset="0"/>
              <a:cs typeface="Arial" charset="0"/>
            </a:endParaRPr>
          </a:p>
          <a:p>
            <a:pPr defTabSz="1366838">
              <a:lnSpc>
                <a:spcPct val="120000"/>
              </a:lnSpc>
              <a:spcBef>
                <a:spcPct val="10000"/>
              </a:spcBef>
              <a:tabLst>
                <a:tab pos="3136900" algn="l"/>
                <a:tab pos="6813550" algn="l"/>
              </a:tabLst>
              <a:defRPr/>
            </a:pPr>
            <a:r>
              <a:rPr lang="de-DE" sz="1800" b="0" dirty="0" smtClean="0">
                <a:solidFill>
                  <a:srgbClr val="000000"/>
                </a:solidFill>
                <a:latin typeface="Arial" charset="0"/>
                <a:cs typeface="Arial" charset="0"/>
              </a:rPr>
              <a:t>Zone: 	</a:t>
            </a:r>
          </a:p>
          <a:p>
            <a:pPr defTabSz="1366838">
              <a:lnSpc>
                <a:spcPct val="120000"/>
              </a:lnSpc>
              <a:spcBef>
                <a:spcPct val="10000"/>
              </a:spcBef>
              <a:tabLst>
                <a:tab pos="3136900" algn="l"/>
                <a:tab pos="6813550" algn="l"/>
              </a:tabLst>
              <a:defRPr/>
            </a:pPr>
            <a:r>
              <a:rPr lang="de-DE" sz="1800" b="0" dirty="0" smtClean="0">
                <a:solidFill>
                  <a:srgbClr val="000000"/>
                </a:solidFill>
                <a:latin typeface="Arial" charset="0"/>
                <a:cs typeface="Arial" charset="0"/>
              </a:rPr>
              <a:t>Richtung</a:t>
            </a:r>
            <a:r>
              <a:rPr lang="de-DE" sz="1800" b="0" dirty="0">
                <a:solidFill>
                  <a:srgbClr val="000000"/>
                </a:solidFill>
                <a:latin typeface="Arial" charset="0"/>
                <a:cs typeface="Arial" charset="0"/>
              </a:rPr>
              <a:t>, Weite: 	</a:t>
            </a: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sym typeface="Wingdings" pitchFamily="2" charset="2"/>
              </a:rPr>
              <a:t>Maximalkraft in N: 	</a:t>
            </a:r>
            <a:endParaRPr lang="de-DE" sz="1800" b="0" dirty="0">
              <a:solidFill>
                <a:srgbClr val="000000"/>
              </a:solidFill>
              <a:latin typeface="Arial" charset="0"/>
              <a:cs typeface="Arial" charset="0"/>
            </a:endParaRPr>
          </a:p>
          <a:p>
            <a:pPr defTabSz="1366838">
              <a:lnSpc>
                <a:spcPct val="120000"/>
              </a:lnSpc>
              <a:spcBef>
                <a:spcPct val="10000"/>
              </a:spcBef>
              <a:tabLst>
                <a:tab pos="3136900" algn="l"/>
                <a:tab pos="6813550" algn="l"/>
              </a:tabLst>
              <a:defRPr/>
            </a:pPr>
            <a:r>
              <a:rPr lang="de-DE" sz="1800" dirty="0">
                <a:solidFill>
                  <a:srgbClr val="336699"/>
                </a:solidFill>
                <a:latin typeface="Arial" charset="0"/>
                <a:cs typeface="Arial" charset="0"/>
              </a:rPr>
              <a:t>Reduktionsfaktoren:</a:t>
            </a: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rPr>
              <a:t>Alter/ Geschlecht: 	</a:t>
            </a:r>
          </a:p>
          <a:p>
            <a:pPr defTabSz="1366838">
              <a:lnSpc>
                <a:spcPct val="120000"/>
              </a:lnSpc>
              <a:spcBef>
                <a:spcPct val="10000"/>
              </a:spcBef>
              <a:tabLst>
                <a:tab pos="3136900" algn="l"/>
                <a:tab pos="6813550" algn="l"/>
              </a:tabLst>
              <a:defRPr/>
            </a:pPr>
            <a:r>
              <a:rPr lang="de-DE" sz="1800" b="0" dirty="0" err="1">
                <a:solidFill>
                  <a:srgbClr val="000000"/>
                </a:solidFill>
                <a:latin typeface="Arial" charset="0"/>
                <a:cs typeface="Arial" charset="0"/>
              </a:rPr>
              <a:t>Trainiertheit</a:t>
            </a:r>
            <a:r>
              <a:rPr lang="de-DE" sz="1800" b="0" dirty="0">
                <a:solidFill>
                  <a:srgbClr val="000000"/>
                </a:solidFill>
                <a:latin typeface="Arial" charset="0"/>
                <a:cs typeface="Arial" charset="0"/>
              </a:rPr>
              <a:t>: 	</a:t>
            </a: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rPr>
              <a:t>Nutzungshäufigkeit: 	Annahme: 1h Flugzeit, ca. 30-60 Betätigungen</a:t>
            </a:r>
          </a:p>
          <a:p>
            <a:pPr defTabSz="1366838">
              <a:lnSpc>
                <a:spcPct val="120000"/>
              </a:lnSpc>
              <a:spcBef>
                <a:spcPct val="10000"/>
              </a:spcBef>
              <a:tabLst>
                <a:tab pos="3136900" algn="l"/>
                <a:tab pos="6813550" algn="l"/>
              </a:tabLst>
              <a:defRPr/>
            </a:pPr>
            <a:endParaRPr lang="de-DE" sz="1800" b="0" dirty="0">
              <a:solidFill>
                <a:srgbClr val="000000"/>
              </a:solidFill>
              <a:latin typeface="Arial" charset="0"/>
              <a:cs typeface="Arial" charset="0"/>
              <a:sym typeface="Wingdings" pitchFamily="2" charset="2"/>
            </a:endParaRP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sym typeface="Wingdings" pitchFamily="2" charset="2"/>
              </a:rPr>
              <a:t>zulässige Kraft = 	</a:t>
            </a:r>
          </a:p>
          <a:p>
            <a:pPr defTabSz="1366838">
              <a:lnSpc>
                <a:spcPct val="120000"/>
              </a:lnSpc>
              <a:spcBef>
                <a:spcPct val="10000"/>
              </a:spcBef>
              <a:tabLst>
                <a:tab pos="3136900" algn="l"/>
                <a:tab pos="6813550" algn="l"/>
              </a:tabLst>
              <a:defRPr/>
            </a:pPr>
            <a:r>
              <a:rPr lang="en-US" sz="1800" dirty="0" err="1">
                <a:solidFill>
                  <a:srgbClr val="336699"/>
                </a:solidFill>
                <a:latin typeface="Arial" charset="0"/>
                <a:cs typeface="Arial" charset="0"/>
                <a:sym typeface="Wingdings" pitchFamily="2" charset="2"/>
              </a:rPr>
              <a:t>zulässige</a:t>
            </a:r>
            <a:r>
              <a:rPr lang="en-US" sz="1800" dirty="0">
                <a:solidFill>
                  <a:srgbClr val="336699"/>
                </a:solidFill>
                <a:latin typeface="Arial" charset="0"/>
                <a:cs typeface="Arial" charset="0"/>
                <a:sym typeface="Wingdings" pitchFamily="2" charset="2"/>
              </a:rPr>
              <a:t> Kraft:  	</a:t>
            </a:r>
          </a:p>
          <a:p>
            <a:pPr defTabSz="1366838">
              <a:lnSpc>
                <a:spcPct val="120000"/>
              </a:lnSpc>
              <a:spcBef>
                <a:spcPct val="10000"/>
              </a:spcBef>
              <a:tabLst>
                <a:tab pos="3136900" algn="l"/>
                <a:tab pos="6813550" algn="l"/>
              </a:tabLst>
              <a:defRPr/>
            </a:pPr>
            <a:r>
              <a:rPr lang="en-US" sz="1600" dirty="0">
                <a:solidFill>
                  <a:srgbClr val="336699"/>
                </a:solidFill>
                <a:latin typeface="Arial" charset="0"/>
                <a:cs typeface="Arial" charset="0"/>
                <a:sym typeface="Wingdings" pitchFamily="2" charset="2"/>
              </a:rPr>
              <a:t>s. </a:t>
            </a:r>
            <a:r>
              <a:rPr lang="en-US" sz="1600" dirty="0" err="1">
                <a:solidFill>
                  <a:srgbClr val="336699"/>
                </a:solidFill>
                <a:latin typeface="Arial" charset="0"/>
                <a:cs typeface="Arial" charset="0"/>
                <a:sym typeface="Wingdings" pitchFamily="2" charset="2"/>
              </a:rPr>
              <a:t>Bauvorschriften</a:t>
            </a:r>
            <a:r>
              <a:rPr lang="en-US" sz="1600" dirty="0">
                <a:solidFill>
                  <a:srgbClr val="336699"/>
                </a:solidFill>
                <a:latin typeface="Arial" charset="0"/>
                <a:cs typeface="Arial" charset="0"/>
                <a:sym typeface="Wingdings" pitchFamily="2" charset="2"/>
              </a:rPr>
              <a:t> CS-22	</a:t>
            </a:r>
            <a:r>
              <a:rPr lang="en-US" sz="1800" dirty="0">
                <a:solidFill>
                  <a:srgbClr val="336699"/>
                </a:solidFill>
                <a:latin typeface="Arial" charset="0"/>
                <a:cs typeface="Arial" charset="0"/>
                <a:sym typeface="Wingdings" pitchFamily="2" charset="2"/>
              </a:rPr>
              <a:t>	</a:t>
            </a:r>
            <a:endParaRPr lang="de-DE" dirty="0"/>
          </a:p>
        </p:txBody>
      </p:sp>
      <p:sp>
        <p:nvSpPr>
          <p:cNvPr id="4" name="Datumsplatzhalter 3"/>
          <p:cNvSpPr>
            <a:spLocks noGrp="1"/>
          </p:cNvSpPr>
          <p:nvPr>
            <p:ph type="dt" sz="half" idx="10"/>
          </p:nvPr>
        </p:nvSpPr>
        <p:spPr/>
        <p:txBody>
          <a:bodyPr/>
          <a:lstStyle/>
          <a:p>
            <a:pPr>
              <a:defRPr/>
            </a:pPr>
            <a:fld id="{EE512E62-7672-4B91-A4E6-1A2D58B138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10</a:t>
            </a:fld>
            <a:endParaRPr lang="de-DE" altLang="de-DE"/>
          </a:p>
        </p:txBody>
      </p:sp>
    </p:spTree>
    <p:extLst>
      <p:ext uri="{BB962C8B-B14F-4D97-AF65-F5344CB8AC3E}">
        <p14:creationId xmlns:p14="http://schemas.microsoft.com/office/powerpoint/2010/main" val="1260494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Lösung</a:t>
            </a:r>
            <a:endParaRPr lang="de-DE" dirty="0"/>
          </a:p>
        </p:txBody>
      </p:sp>
      <p:sp>
        <p:nvSpPr>
          <p:cNvPr id="3" name="Inhaltsplatzhalter 2"/>
          <p:cNvSpPr>
            <a:spLocks noGrp="1"/>
          </p:cNvSpPr>
          <p:nvPr>
            <p:ph idx="1"/>
          </p:nvPr>
        </p:nvSpPr>
        <p:spPr>
          <a:xfrm>
            <a:off x="719667" y="1412776"/>
            <a:ext cx="10920949" cy="4897437"/>
          </a:xfrm>
        </p:spPr>
        <p:txBody>
          <a:bodyPr/>
          <a:lstStyle/>
          <a:p>
            <a:pPr defTabSz="1366838">
              <a:lnSpc>
                <a:spcPct val="120000"/>
              </a:lnSpc>
              <a:spcBef>
                <a:spcPct val="10000"/>
              </a:spcBef>
              <a:tabLst>
                <a:tab pos="3136900" algn="l"/>
                <a:tab pos="6813550" algn="l"/>
              </a:tabLst>
              <a:defRPr/>
            </a:pPr>
            <a:r>
              <a:rPr lang="de-DE" sz="1800" dirty="0">
                <a:solidFill>
                  <a:srgbClr val="336699"/>
                </a:solidFill>
                <a:latin typeface="Arial" charset="0"/>
                <a:cs typeface="Arial" charset="0"/>
              </a:rPr>
              <a:t>Kraftangriffspunkt im Bewegungsraum:</a:t>
            </a:r>
          </a:p>
          <a:p>
            <a:pPr defTabSz="1366838">
              <a:lnSpc>
                <a:spcPct val="120000"/>
              </a:lnSpc>
              <a:spcBef>
                <a:spcPct val="10000"/>
              </a:spcBef>
              <a:tabLst>
                <a:tab pos="3136900" algn="l"/>
                <a:tab pos="6813550" algn="l"/>
              </a:tabLst>
              <a:defRPr/>
            </a:pPr>
            <a:r>
              <a:rPr lang="de-DE" b="0" dirty="0">
                <a:solidFill>
                  <a:srgbClr val="000000"/>
                </a:solidFill>
                <a:latin typeface="Arial" charset="0"/>
                <a:cs typeface="Arial" charset="0"/>
              </a:rPr>
              <a:t>	</a:t>
            </a:r>
            <a:r>
              <a:rPr lang="de-DE" sz="1800" b="0" dirty="0" smtClean="0">
                <a:solidFill>
                  <a:srgbClr val="000000"/>
                </a:solidFill>
                <a:latin typeface="Arial" charset="0"/>
                <a:cs typeface="Arial" charset="0"/>
              </a:rPr>
              <a:t>Höhensteuerung</a:t>
            </a:r>
            <a:r>
              <a:rPr lang="de-DE" sz="1800" b="0" dirty="0">
                <a:solidFill>
                  <a:srgbClr val="000000"/>
                </a:solidFill>
                <a:latin typeface="Arial" charset="0"/>
                <a:cs typeface="Arial" charset="0"/>
              </a:rPr>
              <a:t>: 	</a:t>
            </a:r>
            <a:r>
              <a:rPr lang="de-DE" sz="1800" b="0" dirty="0" smtClean="0">
                <a:solidFill>
                  <a:srgbClr val="000000"/>
                </a:solidFill>
                <a:latin typeface="Arial" charset="0"/>
                <a:cs typeface="Arial" charset="0"/>
              </a:rPr>
              <a:t>Quersteuerung</a:t>
            </a:r>
            <a:r>
              <a:rPr lang="de-DE" sz="1800" b="0" dirty="0">
                <a:solidFill>
                  <a:srgbClr val="000000"/>
                </a:solidFill>
                <a:latin typeface="Arial" charset="0"/>
                <a:cs typeface="Arial" charset="0"/>
              </a:rPr>
              <a:t>:</a:t>
            </a: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rPr>
              <a:t>Handstellung: 	</a:t>
            </a:r>
            <a:r>
              <a:rPr lang="de-DE" sz="1800" b="0" dirty="0" smtClean="0">
                <a:solidFill>
                  <a:srgbClr val="000000"/>
                </a:solidFill>
                <a:latin typeface="Arial" charset="0"/>
                <a:cs typeface="Arial" charset="0"/>
              </a:rPr>
              <a:t>1</a:t>
            </a:r>
            <a:r>
              <a:rPr lang="de-DE" sz="1800" b="0" dirty="0">
                <a:solidFill>
                  <a:srgbClr val="000000"/>
                </a:solidFill>
                <a:latin typeface="Arial" charset="0"/>
                <a:cs typeface="Arial" charset="0"/>
              </a:rPr>
              <a:t>		</a:t>
            </a:r>
            <a:r>
              <a:rPr lang="de-DE" sz="1800" b="0" dirty="0" smtClean="0">
                <a:solidFill>
                  <a:srgbClr val="000000"/>
                </a:solidFill>
                <a:latin typeface="Arial" charset="0"/>
                <a:cs typeface="Arial" charset="0"/>
              </a:rPr>
              <a:t>1</a:t>
            </a:r>
            <a:endParaRPr lang="de-DE" sz="1800" b="0" dirty="0">
              <a:solidFill>
                <a:srgbClr val="000000"/>
              </a:solidFill>
              <a:latin typeface="Arial" charset="0"/>
              <a:cs typeface="Arial" charset="0"/>
            </a:endParaRP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rPr>
              <a:t>Zone: 	</a:t>
            </a:r>
            <a:r>
              <a:rPr lang="de-DE" sz="1800" b="0" dirty="0" smtClean="0">
                <a:solidFill>
                  <a:srgbClr val="000000"/>
                </a:solidFill>
                <a:latin typeface="Arial" charset="0"/>
                <a:cs typeface="Arial" charset="0"/>
              </a:rPr>
              <a:t>IV </a:t>
            </a:r>
            <a:r>
              <a:rPr lang="de-DE" sz="1800" b="0" dirty="0">
                <a:solidFill>
                  <a:srgbClr val="000000"/>
                </a:solidFill>
                <a:latin typeface="Arial" charset="0"/>
                <a:cs typeface="Arial" charset="0"/>
              </a:rPr>
              <a:t>- Zug-Schub	</a:t>
            </a:r>
            <a:r>
              <a:rPr lang="de-DE" sz="1800" b="0" dirty="0" smtClean="0">
                <a:solidFill>
                  <a:srgbClr val="000000"/>
                </a:solidFill>
                <a:latin typeface="Arial" charset="0"/>
                <a:cs typeface="Arial" charset="0"/>
              </a:rPr>
              <a:t>IV </a:t>
            </a:r>
            <a:r>
              <a:rPr lang="de-DE" sz="1800" b="0" dirty="0">
                <a:solidFill>
                  <a:srgbClr val="000000"/>
                </a:solidFill>
                <a:latin typeface="Arial" charset="0"/>
                <a:cs typeface="Arial" charset="0"/>
              </a:rPr>
              <a:t>- Handfläche, Handrücken </a:t>
            </a: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rPr>
              <a:t>Richtung, Weite: 	</a:t>
            </a:r>
            <a:r>
              <a:rPr lang="de-DE" sz="1800" b="0" dirty="0" smtClean="0">
                <a:solidFill>
                  <a:srgbClr val="000000"/>
                </a:solidFill>
                <a:latin typeface="Arial" charset="0"/>
                <a:cs typeface="Arial" charset="0"/>
              </a:rPr>
              <a:t>vorn</a:t>
            </a:r>
            <a:r>
              <a:rPr lang="de-DE" sz="1800" b="0" dirty="0">
                <a:solidFill>
                  <a:srgbClr val="000000"/>
                </a:solidFill>
                <a:latin typeface="Arial" charset="0"/>
                <a:cs typeface="Arial" charset="0"/>
              </a:rPr>
              <a:t>, mittel-fern	</a:t>
            </a:r>
            <a:r>
              <a:rPr lang="de-DE" sz="1800" b="0" dirty="0" smtClean="0">
                <a:solidFill>
                  <a:srgbClr val="000000"/>
                </a:solidFill>
                <a:latin typeface="Arial" charset="0"/>
                <a:cs typeface="Arial" charset="0"/>
              </a:rPr>
              <a:t>vorn</a:t>
            </a:r>
            <a:r>
              <a:rPr lang="de-DE" sz="1800" b="0" dirty="0">
                <a:solidFill>
                  <a:srgbClr val="000000"/>
                </a:solidFill>
                <a:latin typeface="Arial" charset="0"/>
                <a:cs typeface="Arial" charset="0"/>
              </a:rPr>
              <a:t>, mittel</a:t>
            </a: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sym typeface="Wingdings" pitchFamily="2" charset="2"/>
              </a:rPr>
              <a:t>Maximalkraft in N: 	</a:t>
            </a:r>
            <a:r>
              <a:rPr lang="de-DE" sz="1800" dirty="0">
                <a:solidFill>
                  <a:srgbClr val="336699"/>
                </a:solidFill>
                <a:latin typeface="Arial" charset="0"/>
                <a:cs typeface="Arial" charset="0"/>
                <a:sym typeface="Wingdings" pitchFamily="2" charset="2"/>
              </a:rPr>
              <a:t>385</a:t>
            </a:r>
            <a:r>
              <a:rPr lang="de-DE" sz="1800" b="0" dirty="0">
                <a:solidFill>
                  <a:srgbClr val="000000"/>
                </a:solidFill>
                <a:latin typeface="Arial" charset="0"/>
                <a:cs typeface="Arial" charset="0"/>
                <a:sym typeface="Wingdings" pitchFamily="2" charset="2"/>
              </a:rPr>
              <a:t>–400-465-555</a:t>
            </a:r>
            <a:r>
              <a:rPr lang="de-DE" sz="1800" dirty="0">
                <a:solidFill>
                  <a:srgbClr val="000000"/>
                </a:solidFill>
                <a:effectLst>
                  <a:outerShdw blurRad="38100" dist="38100" dir="2700000" algn="tl">
                    <a:srgbClr val="C0C0C0"/>
                  </a:outerShdw>
                </a:effectLst>
                <a:latin typeface="Arial" charset="0"/>
                <a:cs typeface="Arial" charset="0"/>
              </a:rPr>
              <a:t> 	</a:t>
            </a:r>
            <a:r>
              <a:rPr lang="de-DE" sz="1800" dirty="0">
                <a:solidFill>
                  <a:srgbClr val="336699"/>
                </a:solidFill>
                <a:latin typeface="Arial" charset="0"/>
                <a:cs typeface="Arial" charset="0"/>
              </a:rPr>
              <a:t>170</a:t>
            </a:r>
            <a:r>
              <a:rPr lang="de-DE" sz="1800" b="0" dirty="0">
                <a:solidFill>
                  <a:srgbClr val="000000"/>
                </a:solidFill>
                <a:latin typeface="Arial" charset="0"/>
                <a:cs typeface="Arial" charset="0"/>
              </a:rPr>
              <a:t>-225</a:t>
            </a:r>
          </a:p>
          <a:p>
            <a:pPr defTabSz="1366838">
              <a:lnSpc>
                <a:spcPct val="120000"/>
              </a:lnSpc>
              <a:spcBef>
                <a:spcPct val="10000"/>
              </a:spcBef>
              <a:tabLst>
                <a:tab pos="3136900" algn="l"/>
                <a:tab pos="6813550" algn="l"/>
              </a:tabLst>
              <a:defRPr/>
            </a:pPr>
            <a:r>
              <a:rPr lang="de-DE" sz="1800" dirty="0">
                <a:solidFill>
                  <a:srgbClr val="336699"/>
                </a:solidFill>
                <a:latin typeface="Arial" charset="0"/>
                <a:cs typeface="Arial" charset="0"/>
              </a:rPr>
              <a:t>Reduktionsfaktoren:</a:t>
            </a: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rPr>
              <a:t>Alter/ Geschlecht: 	</a:t>
            </a:r>
            <a:r>
              <a:rPr lang="de-DE" sz="1800" b="0" dirty="0" smtClean="0">
                <a:solidFill>
                  <a:srgbClr val="000000"/>
                </a:solidFill>
                <a:latin typeface="Arial" charset="0"/>
                <a:cs typeface="Arial" charset="0"/>
              </a:rPr>
              <a:t>Frauen </a:t>
            </a:r>
            <a:r>
              <a:rPr lang="de-DE" sz="1800" b="0" dirty="0">
                <a:solidFill>
                  <a:srgbClr val="000000"/>
                </a:solidFill>
                <a:latin typeface="Arial" charset="0"/>
                <a:cs typeface="Arial" charset="0"/>
              </a:rPr>
              <a:t>60 Jahre:  0.40</a:t>
            </a:r>
          </a:p>
          <a:p>
            <a:pPr defTabSz="1366838">
              <a:lnSpc>
                <a:spcPct val="120000"/>
              </a:lnSpc>
              <a:spcBef>
                <a:spcPct val="10000"/>
              </a:spcBef>
              <a:tabLst>
                <a:tab pos="3136900" algn="l"/>
                <a:tab pos="6813550" algn="l"/>
              </a:tabLst>
              <a:defRPr/>
            </a:pPr>
            <a:r>
              <a:rPr lang="de-DE" sz="1800" b="0" dirty="0" err="1">
                <a:solidFill>
                  <a:srgbClr val="000000"/>
                </a:solidFill>
                <a:latin typeface="Arial" charset="0"/>
                <a:cs typeface="Arial" charset="0"/>
              </a:rPr>
              <a:t>Trainiertheit</a:t>
            </a:r>
            <a:r>
              <a:rPr lang="de-DE" sz="1800" b="0" dirty="0">
                <a:solidFill>
                  <a:srgbClr val="000000"/>
                </a:solidFill>
                <a:latin typeface="Arial" charset="0"/>
                <a:cs typeface="Arial" charset="0"/>
              </a:rPr>
              <a:t>: 	</a:t>
            </a:r>
            <a:r>
              <a:rPr lang="de-DE" sz="1800" b="0" dirty="0" smtClean="0">
                <a:solidFill>
                  <a:srgbClr val="000000"/>
                </a:solidFill>
                <a:latin typeface="Arial" charset="0"/>
                <a:cs typeface="Arial" charset="0"/>
              </a:rPr>
              <a:t>1.0</a:t>
            </a:r>
            <a:endParaRPr lang="de-DE" sz="1800" b="0" dirty="0">
              <a:solidFill>
                <a:srgbClr val="000000"/>
              </a:solidFill>
              <a:latin typeface="Arial" charset="0"/>
              <a:cs typeface="Arial" charset="0"/>
            </a:endParaRP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rPr>
              <a:t>Nutzungshäufigkeit: 	Annahme: 1h Flugzeit, ca. 30-60 Betätigungen</a:t>
            </a: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sym typeface="Wingdings" pitchFamily="2" charset="2"/>
              </a:rPr>
              <a:t></a:t>
            </a:r>
            <a:r>
              <a:rPr lang="de-DE" sz="1800" b="0" dirty="0">
                <a:solidFill>
                  <a:srgbClr val="000000"/>
                </a:solidFill>
                <a:latin typeface="Arial" charset="0"/>
                <a:cs typeface="Arial" charset="0"/>
              </a:rPr>
              <a:t> dynamische Kraftanstrengung: </a:t>
            </a:r>
            <a:r>
              <a:rPr lang="de-DE" sz="1800" b="0" dirty="0">
                <a:solidFill>
                  <a:srgbClr val="000000"/>
                </a:solidFill>
                <a:latin typeface="Arial" charset="0"/>
                <a:cs typeface="Arial" charset="0"/>
                <a:sym typeface="Wingdings" pitchFamily="2" charset="2"/>
              </a:rPr>
              <a:t>		0.45</a:t>
            </a:r>
          </a:p>
          <a:p>
            <a:pPr defTabSz="1366838">
              <a:lnSpc>
                <a:spcPct val="120000"/>
              </a:lnSpc>
              <a:spcBef>
                <a:spcPct val="10000"/>
              </a:spcBef>
              <a:tabLst>
                <a:tab pos="3136900" algn="l"/>
                <a:tab pos="6813550" algn="l"/>
              </a:tabLst>
              <a:defRPr/>
            </a:pPr>
            <a:r>
              <a:rPr lang="de-DE" sz="1800" b="0" dirty="0">
                <a:solidFill>
                  <a:srgbClr val="000000"/>
                </a:solidFill>
                <a:latin typeface="Arial" charset="0"/>
                <a:cs typeface="Arial" charset="0"/>
                <a:sym typeface="Wingdings" pitchFamily="2" charset="2"/>
              </a:rPr>
              <a:t>zulässige Kraft = 	</a:t>
            </a:r>
            <a:r>
              <a:rPr lang="de-DE" sz="1800" b="0" dirty="0" smtClean="0">
                <a:solidFill>
                  <a:srgbClr val="000000"/>
                </a:solidFill>
                <a:latin typeface="Arial" charset="0"/>
                <a:cs typeface="Arial" charset="0"/>
                <a:sym typeface="Wingdings" pitchFamily="2" charset="2"/>
              </a:rPr>
              <a:t>385 </a:t>
            </a:r>
            <a:r>
              <a:rPr lang="de-DE" sz="1800" b="0" dirty="0">
                <a:solidFill>
                  <a:srgbClr val="000000"/>
                </a:solidFill>
                <a:latin typeface="Arial" charset="0"/>
                <a:cs typeface="Arial" charset="0"/>
                <a:sym typeface="Wingdings" pitchFamily="2" charset="2"/>
              </a:rPr>
              <a:t>N · 0.40 · 0.45 	170 · 0.40 · 0.45</a:t>
            </a:r>
          </a:p>
          <a:p>
            <a:pPr defTabSz="1366838">
              <a:lnSpc>
                <a:spcPct val="120000"/>
              </a:lnSpc>
              <a:spcBef>
                <a:spcPct val="10000"/>
              </a:spcBef>
              <a:tabLst>
                <a:tab pos="3136900" algn="l"/>
                <a:tab pos="6813550" algn="l"/>
              </a:tabLst>
              <a:defRPr/>
            </a:pPr>
            <a:r>
              <a:rPr lang="en-US" sz="1800" dirty="0" err="1">
                <a:solidFill>
                  <a:srgbClr val="336699"/>
                </a:solidFill>
                <a:latin typeface="Arial" charset="0"/>
                <a:cs typeface="Arial" charset="0"/>
                <a:sym typeface="Wingdings" pitchFamily="2" charset="2"/>
              </a:rPr>
              <a:t>zulässige</a:t>
            </a:r>
            <a:r>
              <a:rPr lang="en-US" sz="1800" dirty="0">
                <a:solidFill>
                  <a:srgbClr val="336699"/>
                </a:solidFill>
                <a:latin typeface="Arial" charset="0"/>
                <a:cs typeface="Arial" charset="0"/>
                <a:sym typeface="Wingdings" pitchFamily="2" charset="2"/>
              </a:rPr>
              <a:t> Kraft:  	ca. 70 N		</a:t>
            </a:r>
            <a:r>
              <a:rPr lang="en-US" sz="1800" dirty="0" smtClean="0">
                <a:solidFill>
                  <a:srgbClr val="336699"/>
                </a:solidFill>
                <a:latin typeface="Arial" charset="0"/>
                <a:cs typeface="Arial" charset="0"/>
                <a:sym typeface="Wingdings" pitchFamily="2" charset="2"/>
              </a:rPr>
              <a:t>ca</a:t>
            </a:r>
            <a:r>
              <a:rPr lang="en-US" sz="1800" dirty="0">
                <a:solidFill>
                  <a:srgbClr val="336699"/>
                </a:solidFill>
                <a:latin typeface="Arial" charset="0"/>
                <a:cs typeface="Arial" charset="0"/>
                <a:sym typeface="Wingdings" pitchFamily="2" charset="2"/>
              </a:rPr>
              <a:t>. 30 N</a:t>
            </a:r>
          </a:p>
          <a:p>
            <a:pPr defTabSz="1366838">
              <a:lnSpc>
                <a:spcPct val="120000"/>
              </a:lnSpc>
              <a:spcBef>
                <a:spcPct val="10000"/>
              </a:spcBef>
              <a:tabLst>
                <a:tab pos="3136900" algn="l"/>
                <a:tab pos="6813550" algn="l"/>
              </a:tabLst>
              <a:defRPr/>
            </a:pPr>
            <a:r>
              <a:rPr lang="en-US" sz="1600" dirty="0">
                <a:solidFill>
                  <a:srgbClr val="336699"/>
                </a:solidFill>
                <a:latin typeface="Arial" charset="0"/>
                <a:cs typeface="Arial" charset="0"/>
                <a:sym typeface="Wingdings" pitchFamily="2" charset="2"/>
              </a:rPr>
              <a:t>s. </a:t>
            </a:r>
            <a:r>
              <a:rPr lang="en-US" sz="1600" dirty="0" err="1">
                <a:solidFill>
                  <a:srgbClr val="336699"/>
                </a:solidFill>
                <a:latin typeface="Arial" charset="0"/>
                <a:cs typeface="Arial" charset="0"/>
                <a:sym typeface="Wingdings" pitchFamily="2" charset="2"/>
              </a:rPr>
              <a:t>Bauvorschriften</a:t>
            </a:r>
            <a:r>
              <a:rPr lang="en-US" sz="1600" dirty="0">
                <a:solidFill>
                  <a:srgbClr val="336699"/>
                </a:solidFill>
                <a:latin typeface="Arial" charset="0"/>
                <a:cs typeface="Arial" charset="0"/>
                <a:sym typeface="Wingdings" pitchFamily="2" charset="2"/>
              </a:rPr>
              <a:t> CS-22	20 N		</a:t>
            </a:r>
            <a:r>
              <a:rPr lang="en-US" sz="1600" dirty="0" smtClean="0">
                <a:solidFill>
                  <a:srgbClr val="336699"/>
                </a:solidFill>
                <a:latin typeface="Arial" charset="0"/>
                <a:cs typeface="Arial" charset="0"/>
                <a:sym typeface="Wingdings" pitchFamily="2" charset="2"/>
              </a:rPr>
              <a:t>15 </a:t>
            </a:r>
            <a:r>
              <a:rPr lang="en-US" sz="1600" dirty="0">
                <a:solidFill>
                  <a:srgbClr val="336699"/>
                </a:solidFill>
                <a:latin typeface="Arial" charset="0"/>
                <a:cs typeface="Arial" charset="0"/>
                <a:sym typeface="Wingdings" pitchFamily="2" charset="2"/>
              </a:rPr>
              <a:t>N</a:t>
            </a:r>
            <a:r>
              <a:rPr lang="en-US" sz="1800" dirty="0">
                <a:solidFill>
                  <a:srgbClr val="336699"/>
                </a:solidFill>
                <a:latin typeface="Arial" charset="0"/>
                <a:cs typeface="Arial" charset="0"/>
                <a:sym typeface="Wingdings" pitchFamily="2" charset="2"/>
              </a:rPr>
              <a:t>	</a:t>
            </a:r>
          </a:p>
          <a:p>
            <a:pPr>
              <a:tabLst>
                <a:tab pos="3136900" algn="l"/>
                <a:tab pos="6813550" algn="l"/>
              </a:tabLst>
            </a:pPr>
            <a:endParaRPr lang="de-DE" dirty="0"/>
          </a:p>
        </p:txBody>
      </p:sp>
      <p:sp>
        <p:nvSpPr>
          <p:cNvPr id="4" name="Datumsplatzhalter 3"/>
          <p:cNvSpPr>
            <a:spLocks noGrp="1"/>
          </p:cNvSpPr>
          <p:nvPr>
            <p:ph type="dt" sz="half" idx="10"/>
          </p:nvPr>
        </p:nvSpPr>
        <p:spPr/>
        <p:txBody>
          <a:bodyPr/>
          <a:lstStyle/>
          <a:p>
            <a:pPr>
              <a:defRPr/>
            </a:pPr>
            <a:fld id="{EE512E62-7672-4B91-A4E6-1A2D58B138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11</a:t>
            </a:fld>
            <a:endParaRPr lang="de-DE" altLang="de-DE"/>
          </a:p>
        </p:txBody>
      </p:sp>
    </p:spTree>
    <p:extLst>
      <p:ext uri="{BB962C8B-B14F-4D97-AF65-F5344CB8AC3E}">
        <p14:creationId xmlns:p14="http://schemas.microsoft.com/office/powerpoint/2010/main" val="2303748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ea typeface="Times New Roman" pitchFamily="18" charset="0"/>
              </a:rPr>
              <a:t>Handstellung 1</a:t>
            </a:r>
            <a:endParaRPr lang="de-DE" dirty="0"/>
          </a:p>
        </p:txBody>
      </p:sp>
      <p:pic>
        <p:nvPicPr>
          <p:cNvPr id="7" name="Grafik 6" descr="Zwei Tabellen zeigen Kraftwerte abhängig von den Zonen 1 bis 4, der Entfernung fern, mittel und nah und der Kraftrichtung vorn, diagonal und seitlich. Markiert ist der Bereich für Zone 4, Kraftrichtung vorn, Entfernung mittel und fern."/>
          <p:cNvPicPr>
            <a:picLocks noChangeAspect="1"/>
          </p:cNvPicPr>
          <p:nvPr/>
        </p:nvPicPr>
        <p:blipFill>
          <a:blip r:embed="rId2"/>
          <a:stretch>
            <a:fillRect/>
          </a:stretch>
        </p:blipFill>
        <p:spPr>
          <a:xfrm>
            <a:off x="1962554" y="1376078"/>
            <a:ext cx="8266892" cy="5005250"/>
          </a:xfrm>
          <a:prstGeom prst="rect">
            <a:avLst/>
          </a:prstGeom>
        </p:spPr>
      </p:pic>
      <p:sp>
        <p:nvSpPr>
          <p:cNvPr id="4" name="Datumsplatzhalter 3"/>
          <p:cNvSpPr>
            <a:spLocks noGrp="1"/>
          </p:cNvSpPr>
          <p:nvPr>
            <p:ph type="dt" sz="half" idx="10"/>
          </p:nvPr>
        </p:nvSpPr>
        <p:spPr/>
        <p:txBody>
          <a:bodyPr/>
          <a:lstStyle/>
          <a:p>
            <a:pPr>
              <a:defRPr/>
            </a:pPr>
            <a:fld id="{EE512E62-7672-4B91-A4E6-1A2D58B138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12</a:t>
            </a:fld>
            <a:endParaRPr lang="de-DE" altLang="de-DE"/>
          </a:p>
        </p:txBody>
      </p:sp>
    </p:spTree>
    <p:extLst>
      <p:ext uri="{BB962C8B-B14F-4D97-AF65-F5344CB8AC3E}">
        <p14:creationId xmlns:p14="http://schemas.microsoft.com/office/powerpoint/2010/main" val="2992198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smtClean="0"/>
              <a:t>Autorin: </a:t>
            </a:r>
            <a:r>
              <a:rPr lang="de-DE" b="1" dirty="0"/>
              <a:t>Dr.-Ing. Christiane </a:t>
            </a:r>
            <a:r>
              <a:rPr lang="de-DE" b="1" dirty="0" err="1"/>
              <a:t>Kamusella</a:t>
            </a:r>
            <a:endParaRPr lang="de-DE" altLang="de-DE" b="1" dirty="0"/>
          </a:p>
          <a:p>
            <a:pPr>
              <a:tabLst>
                <a:tab pos="665163" algn="l"/>
              </a:tabLst>
            </a:pPr>
            <a:r>
              <a:rPr lang="de-DE" altLang="de-DE" dirty="0">
                <a:hlinkClick r:id="rId2"/>
              </a:rPr>
              <a:t>Christiane.Kamusella@tu-dresden.de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Ableiten von Grenzwerten für Flugzeugführerkräfte an Handgriffen</a:t>
            </a:r>
            <a:endParaRPr lang="de-DE" dirty="0"/>
          </a:p>
        </p:txBody>
      </p:sp>
      <p:sp>
        <p:nvSpPr>
          <p:cNvPr id="3" name="Inhaltsplatzhalter 2"/>
          <p:cNvSpPr>
            <a:spLocks noGrp="1"/>
          </p:cNvSpPr>
          <p:nvPr>
            <p:ph idx="1"/>
          </p:nvPr>
        </p:nvSpPr>
        <p:spPr>
          <a:xfrm>
            <a:off x="719667" y="1844824"/>
            <a:ext cx="5376333" cy="4536927"/>
          </a:xfrm>
        </p:spPr>
        <p:txBody>
          <a:bodyPr/>
          <a:lstStyle/>
          <a:p>
            <a:pPr eaLnBrk="1" hangingPunct="1">
              <a:spcBef>
                <a:spcPct val="50000"/>
              </a:spcBef>
            </a:pPr>
            <a:r>
              <a:rPr lang="de-DE" altLang="de-DE" b="0" dirty="0"/>
              <a:t>Die Steuerung des Höhen- und Querruders eines ultraleichten Segelflugzeugs erfolgt über einen handbetätigten Steuerknüppel.</a:t>
            </a:r>
          </a:p>
          <a:p>
            <a:pPr eaLnBrk="1" hangingPunct="1">
              <a:spcBef>
                <a:spcPct val="50000"/>
              </a:spcBef>
            </a:pPr>
            <a:r>
              <a:rPr lang="de-DE" altLang="de-DE" b="0" dirty="0"/>
              <a:t>Piloten halten während des Fluges ständigen Kontakt zum Steuerknüppel und betätigen ihn während der gesamten Flugphase. </a:t>
            </a:r>
          </a:p>
          <a:p>
            <a:pPr eaLnBrk="1" hangingPunct="1">
              <a:spcBef>
                <a:spcPct val="50000"/>
              </a:spcBef>
            </a:pPr>
            <a:r>
              <a:rPr lang="de-DE" altLang="de-DE" b="0" dirty="0"/>
              <a:t>Ermitteln Sie die zulässigen Handkräfte für die potentielle Nutzergruppe.</a:t>
            </a:r>
          </a:p>
          <a:p>
            <a:endParaRPr lang="de-DE" dirty="0"/>
          </a:p>
        </p:txBody>
      </p:sp>
      <p:pic>
        <p:nvPicPr>
          <p:cNvPr id="8" name="Grafik 7" descr="Eine Zeichnung zeigt einen Piloten in der Seitenansicht. Eine weitere Grafik verdeutlicht die verschiedenen Steuerfunktionen über Pedale, Steuerknüppel und heben."/>
          <p:cNvPicPr>
            <a:picLocks noChangeAspect="1"/>
          </p:cNvPicPr>
          <p:nvPr/>
        </p:nvPicPr>
        <p:blipFill>
          <a:blip r:embed="rId2"/>
          <a:stretch>
            <a:fillRect/>
          </a:stretch>
        </p:blipFill>
        <p:spPr>
          <a:xfrm>
            <a:off x="7552018" y="1772816"/>
            <a:ext cx="4054191" cy="4517528"/>
          </a:xfrm>
          <a:prstGeom prst="rect">
            <a:avLst/>
          </a:prstGeom>
        </p:spPr>
      </p:pic>
      <p:sp>
        <p:nvSpPr>
          <p:cNvPr id="4" name="Datumsplatzhalter 3"/>
          <p:cNvSpPr>
            <a:spLocks noGrp="1"/>
          </p:cNvSpPr>
          <p:nvPr>
            <p:ph type="dt" sz="half" idx="10"/>
          </p:nvPr>
        </p:nvSpPr>
        <p:spPr/>
        <p:txBody>
          <a:bodyPr/>
          <a:lstStyle/>
          <a:p>
            <a:pPr>
              <a:defRPr/>
            </a:pPr>
            <a:fld id="{EE512E62-7672-4B91-A4E6-1A2D58B138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2</a:t>
            </a:fld>
            <a:endParaRPr lang="de-DE" altLang="de-DE"/>
          </a:p>
        </p:txBody>
      </p:sp>
    </p:spTree>
    <p:extLst>
      <p:ext uri="{BB962C8B-B14F-4D97-AF65-F5344CB8AC3E}">
        <p14:creationId xmlns:p14="http://schemas.microsoft.com/office/powerpoint/2010/main" val="4276068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Vorgaben</a:t>
            </a:r>
            <a:endParaRPr lang="de-DE" dirty="0"/>
          </a:p>
        </p:txBody>
      </p:sp>
      <p:sp>
        <p:nvSpPr>
          <p:cNvPr id="7" name="Text Box 15"/>
          <p:cNvSpPr txBox="1">
            <a:spLocks noGrp="1" noChangeArrowheads="1"/>
          </p:cNvSpPr>
          <p:nvPr>
            <p:ph idx="1"/>
          </p:nvPr>
        </p:nvSpPr>
        <p:spPr bwMode="auto">
          <a:xfrm>
            <a:off x="719667" y="1484314"/>
            <a:ext cx="10920949" cy="365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04975" indent="-1704975" defTabSz="1054100" eaLnBrk="0" hangingPunct="0">
              <a:tabLst>
                <a:tab pos="1704975" algn="l"/>
              </a:tabLst>
              <a:defRPr b="1">
                <a:solidFill>
                  <a:schemeClr val="tx1"/>
                </a:solidFill>
                <a:latin typeface="Arial" charset="0"/>
              </a:defRPr>
            </a:lvl1pPr>
            <a:lvl2pPr marL="742950" indent="-285750" defTabSz="1054100" eaLnBrk="0" hangingPunct="0">
              <a:tabLst>
                <a:tab pos="1704975" algn="l"/>
              </a:tabLst>
              <a:defRPr b="1">
                <a:solidFill>
                  <a:schemeClr val="tx1"/>
                </a:solidFill>
                <a:latin typeface="Arial" charset="0"/>
              </a:defRPr>
            </a:lvl2pPr>
            <a:lvl3pPr marL="1143000" indent="-228600" defTabSz="1054100" eaLnBrk="0" hangingPunct="0">
              <a:tabLst>
                <a:tab pos="1704975" algn="l"/>
              </a:tabLst>
              <a:defRPr b="1">
                <a:solidFill>
                  <a:schemeClr val="tx1"/>
                </a:solidFill>
                <a:latin typeface="Arial" charset="0"/>
              </a:defRPr>
            </a:lvl3pPr>
            <a:lvl4pPr marL="1600200" indent="-228600" defTabSz="1054100" eaLnBrk="0" hangingPunct="0">
              <a:tabLst>
                <a:tab pos="1704975" algn="l"/>
              </a:tabLst>
              <a:defRPr b="1">
                <a:solidFill>
                  <a:schemeClr val="tx1"/>
                </a:solidFill>
                <a:latin typeface="Arial" charset="0"/>
              </a:defRPr>
            </a:lvl4pPr>
            <a:lvl5pPr marL="2057400" indent="-228600" defTabSz="1054100" eaLnBrk="0" hangingPunct="0">
              <a:tabLst>
                <a:tab pos="1704975" algn="l"/>
              </a:tabLst>
              <a:defRPr b="1">
                <a:solidFill>
                  <a:schemeClr val="tx1"/>
                </a:solidFill>
                <a:latin typeface="Arial" charset="0"/>
              </a:defRPr>
            </a:lvl5pPr>
            <a:lvl6pPr marL="2514600" indent="-228600" defTabSz="1054100" eaLnBrk="0" fontAlgn="base" hangingPunct="0">
              <a:spcBef>
                <a:spcPct val="0"/>
              </a:spcBef>
              <a:spcAft>
                <a:spcPct val="0"/>
              </a:spcAft>
              <a:tabLst>
                <a:tab pos="1704975" algn="l"/>
              </a:tabLst>
              <a:defRPr b="1">
                <a:solidFill>
                  <a:schemeClr val="tx1"/>
                </a:solidFill>
                <a:latin typeface="Arial" charset="0"/>
              </a:defRPr>
            </a:lvl6pPr>
            <a:lvl7pPr marL="2971800" indent="-228600" defTabSz="1054100" eaLnBrk="0" fontAlgn="base" hangingPunct="0">
              <a:spcBef>
                <a:spcPct val="0"/>
              </a:spcBef>
              <a:spcAft>
                <a:spcPct val="0"/>
              </a:spcAft>
              <a:tabLst>
                <a:tab pos="1704975" algn="l"/>
              </a:tabLst>
              <a:defRPr b="1">
                <a:solidFill>
                  <a:schemeClr val="tx1"/>
                </a:solidFill>
                <a:latin typeface="Arial" charset="0"/>
              </a:defRPr>
            </a:lvl7pPr>
            <a:lvl8pPr marL="3429000" indent="-228600" defTabSz="1054100" eaLnBrk="0" fontAlgn="base" hangingPunct="0">
              <a:spcBef>
                <a:spcPct val="0"/>
              </a:spcBef>
              <a:spcAft>
                <a:spcPct val="0"/>
              </a:spcAft>
              <a:tabLst>
                <a:tab pos="1704975" algn="l"/>
              </a:tabLst>
              <a:defRPr b="1">
                <a:solidFill>
                  <a:schemeClr val="tx1"/>
                </a:solidFill>
                <a:latin typeface="Arial" charset="0"/>
              </a:defRPr>
            </a:lvl8pPr>
            <a:lvl9pPr marL="3886200" indent="-228600" defTabSz="1054100" eaLnBrk="0" fontAlgn="base" hangingPunct="0">
              <a:spcBef>
                <a:spcPct val="0"/>
              </a:spcBef>
              <a:spcAft>
                <a:spcPct val="0"/>
              </a:spcAft>
              <a:tabLst>
                <a:tab pos="1704975" algn="l"/>
              </a:tabLst>
              <a:defRPr b="1">
                <a:solidFill>
                  <a:schemeClr val="tx1"/>
                </a:solidFill>
                <a:latin typeface="Arial" charset="0"/>
              </a:defRPr>
            </a:lvl9pPr>
          </a:lstStyle>
          <a:p>
            <a:pPr marL="0" indent="0" eaLnBrk="1" hangingPunct="1">
              <a:spcBef>
                <a:spcPct val="30000"/>
              </a:spcBef>
              <a:tabLst>
                <a:tab pos="0" algn="l"/>
              </a:tabLst>
            </a:pPr>
            <a:r>
              <a:rPr lang="de-DE" altLang="de-DE" sz="2400" dirty="0" smtClean="0">
                <a:solidFill>
                  <a:schemeClr val="bg2"/>
                </a:solidFill>
              </a:rPr>
              <a:t>Nutzergruppe:</a:t>
            </a:r>
            <a:r>
              <a:rPr lang="de-DE" altLang="de-DE" sz="2400" b="0" dirty="0" smtClean="0">
                <a:solidFill>
                  <a:schemeClr val="bg2"/>
                </a:solidFill>
              </a:rPr>
              <a:t/>
            </a:r>
            <a:br>
              <a:rPr lang="de-DE" altLang="de-DE" sz="2400" b="0" dirty="0" smtClean="0">
                <a:solidFill>
                  <a:schemeClr val="bg2"/>
                </a:solidFill>
              </a:rPr>
            </a:br>
            <a:r>
              <a:rPr lang="de-DE" altLang="de-DE" sz="2400" b="0" dirty="0" smtClean="0">
                <a:solidFill>
                  <a:schemeClr val="bg2"/>
                </a:solidFill>
              </a:rPr>
              <a:t>deutsche </a:t>
            </a:r>
            <a:r>
              <a:rPr lang="de-DE" altLang="de-DE" sz="2400" b="0" dirty="0">
                <a:solidFill>
                  <a:schemeClr val="bg2"/>
                </a:solidFill>
              </a:rPr>
              <a:t>Piloten beider Geschlechter ab dem </a:t>
            </a:r>
            <a:r>
              <a:rPr lang="de-DE" altLang="de-DE" sz="2400" b="0" dirty="0" smtClean="0">
                <a:solidFill>
                  <a:schemeClr val="bg2"/>
                </a:solidFill>
              </a:rPr>
              <a:t>18</a:t>
            </a:r>
            <a:r>
              <a:rPr lang="de-DE" altLang="de-DE" sz="2400" b="0" dirty="0">
                <a:solidFill>
                  <a:schemeClr val="bg2"/>
                </a:solidFill>
              </a:rPr>
              <a:t>. Lebensjahr</a:t>
            </a:r>
          </a:p>
          <a:p>
            <a:pPr marL="0" indent="0" eaLnBrk="1" hangingPunct="1">
              <a:spcBef>
                <a:spcPct val="30000"/>
              </a:spcBef>
              <a:tabLst/>
            </a:pPr>
            <a:r>
              <a:rPr lang="de-DE" altLang="de-DE" sz="2400" dirty="0">
                <a:solidFill>
                  <a:schemeClr val="bg2"/>
                </a:solidFill>
              </a:rPr>
              <a:t>Steuerorgan: </a:t>
            </a:r>
            <a:r>
              <a:rPr lang="de-DE" altLang="de-DE" sz="2400" b="0" dirty="0" smtClean="0">
                <a:solidFill>
                  <a:schemeClr val="bg2"/>
                </a:solidFill>
              </a:rPr>
              <a:t/>
            </a:r>
            <a:br>
              <a:rPr lang="de-DE" altLang="de-DE" sz="2400" b="0" dirty="0" smtClean="0">
                <a:solidFill>
                  <a:schemeClr val="bg2"/>
                </a:solidFill>
              </a:rPr>
            </a:br>
            <a:r>
              <a:rPr lang="de-DE" altLang="de-DE" sz="2400" b="0" dirty="0" smtClean="0">
                <a:solidFill>
                  <a:schemeClr val="bg2"/>
                </a:solidFill>
              </a:rPr>
              <a:t>Joystick</a:t>
            </a:r>
            <a:endParaRPr lang="de-DE" altLang="de-DE" sz="2400" b="0" dirty="0">
              <a:solidFill>
                <a:schemeClr val="bg2"/>
              </a:solidFill>
            </a:endParaRPr>
          </a:p>
          <a:p>
            <a:pPr marL="0" indent="0" eaLnBrk="1" hangingPunct="1">
              <a:spcBef>
                <a:spcPct val="30000"/>
              </a:spcBef>
            </a:pPr>
            <a:r>
              <a:rPr lang="de-DE" altLang="de-DE" sz="2400" dirty="0">
                <a:solidFill>
                  <a:schemeClr val="bg2"/>
                </a:solidFill>
              </a:rPr>
              <a:t>Betätigungssinn</a:t>
            </a:r>
            <a:r>
              <a:rPr lang="de-DE" altLang="de-DE" sz="2400" b="0" dirty="0">
                <a:solidFill>
                  <a:schemeClr val="bg2"/>
                </a:solidFill>
              </a:rPr>
              <a:t>: </a:t>
            </a:r>
            <a:r>
              <a:rPr lang="de-DE" altLang="de-DE" sz="2400" b="0" dirty="0" smtClean="0">
                <a:solidFill>
                  <a:schemeClr val="bg2"/>
                </a:solidFill>
              </a:rPr>
              <a:t/>
            </a:r>
            <a:br>
              <a:rPr lang="de-DE" altLang="de-DE" sz="2400" b="0" dirty="0" smtClean="0">
                <a:solidFill>
                  <a:schemeClr val="bg2"/>
                </a:solidFill>
              </a:rPr>
            </a:br>
            <a:r>
              <a:rPr lang="de-DE" altLang="de-DE" sz="2400" b="0" dirty="0" smtClean="0">
                <a:solidFill>
                  <a:schemeClr val="bg2"/>
                </a:solidFill>
              </a:rPr>
              <a:t>Quersteuerung </a:t>
            </a:r>
            <a:r>
              <a:rPr lang="de-DE" altLang="de-DE" sz="2400" b="0" dirty="0">
                <a:solidFill>
                  <a:schemeClr val="bg2"/>
                </a:solidFill>
              </a:rPr>
              <a:t>nach rechts, </a:t>
            </a:r>
            <a:r>
              <a:rPr lang="de-DE" altLang="de-DE" sz="2400" b="0" dirty="0" smtClean="0">
                <a:solidFill>
                  <a:schemeClr val="bg2"/>
                </a:solidFill>
              </a:rPr>
              <a:t>links; Höhensteuerung </a:t>
            </a:r>
            <a:r>
              <a:rPr lang="de-DE" altLang="de-DE" sz="2400" b="0" dirty="0">
                <a:solidFill>
                  <a:schemeClr val="bg2"/>
                </a:solidFill>
              </a:rPr>
              <a:t>nach vorn (Drücken</a:t>
            </a:r>
            <a:r>
              <a:rPr lang="de-DE" altLang="de-DE" sz="2400" b="0" dirty="0" smtClean="0">
                <a:solidFill>
                  <a:schemeClr val="bg2"/>
                </a:solidFill>
              </a:rPr>
              <a:t>), nach </a:t>
            </a:r>
            <a:r>
              <a:rPr lang="de-DE" altLang="de-DE" sz="2400" b="0" dirty="0">
                <a:solidFill>
                  <a:schemeClr val="bg2"/>
                </a:solidFill>
              </a:rPr>
              <a:t>hinten (Ziehen)</a:t>
            </a:r>
          </a:p>
          <a:p>
            <a:pPr marL="0" indent="0" eaLnBrk="1" hangingPunct="1">
              <a:spcBef>
                <a:spcPct val="30000"/>
              </a:spcBef>
            </a:pPr>
            <a:r>
              <a:rPr lang="de-DE" altLang="de-DE" sz="2400" dirty="0" err="1" smtClean="0">
                <a:solidFill>
                  <a:schemeClr val="bg2"/>
                </a:solidFill>
              </a:rPr>
              <a:t>Raumlage</a:t>
            </a:r>
            <a:r>
              <a:rPr lang="de-DE" altLang="de-DE" sz="2400" b="0" dirty="0" smtClean="0">
                <a:solidFill>
                  <a:schemeClr val="bg2"/>
                </a:solidFill>
              </a:rPr>
              <a:t>:</a:t>
            </a:r>
            <a:br>
              <a:rPr lang="de-DE" altLang="de-DE" sz="2400" b="0" dirty="0" smtClean="0">
                <a:solidFill>
                  <a:schemeClr val="bg2"/>
                </a:solidFill>
              </a:rPr>
            </a:br>
            <a:r>
              <a:rPr lang="de-DE" altLang="de-DE" sz="2400" b="0" dirty="0" smtClean="0">
                <a:solidFill>
                  <a:schemeClr val="bg2"/>
                </a:solidFill>
              </a:rPr>
              <a:t>Siehe Abbildungen vorige Folie</a:t>
            </a:r>
            <a:endParaRPr lang="de-DE" altLang="de-DE" sz="2400" b="0" dirty="0">
              <a:solidFill>
                <a:schemeClr val="bg2"/>
              </a:solidFill>
            </a:endParaRPr>
          </a:p>
        </p:txBody>
      </p:sp>
      <p:sp>
        <p:nvSpPr>
          <p:cNvPr id="4" name="Datumsplatzhalter 3"/>
          <p:cNvSpPr>
            <a:spLocks noGrp="1"/>
          </p:cNvSpPr>
          <p:nvPr>
            <p:ph type="dt" sz="half" idx="10"/>
          </p:nvPr>
        </p:nvSpPr>
        <p:spPr/>
        <p:txBody>
          <a:bodyPr/>
          <a:lstStyle/>
          <a:p>
            <a:pPr>
              <a:defRPr/>
            </a:pPr>
            <a:fld id="{EE512E62-7672-4B91-A4E6-1A2D58B138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3</a:t>
            </a:fld>
            <a:endParaRPr lang="de-DE" altLang="de-DE"/>
          </a:p>
        </p:txBody>
      </p:sp>
    </p:spTree>
    <p:extLst>
      <p:ext uri="{BB962C8B-B14F-4D97-AF65-F5344CB8AC3E}">
        <p14:creationId xmlns:p14="http://schemas.microsoft.com/office/powerpoint/2010/main" val="1284779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SIEMENS-Verfahren</a:t>
            </a:r>
            <a:endParaRPr lang="de-DE" dirty="0"/>
          </a:p>
        </p:txBody>
      </p:sp>
      <p:sp>
        <p:nvSpPr>
          <p:cNvPr id="80" name="Inhaltsplatzhalter 79"/>
          <p:cNvSpPr>
            <a:spLocks noGrp="1"/>
          </p:cNvSpPr>
          <p:nvPr>
            <p:ph idx="1"/>
          </p:nvPr>
        </p:nvSpPr>
        <p:spPr/>
        <p:txBody>
          <a:bodyPr/>
          <a:lstStyle/>
          <a:p>
            <a:r>
              <a:rPr lang="de-DE" altLang="de-DE" dirty="0" err="1"/>
              <a:t>F</a:t>
            </a:r>
            <a:r>
              <a:rPr lang="de-DE" altLang="de-DE" baseline="-25000" dirty="0" err="1"/>
              <a:t>zul</a:t>
            </a:r>
            <a:r>
              <a:rPr lang="de-DE" altLang="de-DE" dirty="0"/>
              <a:t> = </a:t>
            </a:r>
            <a:r>
              <a:rPr lang="de-DE" altLang="de-DE" dirty="0" err="1"/>
              <a:t>k</a:t>
            </a:r>
            <a:r>
              <a:rPr lang="de-DE" altLang="de-DE" baseline="-25000" dirty="0" err="1"/>
              <a:t>A</a:t>
            </a:r>
            <a:r>
              <a:rPr lang="de-DE" altLang="de-DE" dirty="0"/>
              <a:t> • k</a:t>
            </a:r>
            <a:r>
              <a:rPr lang="de-DE" altLang="de-DE" baseline="-25000" dirty="0"/>
              <a:t>B</a:t>
            </a:r>
            <a:r>
              <a:rPr lang="de-DE" altLang="de-DE" dirty="0"/>
              <a:t>• </a:t>
            </a:r>
            <a:r>
              <a:rPr lang="de-DE" altLang="de-DE" dirty="0" err="1"/>
              <a:t>k</a:t>
            </a:r>
            <a:r>
              <a:rPr lang="de-DE" altLang="de-DE" baseline="-25000" dirty="0" err="1"/>
              <a:t>C</a:t>
            </a:r>
            <a:r>
              <a:rPr lang="de-DE" altLang="de-DE" dirty="0"/>
              <a:t>• </a:t>
            </a:r>
            <a:r>
              <a:rPr lang="de-DE" altLang="de-DE" dirty="0" err="1"/>
              <a:t>k</a:t>
            </a:r>
            <a:r>
              <a:rPr lang="de-DE" altLang="de-DE" baseline="-25000" dirty="0" err="1"/>
              <a:t>D</a:t>
            </a:r>
            <a:r>
              <a:rPr lang="de-DE" altLang="de-DE" dirty="0"/>
              <a:t>• </a:t>
            </a:r>
            <a:r>
              <a:rPr lang="de-DE" altLang="de-DE" dirty="0" err="1"/>
              <a:t>F</a:t>
            </a:r>
            <a:r>
              <a:rPr lang="de-DE" altLang="de-DE" baseline="-25000" dirty="0" err="1"/>
              <a:t>max</a:t>
            </a:r>
            <a:endParaRPr lang="de-DE" altLang="de-DE" baseline="-25000" dirty="0"/>
          </a:p>
          <a:p>
            <a:endParaRPr lang="de-DE" dirty="0"/>
          </a:p>
        </p:txBody>
      </p:sp>
      <p:pic>
        <p:nvPicPr>
          <p:cNvPr id="76" name="Grafik 75" descr="Zwei Diagramme zeigen den Faktor kA für Männer und Frauen. Erkennbar ist der mit dem Alter nachlassende Kurvernverlauf. Das Maximum der Kurve für Männer befindet sich mit 1,0 bei 25 bis 30 Jahren. Das Maximum der Kurve für Frauen befindet sich mit 0,6 bei 25 bis 30 Jahren."/>
          <p:cNvPicPr>
            <a:picLocks noChangeAspect="1"/>
          </p:cNvPicPr>
          <p:nvPr/>
        </p:nvPicPr>
        <p:blipFill>
          <a:blip r:embed="rId2"/>
          <a:stretch>
            <a:fillRect/>
          </a:stretch>
        </p:blipFill>
        <p:spPr>
          <a:xfrm>
            <a:off x="479376" y="2134295"/>
            <a:ext cx="4752528" cy="4173959"/>
          </a:xfrm>
          <a:prstGeom prst="rect">
            <a:avLst/>
          </a:prstGeom>
        </p:spPr>
      </p:pic>
      <p:pic>
        <p:nvPicPr>
          <p:cNvPr id="79" name="Grafik 78" descr="Ein Diagramm zeigt den Faktor kB für die Trainiertheit. Die lineare Kurve verläuft von 1,4 für sehr gute Trainiertheit bis zu 0,6 für schlechte Trainiertheit."/>
          <p:cNvPicPr>
            <a:picLocks noChangeAspect="1"/>
          </p:cNvPicPr>
          <p:nvPr/>
        </p:nvPicPr>
        <p:blipFill>
          <a:blip r:embed="rId3"/>
          <a:stretch>
            <a:fillRect/>
          </a:stretch>
        </p:blipFill>
        <p:spPr>
          <a:xfrm>
            <a:off x="6312024" y="2172225"/>
            <a:ext cx="4988647" cy="3871579"/>
          </a:xfrm>
          <a:prstGeom prst="rect">
            <a:avLst/>
          </a:prstGeom>
        </p:spPr>
      </p:pic>
      <p:sp>
        <p:nvSpPr>
          <p:cNvPr id="4" name="Datumsplatzhalter 3"/>
          <p:cNvSpPr>
            <a:spLocks noGrp="1"/>
          </p:cNvSpPr>
          <p:nvPr>
            <p:ph type="dt" sz="half" idx="10"/>
          </p:nvPr>
        </p:nvSpPr>
        <p:spPr/>
        <p:txBody>
          <a:bodyPr/>
          <a:lstStyle/>
          <a:p>
            <a:pPr>
              <a:defRPr/>
            </a:pPr>
            <a:fld id="{EE512E62-7672-4B91-A4E6-1A2D58B138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4</a:t>
            </a:fld>
            <a:endParaRPr lang="de-DE" altLang="de-DE"/>
          </a:p>
        </p:txBody>
      </p:sp>
    </p:spTree>
    <p:extLst>
      <p:ext uri="{BB962C8B-B14F-4D97-AF65-F5344CB8AC3E}">
        <p14:creationId xmlns:p14="http://schemas.microsoft.com/office/powerpoint/2010/main" val="3932790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Faktor </a:t>
            </a:r>
            <a:r>
              <a:rPr lang="de-DE" dirty="0" err="1" smtClean="0"/>
              <a:t>k</a:t>
            </a:r>
            <a:r>
              <a:rPr lang="de-DE" baseline="-25000" dirty="0" err="1" smtClean="0"/>
              <a:t>C</a:t>
            </a:r>
            <a:endParaRPr lang="de-DE" baseline="-25000" dirty="0"/>
          </a:p>
        </p:txBody>
      </p:sp>
      <p:sp>
        <p:nvSpPr>
          <p:cNvPr id="3" name="Inhaltsplatzhalter 2"/>
          <p:cNvSpPr>
            <a:spLocks noGrp="1"/>
          </p:cNvSpPr>
          <p:nvPr>
            <p:ph idx="1"/>
          </p:nvPr>
        </p:nvSpPr>
        <p:spPr/>
        <p:txBody>
          <a:bodyPr/>
          <a:lstStyle/>
          <a:p>
            <a:r>
              <a:rPr lang="de-DE" altLang="de-DE" b="0" dirty="0"/>
              <a:t>Faktor </a:t>
            </a:r>
            <a:r>
              <a:rPr lang="de-DE" altLang="de-DE" dirty="0" err="1"/>
              <a:t>k</a:t>
            </a:r>
            <a:r>
              <a:rPr lang="de-DE" altLang="de-DE" baseline="-20000" dirty="0" err="1"/>
              <a:t>C</a:t>
            </a:r>
            <a:r>
              <a:rPr lang="de-DE" altLang="de-DE" b="0" baseline="-25000" dirty="0"/>
              <a:t> </a:t>
            </a:r>
            <a:r>
              <a:rPr lang="de-DE" altLang="de-DE" b="0" dirty="0"/>
              <a:t>für Häufigkeit der dynamischen Kraftanstrengungen</a:t>
            </a:r>
            <a:endParaRPr lang="de-DE" dirty="0"/>
          </a:p>
        </p:txBody>
      </p:sp>
      <p:graphicFrame>
        <p:nvGraphicFramePr>
          <p:cNvPr id="7" name="Object 39" descr="Ein Diagramm zeigt mehrere Kurvenverläufe für den Faktor kC für die Häufigkeit der dynamischen Kraftanstrengungen. Mit der Häufigkeit von 1 bis 10.000 nimmt der Faktor kC von 0,7 bis zu 0,1 ab."/>
          <p:cNvGraphicFramePr>
            <a:graphicFrameLocks noChangeAspect="1"/>
          </p:cNvGraphicFramePr>
          <p:nvPr>
            <p:extLst>
              <p:ext uri="{D42A27DB-BD31-4B8C-83A1-F6EECF244321}">
                <p14:modId xmlns:p14="http://schemas.microsoft.com/office/powerpoint/2010/main" val="589143556"/>
              </p:ext>
            </p:extLst>
          </p:nvPr>
        </p:nvGraphicFramePr>
        <p:xfrm>
          <a:off x="2151057" y="2060848"/>
          <a:ext cx="7905383" cy="4248472"/>
        </p:xfrm>
        <a:graphic>
          <a:graphicData uri="http://schemas.openxmlformats.org/presentationml/2006/ole">
            <mc:AlternateContent xmlns:mc="http://schemas.openxmlformats.org/markup-compatibility/2006">
              <mc:Choice xmlns:v="urn:schemas-microsoft-com:vml" Requires="v">
                <p:oleObj spid="_x0000_s5130" name="iGrafx Image Objekt" r:id="rId3" imgW="9572625" imgH="5143500" progId="">
                  <p:embed/>
                </p:oleObj>
              </mc:Choice>
              <mc:Fallback>
                <p:oleObj name="iGrafx Image Objekt" r:id="rId3" imgW="9572625" imgH="5143500" progId="">
                  <p:embed/>
                  <p:pic>
                    <p:nvPicPr>
                      <p:cNvPr id="0" name=""/>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1057" y="2060848"/>
                        <a:ext cx="7905383" cy="4248472"/>
                      </a:xfrm>
                      <a:prstGeom prst="rect">
                        <a:avLst/>
                      </a:prstGeom>
                      <a:noFill/>
                      <a:ln>
                        <a:noFill/>
                      </a:ln>
                      <a:effectLst/>
                      <a:extLst/>
                    </p:spPr>
                  </p:pic>
                </p:oleObj>
              </mc:Fallback>
            </mc:AlternateContent>
          </a:graphicData>
        </a:graphic>
      </p:graphicFrame>
      <p:sp>
        <p:nvSpPr>
          <p:cNvPr id="4" name="Datumsplatzhalter 3"/>
          <p:cNvSpPr>
            <a:spLocks noGrp="1"/>
          </p:cNvSpPr>
          <p:nvPr>
            <p:ph type="dt" sz="half" idx="10"/>
          </p:nvPr>
        </p:nvSpPr>
        <p:spPr/>
        <p:txBody>
          <a:bodyPr/>
          <a:lstStyle/>
          <a:p>
            <a:pPr>
              <a:defRPr/>
            </a:pPr>
            <a:fld id="{EE512E62-7672-4B91-A4E6-1A2D58B138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5</a:t>
            </a:fld>
            <a:endParaRPr lang="de-DE" altLang="de-DE"/>
          </a:p>
        </p:txBody>
      </p:sp>
    </p:spTree>
    <p:extLst>
      <p:ext uri="{BB962C8B-B14F-4D97-AF65-F5344CB8AC3E}">
        <p14:creationId xmlns:p14="http://schemas.microsoft.com/office/powerpoint/2010/main" val="2123467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Faktor </a:t>
            </a:r>
            <a:r>
              <a:rPr lang="de-DE" dirty="0" err="1" smtClean="0"/>
              <a:t>k</a:t>
            </a:r>
            <a:r>
              <a:rPr lang="de-DE" baseline="-25000" dirty="0" err="1" smtClean="0"/>
              <a:t>D</a:t>
            </a:r>
            <a:endParaRPr lang="de-DE" baseline="-25000" dirty="0"/>
          </a:p>
        </p:txBody>
      </p:sp>
      <p:sp>
        <p:nvSpPr>
          <p:cNvPr id="3" name="Inhaltsplatzhalter 2"/>
          <p:cNvSpPr>
            <a:spLocks noGrp="1"/>
          </p:cNvSpPr>
          <p:nvPr>
            <p:ph idx="1"/>
          </p:nvPr>
        </p:nvSpPr>
        <p:spPr/>
        <p:txBody>
          <a:bodyPr/>
          <a:lstStyle/>
          <a:p>
            <a:r>
              <a:rPr lang="de-DE" altLang="de-DE" b="0" dirty="0"/>
              <a:t>Faktor </a:t>
            </a:r>
            <a:r>
              <a:rPr lang="de-DE" altLang="de-DE" dirty="0" err="1"/>
              <a:t>k</a:t>
            </a:r>
            <a:r>
              <a:rPr lang="de-DE" altLang="de-DE" baseline="-20000" dirty="0" err="1"/>
              <a:t>D</a:t>
            </a:r>
            <a:r>
              <a:rPr lang="de-DE" altLang="de-DE" b="0" baseline="-20000" dirty="0"/>
              <a:t> </a:t>
            </a:r>
            <a:r>
              <a:rPr lang="de-DE" altLang="de-DE" b="0" dirty="0"/>
              <a:t>für Haltedauer bei statischer Kraftanstrengung</a:t>
            </a:r>
            <a:endParaRPr lang="de-DE" dirty="0"/>
          </a:p>
        </p:txBody>
      </p:sp>
      <p:graphicFrame>
        <p:nvGraphicFramePr>
          <p:cNvPr id="8" name="Object 38" descr="Ein Diagramm zeigt den Kurvenverlauf für den Faktor kD für die Haltedauer bei statischer Kraftanstrengung. Die Kurve beginnt bei 0,7 für eine sehr kurze Haltedauer und endet ungefähr exponentiell abfallend bei 0,1 für Haltedauern ab ca. 7 Minuten."/>
          <p:cNvGraphicFramePr>
            <a:graphicFrameLocks noChangeAspect="1"/>
          </p:cNvGraphicFramePr>
          <p:nvPr>
            <p:extLst>
              <p:ext uri="{D42A27DB-BD31-4B8C-83A1-F6EECF244321}">
                <p14:modId xmlns:p14="http://schemas.microsoft.com/office/powerpoint/2010/main" val="143705315"/>
              </p:ext>
            </p:extLst>
          </p:nvPr>
        </p:nvGraphicFramePr>
        <p:xfrm>
          <a:off x="2927648" y="2060848"/>
          <a:ext cx="6336704" cy="4210092"/>
        </p:xfrm>
        <a:graphic>
          <a:graphicData uri="http://schemas.openxmlformats.org/presentationml/2006/ole">
            <mc:AlternateContent xmlns:mc="http://schemas.openxmlformats.org/markup-compatibility/2006">
              <mc:Choice xmlns:v="urn:schemas-microsoft-com:vml" Requires="v">
                <p:oleObj spid="_x0000_s6154" name="iGrafx Image Objekt" r:id="rId3" imgW="6324600" imgH="4200525" progId="">
                  <p:embed/>
                </p:oleObj>
              </mc:Choice>
              <mc:Fallback>
                <p:oleObj name="iGrafx Image Objekt" r:id="rId3" imgW="6324600" imgH="4200525" progId="">
                  <p:embed/>
                  <p:pic>
                    <p:nvPicPr>
                      <p:cNvPr id="0" name=""/>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648" y="2060848"/>
                        <a:ext cx="6336704" cy="4210092"/>
                      </a:xfrm>
                      <a:prstGeom prst="rect">
                        <a:avLst/>
                      </a:prstGeom>
                      <a:noFill/>
                      <a:ln>
                        <a:noFill/>
                      </a:ln>
                      <a:effectLst/>
                      <a:extLst/>
                    </p:spPr>
                  </p:pic>
                </p:oleObj>
              </mc:Fallback>
            </mc:AlternateContent>
          </a:graphicData>
        </a:graphic>
      </p:graphicFrame>
      <p:sp>
        <p:nvSpPr>
          <p:cNvPr id="4" name="Datumsplatzhalter 3"/>
          <p:cNvSpPr>
            <a:spLocks noGrp="1"/>
          </p:cNvSpPr>
          <p:nvPr>
            <p:ph type="dt" sz="half" idx="10"/>
          </p:nvPr>
        </p:nvSpPr>
        <p:spPr/>
        <p:txBody>
          <a:bodyPr/>
          <a:lstStyle/>
          <a:p>
            <a:pPr>
              <a:defRPr/>
            </a:pPr>
            <a:fld id="{EE512E62-7672-4B91-A4E6-1A2D58B138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6</a:t>
            </a:fld>
            <a:endParaRPr lang="de-DE" altLang="de-DE"/>
          </a:p>
        </p:txBody>
      </p:sp>
    </p:spTree>
    <p:extLst>
      <p:ext uri="{BB962C8B-B14F-4D97-AF65-F5344CB8AC3E}">
        <p14:creationId xmlns:p14="http://schemas.microsoft.com/office/powerpoint/2010/main" val="2765924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Kraftangriffspunkt und -richtung</a:t>
            </a:r>
            <a:endParaRPr lang="de-DE" dirty="0"/>
          </a:p>
        </p:txBody>
      </p:sp>
      <p:pic>
        <p:nvPicPr>
          <p:cNvPr id="3" name="Grafik 2" descr="In mehreren Abbildungen werden Kraftangriffspunkte und -richtungen verdeutlicht. Unterschieden werden die Zonen 1 bis 4 für kopfhöhe, Schulterhöhe, Taillenhöge und Bechenhöhe. Die Kraftrichtungen vorn, diagonal und seitlich. Die Entfernungen fern, mittel und nah sowie Zug und Schub für die Hand."/>
          <p:cNvPicPr>
            <a:picLocks noChangeAspect="1"/>
          </p:cNvPicPr>
          <p:nvPr/>
        </p:nvPicPr>
        <p:blipFill>
          <a:blip r:embed="rId2"/>
          <a:stretch>
            <a:fillRect/>
          </a:stretch>
        </p:blipFill>
        <p:spPr>
          <a:xfrm>
            <a:off x="551384" y="712707"/>
            <a:ext cx="11113971" cy="5596613"/>
          </a:xfrm>
          <a:prstGeom prst="rect">
            <a:avLst/>
          </a:prstGeom>
        </p:spPr>
      </p:pic>
      <p:sp>
        <p:nvSpPr>
          <p:cNvPr id="4" name="Datumsplatzhalter 3"/>
          <p:cNvSpPr>
            <a:spLocks noGrp="1"/>
          </p:cNvSpPr>
          <p:nvPr>
            <p:ph type="dt" sz="half" idx="10"/>
          </p:nvPr>
        </p:nvSpPr>
        <p:spPr/>
        <p:txBody>
          <a:bodyPr/>
          <a:lstStyle/>
          <a:p>
            <a:pPr>
              <a:defRPr/>
            </a:pPr>
            <a:fld id="{EE512E62-7672-4B91-A4E6-1A2D58B138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7</a:t>
            </a:fld>
            <a:endParaRPr lang="de-DE" altLang="de-DE"/>
          </a:p>
        </p:txBody>
      </p:sp>
    </p:spTree>
    <p:extLst>
      <p:ext uri="{BB962C8B-B14F-4D97-AF65-F5344CB8AC3E}">
        <p14:creationId xmlns:p14="http://schemas.microsoft.com/office/powerpoint/2010/main" val="42644820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ea typeface="Times New Roman" pitchFamily="18" charset="0"/>
              </a:rPr>
              <a:t>Handstellung 1</a:t>
            </a:r>
            <a:endParaRPr lang="de-DE" dirty="0"/>
          </a:p>
        </p:txBody>
      </p:sp>
      <p:pic>
        <p:nvPicPr>
          <p:cNvPr id="3" name="Grafik 2" descr="Zwei Tabellen zeigen Kraftwerte abhängig von den Zonen 1 bis 4, der Entfernung fern, mittel und nah und der Kraftrichtung vorn, diagonal und seitlich."/>
          <p:cNvPicPr>
            <a:picLocks noChangeAspect="1"/>
          </p:cNvPicPr>
          <p:nvPr/>
        </p:nvPicPr>
        <p:blipFill>
          <a:blip r:embed="rId2"/>
          <a:stretch>
            <a:fillRect/>
          </a:stretch>
        </p:blipFill>
        <p:spPr>
          <a:xfrm>
            <a:off x="1962554" y="1369982"/>
            <a:ext cx="8266892" cy="5011346"/>
          </a:xfrm>
          <a:prstGeom prst="rect">
            <a:avLst/>
          </a:prstGeom>
        </p:spPr>
      </p:pic>
      <p:sp>
        <p:nvSpPr>
          <p:cNvPr id="4" name="Datumsplatzhalter 3"/>
          <p:cNvSpPr>
            <a:spLocks noGrp="1"/>
          </p:cNvSpPr>
          <p:nvPr>
            <p:ph type="dt" sz="half" idx="10"/>
          </p:nvPr>
        </p:nvSpPr>
        <p:spPr/>
        <p:txBody>
          <a:bodyPr/>
          <a:lstStyle/>
          <a:p>
            <a:pPr>
              <a:defRPr/>
            </a:pPr>
            <a:fld id="{EE512E62-7672-4B91-A4E6-1A2D58B138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8</a:t>
            </a:fld>
            <a:endParaRPr lang="de-DE" altLang="de-DE"/>
          </a:p>
        </p:txBody>
      </p:sp>
    </p:spTree>
    <p:extLst>
      <p:ext uri="{BB962C8B-B14F-4D97-AF65-F5344CB8AC3E}">
        <p14:creationId xmlns:p14="http://schemas.microsoft.com/office/powerpoint/2010/main" val="1333676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ea typeface="Times New Roman" pitchFamily="18" charset="0"/>
              </a:rPr>
              <a:t>Handstellung </a:t>
            </a:r>
            <a:r>
              <a:rPr lang="de-DE" altLang="de-DE" sz="3200" dirty="0" smtClean="0">
                <a:ea typeface="Times New Roman" pitchFamily="18" charset="0"/>
              </a:rPr>
              <a:t>2</a:t>
            </a:r>
            <a:endParaRPr lang="de-DE" dirty="0"/>
          </a:p>
        </p:txBody>
      </p:sp>
      <p:pic>
        <p:nvPicPr>
          <p:cNvPr id="3" name="Grafik 2" descr="Zwei Tabellen zeigen Kraftwerte abhängig von den Zonen 1 bis 4, der Entfernung fern, mittel und nah und der Kraftrichtung vorn, diagonal und seitlich."/>
          <p:cNvPicPr>
            <a:picLocks noChangeAspect="1"/>
          </p:cNvPicPr>
          <p:nvPr/>
        </p:nvPicPr>
        <p:blipFill>
          <a:blip r:embed="rId2"/>
          <a:stretch>
            <a:fillRect/>
          </a:stretch>
        </p:blipFill>
        <p:spPr>
          <a:xfrm>
            <a:off x="1846719" y="1400464"/>
            <a:ext cx="8498561" cy="4980864"/>
          </a:xfrm>
          <a:prstGeom prst="rect">
            <a:avLst/>
          </a:prstGeom>
        </p:spPr>
      </p:pic>
      <p:sp>
        <p:nvSpPr>
          <p:cNvPr id="4" name="Datumsplatzhalter 3"/>
          <p:cNvSpPr>
            <a:spLocks noGrp="1"/>
          </p:cNvSpPr>
          <p:nvPr>
            <p:ph type="dt" sz="half" idx="10"/>
          </p:nvPr>
        </p:nvSpPr>
        <p:spPr/>
        <p:txBody>
          <a:bodyPr/>
          <a:lstStyle/>
          <a:p>
            <a:pPr>
              <a:defRPr/>
            </a:pPr>
            <a:fld id="{EE512E62-7672-4B91-A4E6-1A2D58B138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9</a:t>
            </a:fld>
            <a:endParaRPr lang="de-DE" altLang="de-DE"/>
          </a:p>
        </p:txBody>
      </p:sp>
    </p:spTree>
    <p:extLst>
      <p:ext uri="{BB962C8B-B14F-4D97-AF65-F5344CB8AC3E}">
        <p14:creationId xmlns:p14="http://schemas.microsoft.com/office/powerpoint/2010/main" val="1544395001"/>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384</Words>
  <Application>Microsoft Office PowerPoint</Application>
  <PresentationFormat>Breitbild</PresentationFormat>
  <Paragraphs>105</Paragraphs>
  <Slides>13</Slides>
  <Notes>2</Notes>
  <HiddenSlides>0</HiddenSlides>
  <MMClips>0</MMClips>
  <ScaleCrop>false</ScaleCrop>
  <HeadingPairs>
    <vt:vector size="8" baseType="variant">
      <vt:variant>
        <vt:lpstr>Verwendete Schriftarten</vt:lpstr>
      </vt:variant>
      <vt:variant>
        <vt:i4>4</vt:i4>
      </vt:variant>
      <vt:variant>
        <vt:lpstr>Design</vt:lpstr>
      </vt:variant>
      <vt:variant>
        <vt:i4>1</vt:i4>
      </vt:variant>
      <vt:variant>
        <vt:lpstr>Eingebettete OLE-Server</vt:lpstr>
      </vt:variant>
      <vt:variant>
        <vt:i4>1</vt:i4>
      </vt:variant>
      <vt:variant>
        <vt:lpstr>Folientitel</vt:lpstr>
      </vt:variant>
      <vt:variant>
        <vt:i4>13</vt:i4>
      </vt:variant>
    </vt:vector>
  </HeadingPairs>
  <TitlesOfParts>
    <vt:vector size="19" baseType="lpstr">
      <vt:lpstr>Arial</vt:lpstr>
      <vt:lpstr>Times New Roman</vt:lpstr>
      <vt:lpstr>Verdana</vt:lpstr>
      <vt:lpstr>Wingdings</vt:lpstr>
      <vt:lpstr>KAN_Master</vt:lpstr>
      <vt:lpstr>iGrafx Image Objekt</vt:lpstr>
      <vt:lpstr>Anthropometrische und biomechanische Aspekte ergonomischer Gestaltung  Übung 2: Ermittlung zulässiger Handkräfte für den Steuerknüppel eines Segelflugzeugs</vt:lpstr>
      <vt:lpstr>Ableiten von Grenzwerten für Flugzeugführerkräfte an Handgriffen</vt:lpstr>
      <vt:lpstr>Vorgaben</vt:lpstr>
      <vt:lpstr>SIEMENS-Verfahren</vt:lpstr>
      <vt:lpstr>Faktor kC</vt:lpstr>
      <vt:lpstr>Faktor kD</vt:lpstr>
      <vt:lpstr>Kraftangriffspunkt und -richtung</vt:lpstr>
      <vt:lpstr>Handstellung 1</vt:lpstr>
      <vt:lpstr>Handstellung 2</vt:lpstr>
      <vt:lpstr>Lösung</vt:lpstr>
      <vt:lpstr>Lösung</vt:lpstr>
      <vt:lpstr>Handstellung 1</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23</cp:revision>
  <dcterms:created xsi:type="dcterms:W3CDTF">2023-07-17T12:06:45Z</dcterms:created>
  <dcterms:modified xsi:type="dcterms:W3CDTF">2023-08-11T08:38:27Z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