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6"/>
  </p:notesMasterIdLst>
  <p:handoutMasterIdLst>
    <p:handoutMasterId r:id="rId27"/>
  </p:handoutMasterIdLst>
  <p:sldIdLst>
    <p:sldId id="266" r:id="rId2"/>
    <p:sldId id="312" r:id="rId3"/>
    <p:sldId id="289" r:id="rId4"/>
    <p:sldId id="290" r:id="rId5"/>
    <p:sldId id="291" r:id="rId6"/>
    <p:sldId id="292" r:id="rId7"/>
    <p:sldId id="293" r:id="rId8"/>
    <p:sldId id="294" r:id="rId9"/>
    <p:sldId id="313" r:id="rId10"/>
    <p:sldId id="296" r:id="rId11"/>
    <p:sldId id="297" r:id="rId12"/>
    <p:sldId id="298" r:id="rId13"/>
    <p:sldId id="299" r:id="rId14"/>
    <p:sldId id="300" r:id="rId15"/>
    <p:sldId id="309" r:id="rId16"/>
    <p:sldId id="310" r:id="rId17"/>
    <p:sldId id="311" r:id="rId18"/>
    <p:sldId id="304" r:id="rId19"/>
    <p:sldId id="305" r:id="rId20"/>
    <p:sldId id="315" r:id="rId21"/>
    <p:sldId id="306" r:id="rId22"/>
    <p:sldId id="307" r:id="rId23"/>
    <p:sldId id="308" r:id="rId24"/>
    <p:sldId id="287" r:id="rId25"/>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994"/>
    <a:srgbClr val="FAB500"/>
    <a:srgbClr val="E8E8E8"/>
    <a:srgbClr val="0095DB"/>
    <a:srgbClr val="008C8E"/>
    <a:srgbClr val="FFDB92"/>
    <a:srgbClr val="5775B3"/>
    <a:srgbClr val="577511"/>
    <a:srgbClr val="FFFFFF"/>
    <a:srgbClr val="E14D0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77365" autoAdjust="0"/>
  </p:normalViewPr>
  <p:slideViewPr>
    <p:cSldViewPr>
      <p:cViewPr varScale="1">
        <p:scale>
          <a:sx n="74" d="100"/>
          <a:sy n="74" d="100"/>
        </p:scale>
        <p:origin x="72" y="96"/>
      </p:cViewPr>
      <p:guideLst>
        <p:guide orient="horz" pos="2160"/>
        <p:guide pos="3840"/>
      </p:guideLst>
    </p:cSldViewPr>
  </p:slideViewPr>
  <p:outlineViewPr>
    <p:cViewPr>
      <p:scale>
        <a:sx n="33" d="100"/>
        <a:sy n="33" d="100"/>
      </p:scale>
      <p:origin x="0" y="-2198"/>
    </p:cViewPr>
  </p:outlineViewPr>
  <p:notesTextViewPr>
    <p:cViewPr>
      <p:scale>
        <a:sx n="3" d="2"/>
        <a:sy n="3" d="2"/>
      </p:scale>
      <p:origin x="0" y="0"/>
    </p:cViewPr>
  </p:notesTextViewPr>
  <p:notesViewPr>
    <p:cSldViewPr>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handoutMaster" Target="handoutMasters/handoutMaster1.xml"/><Relationship Id="rId30"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p:cNvSpPr>
            <a:spLocks noGrp="1" noChangeArrowheads="1"/>
          </p:cNvSpPr>
          <p:nvPr>
            <p:ph type="sldNum" sz="quarter" idx="5"/>
          </p:nvPr>
        </p:nvSpPr>
        <p:spPr>
          <a:noFill/>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spcBef>
                <a:spcPct val="0"/>
              </a:spcBef>
            </a:pPr>
            <a:fld id="{21567F1F-9DFD-42D4-A9F5-FE1AE7FD47C1}" type="slidenum">
              <a:rPr lang="de-DE" altLang="de-DE" smtClean="0"/>
              <a:pPr>
                <a:spcBef>
                  <a:spcPct val="0"/>
                </a:spcBef>
              </a:pPr>
              <a:t>1</a:t>
            </a:fld>
            <a:endParaRPr lang="de-DE" altLang="de-DE" smtClean="0"/>
          </a:p>
        </p:txBody>
      </p:sp>
      <p:sp>
        <p:nvSpPr>
          <p:cNvPr id="8195" name="Rectangle 2"/>
          <p:cNvSpPr>
            <a:spLocks noGrp="1" noRot="1" noChangeAspect="1" noChangeArrowheads="1" noTextEdit="1"/>
          </p:cNvSpPr>
          <p:nvPr>
            <p:ph type="sldImg"/>
          </p:nvPr>
        </p:nvSpPr>
        <p:spPr>
          <a:ln/>
        </p:spPr>
      </p:sp>
      <p:sp>
        <p:nvSpPr>
          <p:cNvPr id="8196" name="Rectangle 3"/>
          <p:cNvSpPr>
            <a:spLocks noGrp="1" noChangeArrowheads="1"/>
          </p:cNvSpPr>
          <p:nvPr>
            <p:ph type="body" idx="1"/>
          </p:nvPr>
        </p:nvSpPr>
        <p:spPr>
          <a:noFill/>
        </p:spPr>
        <p:txBody>
          <a:bodyPr/>
          <a:lstStyle/>
          <a:p>
            <a:pPr eaLnBrk="1" hangingPunct="1"/>
            <a:endParaRPr lang="en-GB" altLang="de-DE" sz="1400" smtClean="0"/>
          </a:p>
        </p:txBody>
      </p:sp>
    </p:spTree>
    <p:extLst>
      <p:ext uri="{BB962C8B-B14F-4D97-AF65-F5344CB8AC3E}">
        <p14:creationId xmlns:p14="http://schemas.microsoft.com/office/powerpoint/2010/main" val="183108774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t>Innerhalb der Verteilungen müssen auch so genannten Disproportionalitäten beachtet werden: So gibt es z. B: Menschen mit langem Rumpf und kurzen Beinen (Sitzriesen) und Menschen mit kurzem Rumpf und langen Beinen (Sitzzwerg) bei gleicher Körperhöhe beider Typen. Vergleichbare Disproportionalitäten gibt es bei den Armlängen.</a:t>
            </a:r>
          </a:p>
          <a:p>
            <a:pPr eaLnBrk="1" hangingPunct="1"/>
            <a:endParaRPr lang="de-DE" altLang="de-DE" dirty="0" smtClean="0"/>
          </a:p>
          <a:p>
            <a:pPr eaLnBrk="1" hangingPunct="1"/>
            <a:r>
              <a:rPr lang="de-DE" altLang="de-DE" dirty="0" smtClean="0"/>
              <a:t>Verhältnis Stammlänge zu Schritthöhe:</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langbeinig (Sitzzwerg): 	kurzer Körperstamm, lange Beine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kurzbeinig (Sitzriese): 	langer Körperstamm, kurze Beine</a:t>
            </a:r>
            <a:endParaRPr lang="de-DE" altLang="de-DE" dirty="0" smtClean="0"/>
          </a:p>
          <a:p>
            <a:pPr eaLnBrk="1" hangingPunct="1"/>
            <a:endParaRPr lang="de-DE" altLang="de-DE" dirty="0" smtClean="0"/>
          </a:p>
          <a:p>
            <a:pPr eaLnBrk="1" hangingPunct="1"/>
            <a:r>
              <a:rPr lang="de-DE" altLang="de-DE" dirty="0" smtClean="0"/>
              <a:t>Von Bedeutung ist das z. B. für die Variabilität der </a:t>
            </a:r>
            <a:r>
              <a:rPr lang="de-DE" altLang="de-DE" dirty="0" err="1" smtClean="0"/>
              <a:t>Augpunktlage</a:t>
            </a:r>
            <a:r>
              <a:rPr lang="de-DE" altLang="de-DE" dirty="0" smtClean="0"/>
              <a:t> bei Personen gleicher Körperhöhe, jedoch unterschiedlicher Proportionalität</a:t>
            </a:r>
          </a:p>
          <a:p>
            <a:pPr eaLnBrk="1" hangingPunct="1"/>
            <a:r>
              <a:rPr lang="de-DE" altLang="de-DE" dirty="0" smtClean="0"/>
              <a:t>Eine Untersuchung ergab z.B., dass LKW-Fahrer in Deutschland in 8 Körpermaßen von der männlichen Gesamtbevölkerung abweichen, u.a. Proportionsverschiebungen in Richtung Sitzriese (Brandenburgische Umweltberichte 10 von 2001). </a:t>
            </a: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11</a:t>
            </a:fld>
            <a:endParaRPr lang="de-DE" altLang="de-DE"/>
          </a:p>
        </p:txBody>
      </p:sp>
    </p:spTree>
    <p:extLst>
      <p:ext uri="{BB962C8B-B14F-4D97-AF65-F5344CB8AC3E}">
        <p14:creationId xmlns:p14="http://schemas.microsoft.com/office/powerpoint/2010/main" val="24517058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t>Festlegungen z.B. für Sitz-</a:t>
            </a:r>
            <a:r>
              <a:rPr lang="de-DE" altLang="de-DE" dirty="0" err="1" smtClean="0"/>
              <a:t>Verstellbereiche</a:t>
            </a:r>
            <a:r>
              <a:rPr lang="de-DE" altLang="de-DE" dirty="0" smtClean="0"/>
              <a:t> und Pedal-</a:t>
            </a:r>
            <a:r>
              <a:rPr lang="de-DE" altLang="de-DE" dirty="0" err="1" smtClean="0"/>
              <a:t>Verstellbereiche</a:t>
            </a:r>
            <a:r>
              <a:rPr lang="de-DE" altLang="de-DE" dirty="0" smtClean="0"/>
              <a:t> sind hier für Sitzriesen (</a:t>
            </a:r>
            <a:r>
              <a:rPr lang="de-DE" altLang="de-DE" dirty="0" err="1" smtClean="0"/>
              <a:t>short</a:t>
            </a:r>
            <a:r>
              <a:rPr lang="de-DE" altLang="de-DE" dirty="0" smtClean="0"/>
              <a:t> leg) und Sitzzwerge (</a:t>
            </a:r>
            <a:r>
              <a:rPr lang="de-DE" altLang="de-DE" dirty="0" err="1" smtClean="0"/>
              <a:t>long</a:t>
            </a:r>
            <a:r>
              <a:rPr lang="de-DE" altLang="de-DE" dirty="0" smtClean="0"/>
              <a:t> leg) zwischen dem 5. und 95. Perzentil dargestellt. Auch die ideale Lage von Stellteilen (Lenkrad) ist von Körpermaßen abhängig. Einsatz von </a:t>
            </a:r>
            <a:r>
              <a:rPr lang="de-DE" altLang="de-DE" b="1" dirty="0" smtClean="0"/>
              <a:t>Geometrischen Referenzpunkten (Fixierung)</a:t>
            </a:r>
          </a:p>
          <a:p>
            <a:pPr eaLnBrk="1" hangingPunct="1"/>
            <a:r>
              <a:rPr lang="de-DE" altLang="de-DE" dirty="0" smtClean="0"/>
              <a:t>Erfolgt im rechten Beispiel eine Fixierung aller Nutzer im </a:t>
            </a:r>
            <a:r>
              <a:rPr lang="de-DE" altLang="de-DE" dirty="0" err="1" smtClean="0"/>
              <a:t>Augpunkt</a:t>
            </a:r>
            <a:r>
              <a:rPr lang="de-DE" altLang="de-DE" dirty="0" smtClean="0"/>
              <a:t>, ergibt sich eine Sitzhöhenverstellung sowie eine Höhen- und Tiefenverstellung für Pedale und Handstellteile</a:t>
            </a:r>
          </a:p>
          <a:p>
            <a:pPr eaLnBrk="1" hangingPunct="1"/>
            <a:r>
              <a:rPr lang="de-DE" altLang="de-DE" dirty="0" smtClean="0"/>
              <a:t>Im linken Bild haben alle Nutzer Fußballen-Kontakt mit</a:t>
            </a:r>
            <a:r>
              <a:rPr lang="de-DE" altLang="de-DE" baseline="0" dirty="0" smtClean="0"/>
              <a:t> dem Pedal, wodurch sich eine vertikale und horizontale </a:t>
            </a:r>
            <a:r>
              <a:rPr lang="de-DE" altLang="de-DE" baseline="0" dirty="0" err="1" smtClean="0"/>
              <a:t>Sitzverstellnotwendigkeit</a:t>
            </a:r>
            <a:r>
              <a:rPr lang="de-DE" altLang="de-DE" baseline="0" dirty="0" smtClean="0"/>
              <a:t> ableitet; auch das Lenkrad ist in Höhe und Entfernung anzupassen</a:t>
            </a:r>
          </a:p>
          <a:p>
            <a:pPr eaLnBrk="1" hangingPunct="1"/>
            <a:r>
              <a:rPr lang="de-DE" altLang="de-DE" baseline="0" dirty="0" smtClean="0"/>
              <a:t>Problematisch wird die </a:t>
            </a:r>
            <a:r>
              <a:rPr lang="de-DE" altLang="de-DE" baseline="0" dirty="0" err="1" smtClean="0"/>
              <a:t>Augpunktsicht</a:t>
            </a:r>
            <a:r>
              <a:rPr lang="de-DE" altLang="de-DE" baseline="0" dirty="0" smtClean="0"/>
              <a:t> (z. B. Sicht auf Ampeln), da starke Differenzen durch die anthropometrische Vielfalt existieren</a:t>
            </a:r>
            <a:r>
              <a:rPr lang="de-DE" altLang="de-DE" baseline="0" dirty="0"/>
              <a:t>.</a:t>
            </a:r>
            <a:endParaRPr lang="de-DE" altLang="de-DE" dirty="0" smtClean="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12</a:t>
            </a:fld>
            <a:endParaRPr lang="de-DE" altLang="de-DE"/>
          </a:p>
        </p:txBody>
      </p:sp>
    </p:spTree>
    <p:extLst>
      <p:ext uri="{BB962C8B-B14F-4D97-AF65-F5344CB8AC3E}">
        <p14:creationId xmlns:p14="http://schemas.microsoft.com/office/powerpoint/2010/main" val="64779204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eaLnBrk="1" hangingPunct="1"/>
            <a:r>
              <a:rPr lang="de-DE" dirty="0" err="1" smtClean="0"/>
              <a:t>Somatotyp</a:t>
            </a:r>
            <a:r>
              <a:rPr lang="de-DE" dirty="0" smtClean="0"/>
              <a:t>: Körperbautyp</a:t>
            </a:r>
          </a:p>
          <a:p>
            <a:pPr defTabSz="190500" eaLnBrk="1" hangingPunct="1"/>
            <a:r>
              <a:rPr lang="de-DE" dirty="0" smtClean="0"/>
              <a:t>(schlanker, muskulärer, korpulenter Typ)</a:t>
            </a:r>
          </a:p>
          <a:p>
            <a:pPr defTabSz="190500" eaLnBrk="1" hangingPunct="1"/>
            <a:r>
              <a:rPr lang="de-DE" dirty="0" smtClean="0"/>
              <a:t>Bild links: bei gleichem Fersenpunkt müssen Sitz und Lenkrad Verstellbarkeiten in horizontaler und vertikaler Richtung aufweisen</a:t>
            </a:r>
          </a:p>
          <a:p>
            <a:pPr defTabSz="190500" eaLnBrk="1" hangingPunct="1"/>
            <a:r>
              <a:rPr lang="de-DE" dirty="0" smtClean="0"/>
              <a:t>Bild</a:t>
            </a:r>
            <a:r>
              <a:rPr lang="de-DE" baseline="0" dirty="0" smtClean="0"/>
              <a:t> rechts: </a:t>
            </a:r>
            <a:r>
              <a:rPr lang="de-DE" dirty="0" smtClean="0"/>
              <a:t>die Lenkradposition kann für die beiden Referenzpersonen unverändert bleiben, während der Sitz eine vertikale und horizontale Verschiebung benötigt. </a:t>
            </a:r>
          </a:p>
          <a:p>
            <a:pPr defTabSz="190500" eaLnBrk="1" hangingPunct="1"/>
            <a:r>
              <a:rPr lang="de-DE" dirty="0" smtClean="0"/>
              <a:t>Neben der beispielhaft gezeigten</a:t>
            </a:r>
            <a:r>
              <a:rPr lang="de-DE" baseline="0" dirty="0" smtClean="0"/>
              <a:t> Variationsreihe 1 gibt es weitere Varianten</a:t>
            </a:r>
            <a:endParaRPr lang="de-DE" dirty="0" smtClean="0"/>
          </a:p>
          <a:p>
            <a:pPr defTabSz="190500" eaLnBrk="1" hangingPunct="1"/>
            <a:endParaRPr lang="de-DE" altLang="de-DE" dirty="0" smtClean="0"/>
          </a:p>
          <a:p>
            <a:pPr defTabSz="190500" eaLnBrk="1" hangingPunct="1"/>
            <a:r>
              <a:rPr lang="de-DE" altLang="de-DE" dirty="0" err="1" smtClean="0"/>
              <a:t>Korpulenzmaße</a:t>
            </a:r>
            <a:r>
              <a:rPr lang="de-DE" altLang="de-DE" dirty="0" smtClean="0"/>
              <a:t> verändern sich lebenslänglich und weisen besonders bei Älteren höhere Werte auf, was in der Gestaltung beachtet werden muss</a:t>
            </a: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13</a:t>
            </a:fld>
            <a:endParaRPr lang="de-DE" altLang="de-DE"/>
          </a:p>
        </p:txBody>
      </p:sp>
    </p:spTree>
    <p:extLst>
      <p:ext uri="{BB962C8B-B14F-4D97-AF65-F5344CB8AC3E}">
        <p14:creationId xmlns:p14="http://schemas.microsoft.com/office/powerpoint/2010/main" val="15888238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dirty="0" smtClean="0"/>
              <a:t>Ergonomische Lösungen werden für eine Zielgruppe entworfen, die in ihren Eigenschaften möglichst genau abzugrenzen ist. Das Gestaltungsobjekt weist Gestaltungsmerkmale (z. B. Sitzbreite) auf, die u. a. auch von anthropometrischen Eigenschaften der Nutzergruppe geprägt sind. Die geometrische Beziehung zwischen Gestaltungsmaßen (Entwurfsparameter) wird über deren Lage und Bewegung in einem Bezugssystem festgeschrieben (z. B. Sitzbezugs- zum Fersenpunkt; fahrzeugfestes Koordinatensystem). Es existieren restriktive Abhängigkeiten bei anthropometrisch bestimmten Gestaltungsmaßen durch </a:t>
            </a:r>
            <a:r>
              <a:rPr lang="de-DE" dirty="0" err="1" smtClean="0"/>
              <a:t>perzentilierte</a:t>
            </a:r>
            <a:r>
              <a:rPr lang="de-DE" dirty="0" smtClean="0"/>
              <a:t> Körpermaße und </a:t>
            </a:r>
            <a:r>
              <a:rPr lang="de-DE" dirty="0" err="1" smtClean="0"/>
              <a:t>Gelenkbeweglichkeiten</a:t>
            </a:r>
            <a:r>
              <a:rPr lang="de-DE" dirty="0" smtClean="0"/>
              <a:t>. Dieses Referenzsystem beeinflusst, welche Körpermaße in das Gestaltungsmaß einfließen. Liegt z. B. das Referenzsystem an der Vorderkante eines Maschinentisches und es ist die maximale Greifweite (direkt vor dem Körper) festzulegen, ist zunächst der Abstand des Schulterdrehgelenkes zur Maschinenvorderkante in Abhängigkeit von der Rumpftiefe zu ermitteln, um von diesem Drehpunkt aus die Oberarm-Unterarmlänge plus Abstand bis Handmitte als Strecke abzutragen. Der gesamte Greifraum hängt von der Gelenkbeweglichkeit des Schultergelenkes und Schlüsselbeines ab. Die Ermittlung von Gestaltungsmaßen (z. B. </a:t>
            </a:r>
            <a:r>
              <a:rPr lang="de-DE" dirty="0" err="1" smtClean="0"/>
              <a:t>Sitzverstellfeld</a:t>
            </a:r>
            <a:r>
              <a:rPr lang="de-DE" dirty="0" smtClean="0"/>
              <a:t>) erfolgt i. allg. über deren Berechnung auf Grundlage eines oder mehrerer Körpermaße unter Beachtung des notwendigen Perzentils und von Zu- und Abschlägen.</a:t>
            </a:r>
            <a:endParaRPr lang="de-DE" altLang="de-DE" dirty="0" smtClean="0"/>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14</a:t>
            </a:fld>
            <a:endParaRPr lang="de-DE" altLang="de-DE"/>
          </a:p>
        </p:txBody>
      </p:sp>
    </p:spTree>
    <p:extLst>
      <p:ext uri="{BB962C8B-B14F-4D97-AF65-F5344CB8AC3E}">
        <p14:creationId xmlns:p14="http://schemas.microsoft.com/office/powerpoint/2010/main" val="294717298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18</a:t>
            </a:fld>
            <a:endParaRPr lang="de-DE" altLang="de-DE"/>
          </a:p>
        </p:txBody>
      </p:sp>
    </p:spTree>
    <p:extLst>
      <p:ext uri="{BB962C8B-B14F-4D97-AF65-F5344CB8AC3E}">
        <p14:creationId xmlns:p14="http://schemas.microsoft.com/office/powerpoint/2010/main" val="389206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t>Körpermesswerte des Europamenschen</a:t>
            </a:r>
            <a:r>
              <a:rPr lang="de-DE" altLang="de-DE" dirty="0" smtClean="0"/>
              <a:t> (1998) in:</a:t>
            </a:r>
          </a:p>
          <a:p>
            <a:pPr eaLnBrk="1" hangingPunct="1"/>
            <a:r>
              <a:rPr lang="de-DE" altLang="de-DE" dirty="0" smtClean="0"/>
              <a:t>	Arbeitswissenschaftliche Erkenntnisse Nr. 108, Bundesanstalt für Arbeitsschutz und Arbeitsmedizin, Dortmund 1998 </a:t>
            </a:r>
          </a:p>
          <a:p>
            <a:pPr eaLnBrk="1" hangingPunct="1"/>
            <a:r>
              <a:rPr lang="de-DE" altLang="de-DE" dirty="0" smtClean="0"/>
              <a:t>	Europamensch:</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Grenzperzentile P5 und P95:</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Nordregion: Grenze für 95. Perzentil</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Südregion Grenze für 5. Perzentil</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Grenzperzentile nicht geschlechtsdifferenziert</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Altersgruppe 18 bis 60 Jahre</a:t>
            </a:r>
          </a:p>
          <a:p>
            <a:pPr eaLnBrk="1" hangingPunct="1"/>
            <a:endParaRPr lang="de-DE" altLang="de-DE" dirty="0" smtClean="0">
              <a:sym typeface="Wingdings" pitchFamily="2" charset="2"/>
            </a:endParaRP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19</a:t>
            </a:fld>
            <a:endParaRPr lang="de-DE" altLang="de-DE"/>
          </a:p>
        </p:txBody>
      </p:sp>
    </p:spTree>
    <p:extLst>
      <p:ext uri="{BB962C8B-B14F-4D97-AF65-F5344CB8AC3E}">
        <p14:creationId xmlns:p14="http://schemas.microsoft.com/office/powerpoint/2010/main" val="328518323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t>Körpermesswerte des Europamenschen</a:t>
            </a:r>
            <a:r>
              <a:rPr lang="de-DE" altLang="de-DE" dirty="0" smtClean="0"/>
              <a:t> (1998) in:</a:t>
            </a:r>
          </a:p>
          <a:p>
            <a:pPr eaLnBrk="1" hangingPunct="1"/>
            <a:r>
              <a:rPr lang="de-DE" altLang="de-DE" dirty="0" smtClean="0"/>
              <a:t>	Arbeitswissenschaftliche Erkenntnisse Nr. 108, Bundesanstalt für Arbeitsschutz und Arbeitsmedizin, Dortmund 1998 </a:t>
            </a:r>
          </a:p>
          <a:p>
            <a:pPr eaLnBrk="1" hangingPunct="1"/>
            <a:r>
              <a:rPr lang="de-DE" altLang="de-DE" dirty="0" smtClean="0"/>
              <a:t>	Europamensch:</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Grenzperzentile P5 und P95:</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Nordregion: Grenze für 95. Perzentil</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Südregion Grenze für 5. Perzentil</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Grenzperzentile nicht geschlechtsdifferenziert</a:t>
            </a:r>
          </a:p>
          <a:p>
            <a:pPr eaLnBrk="1" hangingPunct="1"/>
            <a:r>
              <a:rPr lang="de-DE" altLang="de-DE" dirty="0" smtClean="0">
                <a:sym typeface="Wingdings" pitchFamily="2" charset="2"/>
              </a:rPr>
              <a:t>	</a:t>
            </a:r>
            <a:r>
              <a:rPr lang="de-DE" altLang="de-DE" dirty="0" smtClean="0"/>
              <a:t> </a:t>
            </a:r>
            <a:r>
              <a:rPr lang="de-DE" altLang="de-DE" dirty="0" smtClean="0">
                <a:sym typeface="Wingdings" pitchFamily="2" charset="2"/>
              </a:rPr>
              <a:t>Altersgruppe 18 bis 60 Jahre</a:t>
            </a:r>
          </a:p>
          <a:p>
            <a:pPr eaLnBrk="1" hangingPunct="1"/>
            <a:endParaRPr lang="de-DE" altLang="de-DE" dirty="0" smtClean="0">
              <a:sym typeface="Wingdings" pitchFamily="2" charset="2"/>
            </a:endParaRP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20</a:t>
            </a:fld>
            <a:endParaRPr lang="de-DE" altLang="de-DE"/>
          </a:p>
        </p:txBody>
      </p:sp>
    </p:spTree>
    <p:extLst>
      <p:ext uri="{BB962C8B-B14F-4D97-AF65-F5344CB8AC3E}">
        <p14:creationId xmlns:p14="http://schemas.microsoft.com/office/powerpoint/2010/main" val="368786878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defTabSz="190500" eaLnBrk="1" hangingPunct="1"/>
            <a:r>
              <a:rPr lang="de-DE" altLang="de-DE" sz="1200" dirty="0" smtClean="0"/>
              <a:t>Unterschiedliche Körpermaße müssen bei der Konstruktion von Maschinen, Produkten und Arbeitsplätzen berücksichtigt werden.</a:t>
            </a:r>
          </a:p>
          <a:p>
            <a:pPr defTabSz="190500" eaLnBrk="1" hangingPunct="1"/>
            <a:r>
              <a:rPr lang="de-DE" altLang="de-DE" sz="1200" dirty="0" smtClean="0"/>
              <a:t>Im folgenden werden:</a:t>
            </a:r>
          </a:p>
          <a:p>
            <a:pPr defTabSz="190500" eaLnBrk="1" hangingPunct="1">
              <a:buFont typeface="Wingdings" pitchFamily="2" charset="2"/>
              <a:buChar char="§"/>
            </a:pPr>
            <a:r>
              <a:rPr lang="de-DE" altLang="de-DE" sz="1200" dirty="0" smtClean="0"/>
              <a:t> 	Körpergrößenklassen und Körpermaße</a:t>
            </a:r>
          </a:p>
          <a:p>
            <a:pPr defTabSz="190500" eaLnBrk="1" hangingPunct="1">
              <a:buFont typeface="Wingdings" pitchFamily="2" charset="2"/>
              <a:buChar char="§"/>
            </a:pPr>
            <a:r>
              <a:rPr lang="de-DE" altLang="de-DE" sz="1200" dirty="0" smtClean="0"/>
              <a:t> 	Einflussfaktoren auf die Variation von Körpermaßen und</a:t>
            </a:r>
          </a:p>
          <a:p>
            <a:pPr defTabSz="190500" eaLnBrk="1" hangingPunct="1">
              <a:buFont typeface="Wingdings" pitchFamily="2" charset="2"/>
              <a:buChar char="§"/>
            </a:pPr>
            <a:r>
              <a:rPr lang="de-DE" altLang="de-DE" sz="1200" dirty="0" smtClean="0"/>
              <a:t> 	der Einfluss unterschiedlicher Nutzergruppen auf die Gestaltung von Produkten </a:t>
            </a:r>
          </a:p>
          <a:p>
            <a:pPr defTabSz="190500" eaLnBrk="1" hangingPunct="1">
              <a:buFont typeface="Wingdings" pitchFamily="2" charset="2"/>
              <a:buNone/>
            </a:pPr>
            <a:r>
              <a:rPr lang="de-DE" altLang="de-DE" sz="1200" dirty="0" smtClean="0"/>
              <a:t>behandelt.</a:t>
            </a:r>
          </a:p>
          <a:p>
            <a:pPr defTabSz="190500" eaLnBrk="1" hangingPunct="1"/>
            <a:r>
              <a:rPr lang="de-DE" altLang="de-DE" sz="1200" dirty="0" smtClean="0"/>
              <a:t>Aus unterschiedlichen Körpergrößen ergeben sich ergonomische Anforderungsmerkmale zur nutzergerechten Auslegung von Produkten und Arbeitsplätzen, diese Anforderungen werden im folgenden ebenso behandelt.</a:t>
            </a:r>
          </a:p>
          <a:p>
            <a:pPr defTabSz="190500" eaLnBrk="1" hangingPunct="1"/>
            <a:r>
              <a:rPr lang="de-DE" altLang="de-DE" sz="1200" dirty="0" smtClean="0"/>
              <a:t>Als Hilfsmittel stehen bestimmte Datenquellen und Normen (siehe Folien 13 ff.)  zur Verfügung, die ebenfalls erwähnt werden. </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a:t>
            </a:fld>
            <a:endParaRPr lang="de-DE" altLang="de-DE"/>
          </a:p>
        </p:txBody>
      </p:sp>
    </p:spTree>
    <p:extLst>
      <p:ext uri="{BB962C8B-B14F-4D97-AF65-F5344CB8AC3E}">
        <p14:creationId xmlns:p14="http://schemas.microsoft.com/office/powerpoint/2010/main" val="363064094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t>Gestaltungsziele für Konstruktion und ergonomische</a:t>
            </a:r>
            <a:r>
              <a:rPr lang="de-DE" altLang="de-DE" baseline="0" dirty="0" smtClean="0"/>
              <a:t> Bewertung</a:t>
            </a:r>
            <a:r>
              <a:rPr lang="de-DE" altLang="de-DE" dirty="0" smtClean="0"/>
              <a:t>, bei denen Körpermaße eine Rolle spielen</a:t>
            </a:r>
          </a:p>
          <a:p>
            <a:pPr marL="171450" indent="-171450" eaLnBrk="1" hangingPunct="1">
              <a:buFont typeface="Wingdings" pitchFamily="2" charset="2"/>
              <a:buChar char="à"/>
            </a:pPr>
            <a:r>
              <a:rPr lang="de-DE" altLang="de-DE" dirty="0" smtClean="0">
                <a:sym typeface="Wingdings" panose="05000000000000000000" pitchFamily="2" charset="2"/>
              </a:rPr>
              <a:t>für</a:t>
            </a:r>
            <a:r>
              <a:rPr lang="de-DE" altLang="de-DE" baseline="0" dirty="0" smtClean="0"/>
              <a:t> Maschinen-, Produktionsarbeitsplätze und Konsumgüter</a:t>
            </a:r>
          </a:p>
          <a:p>
            <a:pPr marL="171450" indent="-171450" eaLnBrk="1" hangingPunct="1">
              <a:buFont typeface="Wingdings" pitchFamily="2" charset="2"/>
              <a:buChar char="à"/>
            </a:pPr>
            <a:r>
              <a:rPr lang="de-DE" altLang="de-DE" dirty="0" smtClean="0"/>
              <a:t>Arbeitsleben,</a:t>
            </a:r>
            <a:r>
              <a:rPr lang="de-DE" altLang="de-DE" baseline="0" dirty="0" smtClean="0"/>
              <a:t> </a:t>
            </a:r>
            <a:r>
              <a:rPr lang="de-DE" altLang="de-DE" dirty="0" smtClean="0"/>
              <a:t>Freizeit, Lebensraum,</a:t>
            </a:r>
            <a:r>
              <a:rPr lang="de-DE" altLang="de-DE" baseline="0" dirty="0" smtClean="0"/>
              <a:t> </a:t>
            </a:r>
            <a:r>
              <a:rPr lang="de-DE" altLang="de-DE" dirty="0" err="1" smtClean="0"/>
              <a:t>Gerontotechnik</a:t>
            </a:r>
            <a:r>
              <a:rPr lang="de-DE" altLang="de-DE" dirty="0" smtClean="0"/>
              <a:t>,</a:t>
            </a:r>
            <a:r>
              <a:rPr lang="de-DE" altLang="de-DE" baseline="0" dirty="0" smtClean="0"/>
              <a:t> </a:t>
            </a:r>
            <a:r>
              <a:rPr lang="de-DE" altLang="de-DE" dirty="0" smtClean="0"/>
              <a:t>Informationstechnologie,</a:t>
            </a:r>
            <a:r>
              <a:rPr lang="de-DE" altLang="de-DE" baseline="0" dirty="0" smtClean="0"/>
              <a:t> </a:t>
            </a:r>
            <a:r>
              <a:rPr lang="de-DE" altLang="de-DE" dirty="0" smtClean="0"/>
              <a:t>Mobilität</a:t>
            </a:r>
          </a:p>
          <a:p>
            <a:pPr marL="171450" indent="-171450" eaLnBrk="1" hangingPunct="1">
              <a:buFont typeface="Wingdings" pitchFamily="2" charset="2"/>
              <a:buChar char="à"/>
            </a:pPr>
            <a:endParaRPr lang="de-DE" altLang="de-DE" dirty="0" smtClean="0"/>
          </a:p>
          <a:p>
            <a:pPr marL="171450" indent="-171450" eaLnBrk="1" hangingPunct="1">
              <a:buFont typeface="Wingdings" pitchFamily="2" charset="2"/>
              <a:buChar char="à"/>
            </a:pPr>
            <a:endParaRPr lang="de-DE" altLang="de-DE" dirty="0" smtClean="0"/>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3</a:t>
            </a:fld>
            <a:endParaRPr lang="de-DE" altLang="de-DE"/>
          </a:p>
        </p:txBody>
      </p:sp>
    </p:spTree>
    <p:extLst>
      <p:ext uri="{BB962C8B-B14F-4D97-AF65-F5344CB8AC3E}">
        <p14:creationId xmlns:p14="http://schemas.microsoft.com/office/powerpoint/2010/main" val="23974480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dirty="0" smtClean="0"/>
              <a:t>In der Anthropometrie: 	Lehre von</a:t>
            </a:r>
            <a:r>
              <a:rPr lang="de-DE" altLang="de-DE" baseline="0" dirty="0" smtClean="0"/>
              <a:t> der Messung und den Maßverhältnissen</a:t>
            </a:r>
            <a:r>
              <a:rPr lang="de-DE" altLang="de-DE" dirty="0" smtClean="0"/>
              <a:t> des menschlichen Körpers</a:t>
            </a:r>
          </a:p>
          <a:p>
            <a:pPr eaLnBrk="1" hangingPunct="1"/>
            <a:r>
              <a:rPr lang="de-DE" altLang="de-DE" dirty="0" smtClean="0"/>
              <a:t>		</a:t>
            </a:r>
            <a:r>
              <a:rPr lang="de-DE" sz="1200" dirty="0" smtClean="0">
                <a:latin typeface="Arial" pitchFamily="34" charset="0"/>
                <a:cs typeface="Arial" pitchFamily="34" charset="0"/>
              </a:rPr>
              <a:t>Quantitative Erfassung und Beschreibung einzelner Körpermaße</a:t>
            </a:r>
            <a:endParaRPr lang="de-DE" altLang="de-DE" dirty="0" smtClean="0"/>
          </a:p>
          <a:p>
            <a:pPr eaLnBrk="1" hangingPunct="1"/>
            <a:r>
              <a:rPr lang="de-DE" altLang="de-DE" dirty="0" smtClean="0"/>
              <a:t>		statistische</a:t>
            </a:r>
            <a:r>
              <a:rPr lang="de-DE" altLang="de-DE" baseline="0" dirty="0" smtClean="0"/>
              <a:t> Aufbereitung der Daten</a:t>
            </a:r>
          </a:p>
          <a:p>
            <a:pPr eaLnBrk="1" hangingPunct="1"/>
            <a:r>
              <a:rPr lang="de-DE" altLang="de-DE" baseline="0" dirty="0" smtClean="0"/>
              <a:t>		</a:t>
            </a:r>
            <a:r>
              <a:rPr lang="en-US" sz="1200" dirty="0" err="1" smtClean="0">
                <a:latin typeface="Arial" pitchFamily="34" charset="0"/>
                <a:cs typeface="Arial" pitchFamily="34" charset="0"/>
              </a:rPr>
              <a:t>Betrachtung</a:t>
            </a:r>
            <a:r>
              <a:rPr lang="en-US" sz="1200" dirty="0" smtClean="0">
                <a:latin typeface="Arial" pitchFamily="34" charset="0"/>
                <a:cs typeface="Arial" pitchFamily="34" charset="0"/>
              </a:rPr>
              <a:t> von </a:t>
            </a:r>
            <a:r>
              <a:rPr lang="en-US" sz="1200" dirty="0" err="1" smtClean="0">
                <a:latin typeface="Arial" pitchFamily="34" charset="0"/>
                <a:cs typeface="Arial" pitchFamily="34" charset="0"/>
              </a:rPr>
              <a:t>Maßentwicklungen</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zum</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Vergleich</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verschiedener</a:t>
            </a:r>
            <a:r>
              <a:rPr lang="en-US" sz="1200" dirty="0" smtClean="0">
                <a:latin typeface="Arial" pitchFamily="34" charset="0"/>
                <a:cs typeface="Arial" pitchFamily="34" charset="0"/>
              </a:rPr>
              <a:t> </a:t>
            </a:r>
            <a:r>
              <a:rPr lang="en-US" sz="1200" dirty="0" err="1" smtClean="0">
                <a:latin typeface="Arial" pitchFamily="34" charset="0"/>
                <a:cs typeface="Arial" pitchFamily="34" charset="0"/>
              </a:rPr>
              <a:t>Gruppen</a:t>
            </a:r>
            <a:endParaRPr lang="en-US" sz="1200" dirty="0" smtClean="0">
              <a:latin typeface="Arial" pitchFamily="34" charset="0"/>
              <a:cs typeface="Arial" pitchFamily="34" charset="0"/>
            </a:endParaRPr>
          </a:p>
          <a:p>
            <a:pPr eaLnBrk="1" hangingPunct="1"/>
            <a:r>
              <a:rPr lang="en-US" altLang="de-DE" sz="1200" dirty="0" err="1" smtClean="0">
                <a:latin typeface="Arial" pitchFamily="34" charset="0"/>
                <a:cs typeface="Arial" pitchFamily="34" charset="0"/>
              </a:rPr>
              <a:t>Anwendung</a:t>
            </a:r>
            <a:r>
              <a:rPr lang="en-US" altLang="de-DE" sz="1200" dirty="0" smtClean="0">
                <a:latin typeface="Arial" pitchFamily="34" charset="0"/>
                <a:cs typeface="Arial" pitchFamily="34" charset="0"/>
              </a:rPr>
              <a:t>:</a:t>
            </a:r>
            <a:r>
              <a:rPr lang="en-US" altLang="de-DE" sz="1200" baseline="0" dirty="0" smtClean="0">
                <a:latin typeface="Arial" pitchFamily="34" charset="0"/>
                <a:cs typeface="Arial" pitchFamily="34" charset="0"/>
              </a:rPr>
              <a:t> </a:t>
            </a:r>
          </a:p>
          <a:p>
            <a:pPr marL="285750" indent="-285750">
              <a:spcBef>
                <a:spcPts val="600"/>
              </a:spcBef>
              <a:buFont typeface="Wingdings" pitchFamily="2" charset="2"/>
              <a:buChar char="§"/>
            </a:pPr>
            <a:r>
              <a:rPr lang="de-DE" sz="1200" dirty="0" smtClean="0">
                <a:latin typeface="Arial" pitchFamily="34" charset="0"/>
                <a:cs typeface="Arial" pitchFamily="34" charset="0"/>
              </a:rPr>
              <a:t>Bekleidungsindustrie (modische Kleidung, berufsgruppenspezifische Bekleidung, Sicherheitsbekleidung und -ausrüstung)</a:t>
            </a:r>
          </a:p>
          <a:p>
            <a:pPr marL="285750" indent="-285750">
              <a:spcBef>
                <a:spcPts val="600"/>
              </a:spcBef>
              <a:buFont typeface="Wingdings" pitchFamily="2" charset="2"/>
              <a:buChar char="§"/>
            </a:pPr>
            <a:r>
              <a:rPr lang="de-DE" sz="1200" dirty="0" smtClean="0">
                <a:latin typeface="Arial" pitchFamily="34" charset="0"/>
                <a:cs typeface="Arial" pitchFamily="34" charset="0"/>
              </a:rPr>
              <a:t>Ergonomie (</a:t>
            </a:r>
            <a:r>
              <a:rPr lang="de-DE" sz="1200" dirty="0" err="1" smtClean="0">
                <a:latin typeface="Arial" pitchFamily="34" charset="0"/>
                <a:cs typeface="Arial" pitchFamily="34" charset="0"/>
              </a:rPr>
              <a:t>maßliche</a:t>
            </a:r>
            <a:r>
              <a:rPr lang="de-DE" sz="1200" dirty="0" smtClean="0">
                <a:latin typeface="Arial" pitchFamily="34" charset="0"/>
                <a:cs typeface="Arial" pitchFamily="34" charset="0"/>
              </a:rPr>
              <a:t> Auslegung von Arbeitsplätzen, technischen Arbeitsmitteln, Verbraucherprodukten)</a:t>
            </a:r>
          </a:p>
          <a:p>
            <a:pPr eaLnBrk="1" hangingPunct="1"/>
            <a:endParaRPr lang="de-DE" altLang="de-DE" dirty="0" smtClean="0"/>
          </a:p>
          <a:p>
            <a:pPr eaLnBrk="1" hangingPunct="1"/>
            <a:r>
              <a:rPr lang="de-DE" altLang="de-DE" dirty="0" smtClean="0"/>
              <a:t>für</a:t>
            </a:r>
            <a:r>
              <a:rPr lang="de-DE" altLang="de-DE" baseline="0" dirty="0" smtClean="0"/>
              <a:t> Körpermaße werden Perzentile angegeben</a:t>
            </a:r>
          </a:p>
          <a:p>
            <a:pPr eaLnBrk="1" hangingPunct="1"/>
            <a:r>
              <a:rPr lang="de-DE" altLang="de-DE" dirty="0" smtClean="0"/>
              <a:t>Perzentil (Quantil) = relative Summenhäufigkeit einer Gruppe</a:t>
            </a:r>
          </a:p>
          <a:p>
            <a:pPr eaLnBrk="1" hangingPunct="1"/>
            <a:r>
              <a:rPr lang="de-DE" altLang="de-DE" dirty="0" smtClean="0"/>
              <a:t>Perzentil: </a:t>
            </a:r>
            <a:r>
              <a:rPr lang="de-DE" altLang="de-DE" dirty="0" err="1" smtClean="0"/>
              <a:t>Hunderstelwerte</a:t>
            </a:r>
            <a:r>
              <a:rPr lang="de-DE" altLang="de-DE" dirty="0" smtClean="0"/>
              <a:t>, daher:</a:t>
            </a:r>
          </a:p>
          <a:p>
            <a:pPr eaLnBrk="1" hangingPunct="1"/>
            <a:r>
              <a:rPr lang="de-DE" altLang="de-DE" dirty="0" smtClean="0"/>
              <a:t>Verteilung in 100 gleich große Teile zerlegt mit 1%-Segmenten</a:t>
            </a:r>
          </a:p>
          <a:p>
            <a:pPr eaLnBrk="1" hangingPunct="1"/>
            <a:r>
              <a:rPr lang="de-DE" altLang="de-DE" dirty="0" smtClean="0"/>
              <a:t>Perzentile spiegeln die Verteilung der Messwerte wider und geben für ein Körpermaß an, wie hoch der prozentuale Anteil der Personen einer Bevölkerungsstichprobe ist, die den angegebenen </a:t>
            </a:r>
            <a:r>
              <a:rPr lang="de-DE" altLang="de-DE" dirty="0" err="1" smtClean="0"/>
              <a:t>Perzentilwert</a:t>
            </a:r>
            <a:r>
              <a:rPr lang="de-DE" altLang="de-DE" dirty="0" smtClean="0"/>
              <a:t> nicht überschreiten oder kleiner sind als das angegebene Perzentil.</a:t>
            </a:r>
          </a:p>
          <a:p>
            <a:pPr eaLnBrk="1" hangingPunct="1"/>
            <a:endParaRPr lang="de-DE" altLang="de-DE" dirty="0" smtClean="0"/>
          </a:p>
          <a:p>
            <a:pPr eaLnBrk="1" hangingPunct="1"/>
            <a:r>
              <a:rPr lang="de-DE" altLang="de-DE" dirty="0" smtClean="0"/>
              <a:t>So liegt z. B. das 95. Perzentil der Körperhöhe von 18- bis 65-jährigen Männern in der Bundesrepublik Deutschland bei 1855 mm. Das besagt, dass 95 % dieser Bevölkerungsgruppe kleiner bzw. bis 1855 mm und 5 % größer als 1855 mm sind (DIN 33402-2 2020-12).</a:t>
            </a: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5</a:t>
            </a:fld>
            <a:endParaRPr lang="de-DE" altLang="de-DE"/>
          </a:p>
        </p:txBody>
      </p:sp>
    </p:spTree>
    <p:extLst>
      <p:ext uri="{BB962C8B-B14F-4D97-AF65-F5344CB8AC3E}">
        <p14:creationId xmlns:p14="http://schemas.microsoft.com/office/powerpoint/2010/main" val="28628811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smtClean="0"/>
              <a:t>Männer und Frauen wurden in einer Stichprobe zusammengefasst. Die praxisüblichen </a:t>
            </a:r>
            <a:r>
              <a:rPr lang="de-DE" dirty="0" err="1" smtClean="0"/>
              <a:t>Perzentilwerte</a:t>
            </a:r>
            <a:r>
              <a:rPr lang="de-DE" dirty="0" smtClean="0"/>
              <a:t> 5, 50, 95 repräsentieren damit geschlechtsunabhängig Körpermaße von Männern und Frauen. Das geschlechtsunspezifische Unisexmodell schließt zwischen P5 und P95 deutlich weniger Personen in die Betrachtung ein. Beim 5. Perzentil Unisex bleiben kleine Frauen sowie beim 95. Perzentil Unisex große Männer in einer Gestaltung unberücksichtigt</a:t>
            </a:r>
          </a:p>
          <a:p>
            <a:pPr eaLnBrk="1" hangingPunct="1"/>
            <a:r>
              <a:rPr lang="de-DE" altLang="de-DE" baseline="0" dirty="0" smtClean="0">
                <a:sym typeface="Wingdings" panose="05000000000000000000" pitchFamily="2" charset="2"/>
              </a:rPr>
              <a:t> Einfluss auf Belastung und Komfort</a:t>
            </a:r>
            <a:endParaRPr lang="de-DE" dirty="0" smtClean="0"/>
          </a:p>
          <a:p>
            <a:pPr marL="171450" indent="-171450" eaLnBrk="1" hangingPunct="1">
              <a:buFont typeface="Wingdings"/>
              <a:buChar char="à"/>
            </a:pPr>
            <a:r>
              <a:rPr lang="de-DE" altLang="de-DE" dirty="0" smtClean="0">
                <a:sym typeface="Wingdings" panose="05000000000000000000" pitchFamily="2" charset="2"/>
              </a:rPr>
              <a:t>Daher möglichst geschlechtsabhängige</a:t>
            </a:r>
            <a:r>
              <a:rPr lang="de-DE" altLang="de-DE" baseline="0" dirty="0" smtClean="0">
                <a:sym typeface="Wingdings" panose="05000000000000000000" pitchFamily="2" charset="2"/>
              </a:rPr>
              <a:t> </a:t>
            </a:r>
            <a:r>
              <a:rPr lang="de-DE" altLang="de-DE" baseline="0" dirty="0" err="1" smtClean="0">
                <a:sym typeface="Wingdings" panose="05000000000000000000" pitchFamily="2" charset="2"/>
              </a:rPr>
              <a:t>Perzentilwerte</a:t>
            </a:r>
            <a:r>
              <a:rPr lang="de-DE" altLang="de-DE" baseline="0" dirty="0" smtClean="0">
                <a:sym typeface="Wingdings" panose="05000000000000000000" pitchFamily="2" charset="2"/>
              </a:rPr>
              <a:t> berücksichtigen</a:t>
            </a:r>
          </a:p>
          <a:p>
            <a:pPr marL="171450" indent="-171450" eaLnBrk="1" hangingPunct="1">
              <a:buFont typeface="Wingdings"/>
              <a:buChar char="à"/>
            </a:pPr>
            <a:endParaRPr lang="de-DE" altLang="de-DE" baseline="0" dirty="0" smtClean="0">
              <a:sym typeface="Wingdings" panose="05000000000000000000" pitchFamily="2" charset="2"/>
            </a:endParaRPr>
          </a:p>
          <a:p>
            <a:pPr marL="0" indent="0" eaLnBrk="1" hangingPunct="1">
              <a:buFont typeface="Wingdings"/>
              <a:buNone/>
            </a:pPr>
            <a:r>
              <a:rPr lang="de-DE" altLang="de-DE" b="1" baseline="0" dirty="0" smtClean="0">
                <a:sym typeface="Wingdings" panose="05000000000000000000" pitchFamily="2" charset="2"/>
              </a:rPr>
              <a:t>Textfeld oben rechts animiert</a:t>
            </a:r>
            <a:endParaRPr lang="de-DE" altLang="de-DE" b="1" dirty="0" smtClean="0"/>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6</a:t>
            </a:fld>
            <a:endParaRPr lang="de-DE" altLang="de-DE"/>
          </a:p>
        </p:txBody>
      </p:sp>
    </p:spTree>
    <p:extLst>
      <p:ext uri="{BB962C8B-B14F-4D97-AF65-F5344CB8AC3E}">
        <p14:creationId xmlns:p14="http://schemas.microsoft.com/office/powerpoint/2010/main" val="37860593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t>Originaler Auszug einiger gestaltungsrelevanter Körpermaße aus DIN 33402-2 2020-12, einer rein nationale Norm. Momentan ist man dabei, nur noch die Körpermaße in einer rein nationalen Norm zu erhalten, die nicht sowieso bereits auch europäisch oder international genormt sind. Bei den Definitionen hat man sich bereits geeinigt, aber bei den Werten ist die Hürde erst zu nehmen, dass jedes Land Werte zu dem jeweiligen Maß liefert. Die DIN 33402-2 2020-12 enthält Körpermaße der Wohnbevölkerung der Bundesrepublik Deutschland, die untersuchte Bevölkerung ist also nicht nach Staatsangehörigkeit definiert.</a:t>
            </a: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7</a:t>
            </a:fld>
            <a:endParaRPr lang="de-DE" altLang="de-DE"/>
          </a:p>
        </p:txBody>
      </p:sp>
    </p:spTree>
    <p:extLst>
      <p:ext uri="{BB962C8B-B14F-4D97-AF65-F5344CB8AC3E}">
        <p14:creationId xmlns:p14="http://schemas.microsoft.com/office/powerpoint/2010/main" val="23628366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sz="1200" dirty="0" smtClean="0">
                <a:solidFill>
                  <a:srgbClr val="FF0000"/>
                </a:solidFill>
              </a:rPr>
              <a:t>Kommentar, dass diese Werte aus </a:t>
            </a:r>
            <a:r>
              <a:rPr lang="de-DE" altLang="de-DE" sz="1200" dirty="0" err="1" smtClean="0">
                <a:solidFill>
                  <a:srgbClr val="FF0000"/>
                </a:solidFill>
              </a:rPr>
              <a:t>BAuA</a:t>
            </a:r>
            <a:r>
              <a:rPr lang="de-DE" altLang="de-DE" sz="1200" dirty="0" smtClean="0">
                <a:solidFill>
                  <a:srgbClr val="FF0000"/>
                </a:solidFill>
              </a:rPr>
              <a:t>-Erkenntnissen stammen; die Werte verkörpern ein sog. Unisexmodell: ist eine </a:t>
            </a:r>
            <a:r>
              <a:rPr lang="de-DE" sz="1200" b="0" i="0" u="none" strike="noStrike" kern="1200" baseline="0" dirty="0" smtClean="0">
                <a:solidFill>
                  <a:schemeClr val="tx1"/>
                </a:solidFill>
                <a:latin typeface="Arial" panose="020B0604020202020204" pitchFamily="34" charset="0"/>
                <a:cs typeface="Arial" panose="020B0604020202020204" pitchFamily="34" charset="0"/>
              </a:rPr>
              <a:t>Form der Datendarstellung für Männer und Frauen. alle Probanden einer untersuchten Stichprobe wurden geschlechtsunabhängig zusammengefasst und als eine Gruppe ausgewertet.</a:t>
            </a:r>
            <a:endParaRPr lang="de-DE" altLang="de-DE" sz="1200" strike="sngStrike" baseline="0" dirty="0" smtClean="0">
              <a:solidFill>
                <a:srgbClr val="FF0000"/>
              </a:solidFill>
            </a:endParaRPr>
          </a:p>
          <a:p>
            <a:pPr eaLnBrk="1" hangingPunct="1"/>
            <a:endParaRPr lang="de-DE" altLang="de-DE" sz="1200" dirty="0" smtClean="0">
              <a:solidFill>
                <a:srgbClr val="FF0000"/>
              </a:solidFill>
            </a:endParaRPr>
          </a:p>
          <a:p>
            <a:pPr eaLnBrk="1" hangingPunct="1"/>
            <a:r>
              <a:rPr lang="de-DE" altLang="de-DE" sz="1200" dirty="0" smtClean="0">
                <a:solidFill>
                  <a:srgbClr val="FF0000"/>
                </a:solidFill>
              </a:rPr>
              <a:t>Es gibt eine europäische Norm (harmonisierte B2-Norm) mit anthropometrischen Daten zur Berechnung von Zugangs- und Durchgangsmaßen (DIN EN 547-1:2009-01; DIN EN 547-2:2009-01 und DIN EN 547-3:2009-01). Die darin enthaltenen Körpermaße sind angegeben für das 5., 50. ,</a:t>
            </a:r>
            <a:r>
              <a:rPr lang="de-DE" altLang="de-DE" sz="1200" baseline="0" dirty="0" smtClean="0">
                <a:solidFill>
                  <a:srgbClr val="FF0000"/>
                </a:solidFill>
              </a:rPr>
              <a:t> </a:t>
            </a:r>
            <a:r>
              <a:rPr lang="de-DE" altLang="de-DE" sz="1200" dirty="0" smtClean="0">
                <a:solidFill>
                  <a:srgbClr val="FF0000"/>
                </a:solidFill>
              </a:rPr>
              <a:t>95. und 99. Perzentil für kombinierte männliche und weibliche Populationen aus europäischen Studien (berücksichtigt sind Bevölkerungsgruppen innerhalb Europas mit wenigstens</a:t>
            </a:r>
            <a:r>
              <a:rPr lang="de-DE" altLang="de-DE" sz="1200" baseline="0" dirty="0" smtClean="0">
                <a:solidFill>
                  <a:srgbClr val="FF0000"/>
                </a:solidFill>
              </a:rPr>
              <a:t> 3 Mill. Einwohnern</a:t>
            </a:r>
            <a:endParaRPr lang="de-DE" altLang="de-DE" sz="1200" dirty="0" smtClean="0">
              <a:solidFill>
                <a:srgbClr val="FF0000"/>
              </a:solidFill>
            </a:endParaRPr>
          </a:p>
          <a:p>
            <a:pPr eaLnBrk="1" hangingPunct="1"/>
            <a:endParaRPr lang="de-DE" altLang="de-DE" sz="1200" dirty="0" smtClean="0">
              <a:solidFill>
                <a:srgbClr val="FF0000"/>
              </a:solidFill>
            </a:endParaRP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8</a:t>
            </a:fld>
            <a:endParaRPr lang="de-DE" altLang="de-DE"/>
          </a:p>
        </p:txBody>
      </p:sp>
    </p:spTree>
    <p:extLst>
      <p:ext uri="{BB962C8B-B14F-4D97-AF65-F5344CB8AC3E}">
        <p14:creationId xmlns:p14="http://schemas.microsoft.com/office/powerpoint/2010/main" val="246241495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altLang="de-DE" b="1" dirty="0" smtClean="0"/>
              <a:t>Einflussfaktoren: </a:t>
            </a:r>
            <a:r>
              <a:rPr lang="de-DE" altLang="de-DE" dirty="0" smtClean="0"/>
              <a:t>Geschlecht, Alter, säkulare Akzeleration, ethnische Unterschiede (Population) und proportionale Unterschiede</a:t>
            </a:r>
          </a:p>
          <a:p>
            <a:pPr marL="0" marR="0" lvl="0" indent="0" algn="l" defTabSz="914400" rtl="0" eaLnBrk="1" fontAlgn="base" latinLnBrk="0" hangingPunct="1">
              <a:lnSpc>
                <a:spcPct val="100000"/>
              </a:lnSpc>
              <a:spcBef>
                <a:spcPct val="30000"/>
              </a:spcBef>
              <a:spcAft>
                <a:spcPct val="0"/>
              </a:spcAft>
              <a:buClrTx/>
              <a:buSzTx/>
              <a:buFontTx/>
              <a:buNone/>
              <a:tabLst/>
              <a:defRPr/>
            </a:pPr>
            <a:r>
              <a:rPr lang="de-DE" altLang="de-DE" dirty="0" smtClean="0"/>
              <a:t>Säkulare Akzeleration: </a:t>
            </a:r>
            <a:r>
              <a:rPr lang="de-DE" sz="1200" dirty="0" smtClean="0">
                <a:solidFill>
                  <a:srgbClr val="2A3C5C"/>
                </a:solidFill>
                <a:latin typeface="Arial" pitchFamily="34" charset="0"/>
                <a:cs typeface="Arial" pitchFamily="34" charset="0"/>
              </a:rPr>
              <a:t>eine gegenüber dem Durchschnittswert beschleunigte Entwicklung </a:t>
            </a:r>
          </a:p>
          <a:p>
            <a:pPr eaLnBrk="1" hangingPunct="1"/>
            <a:r>
              <a:rPr lang="de-DE" altLang="de-DE" dirty="0" smtClean="0"/>
              <a:t>Zeigt sich in 2 Richtungen:</a:t>
            </a:r>
          </a:p>
          <a:p>
            <a:pPr eaLnBrk="1" hangingPunct="1"/>
            <a:r>
              <a:rPr lang="de-DE" altLang="de-DE" dirty="0" smtClean="0"/>
              <a:t>a) Beschleunigtes und vermehrtes Größenwachstum einer jüngeren gegenüber einer früheren Generationen; Grund: sozioökonomische Lebensbedingungen (verbesserte hygienische Verhältnisse, hochwertige Nahrung, Abnahme Erkrankungshäufigkeit und –schwere während des Wachstumsalters)</a:t>
            </a:r>
          </a:p>
          <a:p>
            <a:pPr eaLnBrk="1" hangingPunct="1"/>
            <a:r>
              <a:rPr lang="de-DE" altLang="de-DE" dirty="0" smtClean="0"/>
              <a:t>Die säkulare Akzeleration nähert sich inzwischen asymptotisch einem Grenzwert an. Der Wert 1 cm/Jahrzehnt stimmt so nicht mehr (allmähliche Stagnation).</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säkularer Trend in Deutschland besonders bei großen Menschen zu beobachten, kleine Personen bleiben eher klein</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Alter</a:t>
            </a:r>
            <a:r>
              <a:rPr lang="de-DE" sz="1400" baseline="0" dirty="0" smtClean="0">
                <a:solidFill>
                  <a:schemeClr val="tx1"/>
                </a:solidFill>
                <a:latin typeface="Arial" pitchFamily="34" charset="0"/>
                <a:cs typeface="Arial" pitchFamily="34" charset="0"/>
              </a:rPr>
              <a:t> der Körpermaßdaten beachten!</a:t>
            </a:r>
            <a:endParaRPr lang="de-DE" sz="1400" dirty="0" smtClean="0">
              <a:solidFill>
                <a:schemeClr val="tx1"/>
              </a:solidFill>
              <a:latin typeface="Arial" pitchFamily="34" charset="0"/>
              <a:cs typeface="Arial" pitchFamily="34" charset="0"/>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b) Positiver säkularer Trend im Körpergewicht</a:t>
            </a:r>
          </a:p>
          <a:p>
            <a:pPr marL="0" marR="0" lvl="1" indent="0" algn="l" defTabSz="914400" rtl="0" eaLnBrk="1" fontAlgn="base" latinLnBrk="0" hangingPunct="1">
              <a:lnSpc>
                <a:spcPct val="100000"/>
              </a:lnSpc>
              <a:spcBef>
                <a:spcPct val="30000"/>
              </a:spcBef>
              <a:spcAft>
                <a:spcPct val="0"/>
              </a:spcAft>
              <a:buClrTx/>
              <a:buSzTx/>
              <a:buFontTx/>
              <a:buNone/>
              <a:tabLst/>
              <a:defRPr/>
            </a:pPr>
            <a:endParaRPr lang="de-DE" sz="1400" dirty="0" smtClean="0">
              <a:solidFill>
                <a:schemeClr val="tx1"/>
              </a:solidFill>
              <a:latin typeface="Arial" pitchFamily="34" charset="0"/>
              <a:cs typeface="Arial" pitchFamily="34" charset="0"/>
            </a:endParaRP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b="1" dirty="0" smtClean="0">
                <a:solidFill>
                  <a:schemeClr val="tx1"/>
                </a:solidFill>
                <a:latin typeface="Arial" pitchFamily="34" charset="0"/>
                <a:cs typeface="Arial" pitchFamily="34" charset="0"/>
              </a:rPr>
              <a:t>Proportionale Unterschiede: </a:t>
            </a:r>
            <a:r>
              <a:rPr lang="de-DE" sz="1400" dirty="0" smtClean="0">
                <a:solidFill>
                  <a:schemeClr val="tx1"/>
                </a:solidFill>
                <a:latin typeface="Arial" pitchFamily="34" charset="0"/>
                <a:cs typeface="Arial" pitchFamily="34" charset="0"/>
              </a:rPr>
              <a:t>Verhältnis Stammlänge zu Schritthöhe</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langbeinig (Sitzzwerg): 	kurzer Körperstamm, lange Beine</a:t>
            </a:r>
          </a:p>
          <a:p>
            <a:pPr marL="0" marR="0" lvl="1" indent="0" algn="l" defTabSz="914400" rtl="0" eaLnBrk="1" fontAlgn="base" latinLnBrk="0" hangingPunct="1">
              <a:lnSpc>
                <a:spcPct val="100000"/>
              </a:lnSpc>
              <a:spcBef>
                <a:spcPct val="30000"/>
              </a:spcBef>
              <a:spcAft>
                <a:spcPct val="0"/>
              </a:spcAft>
              <a:buClrTx/>
              <a:buSzTx/>
              <a:buFontTx/>
              <a:buNone/>
              <a:tabLst/>
              <a:defRPr/>
            </a:pPr>
            <a:r>
              <a:rPr lang="de-DE" sz="1400" dirty="0" smtClean="0">
                <a:solidFill>
                  <a:schemeClr val="tx1"/>
                </a:solidFill>
                <a:latin typeface="Arial" pitchFamily="34" charset="0"/>
                <a:cs typeface="Arial" pitchFamily="34" charset="0"/>
              </a:rPr>
              <a:t>kurzbeinig (Sitzriese): 	langer Körperstamm, kurze Beine</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9</a:t>
            </a:fld>
            <a:endParaRPr lang="de-DE" altLang="de-DE"/>
          </a:p>
        </p:txBody>
      </p:sp>
    </p:spTree>
    <p:extLst>
      <p:ext uri="{BB962C8B-B14F-4D97-AF65-F5344CB8AC3E}">
        <p14:creationId xmlns:p14="http://schemas.microsoft.com/office/powerpoint/2010/main" val="15693303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de-DE" altLang="de-DE" dirty="0" smtClean="0"/>
              <a:t>Für 7 Länder oder </a:t>
            </a:r>
            <a:r>
              <a:rPr lang="de-DE" altLang="de-DE" dirty="0" err="1" smtClean="0"/>
              <a:t>Kontinentbereiche</a:t>
            </a:r>
            <a:r>
              <a:rPr lang="de-DE" altLang="de-DE" dirty="0" smtClean="0"/>
              <a:t> sind  jeweils das 5. Perzentil Frau und das 95. Perzentil Mann abgebildet. </a:t>
            </a:r>
          </a:p>
          <a:p>
            <a:endParaRPr lang="de-DE" dirty="0"/>
          </a:p>
        </p:txBody>
      </p:sp>
      <p:sp>
        <p:nvSpPr>
          <p:cNvPr id="4" name="Foliennummernplatzhalter 3"/>
          <p:cNvSpPr>
            <a:spLocks noGrp="1"/>
          </p:cNvSpPr>
          <p:nvPr>
            <p:ph type="sldNum" sz="quarter" idx="10"/>
          </p:nvPr>
        </p:nvSpPr>
        <p:spPr/>
        <p:txBody>
          <a:bodyPr/>
          <a:lstStyle/>
          <a:p>
            <a:pPr>
              <a:defRPr/>
            </a:pPr>
            <a:fld id="{0DC9CD96-155A-49F8-AB03-CAF5CE29072A}" type="slidenum">
              <a:rPr lang="de-DE" altLang="de-DE" smtClean="0"/>
              <a:pPr>
                <a:defRPr/>
              </a:pPr>
              <a:t>10</a:t>
            </a:fld>
            <a:endParaRPr lang="de-DE" altLang="de-DE"/>
          </a:p>
        </p:txBody>
      </p:sp>
    </p:spTree>
    <p:extLst>
      <p:ext uri="{BB962C8B-B14F-4D97-AF65-F5344CB8AC3E}">
        <p14:creationId xmlns:p14="http://schemas.microsoft.com/office/powerpoint/2010/main" val="156475405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xmlns=""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smtClean="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smtClean="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xmlns=""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xmlns=""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smtClean="0"/>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smtClean="0"/>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a:p>
            <a:pPr lvl="1"/>
            <a:r>
              <a:rPr lang="de-DE" smtClean="0"/>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xmlns="" id="{24EA34D8-1483-DCD9-26C3-67A33E31480B}"/>
              </a:ext>
              <a:ext uri="{C183D7F6-B498-43B3-948B-1728B52AA6E4}">
                <adec:decorative xmlns:adec="http://schemas.microsoft.com/office/drawing/2017/decorative" xmlns=""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xmlns="" id="{911169DB-FCD0-094E-FE3B-9BAA081DF8FA}"/>
              </a:ext>
              <a:ext uri="{C183D7F6-B498-43B3-948B-1728B52AA6E4}">
                <adec:decorative xmlns:adec="http://schemas.microsoft.com/office/drawing/2017/decorative" xmlns=""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xmlns="" id="{C43531E9-3920-45D5-7A92-FE7B09806B2E}"/>
              </a:ext>
              <a:ext uri="{C183D7F6-B498-43B3-948B-1728B52AA6E4}">
                <adec:decorative xmlns:adec="http://schemas.microsoft.com/office/drawing/2017/decorative" xmlns=""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1.gif"/><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ergotyping.net/index.php?title=Ergonomie-Grundlagen:_Anthropometrie"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ergotyping.net/index.php?title=Ergonomie-Grundlagen:_Anthropometrie"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ergotyping.net/index.php?title=Ergonomie-Grundlagen:_Anthropometrie"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hyperlink" Target="http://ergotyping.net/index.php?title=Ergonomie-Grundlagen:_Anthropometrie"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13.xml"/><Relationship Id="rId1" Type="http://schemas.openxmlformats.org/officeDocument/2006/relationships/slideLayout" Target="../slideLayouts/slideLayout2.xml"/><Relationship Id="rId4" Type="http://schemas.openxmlformats.org/officeDocument/2006/relationships/hyperlink" Target="https://ergotyping.net/index.php?title=Ergonomie-Grundlagen:_Anthropometrie" TargetMode="External"/></Relationships>
</file>

<file path=ppt/slides/_rels/slide15.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nora.kan-praxis.de/" TargetMode="External"/><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Christiane.Kamusella@tu-dresden.de" TargetMode="External"/><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ergotyping.net/index.php?title=Ergonomie-Grundlagen:_Anthropometrie" TargetMode="External"/><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hyperlink" Target="http://ergotyping.net/index.php?title=Ergonomie-Grundlagen:_Anthropometrie"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42"/>
          <p:cNvSpPr>
            <a:spLocks noGrp="1" noChangeArrowheads="1"/>
          </p:cNvSpPr>
          <p:nvPr>
            <p:ph type="ctrTitle"/>
          </p:nvPr>
        </p:nvSpPr>
        <p:spPr/>
        <p:txBody>
          <a:bodyPr/>
          <a:lstStyle/>
          <a:p>
            <a:r>
              <a:rPr lang="de-DE" dirty="0"/>
              <a:t>Anthropometrische und biomechanische Aspekte ergonomischer Gestaltung</a:t>
            </a:r>
            <a:br>
              <a:rPr lang="de-DE" dirty="0"/>
            </a:br>
            <a:r>
              <a:rPr lang="de-DE" sz="2400" dirty="0"/>
              <a:t/>
            </a:r>
            <a:br>
              <a:rPr lang="de-DE" sz="2400" dirty="0"/>
            </a:br>
            <a:r>
              <a:rPr lang="de-DE" sz="2400" dirty="0"/>
              <a:t>Teil 1: Körpermaßverteilung und -differenzierung</a:t>
            </a:r>
            <a:endParaRPr lang="de-DE" altLang="de-DE" dirty="0" smtClean="0"/>
          </a:p>
        </p:txBody>
      </p:sp>
      <p:sp>
        <p:nvSpPr>
          <p:cNvPr id="3075" name="Rectangle 43"/>
          <p:cNvSpPr>
            <a:spLocks noGrp="1" noChangeArrowheads="1"/>
          </p:cNvSpPr>
          <p:nvPr>
            <p:ph type="subTitle" idx="1"/>
          </p:nvPr>
        </p:nvSpPr>
        <p:spPr/>
        <p:txBody>
          <a:bodyPr/>
          <a:lstStyle/>
          <a:p>
            <a:pPr eaLnBrk="1" hangingPunct="1"/>
            <a:r>
              <a:rPr lang="de-DE" altLang="de-DE" dirty="0" smtClean="0"/>
              <a:t>Modul 2 – Ergonomie lernen</a:t>
            </a:r>
          </a:p>
        </p:txBody>
      </p:sp>
    </p:spTree>
    <p:extLst>
      <p:ext uri="{BB962C8B-B14F-4D97-AF65-F5344CB8AC3E}">
        <p14:creationId xmlns:p14="http://schemas.microsoft.com/office/powerpoint/2010/main" val="888335172"/>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Internationale Körpermaße – Ethnische Unterschiede</a:t>
            </a:r>
          </a:p>
        </p:txBody>
      </p:sp>
      <p:pic>
        <p:nvPicPr>
          <p:cNvPr id="7" name="Picture 3" descr="Für sieben Länder oder Kontinentbereiche sind jeweils das fünfte Perzentil Frau und das fünfundneunzigste Perzentil Mann abgebildet. Die Menschen in Japan sind im Durchschnitt am kleinsten, hieraus folgen Süd-Ost-Afrika, Süd-Ost-Europa, Nordamerika, Deutschland und Australien. Die Menschen in Nordeuropa sind bezüglich der Auswahl im Durchschnitt am größte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91543" y="1232757"/>
            <a:ext cx="8320278" cy="4392549"/>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p:cNvSpPr txBox="1"/>
          <p:nvPr/>
        </p:nvSpPr>
        <p:spPr>
          <a:xfrm>
            <a:off x="5228387" y="6105262"/>
            <a:ext cx="6948772" cy="276999"/>
          </a:xfrm>
          <a:prstGeom prst="rect">
            <a:avLst/>
          </a:prstGeom>
          <a:noFill/>
        </p:spPr>
        <p:txBody>
          <a:bodyPr wrap="square" rtlCol="0">
            <a:spAutoFit/>
          </a:bodyPr>
          <a:lstStyle/>
          <a:p>
            <a:r>
              <a:rPr lang="de-DE" sz="1200" dirty="0"/>
              <a:t>Bildquelle: Kamusella: </a:t>
            </a:r>
            <a:r>
              <a:rPr lang="de-DE" sz="1200" dirty="0" smtClean="0">
                <a:hlinkClick r:id="rId4"/>
              </a:rPr>
              <a:t>ergotyping.net/</a:t>
            </a:r>
            <a:r>
              <a:rPr lang="de-DE" sz="1200" dirty="0" err="1" smtClean="0">
                <a:hlinkClick r:id="rId4"/>
              </a:rPr>
              <a:t>index.php?title</a:t>
            </a:r>
            <a:r>
              <a:rPr lang="de-DE" sz="1200" dirty="0" smtClean="0">
                <a:hlinkClick r:id="rId4"/>
              </a:rPr>
              <a:t>=</a:t>
            </a:r>
            <a:r>
              <a:rPr lang="de-DE" sz="1200" dirty="0" err="1" smtClean="0">
                <a:hlinkClick r:id="rId4"/>
              </a:rPr>
              <a:t>Ergonomie-Grundlagen</a:t>
            </a:r>
            <a:r>
              <a:rPr lang="de-DE" sz="1200" dirty="0" err="1">
                <a:hlinkClick r:id="rId4"/>
              </a:rPr>
              <a:t>:_</a:t>
            </a:r>
            <a:r>
              <a:rPr lang="de-DE" sz="1200" dirty="0" err="1" smtClean="0">
                <a:hlinkClick r:id="rId4"/>
              </a:rPr>
              <a:t>Anthropometrie</a:t>
            </a:r>
            <a:endParaRPr lang="de-DE" sz="1200" dirty="0"/>
          </a:p>
        </p:txBody>
      </p:sp>
      <p:sp>
        <p:nvSpPr>
          <p:cNvPr id="4" name="Datumsplatzhalter 3"/>
          <p:cNvSpPr>
            <a:spLocks noGrp="1"/>
          </p:cNvSpPr>
          <p:nvPr>
            <p:ph type="dt" sz="half" idx="10"/>
          </p:nvPr>
        </p:nvSpPr>
        <p:spPr/>
        <p:txBody>
          <a:bodyPr/>
          <a:lstStyle/>
          <a:p>
            <a:pPr>
              <a:defRPr/>
            </a:pPr>
            <a:fld id="{F2CA353C-FD3C-4F0A-A4A2-309505F3E08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10</a:t>
            </a:fld>
            <a:endParaRPr lang="de-DE" altLang="de-DE"/>
          </a:p>
        </p:txBody>
      </p:sp>
    </p:spTree>
    <p:extLst>
      <p:ext uri="{BB962C8B-B14F-4D97-AF65-F5344CB8AC3E}">
        <p14:creationId xmlns:p14="http://schemas.microsoft.com/office/powerpoint/2010/main" val="525111004"/>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0776933" cy="496888"/>
          </a:xfrm>
        </p:spPr>
        <p:txBody>
          <a:bodyPr/>
          <a:lstStyle/>
          <a:p>
            <a:r>
              <a:rPr lang="de-DE" dirty="0" smtClean="0"/>
              <a:t>Proportionale Unterschiede - Proportionstypen</a:t>
            </a:r>
            <a:endParaRPr lang="de-DE" dirty="0"/>
          </a:p>
        </p:txBody>
      </p:sp>
      <p:sp>
        <p:nvSpPr>
          <p:cNvPr id="3" name="Inhaltsplatzhalter 2"/>
          <p:cNvSpPr>
            <a:spLocks noGrp="1"/>
          </p:cNvSpPr>
          <p:nvPr>
            <p:ph idx="1"/>
          </p:nvPr>
        </p:nvSpPr>
        <p:spPr/>
        <p:txBody>
          <a:bodyPr/>
          <a:lstStyle/>
          <a:p>
            <a:r>
              <a:rPr lang="de-DE" dirty="0" smtClean="0"/>
              <a:t>Rumpf- und Beinlänge, sowie Armlänge</a:t>
            </a:r>
            <a:endParaRPr lang="de-DE" dirty="0"/>
          </a:p>
        </p:txBody>
      </p:sp>
      <p:pic>
        <p:nvPicPr>
          <p:cNvPr id="7" name="Picture 2" descr="Es werden unterschiedliche Proportionstypen (Somatotypen) dargestellt. Zum Beispiel Menschen mit gleicher Körperhöhe aber mit langem Rumpf und kurzen Beinen (Sitzriesen) oder Menschen mit kurzem Rumpf und langen beinen (Sitzzwerge). Ebenfalls gezeigt werden Personen gleicher Körperhöhe mit unterschiedlichen Armlängen.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55540" y="1988840"/>
            <a:ext cx="8328470" cy="3900107"/>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p:cNvSpPr txBox="1"/>
          <p:nvPr/>
        </p:nvSpPr>
        <p:spPr>
          <a:xfrm>
            <a:off x="6917267" y="6128864"/>
            <a:ext cx="5256584" cy="230832"/>
          </a:xfrm>
          <a:prstGeom prst="rect">
            <a:avLst/>
          </a:prstGeom>
          <a:noFill/>
        </p:spPr>
        <p:txBody>
          <a:bodyPr wrap="square" rtlCol="0">
            <a:spAutoFit/>
          </a:bodyPr>
          <a:lstStyle/>
          <a:p>
            <a:r>
              <a:rPr lang="de-DE" sz="900" dirty="0"/>
              <a:t>Bildquelle: Kamusella: </a:t>
            </a:r>
            <a:r>
              <a:rPr lang="de-DE" sz="900" dirty="0" smtClean="0">
                <a:hlinkClick r:id="rId4"/>
              </a:rPr>
              <a:t>ergotyping.net/</a:t>
            </a:r>
            <a:r>
              <a:rPr lang="de-DE" sz="900" dirty="0" err="1" smtClean="0">
                <a:hlinkClick r:id="rId4"/>
              </a:rPr>
              <a:t>index.php?title</a:t>
            </a:r>
            <a:r>
              <a:rPr lang="de-DE" sz="900" dirty="0" smtClean="0">
                <a:hlinkClick r:id="rId4"/>
              </a:rPr>
              <a:t>=</a:t>
            </a:r>
            <a:r>
              <a:rPr lang="de-DE" sz="900" dirty="0" err="1" smtClean="0">
                <a:hlinkClick r:id="rId4"/>
              </a:rPr>
              <a:t>Ergonomie-Grundlagen</a:t>
            </a:r>
            <a:r>
              <a:rPr lang="de-DE" sz="900" dirty="0" err="1">
                <a:hlinkClick r:id="rId4"/>
              </a:rPr>
              <a:t>:_</a:t>
            </a:r>
            <a:r>
              <a:rPr lang="de-DE" sz="900" dirty="0" err="1" smtClean="0">
                <a:hlinkClick r:id="rId4"/>
              </a:rPr>
              <a:t>Anthropometrie</a:t>
            </a:r>
            <a:endParaRPr lang="de-DE" sz="900" dirty="0"/>
          </a:p>
        </p:txBody>
      </p:sp>
      <p:sp>
        <p:nvSpPr>
          <p:cNvPr id="4" name="Datumsplatzhalter 3"/>
          <p:cNvSpPr>
            <a:spLocks noGrp="1"/>
          </p:cNvSpPr>
          <p:nvPr>
            <p:ph type="dt" sz="half" idx="10"/>
          </p:nvPr>
        </p:nvSpPr>
        <p:spPr/>
        <p:txBody>
          <a:bodyPr/>
          <a:lstStyle/>
          <a:p>
            <a:pPr>
              <a:defRPr/>
            </a:pPr>
            <a:fld id="{4205483D-25BC-4F2F-986F-B812B6C94E4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11</a:t>
            </a:fld>
            <a:endParaRPr lang="de-DE" altLang="de-DE"/>
          </a:p>
        </p:txBody>
      </p:sp>
    </p:spTree>
    <p:extLst>
      <p:ext uri="{BB962C8B-B14F-4D97-AF65-F5344CB8AC3E}">
        <p14:creationId xmlns:p14="http://schemas.microsoft.com/office/powerpoint/2010/main" val="42380083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Proportionstypen: </a:t>
            </a:r>
            <a:r>
              <a:rPr lang="de-DE" dirty="0" err="1" smtClean="0"/>
              <a:t>Repräsentanzpersonen</a:t>
            </a:r>
            <a:endParaRPr lang="de-DE" dirty="0"/>
          </a:p>
        </p:txBody>
      </p:sp>
      <p:sp>
        <p:nvSpPr>
          <p:cNvPr id="3" name="Inhaltsplatzhalter 2"/>
          <p:cNvSpPr>
            <a:spLocks noGrp="1"/>
          </p:cNvSpPr>
          <p:nvPr>
            <p:ph idx="1"/>
          </p:nvPr>
        </p:nvSpPr>
        <p:spPr>
          <a:xfrm>
            <a:off x="2063750" y="1484314"/>
            <a:ext cx="8208714" cy="4897437"/>
          </a:xfrm>
        </p:spPr>
        <p:txBody>
          <a:bodyPr/>
          <a:lstStyle/>
          <a:p>
            <a:r>
              <a:rPr lang="de-DE" dirty="0" smtClean="0"/>
              <a:t>Anthropometrische Differenzen in der Nutzergruppe für:</a:t>
            </a:r>
            <a:endParaRPr lang="de-DE" dirty="0"/>
          </a:p>
        </p:txBody>
      </p:sp>
      <p:pic>
        <p:nvPicPr>
          <p:cNvPr id="7" name="Picture 2" descr="Festlegungen zum Beispiel für Sitz-Verstellbereiche und Pedal-Verstellbereiche in Fahrzeugen sind hier für Sitzriesen (kurze Beine) und Sitzzwerge (lange Beine) zwischen dem fünften und fünfundneunzigsten Perzentil dargestellt"/>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63552" y="1879873"/>
            <a:ext cx="7560840" cy="408744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feld 7"/>
          <p:cNvSpPr txBox="1"/>
          <p:nvPr/>
        </p:nvSpPr>
        <p:spPr>
          <a:xfrm>
            <a:off x="6896899" y="6150919"/>
            <a:ext cx="5364596" cy="230832"/>
          </a:xfrm>
          <a:prstGeom prst="rect">
            <a:avLst/>
          </a:prstGeom>
          <a:noFill/>
        </p:spPr>
        <p:txBody>
          <a:bodyPr wrap="square" rtlCol="0">
            <a:spAutoFit/>
          </a:bodyPr>
          <a:lstStyle/>
          <a:p>
            <a:r>
              <a:rPr lang="de-DE" sz="900" dirty="0"/>
              <a:t>Bildquelle: Kamusella: </a:t>
            </a:r>
            <a:r>
              <a:rPr lang="de-DE" sz="900" dirty="0" smtClean="0">
                <a:hlinkClick r:id="rId4"/>
              </a:rPr>
              <a:t>ergotyping.net/</a:t>
            </a:r>
            <a:r>
              <a:rPr lang="de-DE" sz="900" dirty="0" err="1" smtClean="0">
                <a:hlinkClick r:id="rId4"/>
              </a:rPr>
              <a:t>index.php?title</a:t>
            </a:r>
            <a:r>
              <a:rPr lang="de-DE" sz="900" dirty="0" smtClean="0">
                <a:hlinkClick r:id="rId4"/>
              </a:rPr>
              <a:t>=</a:t>
            </a:r>
            <a:r>
              <a:rPr lang="de-DE" sz="900" dirty="0" err="1" smtClean="0">
                <a:hlinkClick r:id="rId4"/>
              </a:rPr>
              <a:t>Ergonomie-Grundlagen</a:t>
            </a:r>
            <a:r>
              <a:rPr lang="de-DE" sz="900" dirty="0" err="1">
                <a:hlinkClick r:id="rId4"/>
              </a:rPr>
              <a:t>:_</a:t>
            </a:r>
            <a:r>
              <a:rPr lang="de-DE" sz="900" dirty="0" err="1" smtClean="0">
                <a:hlinkClick r:id="rId4"/>
              </a:rPr>
              <a:t>Anthropometrie</a:t>
            </a:r>
            <a:endParaRPr lang="de-DE" sz="900" dirty="0"/>
          </a:p>
        </p:txBody>
      </p:sp>
      <p:sp>
        <p:nvSpPr>
          <p:cNvPr id="4" name="Datumsplatzhalter 3"/>
          <p:cNvSpPr>
            <a:spLocks noGrp="1"/>
          </p:cNvSpPr>
          <p:nvPr>
            <p:ph type="dt" sz="half" idx="10"/>
          </p:nvPr>
        </p:nvSpPr>
        <p:spPr/>
        <p:txBody>
          <a:bodyPr/>
          <a:lstStyle/>
          <a:p>
            <a:pPr>
              <a:defRPr/>
            </a:pPr>
            <a:fld id="{67FA0FF8-48BE-4DC6-9012-09B4F27B3DDA}"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12</a:t>
            </a:fld>
            <a:endParaRPr lang="de-DE" altLang="de-DE"/>
          </a:p>
        </p:txBody>
      </p:sp>
    </p:spTree>
    <p:extLst>
      <p:ext uri="{BB962C8B-B14F-4D97-AF65-F5344CB8AC3E}">
        <p14:creationId xmlns:p14="http://schemas.microsoft.com/office/powerpoint/2010/main" val="15620102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err="1" smtClean="0"/>
              <a:t>Somatotypen</a:t>
            </a:r>
            <a:r>
              <a:rPr lang="de-DE" dirty="0" smtClean="0"/>
              <a:t> in Kombination mit Proportionstypen</a:t>
            </a:r>
            <a:endParaRPr lang="de-DE" dirty="0"/>
          </a:p>
        </p:txBody>
      </p:sp>
      <p:sp>
        <p:nvSpPr>
          <p:cNvPr id="3" name="Inhaltsplatzhalter 2"/>
          <p:cNvSpPr>
            <a:spLocks noGrp="1"/>
          </p:cNvSpPr>
          <p:nvPr>
            <p:ph idx="1"/>
          </p:nvPr>
        </p:nvSpPr>
        <p:spPr>
          <a:xfrm>
            <a:off x="719667" y="1402591"/>
            <a:ext cx="10920949" cy="4897437"/>
          </a:xfrm>
        </p:spPr>
        <p:txBody>
          <a:bodyPr/>
          <a:lstStyle/>
          <a:p>
            <a:r>
              <a:rPr lang="de-DE" dirty="0" smtClean="0"/>
              <a:t>Geometrische Auslegung von Produkten unter Beachtung größter anthropometrischer Differenzen in der Nutzergruppe:</a:t>
            </a:r>
          </a:p>
          <a:p>
            <a:endParaRPr lang="de-DE" dirty="0" smtClean="0"/>
          </a:p>
          <a:p>
            <a:endParaRPr lang="de-DE" dirty="0" smtClean="0"/>
          </a:p>
          <a:p>
            <a:endParaRPr lang="de-DE" dirty="0" smtClean="0"/>
          </a:p>
          <a:p>
            <a:endParaRPr lang="de-DE" dirty="0" smtClean="0"/>
          </a:p>
          <a:p>
            <a:endParaRPr lang="de-DE" dirty="0" smtClean="0"/>
          </a:p>
          <a:p>
            <a:endParaRPr lang="de-DE" dirty="0" smtClean="0"/>
          </a:p>
          <a:p>
            <a:endParaRPr lang="de-DE" dirty="0"/>
          </a:p>
          <a:p>
            <a:endParaRPr lang="de-DE" dirty="0" smtClean="0"/>
          </a:p>
          <a:p>
            <a:r>
              <a:rPr lang="de-DE" dirty="0" smtClean="0"/>
              <a:t>Beispiel: Variationsreihe 1:</a:t>
            </a:r>
          </a:p>
          <a:p>
            <a:r>
              <a:rPr lang="de-DE" dirty="0" smtClean="0"/>
              <a:t>sehr groß 			 sehr klein</a:t>
            </a:r>
            <a:br>
              <a:rPr lang="de-DE" dirty="0" smtClean="0"/>
            </a:br>
            <a:r>
              <a:rPr lang="de-DE" dirty="0" smtClean="0"/>
              <a:t>langbeinig		 ↔ 	 kurzbeinig</a:t>
            </a:r>
            <a:br>
              <a:rPr lang="de-DE" dirty="0" smtClean="0"/>
            </a:br>
            <a:r>
              <a:rPr lang="de-DE" dirty="0" smtClean="0"/>
              <a:t>schlank 			 korpulent</a:t>
            </a:r>
          </a:p>
          <a:p>
            <a:endParaRPr lang="de-DE" dirty="0"/>
          </a:p>
        </p:txBody>
      </p:sp>
      <p:pic>
        <p:nvPicPr>
          <p:cNvPr id="8" name="Picture 3" descr="Verstellbereiche von Fahrersitz und Lenkrad im Auto werden für unterschiedliche Proportionstypen (Somatotypen) dargestellt. Die gezeigten Typen sind: kleine, korpulente Frau (kurze Beine und Arme) und großer, schlanker Mann (lange Beine und Arme) sowie große, schlanke Frau (lange Beine und Arme) und kleiner korpulenter Mann (kurze Beine und Arme). "/>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86347" y="2276873"/>
            <a:ext cx="8419306" cy="24995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Datumsplatzhalter 3"/>
          <p:cNvSpPr>
            <a:spLocks noGrp="1"/>
          </p:cNvSpPr>
          <p:nvPr>
            <p:ph type="dt" sz="half" idx="10"/>
          </p:nvPr>
        </p:nvSpPr>
        <p:spPr/>
        <p:txBody>
          <a:bodyPr/>
          <a:lstStyle/>
          <a:p>
            <a:fld id="{A610204F-BA82-4F7D-9638-4FCD60E6694D}" type="datetime1">
              <a:rPr lang="de-DE" altLang="de-DE" smtClean="0"/>
              <a:pPr/>
              <a:t>08.09.2023</a:t>
            </a:fld>
            <a:endParaRPr lang="de-DE" altLang="de-DE"/>
          </a:p>
        </p:txBody>
      </p:sp>
      <p:sp>
        <p:nvSpPr>
          <p:cNvPr id="5" name="Fußzeilenplatzhalter 4"/>
          <p:cNvSpPr>
            <a:spLocks noGrp="1"/>
          </p:cNvSpPr>
          <p:nvPr>
            <p:ph type="ftr" sz="quarter" idx="11"/>
          </p:nvPr>
        </p:nvSpPr>
        <p:spPr/>
        <p:txBody>
          <a:bodyPr/>
          <a:lstStyle/>
          <a:p>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r>
              <a:rPr lang="de-DE" altLang="de-DE" smtClean="0"/>
              <a:t>Seite </a:t>
            </a:r>
            <a:fld id="{FE3ED7E9-8D61-4ADB-A890-D6088E21857B}" type="slidenum">
              <a:rPr lang="de-DE" altLang="de-DE" smtClean="0"/>
              <a:pPr/>
              <a:t>13</a:t>
            </a:fld>
            <a:endParaRPr lang="de-DE" altLang="de-DE"/>
          </a:p>
        </p:txBody>
      </p:sp>
      <p:sp>
        <p:nvSpPr>
          <p:cNvPr id="9" name="Textfeld 8"/>
          <p:cNvSpPr txBox="1"/>
          <p:nvPr/>
        </p:nvSpPr>
        <p:spPr>
          <a:xfrm>
            <a:off x="7032104" y="6167208"/>
            <a:ext cx="5112568" cy="230832"/>
          </a:xfrm>
          <a:prstGeom prst="rect">
            <a:avLst/>
          </a:prstGeom>
          <a:noFill/>
        </p:spPr>
        <p:txBody>
          <a:bodyPr wrap="square" rtlCol="0">
            <a:spAutoFit/>
          </a:bodyPr>
          <a:lstStyle/>
          <a:p>
            <a:r>
              <a:rPr lang="de-DE" sz="900" dirty="0"/>
              <a:t>Quelle: Kamusella: </a:t>
            </a:r>
            <a:r>
              <a:rPr lang="de-DE" sz="900" dirty="0" smtClean="0">
                <a:hlinkClick r:id="rId4"/>
              </a:rPr>
              <a:t>ergotyping.net/</a:t>
            </a:r>
            <a:r>
              <a:rPr lang="de-DE" sz="900" dirty="0" err="1" smtClean="0">
                <a:hlinkClick r:id="rId4"/>
              </a:rPr>
              <a:t>index.php?title</a:t>
            </a:r>
            <a:r>
              <a:rPr lang="de-DE" sz="900" dirty="0" smtClean="0">
                <a:hlinkClick r:id="rId4"/>
              </a:rPr>
              <a:t>=</a:t>
            </a:r>
            <a:r>
              <a:rPr lang="de-DE" sz="900" dirty="0" err="1" smtClean="0">
                <a:hlinkClick r:id="rId4"/>
              </a:rPr>
              <a:t>Ergonomie-Grundlagen</a:t>
            </a:r>
            <a:r>
              <a:rPr lang="de-DE" sz="900" dirty="0" err="1">
                <a:hlinkClick r:id="rId4"/>
              </a:rPr>
              <a:t>:_</a:t>
            </a:r>
            <a:r>
              <a:rPr lang="de-DE" sz="900" dirty="0" err="1" smtClean="0">
                <a:hlinkClick r:id="rId4"/>
              </a:rPr>
              <a:t>Anthropometrie</a:t>
            </a:r>
            <a:endParaRPr lang="de-DE" sz="900" dirty="0"/>
          </a:p>
        </p:txBody>
      </p:sp>
    </p:spTree>
    <p:extLst>
      <p:ext uri="{BB962C8B-B14F-4D97-AF65-F5344CB8AC3E}">
        <p14:creationId xmlns:p14="http://schemas.microsoft.com/office/powerpoint/2010/main" val="87168982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19667" y="765175"/>
            <a:ext cx="10992957" cy="496888"/>
          </a:xfrm>
        </p:spPr>
        <p:txBody>
          <a:bodyPr/>
          <a:lstStyle/>
          <a:p>
            <a:r>
              <a:rPr lang="de-DE" dirty="0" smtClean="0"/>
              <a:t>Nutzergruppe – Gestaltungsmaß - Körpermaß</a:t>
            </a:r>
            <a:endParaRPr lang="de-DE" dirty="0"/>
          </a:p>
        </p:txBody>
      </p:sp>
      <p:pic>
        <p:nvPicPr>
          <p:cNvPr id="7" name="Picture 2" descr="Das Vorgehen bei der anthropometrischen Gestaltung wird in einem Flussdiagramm dargestellt. Zunächst sind die Zielgruppen bzw. Nutzergruppen (zum Beispiel hinsichtlich Alter, Geschlecht) sowie Arbeitsaufgabe und Einsatzzweck festzulegen. In den nächsten Schritten sind die relevanten Gestaltungsmaße zu identifizieren und hiermit korrespondierende Körpermaße auszuwählen. Danach werden die für diese Gestaltungsmaße relevanten Perzentilwerte herangezogen um auf dieser Basis die entsprechenden Gestaltungsmaße festlegen zu können."/>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2619375" y="1393279"/>
            <a:ext cx="6953250" cy="4772025"/>
          </a:xfrm>
          <a:prstGeom prst="rect">
            <a:avLst/>
          </a:prstGeom>
          <a:noFill/>
          <a:extLst>
            <a:ext uri="{909E8E84-426E-40DD-AFC4-6F175D3DCCD1}">
              <a14:hiddenFill xmlns:a14="http://schemas.microsoft.com/office/drawing/2010/main">
                <a:solidFill>
                  <a:srgbClr val="FFFFFF"/>
                </a:solidFill>
              </a14:hiddenFill>
            </a:ext>
          </a:extLst>
        </p:spPr>
      </p:pic>
      <p:sp>
        <p:nvSpPr>
          <p:cNvPr id="8" name="Textfeld 7"/>
          <p:cNvSpPr txBox="1"/>
          <p:nvPr/>
        </p:nvSpPr>
        <p:spPr>
          <a:xfrm>
            <a:off x="6897406" y="6189006"/>
            <a:ext cx="5256584" cy="230832"/>
          </a:xfrm>
          <a:prstGeom prst="rect">
            <a:avLst/>
          </a:prstGeom>
          <a:noFill/>
        </p:spPr>
        <p:txBody>
          <a:bodyPr wrap="square" rtlCol="0">
            <a:spAutoFit/>
          </a:bodyPr>
          <a:lstStyle/>
          <a:p>
            <a:r>
              <a:rPr lang="de-DE" sz="900" dirty="0"/>
              <a:t>Quelle: Kamusella: </a:t>
            </a:r>
            <a:r>
              <a:rPr lang="de-DE" sz="900" dirty="0" smtClean="0">
                <a:hlinkClick r:id="rId4"/>
              </a:rPr>
              <a:t>ergotyping.net/</a:t>
            </a:r>
            <a:r>
              <a:rPr lang="de-DE" sz="900" dirty="0" err="1" smtClean="0">
                <a:hlinkClick r:id="rId4"/>
              </a:rPr>
              <a:t>index.php?title</a:t>
            </a:r>
            <a:r>
              <a:rPr lang="de-DE" sz="900" dirty="0" smtClean="0">
                <a:hlinkClick r:id="rId4"/>
              </a:rPr>
              <a:t>=</a:t>
            </a:r>
            <a:r>
              <a:rPr lang="de-DE" sz="900" dirty="0" err="1" smtClean="0">
                <a:hlinkClick r:id="rId4"/>
              </a:rPr>
              <a:t>Ergonomie-Grundlagen:_Anthropometrie</a:t>
            </a:r>
            <a:endParaRPr lang="de-DE" sz="900" dirty="0"/>
          </a:p>
        </p:txBody>
      </p:sp>
      <p:sp>
        <p:nvSpPr>
          <p:cNvPr id="4" name="Datumsplatzhalter 3"/>
          <p:cNvSpPr>
            <a:spLocks noGrp="1"/>
          </p:cNvSpPr>
          <p:nvPr>
            <p:ph type="dt" sz="half" idx="10"/>
          </p:nvPr>
        </p:nvSpPr>
        <p:spPr/>
        <p:txBody>
          <a:bodyPr/>
          <a:lstStyle/>
          <a:p>
            <a:pPr>
              <a:defRPr/>
            </a:pPr>
            <a:fld id="{A394F76F-B2B9-470E-8E25-74C04D3BE991}"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dirty="0" smtClean="0"/>
              <a:t>Modul 2 - Ergonomie lernen - Teil 1</a:t>
            </a:r>
            <a:endParaRPr lang="de-DE" altLang="de-DE" dirty="0"/>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14</a:t>
            </a:fld>
            <a:endParaRPr lang="de-DE" altLang="de-DE"/>
          </a:p>
        </p:txBody>
      </p:sp>
    </p:spTree>
    <p:extLst>
      <p:ext uri="{BB962C8B-B14F-4D97-AF65-F5344CB8AC3E}">
        <p14:creationId xmlns:p14="http://schemas.microsoft.com/office/powerpoint/2010/main" val="124801762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a:t>Beispiel: Arbeiten im Versandlager</a:t>
            </a:r>
            <a:endParaRPr lang="de-DE" dirty="0"/>
          </a:p>
        </p:txBody>
      </p:sp>
      <p:sp>
        <p:nvSpPr>
          <p:cNvPr id="11" name="Rectangle 3"/>
          <p:cNvSpPr txBox="1">
            <a:spLocks noChangeArrowheads="1"/>
          </p:cNvSpPr>
          <p:nvPr/>
        </p:nvSpPr>
        <p:spPr bwMode="auto">
          <a:xfrm>
            <a:off x="719667" y="2137716"/>
            <a:ext cx="5016293" cy="2515420"/>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FAB500"/>
              </a:buClr>
              <a:buFont typeface="Arial" panose="020B0604020202020204" pitchFamily="34" charset="0"/>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Clr>
                <a:srgbClr val="FAB500"/>
              </a:buClr>
              <a:buFont typeface="Wingdings" panose="05000000000000000000" pitchFamily="2" charset="2"/>
              <a:buChar char="§"/>
              <a:tabLst>
                <a:tab pos="1616075" algn="l"/>
              </a:tabLst>
              <a:defRPr sz="1800" kern="1200">
                <a:solidFill>
                  <a:schemeClr val="bg2"/>
                </a:solidFill>
                <a:latin typeface="+mn-lt"/>
                <a:ea typeface="+mn-ea"/>
                <a:cs typeface="+mn-cs"/>
              </a:defRPr>
            </a:lvl4pPr>
            <a:lvl5pPr marL="678112" indent="-285750" algn="l" rtl="0" eaLnBrk="1" fontAlgn="base" hangingPunct="1">
              <a:spcBef>
                <a:spcPct val="20000"/>
              </a:spcBef>
              <a:spcAft>
                <a:spcPct val="0"/>
              </a:spcAft>
              <a:buFont typeface="Arial" panose="020B0604020202020204" pitchFamily="34" charset="0"/>
              <a:buChar char="•"/>
              <a:tabLst>
                <a:tab pos="1616075" algn="l"/>
              </a:tabLst>
              <a:defRPr sz="16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buFont typeface="Wingdings" pitchFamily="2" charset="2"/>
              <a:buNone/>
            </a:pPr>
            <a:endParaRPr lang="de-DE" sz="2400" dirty="0" smtClean="0"/>
          </a:p>
          <a:p>
            <a:pPr>
              <a:buFont typeface="Wingdings" pitchFamily="2" charset="2"/>
              <a:buNone/>
            </a:pPr>
            <a:r>
              <a:rPr lang="de-DE" sz="2400" u="sng" dirty="0" smtClean="0"/>
              <a:t>Vorher:</a:t>
            </a:r>
          </a:p>
          <a:p>
            <a:r>
              <a:rPr lang="de-DE" sz="2400" dirty="0" smtClean="0"/>
              <a:t>Ungünstige Arbeitshöhen, dadurch Zwangshaltungen beim Entnehmen und Scannen der Waren</a:t>
            </a:r>
          </a:p>
          <a:p>
            <a:endParaRPr lang="de-DE" sz="2400" dirty="0">
              <a:solidFill>
                <a:srgbClr val="FF0000"/>
              </a:solidFill>
            </a:endParaRPr>
          </a:p>
        </p:txBody>
      </p:sp>
      <p:pic>
        <p:nvPicPr>
          <p:cNvPr id="9" name="Picture 5" descr="Es ist eine Arbeitssituation dargestellt, in der ein Mann eine Rolle Material in einer weit vorgebeugten und verdrehten Rumpfhaltung von einer Palette aufnimmt."/>
          <p:cNvPicPr>
            <a:picLocks noGrp="1" noChangeAspect="1" noChangeArrowheads="1"/>
          </p:cNvPicPr>
          <p:nvPr>
            <p:ph idx="1"/>
          </p:nvPr>
        </p:nvPicPr>
        <p:blipFill>
          <a:blip r:embed="rId2" cstate="print"/>
          <a:srcRect l="5362" r="7944"/>
          <a:stretch>
            <a:fillRect/>
          </a:stretch>
        </p:blipFill>
        <p:spPr>
          <a:xfrm>
            <a:off x="6096000" y="1628800"/>
            <a:ext cx="5027875" cy="4338935"/>
          </a:xfrm>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15</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A394F76F-B2B9-470E-8E25-74C04D3BE991}" type="datetime1">
              <a:rPr lang="de-DE" altLang="de-DE" smtClean="0"/>
              <a:t>08.09.2023</a:t>
            </a:fld>
            <a:endParaRPr lang="de-DE" altLang="de-DE"/>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1</a:t>
            </a:r>
            <a:endParaRPr lang="de-DE" altLang="de-DE" dirty="0"/>
          </a:p>
        </p:txBody>
      </p:sp>
    </p:spTree>
    <p:extLst>
      <p:ext uri="{BB962C8B-B14F-4D97-AF65-F5344CB8AC3E}">
        <p14:creationId xmlns:p14="http://schemas.microsoft.com/office/powerpoint/2010/main" val="1299755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3200" dirty="0"/>
              <a:t>Arbeiten im Versandlager</a:t>
            </a:r>
            <a:endParaRPr lang="de-DE" dirty="0"/>
          </a:p>
        </p:txBody>
      </p:sp>
      <p:sp>
        <p:nvSpPr>
          <p:cNvPr id="11" name="Rectangle 12"/>
          <p:cNvSpPr txBox="1">
            <a:spLocks noChangeArrowheads="1"/>
          </p:cNvSpPr>
          <p:nvPr/>
        </p:nvSpPr>
        <p:spPr bwMode="auto">
          <a:xfrm>
            <a:off x="1127448" y="4797152"/>
            <a:ext cx="9865096" cy="1217264"/>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18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6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90000"/>
              </a:lnSpc>
            </a:pPr>
            <a:endParaRPr lang="de-DE" sz="2400" dirty="0" smtClean="0"/>
          </a:p>
          <a:p>
            <a:pPr>
              <a:lnSpc>
                <a:spcPct val="90000"/>
              </a:lnSpc>
              <a:buFont typeface="Wingdings" pitchFamily="2" charset="2"/>
              <a:buNone/>
            </a:pPr>
            <a:r>
              <a:rPr lang="de-DE" sz="2400" u="sng" dirty="0" smtClean="0"/>
              <a:t>Nachher:</a:t>
            </a:r>
          </a:p>
          <a:p>
            <a:pPr>
              <a:lnSpc>
                <a:spcPct val="90000"/>
              </a:lnSpc>
            </a:pPr>
            <a:r>
              <a:rPr lang="de-DE" sz="2400" dirty="0" smtClean="0"/>
              <a:t>Anpassung der Arbeitshöhen, dadurch aufrechte Arbeitshaltung beim Entnehmen und Scannen der Waren</a:t>
            </a:r>
            <a:endParaRPr lang="de-DE" sz="2400" dirty="0">
              <a:solidFill>
                <a:srgbClr val="FF0000"/>
              </a:solidFill>
            </a:endParaRPr>
          </a:p>
        </p:txBody>
      </p:sp>
      <p:pic>
        <p:nvPicPr>
          <p:cNvPr id="9" name="Picture 8" descr="Es ist eine Arbeitssituation dargestellt, in der ein Mann eine Rolle Material in einer aufrechten Rumpfhaltung von einer hochgebockten Palette aufnimmt"/>
          <p:cNvPicPr>
            <a:picLocks noGrp="1" noChangeAspect="1" noChangeArrowheads="1"/>
          </p:cNvPicPr>
          <p:nvPr>
            <p:ph sz="half" idx="1"/>
          </p:nvPr>
        </p:nvPicPr>
        <p:blipFill>
          <a:blip r:embed="rId2" cstate="print"/>
          <a:srcRect/>
          <a:stretch>
            <a:fillRect/>
          </a:stretch>
        </p:blipFill>
        <p:spPr bwMode="auto">
          <a:xfrm>
            <a:off x="1127448" y="1575494"/>
            <a:ext cx="4055663" cy="3032487"/>
          </a:xfrm>
          <a:prstGeom prst="rect">
            <a:avLst/>
          </a:prstGeom>
          <a:noFill/>
          <a:ln w="9525">
            <a:noFill/>
            <a:miter lim="800000"/>
            <a:headEnd/>
            <a:tailEnd/>
          </a:ln>
          <a:effectLst/>
        </p:spPr>
      </p:pic>
      <p:pic>
        <p:nvPicPr>
          <p:cNvPr id="10" name="Picture 6" descr="Die hochgebockten Paletten sind in einer Detailaufnahme ohne Arbeitsperson zu sehen."/>
          <p:cNvPicPr>
            <a:picLocks noGrp="1" noChangeAspect="1" noChangeArrowheads="1"/>
          </p:cNvPicPr>
          <p:nvPr>
            <p:ph sz="half" idx="2"/>
          </p:nvPr>
        </p:nvPicPr>
        <p:blipFill>
          <a:blip r:embed="rId3" cstate="print"/>
          <a:srcRect l="8789" r="7320"/>
          <a:stretch>
            <a:fillRect/>
          </a:stretch>
        </p:blipFill>
        <p:spPr>
          <a:xfrm>
            <a:off x="7176120" y="1575494"/>
            <a:ext cx="3477305" cy="3099434"/>
          </a:xfrm>
          <a:noFill/>
          <a:ln/>
        </p:spPr>
      </p:pic>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16</a:t>
            </a:fld>
            <a:endParaRPr lang="de-DE" altLang="de-DE"/>
          </a:p>
        </p:txBody>
      </p:sp>
      <p:sp>
        <p:nvSpPr>
          <p:cNvPr id="12" name="Datumsplatzhalter 3"/>
          <p:cNvSpPr>
            <a:spLocks noGrp="1"/>
          </p:cNvSpPr>
          <p:nvPr>
            <p:ph type="dt" sz="half" idx="10"/>
          </p:nvPr>
        </p:nvSpPr>
        <p:spPr>
          <a:xfrm>
            <a:off x="6917267" y="6496051"/>
            <a:ext cx="2434167" cy="333375"/>
          </a:xfrm>
        </p:spPr>
        <p:txBody>
          <a:bodyPr/>
          <a:lstStyle/>
          <a:p>
            <a:pPr>
              <a:defRPr/>
            </a:pPr>
            <a:fld id="{A394F76F-B2B9-470E-8E25-74C04D3BE991}" type="datetime1">
              <a:rPr lang="de-DE" altLang="de-DE" smtClean="0"/>
              <a:t>08.09.2023</a:t>
            </a:fld>
            <a:endParaRPr lang="de-DE" altLang="de-DE"/>
          </a:p>
        </p:txBody>
      </p:sp>
      <p:sp>
        <p:nvSpPr>
          <p:cNvPr id="13"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1</a:t>
            </a:r>
            <a:endParaRPr lang="de-DE" altLang="de-DE" dirty="0"/>
          </a:p>
        </p:txBody>
      </p:sp>
    </p:spTree>
    <p:extLst>
      <p:ext uri="{BB962C8B-B14F-4D97-AF65-F5344CB8AC3E}">
        <p14:creationId xmlns:p14="http://schemas.microsoft.com/office/powerpoint/2010/main" val="267803501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23392" y="765175"/>
            <a:ext cx="10920949" cy="496888"/>
          </a:xfrm>
        </p:spPr>
        <p:txBody>
          <a:bodyPr/>
          <a:lstStyle/>
          <a:p>
            <a:r>
              <a:rPr lang="de-DE" sz="3200" dirty="0"/>
              <a:t>Arbeiten im Versandlager: Vergleich der Oberkörperhaltungen</a:t>
            </a:r>
            <a:endParaRPr lang="de-DE" dirty="0"/>
          </a:p>
        </p:txBody>
      </p:sp>
      <p:sp>
        <p:nvSpPr>
          <p:cNvPr id="10" name="Text Box 6"/>
          <p:cNvSpPr txBox="1">
            <a:spLocks noChangeArrowheads="1"/>
          </p:cNvSpPr>
          <p:nvPr/>
        </p:nvSpPr>
        <p:spPr bwMode="auto">
          <a:xfrm>
            <a:off x="623392" y="1819672"/>
            <a:ext cx="7364412" cy="457200"/>
          </a:xfrm>
          <a:prstGeom prst="rect">
            <a:avLst/>
          </a:prstGeom>
          <a:noFill/>
          <a:ln w="9525">
            <a:noFill/>
            <a:miter lim="800000"/>
            <a:headEnd/>
            <a:tailEnd/>
          </a:ln>
          <a:effectLst/>
        </p:spPr>
        <p:txBody>
          <a:bodyPr>
            <a:spAutoFit/>
          </a:bodyPr>
          <a:lstStyle/>
          <a:p>
            <a:pPr eaLnBrk="0" hangingPunct="0">
              <a:spcAft>
                <a:spcPct val="20000"/>
              </a:spcAft>
              <a:buClr>
                <a:srgbClr val="FF0000"/>
              </a:buClr>
              <a:defRPr/>
            </a:pPr>
            <a:r>
              <a:rPr lang="de-DE" sz="2400" dirty="0">
                <a:solidFill>
                  <a:srgbClr val="6E6E6E"/>
                </a:solidFill>
                <a:latin typeface="Arial" charset="0"/>
              </a:rPr>
              <a:t>Rumpfbeugehaltungen,</a:t>
            </a:r>
          </a:p>
        </p:txBody>
      </p:sp>
      <p:sp>
        <p:nvSpPr>
          <p:cNvPr id="3" name="Inhaltsplatzhalter 2"/>
          <p:cNvSpPr>
            <a:spLocks noGrp="1"/>
          </p:cNvSpPr>
          <p:nvPr>
            <p:ph sz="half" idx="1"/>
          </p:nvPr>
        </p:nvSpPr>
        <p:spPr>
          <a:xfrm>
            <a:off x="623392" y="2420888"/>
            <a:ext cx="5274733" cy="3960863"/>
          </a:xfrm>
        </p:spPr>
        <p:txBody>
          <a:bodyPr/>
          <a:lstStyle/>
          <a:p>
            <a:r>
              <a:rPr lang="de-DE" dirty="0"/>
              <a:t>vor der Installation des Verladebocks:</a:t>
            </a:r>
          </a:p>
        </p:txBody>
      </p:sp>
      <p:sp>
        <p:nvSpPr>
          <p:cNvPr id="4" name="Inhaltsplatzhalter 3"/>
          <p:cNvSpPr>
            <a:spLocks noGrp="1"/>
          </p:cNvSpPr>
          <p:nvPr>
            <p:ph sz="half" idx="2"/>
          </p:nvPr>
        </p:nvSpPr>
        <p:spPr>
          <a:xfrm>
            <a:off x="6197600" y="2420888"/>
            <a:ext cx="5443016" cy="3960863"/>
          </a:xfrm>
        </p:spPr>
        <p:txBody>
          <a:bodyPr/>
          <a:lstStyle/>
          <a:p>
            <a:r>
              <a:rPr lang="de-DE" dirty="0"/>
              <a:t>nach der Nutzung des Verladebocks:</a:t>
            </a:r>
          </a:p>
        </p:txBody>
      </p:sp>
      <p:pic>
        <p:nvPicPr>
          <p:cNvPr id="13" name="Grafik 12" descr="Balkendiagramme zeigen den zeitlichen Anteil (in Prozent) günstiger und ungünstiger Rumpfhaltungen beim Aufnehmen der Rolle Material vor der Installation des Verladebocks und danach. Nach der Umgestaltung hat der zeitliche Anteil günstiger (neutraler) Rumpfhaltungen von vorher 71 Prozent auf 96 Prozent zugenommen. Der Anteil ungünstiger Rumpfhaltungen hat sich dementsprechend reduziert. "/>
          <p:cNvPicPr>
            <a:picLocks noChangeAspect="1"/>
          </p:cNvPicPr>
          <p:nvPr/>
        </p:nvPicPr>
        <p:blipFill>
          <a:blip r:embed="rId2"/>
          <a:stretch>
            <a:fillRect/>
          </a:stretch>
        </p:blipFill>
        <p:spPr>
          <a:xfrm>
            <a:off x="1880513" y="3140968"/>
            <a:ext cx="8436520" cy="3027674"/>
          </a:xfrm>
          <a:prstGeom prst="rect">
            <a:avLst/>
          </a:prstGeom>
        </p:spPr>
      </p:pic>
      <p:sp>
        <p:nvSpPr>
          <p:cNvPr id="7" name="Foliennummernplatzhalter 6"/>
          <p:cNvSpPr>
            <a:spLocks noGrp="1"/>
          </p:cNvSpPr>
          <p:nvPr>
            <p:ph type="sldNum" sz="quarter" idx="12"/>
          </p:nvPr>
        </p:nvSpPr>
        <p:spPr/>
        <p:txBody>
          <a:bodyPr/>
          <a:lstStyle/>
          <a:p>
            <a:r>
              <a:rPr lang="de-DE" altLang="de-DE" smtClean="0"/>
              <a:t>Seite </a:t>
            </a:r>
            <a:fld id="{1E832D47-690B-41F0-BCAD-9F165EFE9095}" type="slidenum">
              <a:rPr lang="de-DE" altLang="de-DE" smtClean="0"/>
              <a:pPr/>
              <a:t>17</a:t>
            </a:fld>
            <a:endParaRPr lang="de-DE" altLang="de-DE"/>
          </a:p>
        </p:txBody>
      </p:sp>
      <p:sp>
        <p:nvSpPr>
          <p:cNvPr id="11" name="Datumsplatzhalter 3"/>
          <p:cNvSpPr>
            <a:spLocks noGrp="1"/>
          </p:cNvSpPr>
          <p:nvPr>
            <p:ph type="dt" sz="half" idx="10"/>
          </p:nvPr>
        </p:nvSpPr>
        <p:spPr>
          <a:xfrm>
            <a:off x="6917267" y="6496051"/>
            <a:ext cx="2434167" cy="333375"/>
          </a:xfrm>
        </p:spPr>
        <p:txBody>
          <a:bodyPr/>
          <a:lstStyle/>
          <a:p>
            <a:pPr>
              <a:defRPr/>
            </a:pPr>
            <a:fld id="{A394F76F-B2B9-470E-8E25-74C04D3BE991}" type="datetime1">
              <a:rPr lang="de-DE" altLang="de-DE" smtClean="0"/>
              <a:t>08.09.2023</a:t>
            </a:fld>
            <a:endParaRPr lang="de-DE" altLang="de-DE"/>
          </a:p>
        </p:txBody>
      </p:sp>
      <p:sp>
        <p:nvSpPr>
          <p:cNvPr id="12" name="Fußzeilenplatzhalter 4"/>
          <p:cNvSpPr>
            <a:spLocks noGrp="1"/>
          </p:cNvSpPr>
          <p:nvPr>
            <p:ph type="ftr" sz="quarter" idx="11"/>
          </p:nvPr>
        </p:nvSpPr>
        <p:spPr>
          <a:xfrm>
            <a:off x="719667" y="6496051"/>
            <a:ext cx="5856817" cy="333375"/>
          </a:xfrm>
        </p:spPr>
        <p:txBody>
          <a:bodyPr/>
          <a:lstStyle/>
          <a:p>
            <a:pPr>
              <a:defRPr/>
            </a:pPr>
            <a:r>
              <a:rPr lang="de-DE" altLang="de-DE" dirty="0" smtClean="0"/>
              <a:t>Modul 2 - Ergonomie lernen - Teil 1</a:t>
            </a:r>
            <a:endParaRPr lang="de-DE" altLang="de-DE" dirty="0"/>
          </a:p>
        </p:txBody>
      </p:sp>
    </p:spTree>
    <p:extLst>
      <p:ext uri="{BB962C8B-B14F-4D97-AF65-F5344CB8AC3E}">
        <p14:creationId xmlns:p14="http://schemas.microsoft.com/office/powerpoint/2010/main" val="246971235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 Normen 1</a:t>
            </a:r>
            <a:endParaRPr lang="de-DE" dirty="0"/>
          </a:p>
        </p:txBody>
      </p:sp>
      <p:sp>
        <p:nvSpPr>
          <p:cNvPr id="3" name="Inhaltsplatzhalter 2"/>
          <p:cNvSpPr>
            <a:spLocks noGrp="1"/>
          </p:cNvSpPr>
          <p:nvPr>
            <p:ph idx="1"/>
          </p:nvPr>
        </p:nvSpPr>
        <p:spPr/>
        <p:txBody>
          <a:bodyPr/>
          <a:lstStyle/>
          <a:p>
            <a:pPr>
              <a:lnSpc>
                <a:spcPct val="120000"/>
              </a:lnSpc>
              <a:spcBef>
                <a:spcPct val="50000"/>
              </a:spcBef>
            </a:pPr>
            <a:r>
              <a:rPr lang="de-DE" altLang="de-DE" sz="1900" dirty="0" smtClean="0"/>
              <a:t>DIN EN ISO 13854:2020-01</a:t>
            </a:r>
            <a:r>
              <a:rPr lang="de-DE" altLang="de-DE" sz="1900" b="0" dirty="0"/>
              <a:t> Sicherheit von Maschinen </a:t>
            </a:r>
            <a:r>
              <a:rPr lang="de-DE" altLang="de-DE" sz="1900" b="0" dirty="0" smtClean="0"/>
              <a:t>– Mindestabstände </a:t>
            </a:r>
            <a:r>
              <a:rPr lang="de-DE" altLang="de-DE" sz="1900" b="0" dirty="0"/>
              <a:t>zur Vermeidung des Quetschens von Körperteilen</a:t>
            </a:r>
          </a:p>
          <a:p>
            <a:pPr eaLnBrk="1" hangingPunct="1">
              <a:lnSpc>
                <a:spcPct val="120000"/>
              </a:lnSpc>
              <a:spcBef>
                <a:spcPct val="50000"/>
              </a:spcBef>
            </a:pPr>
            <a:r>
              <a:rPr lang="de-DE" altLang="de-DE" sz="1900" dirty="0" smtClean="0"/>
              <a:t>DIN </a:t>
            </a:r>
            <a:r>
              <a:rPr lang="de-DE" altLang="de-DE" sz="1900" dirty="0"/>
              <a:t>EN 547-1:2009-01</a:t>
            </a:r>
            <a:r>
              <a:rPr lang="de-DE" altLang="de-DE" sz="1900" b="0" dirty="0"/>
              <a:t> Sicherheit von Maschinen - Körpermaße des Menschen - Grundlagen zur Bestimmung von Abmessungen für Ganzkörperzugänge von Maschinenarbeitsplätzen</a:t>
            </a:r>
          </a:p>
          <a:p>
            <a:pPr eaLnBrk="1" hangingPunct="1">
              <a:lnSpc>
                <a:spcPct val="120000"/>
              </a:lnSpc>
              <a:spcBef>
                <a:spcPct val="50000"/>
              </a:spcBef>
            </a:pPr>
            <a:r>
              <a:rPr lang="de-DE" altLang="de-DE" sz="1900" dirty="0"/>
              <a:t>DIN EN 547-2:2009-01</a:t>
            </a:r>
            <a:r>
              <a:rPr lang="de-DE" altLang="de-DE" sz="1900" b="0" dirty="0"/>
              <a:t> Sicherheit von Maschinen - Körpermaße des Menschen – Grundlagen für die Bemessung von Zugangsöffnungen</a:t>
            </a:r>
          </a:p>
          <a:p>
            <a:pPr eaLnBrk="1" hangingPunct="1">
              <a:lnSpc>
                <a:spcPct val="120000"/>
              </a:lnSpc>
              <a:spcBef>
                <a:spcPct val="50000"/>
              </a:spcBef>
              <a:spcAft>
                <a:spcPct val="50000"/>
              </a:spcAft>
            </a:pPr>
            <a:r>
              <a:rPr lang="de-DE" altLang="de-DE" sz="1900" dirty="0"/>
              <a:t>DIN EN 547-3:2009-01</a:t>
            </a:r>
            <a:r>
              <a:rPr lang="de-DE" altLang="de-DE" sz="1900" b="0" dirty="0"/>
              <a:t> Sicherheit von Maschinen - Körpermaße des Menschen – </a:t>
            </a:r>
            <a:r>
              <a:rPr lang="de-DE" altLang="de-DE" sz="1900" b="0" dirty="0" smtClean="0"/>
              <a:t>Körpermaßdaten</a:t>
            </a:r>
          </a:p>
          <a:p>
            <a:pPr>
              <a:lnSpc>
                <a:spcPct val="120000"/>
              </a:lnSpc>
              <a:spcBef>
                <a:spcPct val="50000"/>
              </a:spcBef>
              <a:spcAft>
                <a:spcPct val="50000"/>
              </a:spcAft>
            </a:pPr>
            <a:r>
              <a:rPr lang="de-DE" altLang="de-DE" sz="1900" dirty="0"/>
              <a:t>DIN EN 614-2:2008-12</a:t>
            </a:r>
            <a:r>
              <a:rPr lang="de-DE" altLang="de-DE" sz="1900" b="0" dirty="0"/>
              <a:t> Sicherheit von Maschinen - Ergonomische Gestaltungsgrundsätze - Wechselwirkungen zwischen der Gestaltung von Maschinen und den Arbeitsaufgaben</a:t>
            </a:r>
          </a:p>
          <a:p>
            <a:pPr eaLnBrk="1" hangingPunct="1">
              <a:lnSpc>
                <a:spcPct val="120000"/>
              </a:lnSpc>
              <a:spcBef>
                <a:spcPct val="50000"/>
              </a:spcBef>
              <a:spcAft>
                <a:spcPct val="50000"/>
              </a:spcAft>
            </a:pPr>
            <a:endParaRPr lang="de-DE" altLang="de-DE" sz="1900" b="0" dirty="0"/>
          </a:p>
        </p:txBody>
      </p:sp>
      <p:sp>
        <p:nvSpPr>
          <p:cNvPr id="4" name="Datumsplatzhalter 3"/>
          <p:cNvSpPr>
            <a:spLocks noGrp="1"/>
          </p:cNvSpPr>
          <p:nvPr>
            <p:ph type="dt" sz="half" idx="10"/>
          </p:nvPr>
        </p:nvSpPr>
        <p:spPr/>
        <p:txBody>
          <a:bodyPr/>
          <a:lstStyle/>
          <a:p>
            <a:pPr>
              <a:defRPr/>
            </a:pPr>
            <a:fld id="{D570A122-6E5B-499B-BFEC-EC0F1335BBD6}"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18</a:t>
            </a:fld>
            <a:endParaRPr lang="de-DE" altLang="de-DE"/>
          </a:p>
        </p:txBody>
      </p:sp>
    </p:spTree>
    <p:extLst>
      <p:ext uri="{BB962C8B-B14F-4D97-AF65-F5344CB8AC3E}">
        <p14:creationId xmlns:p14="http://schemas.microsoft.com/office/powerpoint/2010/main" val="21964604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 Normen 2</a:t>
            </a:r>
            <a:endParaRPr lang="de-DE" dirty="0"/>
          </a:p>
        </p:txBody>
      </p:sp>
      <p:sp>
        <p:nvSpPr>
          <p:cNvPr id="3" name="Inhaltsplatzhalter 2"/>
          <p:cNvSpPr>
            <a:spLocks noGrp="1"/>
          </p:cNvSpPr>
          <p:nvPr>
            <p:ph idx="1"/>
          </p:nvPr>
        </p:nvSpPr>
        <p:spPr/>
        <p:txBody>
          <a:bodyPr/>
          <a:lstStyle/>
          <a:p>
            <a:pPr>
              <a:lnSpc>
                <a:spcPct val="120000"/>
              </a:lnSpc>
              <a:spcAft>
                <a:spcPct val="50000"/>
              </a:spcAft>
            </a:pPr>
            <a:r>
              <a:rPr lang="de-DE" altLang="de-DE" dirty="0" smtClean="0"/>
              <a:t>DIN </a:t>
            </a:r>
            <a:r>
              <a:rPr lang="de-DE" altLang="de-DE" dirty="0"/>
              <a:t>EN ISO 7250-1 2017-12</a:t>
            </a:r>
            <a:r>
              <a:rPr lang="de-DE" altLang="de-DE" b="0" dirty="0"/>
              <a:t> Wesentliche Maße des menschlichen Körpers für die technische Gestaltung </a:t>
            </a:r>
          </a:p>
          <a:p>
            <a:pPr>
              <a:lnSpc>
                <a:spcPct val="120000"/>
              </a:lnSpc>
              <a:spcAft>
                <a:spcPct val="50000"/>
              </a:spcAft>
            </a:pPr>
            <a:r>
              <a:rPr lang="de-DE" altLang="de-DE" dirty="0"/>
              <a:t>DIN 33402-1:2008-03</a:t>
            </a:r>
            <a:r>
              <a:rPr lang="de-DE" altLang="de-DE" b="0" dirty="0"/>
              <a:t> Ergonomie- Körpermaße des Menschen - Begriffe, Messverfahren</a:t>
            </a:r>
          </a:p>
          <a:p>
            <a:pPr>
              <a:lnSpc>
                <a:spcPct val="120000"/>
              </a:lnSpc>
              <a:spcAft>
                <a:spcPct val="50000"/>
              </a:spcAft>
            </a:pPr>
            <a:r>
              <a:rPr lang="de-DE" altLang="de-DE" dirty="0"/>
              <a:t>DIN 33402-2 2020-12 </a:t>
            </a:r>
            <a:r>
              <a:rPr lang="de-DE" altLang="de-DE" b="0" dirty="0"/>
              <a:t>Ergonomie - Körpermaße des Menschen – Werte</a:t>
            </a:r>
          </a:p>
          <a:p>
            <a:pPr>
              <a:lnSpc>
                <a:spcPct val="120000"/>
              </a:lnSpc>
              <a:spcBef>
                <a:spcPts val="840"/>
              </a:spcBef>
              <a:spcAft>
                <a:spcPts val="0"/>
              </a:spcAft>
            </a:pPr>
            <a:r>
              <a:rPr lang="de-DE" altLang="de-DE" dirty="0" smtClean="0"/>
              <a:t>DIN </a:t>
            </a:r>
            <a:r>
              <a:rPr lang="de-DE" altLang="de-DE" dirty="0"/>
              <a:t>33402-3:1984-10 </a:t>
            </a:r>
            <a:r>
              <a:rPr lang="de-DE" altLang="de-DE" b="0" dirty="0"/>
              <a:t>Ergonomie - Körpermaße des Menschen - Bewegungsraum bei verschiedenen Grundstellungen und </a:t>
            </a:r>
            <a:r>
              <a:rPr lang="de-DE" altLang="de-DE" b="0" dirty="0" smtClean="0"/>
              <a:t>Bewegungen</a:t>
            </a:r>
          </a:p>
          <a:p>
            <a:pPr>
              <a:lnSpc>
                <a:spcPct val="120000"/>
              </a:lnSpc>
              <a:spcBef>
                <a:spcPts val="840"/>
              </a:spcBef>
              <a:spcAft>
                <a:spcPts val="0"/>
              </a:spcAft>
            </a:pPr>
            <a:r>
              <a:rPr lang="de-DE" altLang="de-DE" dirty="0"/>
              <a:t>DIN 5566-2:2006-09</a:t>
            </a:r>
            <a:r>
              <a:rPr lang="de-DE" altLang="de-DE" b="0" dirty="0"/>
              <a:t> Schienenfahrzeuge – Führerräume - Zusatzanforderungen an Eisenbahnfahrzeuge</a:t>
            </a:r>
          </a:p>
          <a:p>
            <a:pPr>
              <a:lnSpc>
                <a:spcPct val="120000"/>
              </a:lnSpc>
              <a:spcBef>
                <a:spcPts val="840"/>
              </a:spcBef>
              <a:spcAft>
                <a:spcPts val="0"/>
              </a:spcAft>
            </a:pPr>
            <a:endParaRPr lang="de-DE" altLang="de-DE" b="0" dirty="0"/>
          </a:p>
        </p:txBody>
      </p:sp>
      <p:sp>
        <p:nvSpPr>
          <p:cNvPr id="4" name="Datumsplatzhalter 3"/>
          <p:cNvSpPr>
            <a:spLocks noGrp="1"/>
          </p:cNvSpPr>
          <p:nvPr>
            <p:ph type="dt" sz="half" idx="10"/>
          </p:nvPr>
        </p:nvSpPr>
        <p:spPr/>
        <p:txBody>
          <a:bodyPr/>
          <a:lstStyle/>
          <a:p>
            <a:pPr>
              <a:defRPr/>
            </a:pPr>
            <a:fld id="{865812A9-65B5-43A0-AC44-B4F5DDA4D3A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19</a:t>
            </a:fld>
            <a:endParaRPr lang="de-DE" altLang="de-DE"/>
          </a:p>
        </p:txBody>
      </p:sp>
    </p:spTree>
    <p:extLst>
      <p:ext uri="{BB962C8B-B14F-4D97-AF65-F5344CB8AC3E}">
        <p14:creationId xmlns:p14="http://schemas.microsoft.com/office/powerpoint/2010/main" val="28998334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8"/>
          <p:cNvSpPr>
            <a:spLocks noGrp="1"/>
          </p:cNvSpPr>
          <p:nvPr>
            <p:ph type="title"/>
          </p:nvPr>
        </p:nvSpPr>
        <p:spPr/>
        <p:txBody>
          <a:bodyPr/>
          <a:lstStyle/>
          <a:p>
            <a:r>
              <a:rPr lang="de-DE" dirty="0"/>
              <a:t>Körpermaßverteilung und -differenzierung</a:t>
            </a:r>
          </a:p>
        </p:txBody>
      </p:sp>
      <p:sp>
        <p:nvSpPr>
          <p:cNvPr id="10" name="Inhaltsplatzhalter 9"/>
          <p:cNvSpPr>
            <a:spLocks noGrp="1"/>
          </p:cNvSpPr>
          <p:nvPr>
            <p:ph sz="half" idx="1"/>
          </p:nvPr>
        </p:nvSpPr>
        <p:spPr>
          <a:xfrm>
            <a:off x="719667" y="1484314"/>
            <a:ext cx="6816493" cy="4897437"/>
          </a:xfrm>
        </p:spPr>
        <p:txBody>
          <a:bodyPr/>
          <a:lstStyle/>
          <a:p>
            <a:r>
              <a:rPr lang="de-DE" dirty="0"/>
              <a:t>Darum geht es</a:t>
            </a:r>
            <a:r>
              <a:rPr lang="de-DE" dirty="0" smtClean="0"/>
              <a:t>:</a:t>
            </a:r>
          </a:p>
          <a:p>
            <a:pPr marL="630238" indent="-365125">
              <a:buClr>
                <a:schemeClr val="accent2"/>
              </a:buClr>
              <a:buFont typeface="Arial" panose="020B0604020202020204" pitchFamily="34" charset="0"/>
              <a:buChar char="•"/>
            </a:pPr>
            <a:r>
              <a:rPr lang="de-DE" altLang="de-DE" b="0" dirty="0"/>
              <a:t>Körpergrößenklassen und </a:t>
            </a:r>
            <a:r>
              <a:rPr lang="de-DE" altLang="de-DE" b="0" dirty="0" smtClean="0"/>
              <a:t>Perzentile</a:t>
            </a:r>
          </a:p>
          <a:p>
            <a:pPr marL="630238" indent="-365125">
              <a:buClr>
                <a:schemeClr val="accent2"/>
              </a:buClr>
              <a:buFont typeface="Arial" panose="020B0604020202020204" pitchFamily="34" charset="0"/>
              <a:buChar char="•"/>
            </a:pPr>
            <a:r>
              <a:rPr lang="de-DE" altLang="de-DE" b="0" dirty="0"/>
              <a:t>Körpermaßverteilung</a:t>
            </a:r>
          </a:p>
          <a:p>
            <a:pPr marL="630238" indent="-365125">
              <a:buClr>
                <a:schemeClr val="accent2"/>
              </a:buClr>
              <a:buFont typeface="Arial" panose="020B0604020202020204" pitchFamily="34" charset="0"/>
              <a:buChar char="•"/>
            </a:pPr>
            <a:r>
              <a:rPr lang="de-DE" altLang="de-DE" b="0" dirty="0"/>
              <a:t>Einflussfaktoren </a:t>
            </a:r>
            <a:r>
              <a:rPr lang="de-DE" altLang="de-DE" b="0" dirty="0" smtClean="0"/>
              <a:t>auf </a:t>
            </a:r>
            <a:r>
              <a:rPr lang="de-DE" altLang="de-DE" b="0" dirty="0"/>
              <a:t>die Variation </a:t>
            </a:r>
            <a:r>
              <a:rPr lang="de-DE" altLang="de-DE" b="0" dirty="0" smtClean="0"/>
              <a:t>von </a:t>
            </a:r>
            <a:r>
              <a:rPr lang="de-DE" altLang="de-DE" b="0" dirty="0"/>
              <a:t>Körpermaßen</a:t>
            </a:r>
            <a:endParaRPr lang="de-DE" altLang="de-DE" b="0" dirty="0">
              <a:cs typeface="Times New Roman" pitchFamily="18" charset="0"/>
            </a:endParaRPr>
          </a:p>
          <a:p>
            <a:pPr marL="630238" indent="-365125">
              <a:buClr>
                <a:schemeClr val="accent2"/>
              </a:buClr>
              <a:buFont typeface="Arial" panose="020B0604020202020204" pitchFamily="34" charset="0"/>
              <a:buChar char="•"/>
            </a:pPr>
            <a:r>
              <a:rPr lang="de-DE" altLang="de-DE" b="0" dirty="0"/>
              <a:t>Nutzergruppe</a:t>
            </a:r>
          </a:p>
          <a:p>
            <a:pPr marL="630238" indent="-365125">
              <a:buClr>
                <a:schemeClr val="accent2"/>
              </a:buClr>
              <a:buFont typeface="Arial" panose="020B0604020202020204" pitchFamily="34" charset="0"/>
              <a:buChar char="•"/>
            </a:pPr>
            <a:r>
              <a:rPr lang="de-DE" altLang="de-DE" b="0" dirty="0"/>
              <a:t>Ergonomische Anforderungsmerkmale nutzergerechter </a:t>
            </a:r>
            <a:r>
              <a:rPr lang="de-DE" altLang="de-DE" b="0" dirty="0" err="1"/>
              <a:t>maßlicher</a:t>
            </a:r>
            <a:r>
              <a:rPr lang="de-DE" altLang="de-DE" b="0" dirty="0"/>
              <a:t> Auslegung von Produkten und </a:t>
            </a:r>
            <a:r>
              <a:rPr lang="de-DE" altLang="de-DE" b="0" dirty="0" smtClean="0"/>
              <a:t>Arbeitsplätzen</a:t>
            </a:r>
          </a:p>
          <a:p>
            <a:pPr marL="630238" indent="-365125">
              <a:buClr>
                <a:schemeClr val="accent2"/>
              </a:buClr>
              <a:buFont typeface="Arial" panose="020B0604020202020204" pitchFamily="34" charset="0"/>
              <a:buChar char="•"/>
            </a:pPr>
            <a:r>
              <a:rPr lang="de-DE" altLang="de-DE" b="0" dirty="0"/>
              <a:t>Geometrische Auslegung von Produkten unter Beachtung größter anthropometrischer Differenzen in der </a:t>
            </a:r>
            <a:r>
              <a:rPr lang="de-DE" altLang="de-DE" b="0" dirty="0" smtClean="0"/>
              <a:t>Nutzergruppe</a:t>
            </a:r>
          </a:p>
          <a:p>
            <a:pPr marL="630238" indent="-365125">
              <a:buClr>
                <a:schemeClr val="accent2"/>
              </a:buClr>
              <a:buFont typeface="Arial" panose="020B0604020202020204" pitchFamily="34" charset="0"/>
              <a:buChar char="•"/>
            </a:pPr>
            <a:r>
              <a:rPr lang="de-DE" altLang="de-DE" b="0" dirty="0"/>
              <a:t>Datenquellen für Körpermaße und normative </a:t>
            </a:r>
            <a:r>
              <a:rPr lang="de-DE" altLang="de-DE" b="0" dirty="0" smtClean="0"/>
              <a:t>Bezüge</a:t>
            </a:r>
            <a:endParaRPr lang="de-DE" altLang="de-DE" b="0" dirty="0"/>
          </a:p>
          <a:p>
            <a:pPr marL="630238" indent="-365125">
              <a:buClr>
                <a:schemeClr val="accent2"/>
              </a:buClr>
              <a:buFont typeface="Arial" panose="020B0604020202020204" pitchFamily="34" charset="0"/>
              <a:buChar char="•"/>
            </a:pPr>
            <a:endParaRPr lang="de-DE" altLang="de-DE" dirty="0"/>
          </a:p>
          <a:p>
            <a:pPr marL="630238" indent="-365125">
              <a:buClr>
                <a:schemeClr val="accent2"/>
              </a:buClr>
              <a:buFont typeface="Arial" panose="020B0604020202020204" pitchFamily="34" charset="0"/>
              <a:buChar char="•"/>
            </a:pPr>
            <a:endParaRPr lang="de-DE" altLang="de-DE" dirty="0"/>
          </a:p>
          <a:p>
            <a:pPr marL="630238" indent="-365125">
              <a:buClr>
                <a:schemeClr val="accent2"/>
              </a:buClr>
              <a:buFont typeface="Arial" panose="020B0604020202020204" pitchFamily="34" charset="0"/>
              <a:buChar char="•"/>
            </a:pPr>
            <a:endParaRPr lang="de-DE" dirty="0"/>
          </a:p>
        </p:txBody>
      </p:sp>
      <p:pic>
        <p:nvPicPr>
          <p:cNvPr id="12" name="Inhaltsplatzhalter 11" descr="Eine Person steht neben einer CNC-Fräsmaschine mit geöffneten Schutztüren. Folgende, für die anthropometrische Gestaltung von Arbeitsplätzen relevante, Funktionsmaße sind eingezeichnet: Körperhöhe, Augenhöhe, Arbeitshöhe, Greiftiefe und das Blickfeld."/>
          <p:cNvPicPr>
            <a:picLocks noGrp="1" noChangeAspect="1"/>
          </p:cNvPicPr>
          <p:nvPr>
            <p:ph sz="half" idx="2"/>
          </p:nvPr>
        </p:nvPicPr>
        <p:blipFill>
          <a:blip r:embed="rId3"/>
          <a:stretch>
            <a:fillRect/>
          </a:stretch>
        </p:blipFill>
        <p:spPr>
          <a:xfrm>
            <a:off x="7276578" y="1484314"/>
            <a:ext cx="4915422" cy="3978088"/>
          </a:xfrm>
          <a:prstGeom prst="rect">
            <a:avLst/>
          </a:prstGeom>
        </p:spPr>
      </p:pic>
      <p:sp>
        <p:nvSpPr>
          <p:cNvPr id="7" name="Datumsplatzhalter 3"/>
          <p:cNvSpPr>
            <a:spLocks noGrp="1"/>
          </p:cNvSpPr>
          <p:nvPr>
            <p:ph type="dt" sz="half" idx="10"/>
          </p:nvPr>
        </p:nvSpPr>
        <p:spPr/>
        <p:txBody>
          <a:bodyPr/>
          <a:lstStyle/>
          <a:p>
            <a:pPr>
              <a:defRPr/>
            </a:pPr>
            <a:fld id="{1CEC99E7-D0E3-457B-BE90-8EC713175632}" type="datetime1">
              <a:rPr lang="de-DE" altLang="de-DE" smtClean="0"/>
              <a:t>08.09.2023</a:t>
            </a:fld>
            <a:endParaRPr lang="de-DE" altLang="de-DE"/>
          </a:p>
        </p:txBody>
      </p:sp>
      <p:sp>
        <p:nvSpPr>
          <p:cNvPr id="8" name="Fußzeilenplatzhalter 4"/>
          <p:cNvSpPr>
            <a:spLocks noGrp="1"/>
          </p:cNvSpPr>
          <p:nvPr>
            <p:ph type="ftr" sz="quarter" idx="11"/>
          </p:nvPr>
        </p:nvSpPr>
        <p:spPr/>
        <p:txBody>
          <a:bodyPr/>
          <a:lstStyle/>
          <a:p>
            <a:pPr>
              <a:defRPr/>
            </a:pPr>
            <a:r>
              <a:rPr lang="de-DE" altLang="de-DE" dirty="0" smtClean="0"/>
              <a:t>Modul 2 - Ergonomie lernen - Teil 1</a:t>
            </a:r>
            <a:endParaRPr lang="de-DE" altLang="de-DE"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2</a:t>
            </a:fld>
            <a:endParaRPr lang="de-DE" altLang="de-DE"/>
          </a:p>
        </p:txBody>
      </p:sp>
    </p:spTree>
    <p:extLst>
      <p:ext uri="{BB962C8B-B14F-4D97-AF65-F5344CB8AC3E}">
        <p14:creationId xmlns:p14="http://schemas.microsoft.com/office/powerpoint/2010/main" val="364919493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 Normen 3</a:t>
            </a:r>
            <a:endParaRPr lang="de-DE" dirty="0"/>
          </a:p>
        </p:txBody>
      </p:sp>
      <p:sp>
        <p:nvSpPr>
          <p:cNvPr id="3" name="Inhaltsplatzhalter 2"/>
          <p:cNvSpPr>
            <a:spLocks noGrp="1"/>
          </p:cNvSpPr>
          <p:nvPr>
            <p:ph idx="1"/>
          </p:nvPr>
        </p:nvSpPr>
        <p:spPr/>
        <p:txBody>
          <a:bodyPr/>
          <a:lstStyle/>
          <a:p>
            <a:pPr>
              <a:lnSpc>
                <a:spcPct val="120000"/>
              </a:lnSpc>
              <a:spcBef>
                <a:spcPts val="840"/>
              </a:spcBef>
              <a:spcAft>
                <a:spcPts val="0"/>
              </a:spcAft>
            </a:pPr>
            <a:r>
              <a:rPr lang="de-DE" altLang="de-DE" dirty="0" smtClean="0"/>
              <a:t>DIN 5566-1:2006-09</a:t>
            </a:r>
            <a:r>
              <a:rPr lang="de-DE" altLang="de-DE" b="0" dirty="0" smtClean="0"/>
              <a:t> Schienenfahrzeuge - Führerräume - Allgemeine Anforderungen</a:t>
            </a:r>
          </a:p>
          <a:p>
            <a:pPr>
              <a:lnSpc>
                <a:spcPct val="120000"/>
              </a:lnSpc>
              <a:spcBef>
                <a:spcPts val="840"/>
              </a:spcBef>
              <a:spcAft>
                <a:spcPts val="0"/>
              </a:spcAft>
            </a:pPr>
            <a:r>
              <a:rPr lang="de-DE" altLang="de-DE" dirty="0" smtClean="0"/>
              <a:t>DIN EN ISO 3411:2009-01</a:t>
            </a:r>
            <a:r>
              <a:rPr lang="de-DE" altLang="de-DE" b="0" dirty="0" smtClean="0"/>
              <a:t> Erdbaumaschinen - Körpermaße von Maschinenführern und  Mindestfreiraum</a:t>
            </a:r>
            <a:endParaRPr lang="de-DE" altLang="de-DE" dirty="0" smtClean="0"/>
          </a:p>
          <a:p>
            <a:pPr>
              <a:lnSpc>
                <a:spcPct val="120000"/>
              </a:lnSpc>
              <a:spcBef>
                <a:spcPts val="840"/>
              </a:spcBef>
              <a:spcAft>
                <a:spcPts val="0"/>
              </a:spcAft>
            </a:pPr>
            <a:r>
              <a:rPr lang="de-DE" altLang="de-DE" dirty="0" smtClean="0"/>
              <a:t>DIN Taschenbuch 390 </a:t>
            </a:r>
            <a:r>
              <a:rPr lang="de-DE" altLang="de-DE" b="0" dirty="0" smtClean="0"/>
              <a:t>Körpermaße und Körperkräfte</a:t>
            </a:r>
          </a:p>
          <a:p>
            <a:pPr>
              <a:lnSpc>
                <a:spcPct val="120000"/>
              </a:lnSpc>
              <a:spcBef>
                <a:spcPts val="840"/>
              </a:spcBef>
              <a:spcAft>
                <a:spcPts val="0"/>
              </a:spcAft>
            </a:pPr>
            <a:r>
              <a:rPr lang="de-DE" altLang="de-DE" dirty="0"/>
              <a:t>DIN EN ISO 15537 2022-09</a:t>
            </a:r>
            <a:r>
              <a:rPr lang="de-DE" altLang="de-DE" b="0" dirty="0" smtClean="0"/>
              <a:t> Grundsätze für die Auswahl und den Einsatz von Prüfpersonen zur Prüfung anthropometrischer Aspekte von Industrieerzeugnissen und deren Gestaltung</a:t>
            </a:r>
          </a:p>
          <a:p>
            <a:pPr>
              <a:lnSpc>
                <a:spcPct val="120000"/>
              </a:lnSpc>
              <a:spcBef>
                <a:spcPts val="840"/>
              </a:spcBef>
              <a:spcAft>
                <a:spcPts val="0"/>
              </a:spcAft>
            </a:pPr>
            <a:r>
              <a:rPr lang="de-DE" altLang="de-DE" dirty="0" smtClean="0"/>
              <a:t>DIN EN ISO 14738:2009-07</a:t>
            </a:r>
            <a:r>
              <a:rPr lang="de-DE" altLang="de-DE" b="0" dirty="0" smtClean="0"/>
              <a:t> Sicherheit von Maschinen - Anthropometrische Anforderungen an die Gestaltung von Maschinenarbeitsplätzen</a:t>
            </a:r>
          </a:p>
          <a:p>
            <a:pPr>
              <a:lnSpc>
                <a:spcPct val="120000"/>
              </a:lnSpc>
              <a:spcBef>
                <a:spcPts val="840"/>
              </a:spcBef>
              <a:spcAft>
                <a:spcPts val="0"/>
              </a:spcAft>
            </a:pPr>
            <a:r>
              <a:rPr lang="de-DE" altLang="de-DE" b="0" dirty="0" smtClean="0"/>
              <a:t>Weitere Normen finden Sie unter </a:t>
            </a:r>
            <a:r>
              <a:rPr lang="de-DE" altLang="de-DE" dirty="0" smtClean="0">
                <a:hlinkClick r:id="rId3"/>
              </a:rPr>
              <a:t>nora.kan-praxis.de</a:t>
            </a:r>
            <a:r>
              <a:rPr lang="de-DE" altLang="de-DE" dirty="0" smtClean="0"/>
              <a:t> </a:t>
            </a:r>
            <a:endParaRPr lang="de-DE" altLang="de-DE" b="0" dirty="0" smtClean="0"/>
          </a:p>
          <a:p>
            <a:pPr>
              <a:lnSpc>
                <a:spcPct val="120000"/>
              </a:lnSpc>
              <a:spcBef>
                <a:spcPts val="840"/>
              </a:spcBef>
              <a:spcAft>
                <a:spcPts val="0"/>
              </a:spcAft>
            </a:pPr>
            <a:endParaRPr lang="de-DE" altLang="de-DE" b="0" dirty="0" smtClean="0"/>
          </a:p>
          <a:p>
            <a:pPr>
              <a:lnSpc>
                <a:spcPct val="120000"/>
              </a:lnSpc>
              <a:spcBef>
                <a:spcPts val="840"/>
              </a:spcBef>
              <a:spcAft>
                <a:spcPts val="0"/>
              </a:spcAft>
            </a:pPr>
            <a:endParaRPr lang="de-DE" altLang="de-DE" b="0" dirty="0" smtClean="0"/>
          </a:p>
          <a:p>
            <a:pPr>
              <a:lnSpc>
                <a:spcPct val="120000"/>
              </a:lnSpc>
              <a:spcBef>
                <a:spcPts val="840"/>
              </a:spcBef>
              <a:spcAft>
                <a:spcPts val="0"/>
              </a:spcAft>
            </a:pPr>
            <a:endParaRPr lang="de-DE" altLang="de-DE" b="0" dirty="0" smtClean="0"/>
          </a:p>
          <a:p>
            <a:endParaRPr lang="de-DE" dirty="0"/>
          </a:p>
        </p:txBody>
      </p:sp>
      <p:sp>
        <p:nvSpPr>
          <p:cNvPr id="4" name="Datumsplatzhalter 3"/>
          <p:cNvSpPr>
            <a:spLocks noGrp="1"/>
          </p:cNvSpPr>
          <p:nvPr>
            <p:ph type="dt" sz="half" idx="10"/>
          </p:nvPr>
        </p:nvSpPr>
        <p:spPr/>
        <p:txBody>
          <a:bodyPr/>
          <a:lstStyle/>
          <a:p>
            <a:pPr>
              <a:defRPr/>
            </a:pPr>
            <a:fld id="{865812A9-65B5-43A0-AC44-B4F5DDA4D3A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20</a:t>
            </a:fld>
            <a:endParaRPr lang="de-DE" altLang="de-DE"/>
          </a:p>
        </p:txBody>
      </p:sp>
    </p:spTree>
    <p:extLst>
      <p:ext uri="{BB962C8B-B14F-4D97-AF65-F5344CB8AC3E}">
        <p14:creationId xmlns:p14="http://schemas.microsoft.com/office/powerpoint/2010/main" val="116072619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Wichtige Literatur 1</a:t>
            </a:r>
            <a:endParaRPr lang="de-DE" dirty="0"/>
          </a:p>
        </p:txBody>
      </p:sp>
      <p:sp>
        <p:nvSpPr>
          <p:cNvPr id="3" name="Inhaltsplatzhalter 2"/>
          <p:cNvSpPr>
            <a:spLocks noGrp="1"/>
          </p:cNvSpPr>
          <p:nvPr>
            <p:ph idx="1"/>
          </p:nvPr>
        </p:nvSpPr>
        <p:spPr/>
        <p:txBody>
          <a:bodyPr/>
          <a:lstStyle/>
          <a:p>
            <a:pPr>
              <a:lnSpc>
                <a:spcPct val="120000"/>
              </a:lnSpc>
              <a:spcBef>
                <a:spcPts val="840"/>
              </a:spcBef>
              <a:spcAft>
                <a:spcPts val="0"/>
              </a:spcAft>
            </a:pPr>
            <a:r>
              <a:rPr lang="de-DE" altLang="de-DE" sz="2400" dirty="0"/>
              <a:t>Anthropologischer Datenatlas </a:t>
            </a:r>
            <a:r>
              <a:rPr lang="de-DE" altLang="de-DE" sz="2400" b="0" dirty="0"/>
              <a:t>(1986) in: </a:t>
            </a:r>
            <a:br>
              <a:rPr lang="de-DE" altLang="de-DE" sz="2400" b="0" dirty="0"/>
            </a:br>
            <a:r>
              <a:rPr lang="de-DE" altLang="de-DE" sz="2400" b="0" dirty="0"/>
              <a:t>Flügel B., Greil H., Sommer K. (1986): Anthropologischer Atlas. Grundlagen u. Daten</a:t>
            </a:r>
          </a:p>
          <a:p>
            <a:pPr>
              <a:lnSpc>
                <a:spcPct val="120000"/>
              </a:lnSpc>
              <a:spcBef>
                <a:spcPts val="840"/>
              </a:spcBef>
              <a:spcAft>
                <a:spcPts val="0"/>
              </a:spcAft>
            </a:pPr>
            <a:r>
              <a:rPr lang="de-DE" altLang="de-DE" sz="2400" dirty="0"/>
              <a:t>Internationaler anthropometrischer Datenatlas</a:t>
            </a:r>
            <a:r>
              <a:rPr lang="de-DE" altLang="de-DE" sz="2400" b="0" dirty="0"/>
              <a:t> (1993) in:</a:t>
            </a:r>
            <a:br>
              <a:rPr lang="de-DE" altLang="de-DE" sz="2400" b="0" dirty="0"/>
            </a:br>
            <a:r>
              <a:rPr lang="de-DE" altLang="de-DE" sz="2400" b="0" dirty="0"/>
              <a:t>Internationaler anthropometrischer Datenatlas. Bundesanstalt für Arbeitsschutz, </a:t>
            </a:r>
            <a:r>
              <a:rPr lang="de-DE" altLang="de-DE" sz="2400" b="0" dirty="0" err="1"/>
              <a:t>Fb</a:t>
            </a:r>
            <a:r>
              <a:rPr lang="de-DE" altLang="de-DE" sz="2400" b="0" dirty="0"/>
              <a:t>. 587. Wirtschaftsverlag NW, Bremerhaven. Jürgens, H. W. (1993)</a:t>
            </a:r>
          </a:p>
          <a:p>
            <a:pPr>
              <a:lnSpc>
                <a:spcPct val="120000"/>
              </a:lnSpc>
              <a:spcBef>
                <a:spcPts val="840"/>
              </a:spcBef>
              <a:spcAft>
                <a:spcPts val="0"/>
              </a:spcAft>
            </a:pPr>
            <a:r>
              <a:rPr lang="de-DE" altLang="de-DE" sz="2400" dirty="0"/>
              <a:t>Körpermesswerte des Europamenschen</a:t>
            </a:r>
            <a:r>
              <a:rPr lang="de-DE" altLang="de-DE" sz="2400" b="0" dirty="0"/>
              <a:t> (1998) in:</a:t>
            </a:r>
            <a:br>
              <a:rPr lang="de-DE" altLang="de-DE" sz="2400" b="0" dirty="0"/>
            </a:br>
            <a:r>
              <a:rPr lang="de-DE" altLang="de-DE" sz="2400" b="0" dirty="0"/>
              <a:t>Arbeitswissenschaftliche Erkenntnisse Nr. 108, Bundesanstalt für Arbeitsschutz und    Arbeitsmedizin, Dortmund 1998</a:t>
            </a:r>
          </a:p>
          <a:p>
            <a:pPr>
              <a:lnSpc>
                <a:spcPct val="120000"/>
              </a:lnSpc>
              <a:spcBef>
                <a:spcPts val="840"/>
              </a:spcBef>
              <a:spcAft>
                <a:spcPts val="0"/>
              </a:spcAft>
            </a:pPr>
            <a:endParaRPr lang="de-DE" altLang="de-DE" sz="2400" dirty="0"/>
          </a:p>
          <a:p>
            <a:pPr>
              <a:lnSpc>
                <a:spcPct val="120000"/>
              </a:lnSpc>
              <a:spcBef>
                <a:spcPts val="840"/>
              </a:spcBef>
              <a:spcAft>
                <a:spcPts val="0"/>
              </a:spcAft>
            </a:pPr>
            <a:endParaRPr lang="de-DE" altLang="de-DE" sz="2400" dirty="0"/>
          </a:p>
          <a:p>
            <a:pPr>
              <a:lnSpc>
                <a:spcPct val="120000"/>
              </a:lnSpc>
              <a:spcBef>
                <a:spcPts val="840"/>
              </a:spcBef>
              <a:spcAft>
                <a:spcPts val="0"/>
              </a:spcAft>
            </a:pPr>
            <a:endParaRPr lang="de-DE" altLang="de-DE" sz="2400" b="0" dirty="0"/>
          </a:p>
          <a:p>
            <a:endParaRPr lang="de-DE" sz="2400" dirty="0"/>
          </a:p>
        </p:txBody>
      </p:sp>
      <p:sp>
        <p:nvSpPr>
          <p:cNvPr id="4" name="Datumsplatzhalter 3"/>
          <p:cNvSpPr>
            <a:spLocks noGrp="1"/>
          </p:cNvSpPr>
          <p:nvPr>
            <p:ph type="dt" sz="half" idx="10"/>
          </p:nvPr>
        </p:nvSpPr>
        <p:spPr/>
        <p:txBody>
          <a:bodyPr/>
          <a:lstStyle/>
          <a:p>
            <a:pPr>
              <a:defRPr/>
            </a:pPr>
            <a:fld id="{384A918E-E165-4DD2-B7D6-5E3324F010A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21</a:t>
            </a:fld>
            <a:endParaRPr lang="de-DE" altLang="de-DE"/>
          </a:p>
        </p:txBody>
      </p:sp>
    </p:spTree>
    <p:extLst>
      <p:ext uri="{BB962C8B-B14F-4D97-AF65-F5344CB8AC3E}">
        <p14:creationId xmlns:p14="http://schemas.microsoft.com/office/powerpoint/2010/main" val="188859374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1"/>
          <p:cNvSpPr>
            <a:spLocks noGrp="1"/>
          </p:cNvSpPr>
          <p:nvPr>
            <p:ph type="title"/>
          </p:nvPr>
        </p:nvSpPr>
        <p:spPr/>
        <p:txBody>
          <a:bodyPr/>
          <a:lstStyle/>
          <a:p>
            <a:r>
              <a:rPr lang="de-DE" dirty="0" smtClean="0"/>
              <a:t>Wichtige Literatur 2</a:t>
            </a:r>
            <a:endParaRPr lang="de-DE" dirty="0"/>
          </a:p>
        </p:txBody>
      </p:sp>
      <p:sp>
        <p:nvSpPr>
          <p:cNvPr id="3" name="Inhaltsplatzhalter 2"/>
          <p:cNvSpPr>
            <a:spLocks noGrp="1"/>
          </p:cNvSpPr>
          <p:nvPr>
            <p:ph idx="1"/>
          </p:nvPr>
        </p:nvSpPr>
        <p:spPr/>
        <p:txBody>
          <a:bodyPr/>
          <a:lstStyle/>
          <a:p>
            <a:pPr>
              <a:lnSpc>
                <a:spcPct val="120000"/>
              </a:lnSpc>
              <a:spcBef>
                <a:spcPts val="840"/>
              </a:spcBef>
              <a:spcAft>
                <a:spcPts val="0"/>
              </a:spcAft>
              <a:buSzPct val="100000"/>
              <a:defRPr/>
            </a:pPr>
            <a:r>
              <a:rPr lang="de-DE" sz="1900" dirty="0"/>
              <a:t>BULLINGER, H.-J. (1994): </a:t>
            </a:r>
            <a:r>
              <a:rPr lang="de-DE" sz="1900" b="0" dirty="0"/>
              <a:t>Ergonomie: Produkt- und Arbeitsplatzgestaltung. Stuttgart: Teubner.</a:t>
            </a:r>
          </a:p>
          <a:p>
            <a:pPr>
              <a:lnSpc>
                <a:spcPct val="120000"/>
              </a:lnSpc>
              <a:spcBef>
                <a:spcPts val="840"/>
              </a:spcBef>
              <a:spcAft>
                <a:spcPts val="0"/>
              </a:spcAft>
              <a:buSzPct val="100000"/>
              <a:defRPr/>
            </a:pPr>
            <a:r>
              <a:rPr lang="de-DE" sz="1900" dirty="0"/>
              <a:t>GEBHARDT, H.; SCHÄFER, A.; LANG, K.-H. (2009): </a:t>
            </a:r>
            <a:r>
              <a:rPr lang="de-DE" sz="1900" b="0" dirty="0"/>
              <a:t>Anthropometrische Daten in Normen – Bestandsaufnahme und Bedarfsanalyse unter besonderer Berücksichtigung des Arbeitsschutzes. KAN-Bericht 44. Hrsg.: KAN Sankt Augustin.</a:t>
            </a:r>
          </a:p>
          <a:p>
            <a:pPr>
              <a:lnSpc>
                <a:spcPct val="120000"/>
              </a:lnSpc>
              <a:spcBef>
                <a:spcPts val="840"/>
              </a:spcBef>
              <a:spcAft>
                <a:spcPts val="0"/>
              </a:spcAft>
              <a:buSzPct val="100000"/>
              <a:defRPr/>
            </a:pPr>
            <a:r>
              <a:rPr lang="de-DE" sz="1900" dirty="0"/>
              <a:t>GEBHARDT, H.; MÜHLEMEYER, C. (2012):</a:t>
            </a:r>
            <a:r>
              <a:rPr lang="de-DE" sz="1900" b="0" dirty="0"/>
              <a:t> Anforderungen an einen gegliederten Prüffinger nach DIN EN 60529 auf der Grundlage aktueller anthropometrischer Daten. Gutachten (KAN GA 49). Hrsg.: KAN Sankt Augustin.</a:t>
            </a:r>
          </a:p>
          <a:p>
            <a:pPr>
              <a:lnSpc>
                <a:spcPct val="120000"/>
              </a:lnSpc>
              <a:spcBef>
                <a:spcPts val="840"/>
              </a:spcBef>
              <a:spcAft>
                <a:spcPts val="0"/>
              </a:spcAft>
              <a:buSzPct val="100000"/>
              <a:defRPr/>
            </a:pPr>
            <a:r>
              <a:rPr lang="de-DE" sz="1900" dirty="0"/>
              <a:t>GREIL, H.;  VOIGT, A.;  SCHEFFLER, C.  (2007):</a:t>
            </a:r>
            <a:r>
              <a:rPr lang="de-DE" sz="1900" b="0" dirty="0"/>
              <a:t> Optimierung der ergonomischen Eigenschaften von Produkten für ältere Arbeitnehmerinnen und Arbeitnehmer – Anthropometrie. </a:t>
            </a:r>
            <a:r>
              <a:rPr lang="de-DE" sz="1900" b="0" dirty="0" err="1"/>
              <a:t>Fb</a:t>
            </a:r>
            <a:r>
              <a:rPr lang="de-DE" sz="1900" b="0" dirty="0"/>
              <a:t>. 1299. Hrsg.: Bundesanstalt für Arbeitsmedizin und Arbeitsschutz Dortmund/Berlin/ </a:t>
            </a:r>
            <a:r>
              <a:rPr lang="de-DE" sz="1900" b="0" dirty="0" smtClean="0"/>
              <a:t>Dresden</a:t>
            </a:r>
            <a:endParaRPr lang="de-DE" sz="1900" b="0" dirty="0"/>
          </a:p>
        </p:txBody>
      </p:sp>
      <p:sp>
        <p:nvSpPr>
          <p:cNvPr id="4" name="Datumsplatzhalter 3"/>
          <p:cNvSpPr>
            <a:spLocks noGrp="1"/>
          </p:cNvSpPr>
          <p:nvPr>
            <p:ph type="dt" sz="half" idx="10"/>
          </p:nvPr>
        </p:nvSpPr>
        <p:spPr/>
        <p:txBody>
          <a:bodyPr/>
          <a:lstStyle/>
          <a:p>
            <a:pPr>
              <a:defRPr/>
            </a:pPr>
            <a:fld id="{7DFDB6ED-3C2E-43D8-972A-633C925B6358}"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22</a:t>
            </a:fld>
            <a:endParaRPr lang="de-DE" altLang="de-DE"/>
          </a:p>
        </p:txBody>
      </p:sp>
    </p:spTree>
    <p:extLst>
      <p:ext uri="{BB962C8B-B14F-4D97-AF65-F5344CB8AC3E}">
        <p14:creationId xmlns:p14="http://schemas.microsoft.com/office/powerpoint/2010/main" val="26286628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el 1"/>
          <p:cNvSpPr>
            <a:spLocks noGrp="1"/>
          </p:cNvSpPr>
          <p:nvPr>
            <p:ph type="title"/>
          </p:nvPr>
        </p:nvSpPr>
        <p:spPr/>
        <p:txBody>
          <a:bodyPr/>
          <a:lstStyle/>
          <a:p>
            <a:r>
              <a:rPr lang="de-DE" dirty="0" smtClean="0"/>
              <a:t>Wichtige Literatur 3</a:t>
            </a:r>
            <a:endParaRPr lang="de-DE" dirty="0"/>
          </a:p>
        </p:txBody>
      </p:sp>
      <p:sp>
        <p:nvSpPr>
          <p:cNvPr id="3" name="Inhaltsplatzhalter 2"/>
          <p:cNvSpPr>
            <a:spLocks noGrp="1"/>
          </p:cNvSpPr>
          <p:nvPr>
            <p:ph idx="1"/>
          </p:nvPr>
        </p:nvSpPr>
        <p:spPr>
          <a:xfrm>
            <a:off x="719667" y="1484314"/>
            <a:ext cx="11136973" cy="4897437"/>
          </a:xfrm>
        </p:spPr>
        <p:txBody>
          <a:bodyPr/>
          <a:lstStyle/>
          <a:p>
            <a:pPr>
              <a:lnSpc>
                <a:spcPct val="120000"/>
              </a:lnSpc>
              <a:spcBef>
                <a:spcPts val="840"/>
              </a:spcBef>
              <a:spcAft>
                <a:spcPts val="0"/>
              </a:spcAft>
              <a:buSzPct val="100000"/>
              <a:defRPr/>
            </a:pPr>
            <a:r>
              <a:rPr lang="de-DE" sz="1800" dirty="0"/>
              <a:t>JÜRGENS H. W.; MATZDORFF I.; WINDBERG J. (1998): </a:t>
            </a:r>
            <a:r>
              <a:rPr lang="de-DE" sz="1800" b="0" dirty="0"/>
              <a:t>Internationale anthropometrische Daten als Voraussetzung für die Gestaltung von Arbeitsplätzen und Maschinen. 1. Auflage. Bremerhaven: Wirtschaftsverlag NW Verlag für neue Wissenschaft. (Arbeitswissenschaftliche Erkenntnisse, 108).</a:t>
            </a:r>
          </a:p>
          <a:p>
            <a:pPr>
              <a:lnSpc>
                <a:spcPct val="120000"/>
              </a:lnSpc>
              <a:spcBef>
                <a:spcPts val="840"/>
              </a:spcBef>
              <a:spcAft>
                <a:spcPts val="0"/>
              </a:spcAft>
              <a:buSzPct val="100000"/>
              <a:defRPr/>
            </a:pPr>
            <a:r>
              <a:rPr lang="de-DE" sz="1800" dirty="0" smtClean="0"/>
              <a:t>KIRCHNER</a:t>
            </a:r>
            <a:r>
              <a:rPr lang="de-DE" sz="1800" dirty="0"/>
              <a:t>, J.-H.; BAUM E. (1990):</a:t>
            </a:r>
            <a:r>
              <a:rPr lang="de-DE" sz="1800" b="0" dirty="0"/>
              <a:t> Ergonomie für Konstrukteure und Arbeitsgestalter. München: Carl Hanser.</a:t>
            </a:r>
          </a:p>
          <a:p>
            <a:pPr>
              <a:lnSpc>
                <a:spcPct val="120000"/>
              </a:lnSpc>
              <a:spcBef>
                <a:spcPts val="840"/>
              </a:spcBef>
              <a:spcAft>
                <a:spcPts val="0"/>
              </a:spcAft>
              <a:buSzPct val="100000"/>
              <a:defRPr/>
            </a:pPr>
            <a:r>
              <a:rPr lang="de-DE" sz="1800" dirty="0"/>
              <a:t>KIRCHNER, A.; KIRCHNER, J.-H.; KLIEM, M.; MÜLLER, J. M. (1990):</a:t>
            </a:r>
            <a:r>
              <a:rPr lang="de-DE" sz="1800" b="0" dirty="0"/>
              <a:t> Räumlich-ergonomische Gestaltung: Handbuch. Bremerhaven: Wirtschaftsverlag NW (Schriftenreihe der Bundesanstalt für Arbeitsmedizin und Arbeitsschutz </a:t>
            </a:r>
            <a:r>
              <a:rPr lang="de-DE" sz="1800" b="0" dirty="0" err="1"/>
              <a:t>Fb</a:t>
            </a:r>
            <a:r>
              <a:rPr lang="de-DE" sz="1800" b="0" dirty="0"/>
              <a:t>. 632).</a:t>
            </a:r>
          </a:p>
          <a:p>
            <a:pPr>
              <a:lnSpc>
                <a:spcPct val="120000"/>
              </a:lnSpc>
              <a:spcBef>
                <a:spcPts val="840"/>
              </a:spcBef>
              <a:spcAft>
                <a:spcPts val="0"/>
              </a:spcAft>
              <a:buSzPct val="100000"/>
              <a:defRPr/>
            </a:pPr>
            <a:r>
              <a:rPr lang="de-DE" sz="1800" dirty="0"/>
              <a:t>LANGE, W.; WINDEL, A. (12. Auflage, 2008):</a:t>
            </a:r>
            <a:r>
              <a:rPr lang="de-DE" sz="1800" b="0" dirty="0"/>
              <a:t> Kleine ergonomische Datensammlung. Dortmund: Bundesanstalt für Arbeitsschutz und Arbeitsmedizin.</a:t>
            </a:r>
            <a:r>
              <a:rPr lang="de-DE" sz="1800" dirty="0">
                <a:effectLst>
                  <a:outerShdw blurRad="38100" dist="38100" dir="2700000" algn="tl">
                    <a:srgbClr val="C0C0C0"/>
                  </a:outerShdw>
                </a:effectLst>
              </a:rPr>
              <a:t> </a:t>
            </a:r>
            <a:endParaRPr lang="de-DE" sz="1800" dirty="0"/>
          </a:p>
          <a:p>
            <a:pPr>
              <a:lnSpc>
                <a:spcPct val="120000"/>
              </a:lnSpc>
              <a:spcBef>
                <a:spcPts val="840"/>
              </a:spcBef>
              <a:spcAft>
                <a:spcPts val="0"/>
              </a:spcAft>
              <a:buSzPct val="100000"/>
              <a:defRPr/>
            </a:pPr>
            <a:r>
              <a:rPr lang="de-DE" sz="1800" dirty="0"/>
              <a:t>SCHEFFLER, C.; SCHÜLER, G. (2013): </a:t>
            </a:r>
            <a:r>
              <a:rPr lang="de-DE" sz="1800" b="0" dirty="0"/>
              <a:t>„Rohfassung eines Leitfadens für die richtige Auswahl und Anwendung anthropometrischer Daten“. KAN-Studie 51. Hrsg.: KAN Sankt Augustin.</a:t>
            </a:r>
          </a:p>
          <a:p>
            <a:endParaRPr lang="de-DE" sz="1800" dirty="0"/>
          </a:p>
        </p:txBody>
      </p:sp>
      <p:sp>
        <p:nvSpPr>
          <p:cNvPr id="4" name="Datumsplatzhalter 3"/>
          <p:cNvSpPr>
            <a:spLocks noGrp="1"/>
          </p:cNvSpPr>
          <p:nvPr>
            <p:ph type="dt" sz="half" idx="10"/>
          </p:nvPr>
        </p:nvSpPr>
        <p:spPr/>
        <p:txBody>
          <a:bodyPr/>
          <a:lstStyle/>
          <a:p>
            <a:pPr>
              <a:defRPr/>
            </a:pPr>
            <a:fld id="{197EB450-6EC3-4504-A0C7-C0893FAE20E3}"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23</a:t>
            </a:fld>
            <a:endParaRPr lang="de-DE" altLang="de-DE"/>
          </a:p>
        </p:txBody>
      </p:sp>
    </p:spTree>
    <p:extLst>
      <p:ext uri="{BB962C8B-B14F-4D97-AF65-F5344CB8AC3E}">
        <p14:creationId xmlns:p14="http://schemas.microsoft.com/office/powerpoint/2010/main" val="94152196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smtClean="0"/>
              <a:t>Autorin: </a:t>
            </a:r>
            <a:r>
              <a:rPr lang="de-DE" b="1" dirty="0"/>
              <a:t>Dr.-Ing. Christiane </a:t>
            </a:r>
            <a:r>
              <a:rPr lang="de-DE" b="1" dirty="0" err="1"/>
              <a:t>Kamusella</a:t>
            </a:r>
            <a:endParaRPr lang="de-DE" altLang="de-DE" b="1" dirty="0"/>
          </a:p>
          <a:p>
            <a:pPr>
              <a:tabLst>
                <a:tab pos="665163" algn="l"/>
              </a:tabLst>
            </a:pPr>
            <a:r>
              <a:rPr lang="de-DE" altLang="de-DE" dirty="0">
                <a:hlinkClick r:id="rId2"/>
              </a:rPr>
              <a:t>Christiane.Kamusella@tu-dresden.de</a:t>
            </a:r>
            <a:r>
              <a:rPr lang="de-DE" altLang="de-DE" dirty="0" smtClean="0">
                <a:solidFill>
                  <a:schemeClr val="tx2"/>
                </a:solidFill>
              </a:rPr>
              <a:t>  </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smtClean="0">
                <a:solidFill>
                  <a:schemeClr val="tx2"/>
                </a:solidFill>
                <a:hlinkClick r:id="rId3"/>
              </a:rPr>
              <a:t>www.kan.de/</a:t>
            </a:r>
            <a:r>
              <a:rPr lang="de-DE" altLang="de-DE" dirty="0" smtClean="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smtClean="0"/>
              <a:t>Aktualisiert </a:t>
            </a:r>
            <a:r>
              <a:rPr lang="de-DE" altLang="de-DE" dirty="0"/>
              <a:t>2023 durch das </a:t>
            </a:r>
            <a:r>
              <a:rPr lang="de-DE" altLang="de-DE" b="1" dirty="0"/>
              <a:t>Institut </a:t>
            </a:r>
            <a:r>
              <a:rPr lang="de-DE" altLang="de-DE" b="1" dirty="0" smtClean="0"/>
              <a:t>ASER e.V.</a:t>
            </a:r>
            <a:br>
              <a:rPr lang="de-DE" altLang="de-DE" b="1" dirty="0" smtClean="0"/>
            </a:br>
            <a:r>
              <a:rPr lang="de-DE" altLang="de-DE" dirty="0" smtClean="0">
                <a:hlinkClick r:id="rId5"/>
              </a:rPr>
              <a:t>www.institut-aser.de/</a:t>
            </a:r>
            <a:r>
              <a:rPr lang="de-DE" altLang="de-DE" dirty="0" smtClean="0"/>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2563304480"/>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Ziele der Gestaltung</a:t>
            </a:r>
            <a:endParaRPr lang="de-DE" dirty="0"/>
          </a:p>
        </p:txBody>
      </p:sp>
      <p:sp>
        <p:nvSpPr>
          <p:cNvPr id="3" name="Inhaltsplatzhalter 2"/>
          <p:cNvSpPr>
            <a:spLocks noGrp="1"/>
          </p:cNvSpPr>
          <p:nvPr>
            <p:ph idx="1"/>
          </p:nvPr>
        </p:nvSpPr>
        <p:spPr>
          <a:xfrm>
            <a:off x="719667" y="1484315"/>
            <a:ext cx="10920949" cy="4825006"/>
          </a:xfrm>
        </p:spPr>
        <p:txBody>
          <a:bodyPr/>
          <a:lstStyle/>
          <a:p>
            <a:r>
              <a:rPr lang="de-DE" sz="2400" dirty="0" smtClean="0"/>
              <a:t>Anforderungskategorien nutzergerechter </a:t>
            </a:r>
            <a:r>
              <a:rPr lang="de-DE" sz="2400" dirty="0" err="1" smtClean="0"/>
              <a:t>maßlicher</a:t>
            </a:r>
            <a:r>
              <a:rPr lang="de-DE" sz="2400" dirty="0" smtClean="0"/>
              <a:t> Auslegung von Produkten und Arbeitsplätzen:</a:t>
            </a:r>
          </a:p>
          <a:p>
            <a:pPr marL="608013" lvl="2" indent="-342900"/>
            <a:r>
              <a:rPr lang="de-DE" sz="2400" dirty="0" smtClean="0"/>
              <a:t>Sicherheit (z.B. Sicherheitsabstände, persönliche Schutzausrüstung)</a:t>
            </a:r>
          </a:p>
          <a:p>
            <a:pPr marL="608013" lvl="2" indent="-342900"/>
            <a:r>
              <a:rPr lang="de-DE" sz="2400" dirty="0" smtClean="0"/>
              <a:t>Erreichbarkeit, Funktionssicherheit an Mensch-Maschine-Schnittstellen (z.B. bei Betätigen von Bedienelementen)</a:t>
            </a:r>
          </a:p>
          <a:p>
            <a:pPr marL="608013" lvl="2" indent="-342900"/>
            <a:r>
              <a:rPr lang="de-DE" sz="2400" dirty="0" smtClean="0"/>
              <a:t>ausreichender Bewegungsraum (Zugänglichkeit für Teile des Körpers, Freiräume, Wirkräume)</a:t>
            </a:r>
          </a:p>
          <a:p>
            <a:pPr marL="608013" lvl="2" indent="-342900"/>
            <a:r>
              <a:rPr lang="de-DE" sz="2400" dirty="0" smtClean="0"/>
              <a:t>Physiologisch günstige Körperhaltungen (Anpassung an Belastungswechsel)</a:t>
            </a:r>
          </a:p>
        </p:txBody>
      </p:sp>
      <p:sp>
        <p:nvSpPr>
          <p:cNvPr id="4" name="Datumsplatzhalter 3"/>
          <p:cNvSpPr>
            <a:spLocks noGrp="1"/>
          </p:cNvSpPr>
          <p:nvPr>
            <p:ph type="dt" sz="half" idx="10"/>
          </p:nvPr>
        </p:nvSpPr>
        <p:spPr/>
        <p:txBody>
          <a:bodyPr/>
          <a:lstStyle/>
          <a:p>
            <a:pPr>
              <a:defRPr/>
            </a:pPr>
            <a:fld id="{6DD6141D-806F-4937-8F7B-4E80A8B92BA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3</a:t>
            </a:fld>
            <a:endParaRPr lang="de-DE" altLang="de-DE"/>
          </a:p>
        </p:txBody>
      </p:sp>
    </p:spTree>
    <p:extLst>
      <p:ext uri="{BB962C8B-B14F-4D97-AF65-F5344CB8AC3E}">
        <p14:creationId xmlns:p14="http://schemas.microsoft.com/office/powerpoint/2010/main" val="79112486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Ziele der Gestaltung (2)</a:t>
            </a:r>
            <a:endParaRPr lang="de-DE" dirty="0"/>
          </a:p>
        </p:txBody>
      </p:sp>
      <p:sp>
        <p:nvSpPr>
          <p:cNvPr id="3" name="Inhaltsplatzhalter 2"/>
          <p:cNvSpPr>
            <a:spLocks noGrp="1"/>
          </p:cNvSpPr>
          <p:nvPr>
            <p:ph idx="1"/>
          </p:nvPr>
        </p:nvSpPr>
        <p:spPr>
          <a:xfrm>
            <a:off x="719667" y="1484314"/>
            <a:ext cx="6312437" cy="4897437"/>
          </a:xfrm>
        </p:spPr>
        <p:txBody>
          <a:bodyPr/>
          <a:lstStyle/>
          <a:p>
            <a:pPr marL="608013" lvl="2" indent="-342900"/>
            <a:r>
              <a:rPr lang="de-DE" sz="2400" dirty="0">
                <a:solidFill>
                  <a:srgbClr val="6F6F6F"/>
                </a:solidFill>
              </a:rPr>
              <a:t>Ableiten individueller bzw. </a:t>
            </a:r>
            <a:r>
              <a:rPr lang="de-DE" sz="2400" dirty="0" err="1">
                <a:solidFill>
                  <a:srgbClr val="6F6F6F"/>
                </a:solidFill>
              </a:rPr>
              <a:t>zierlgruppenspezifischer</a:t>
            </a:r>
            <a:r>
              <a:rPr lang="de-DE" sz="2400" dirty="0">
                <a:solidFill>
                  <a:srgbClr val="6F6F6F"/>
                </a:solidFill>
              </a:rPr>
              <a:t> Gestaltungsmaße und Beachtung der anthropometrischen Variabilität der </a:t>
            </a:r>
            <a:r>
              <a:rPr lang="de-DE" sz="2400" dirty="0" smtClean="0">
                <a:solidFill>
                  <a:srgbClr val="6F6F6F"/>
                </a:solidFill>
              </a:rPr>
              <a:t>Nutzer</a:t>
            </a:r>
          </a:p>
          <a:p>
            <a:pPr marL="608013" lvl="2" indent="-342900"/>
            <a:r>
              <a:rPr lang="de-DE" sz="2400" dirty="0" smtClean="0">
                <a:solidFill>
                  <a:srgbClr val="6F6F6F"/>
                </a:solidFill>
              </a:rPr>
              <a:t>Benutzergerechte Gebrauchsgegenstände (z.B. Optimierung, Handhabbarkeit, Komfort)</a:t>
            </a:r>
          </a:p>
          <a:p>
            <a:pPr marL="608013" lvl="2" indent="-342900"/>
            <a:r>
              <a:rPr lang="de-DE" sz="2400" dirty="0" smtClean="0">
                <a:solidFill>
                  <a:srgbClr val="6F6F6F"/>
                </a:solidFill>
              </a:rPr>
              <a:t>Optimierung der Sichtgeometrie (Sehwinkel, Sehfelder, Sehachse)</a:t>
            </a:r>
            <a:endParaRPr lang="de-DE" sz="2400" dirty="0">
              <a:solidFill>
                <a:srgbClr val="6F6F6F"/>
              </a:solidFill>
            </a:endParaRPr>
          </a:p>
          <a:p>
            <a:endParaRPr lang="de-DE" sz="2400" dirty="0"/>
          </a:p>
        </p:txBody>
      </p:sp>
      <p:pic>
        <p:nvPicPr>
          <p:cNvPr id="7" name="Grafik 6" descr="Körpermaßdefinitionen bzw. Messpunkte werden exemplarisch für eine sitzende Person dargestellt. Unter anderem sind die folgenden Maße eingezeichnet: Sitzhöhe, Augenhöhe sitzend, Ellenbogenhöhe sitzend und Unterschenkel-Fuß-Länge."/>
          <p:cNvPicPr>
            <a:picLocks noChangeAspect="1"/>
          </p:cNvPicPr>
          <p:nvPr/>
        </p:nvPicPr>
        <p:blipFill rotWithShape="1">
          <a:blip r:embed="rId2" cstate="print">
            <a:extLst>
              <a:ext uri="{28A0092B-C50C-407E-A947-70E740481C1C}">
                <a14:useLocalDpi xmlns:a14="http://schemas.microsoft.com/office/drawing/2010/main" val="0"/>
              </a:ext>
            </a:extLst>
          </a:blip>
          <a:srcRect l="11852" t="7339" r="18849" b="4286"/>
          <a:stretch/>
        </p:blipFill>
        <p:spPr>
          <a:xfrm>
            <a:off x="7680176" y="1844824"/>
            <a:ext cx="3520392" cy="3240360"/>
          </a:xfrm>
          <a:prstGeom prst="rect">
            <a:avLst/>
          </a:prstGeom>
        </p:spPr>
      </p:pic>
      <p:sp>
        <p:nvSpPr>
          <p:cNvPr id="4" name="Datumsplatzhalter 3"/>
          <p:cNvSpPr>
            <a:spLocks noGrp="1"/>
          </p:cNvSpPr>
          <p:nvPr>
            <p:ph type="dt" sz="half" idx="10"/>
          </p:nvPr>
        </p:nvSpPr>
        <p:spPr/>
        <p:txBody>
          <a:bodyPr/>
          <a:lstStyle/>
          <a:p>
            <a:pPr>
              <a:defRPr/>
            </a:pPr>
            <a:fld id="{C784339E-30FC-4EA8-8D30-108D96AAC092}"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4</a:t>
            </a:fld>
            <a:endParaRPr lang="de-DE" altLang="de-DE"/>
          </a:p>
        </p:txBody>
      </p:sp>
    </p:spTree>
    <p:extLst>
      <p:ext uri="{BB962C8B-B14F-4D97-AF65-F5344CB8AC3E}">
        <p14:creationId xmlns:p14="http://schemas.microsoft.com/office/powerpoint/2010/main" val="10767763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Körpergrößenklassen - </a:t>
            </a:r>
            <a:r>
              <a:rPr lang="de-DE" dirty="0" err="1" smtClean="0"/>
              <a:t>Perzentilverteilung</a:t>
            </a:r>
            <a:endParaRPr lang="de-DE" dirty="0"/>
          </a:p>
        </p:txBody>
      </p:sp>
      <p:pic>
        <p:nvPicPr>
          <p:cNvPr id="10" name="Inhaltsplatzhalter 9" descr="Dargestellt sind zwei, sich teilweise überlappende und nach unten geöffnete Glockenkurven einer Normalverteilung. Die linke kurve kennzeichnet die Häufigkeitsverteilung der Körperhöhe in Anlehnung an die Norm DIN 33402 Teil 2 aus dem Jahr 2020 von Frauen, die rechte die von Männern. Zusätzlich eingezeichnet sind für die anthropometrische Gestaltung herangezogene Perzentile. Das Maß für das fünfte Perzentil der Frauen beträgt 1535 Millimeter. Das heißt 5 Prozent der Frauen in der untersuchten Nutzergruppe haben eine Körperhöhe kleiner oder gleich diesem Wert, 95 Prozent sind größer. Das fünfzigste Perzentil der Frauen beträgt 1625 Millimeter. Die Körperhöhe der Hälfte der untersuchten Frauen ist als kleiner oder gleich diesem Wert, die andere Hälfte ist größer. Dieser Wert entspricht in etwa dem fünften Perzentil der Körperhöhe von Männern mit 1650 Millimetern. Das fünfundneunzigste Perzentil der Frauen hat einen Wert von 1720 Millimetern. Das heißt 95 Prozent der Frauen in der untersuchten Nutzergruppe haben eine Körperhöhe kleiner oder gleich diesem Wert, 5 Prozent sind größer. Das fünfundneunzigste Perzentil der Frauen entspricht in etwa dem fünfzigsten Perzentil der Männer. Hier beträgt der Wert 1750 Millimeter. Das fünfundneunzigste Perzentil der Männer hat einen Wert von 1855 Millimetern. Werden Arbeitsplätze, Maschinen oder Ähnliches für eine gemischte (männliche und weibliche) Nutzergruppe gestaltet, orientiert man sich in der Regel am fünften Perzentil der Frauen und dem fünfundneunzigsten Perzentil der Männer.">
            <a:hlinkClick r:id="rId3"/>
          </p:cNvPr>
          <p:cNvPicPr>
            <a:picLocks noGrp="1" noChangeAspect="1"/>
          </p:cNvPicPr>
          <p:nvPr>
            <p:ph idx="1"/>
          </p:nvPr>
        </p:nvPicPr>
        <p:blipFill>
          <a:blip r:embed="rId4"/>
          <a:stretch>
            <a:fillRect/>
          </a:stretch>
        </p:blipFill>
        <p:spPr>
          <a:xfrm>
            <a:off x="2762897" y="1484313"/>
            <a:ext cx="6834482" cy="4897437"/>
          </a:xfrm>
          <a:prstGeom prst="rect">
            <a:avLst/>
          </a:prstGeom>
        </p:spPr>
      </p:pic>
      <p:sp>
        <p:nvSpPr>
          <p:cNvPr id="4" name="Datumsplatzhalter 3"/>
          <p:cNvSpPr>
            <a:spLocks noGrp="1"/>
          </p:cNvSpPr>
          <p:nvPr>
            <p:ph type="dt" sz="half" idx="10"/>
          </p:nvPr>
        </p:nvSpPr>
        <p:spPr/>
        <p:txBody>
          <a:bodyPr/>
          <a:lstStyle/>
          <a:p>
            <a:pPr>
              <a:defRPr/>
            </a:pPr>
            <a:fld id="{4EB53573-D7D1-4CDC-B3C7-FA71333121F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5</a:t>
            </a:fld>
            <a:endParaRPr lang="de-DE" altLang="de-DE"/>
          </a:p>
        </p:txBody>
      </p:sp>
      <p:sp>
        <p:nvSpPr>
          <p:cNvPr id="8" name="Textfeld 7"/>
          <p:cNvSpPr txBox="1"/>
          <p:nvPr/>
        </p:nvSpPr>
        <p:spPr>
          <a:xfrm>
            <a:off x="7388248" y="6154847"/>
            <a:ext cx="4800269" cy="215444"/>
          </a:xfrm>
          <a:prstGeom prst="rect">
            <a:avLst/>
          </a:prstGeom>
          <a:noFill/>
        </p:spPr>
        <p:txBody>
          <a:bodyPr wrap="square" rtlCol="0">
            <a:spAutoFit/>
          </a:bodyPr>
          <a:lstStyle/>
          <a:p>
            <a:r>
              <a:rPr lang="de-DE" sz="800" dirty="0"/>
              <a:t>Bildquelle: Kamusella: </a:t>
            </a:r>
            <a:r>
              <a:rPr lang="de-DE" sz="800" dirty="0" smtClean="0">
                <a:hlinkClick r:id="rId3"/>
              </a:rPr>
              <a:t>ergotyping.net/</a:t>
            </a:r>
            <a:r>
              <a:rPr lang="de-DE" sz="800" dirty="0" err="1" smtClean="0">
                <a:hlinkClick r:id="rId3"/>
              </a:rPr>
              <a:t>index.php?title</a:t>
            </a:r>
            <a:r>
              <a:rPr lang="de-DE" sz="800" dirty="0" smtClean="0">
                <a:hlinkClick r:id="rId3"/>
              </a:rPr>
              <a:t>=</a:t>
            </a:r>
            <a:r>
              <a:rPr lang="de-DE" sz="800" dirty="0" err="1" smtClean="0">
                <a:hlinkClick r:id="rId3"/>
              </a:rPr>
              <a:t>Ergonomie-Grundlagen</a:t>
            </a:r>
            <a:r>
              <a:rPr lang="de-DE" sz="800" dirty="0" err="1">
                <a:hlinkClick r:id="rId3"/>
              </a:rPr>
              <a:t>:_</a:t>
            </a:r>
            <a:r>
              <a:rPr lang="de-DE" sz="800" dirty="0" err="1" smtClean="0">
                <a:hlinkClick r:id="rId3"/>
              </a:rPr>
              <a:t>Anthropometrie</a:t>
            </a:r>
            <a:r>
              <a:rPr lang="de-DE" sz="800" dirty="0" smtClean="0"/>
              <a:t> </a:t>
            </a:r>
            <a:endParaRPr lang="de-DE" sz="800" dirty="0"/>
          </a:p>
        </p:txBody>
      </p:sp>
    </p:spTree>
    <p:extLst>
      <p:ext uri="{BB962C8B-B14F-4D97-AF65-F5344CB8AC3E}">
        <p14:creationId xmlns:p14="http://schemas.microsoft.com/office/powerpoint/2010/main" val="2622469828"/>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t>Perzentile beim Unisexmodell - Körpermaßverteilung</a:t>
            </a:r>
          </a:p>
        </p:txBody>
      </p:sp>
      <p:pic>
        <p:nvPicPr>
          <p:cNvPr id="7" name="Picture 3" descr="Zwei sich überlappenden Häufigkeitsverteilungskurven für die Körperhöhe von Frauen und Männern. Zusätzlich zur Lage der geschlechtsspezifischen Werte für das fünfte, fünfzigste und fünfundneunzigste Perzentil für Frauen beziehungsweise Männer, ist zusätzlich die Lage des geschlechtsneutralen (Unisex) fünften, fünfzigsten und fünfundneunzigsten Perzentil eingezeichnet. Die Kurve der Frauen ist auf der x-Achse weiter links als die Kurve der Männer."/>
          <p:cNvPicPr>
            <a:picLocks noGrp="1" noChangeAspect="1" noChangeArrowheads="1"/>
          </p:cNvPicPr>
          <p:nvPr>
            <p:ph idx="1"/>
          </p:nvPr>
        </p:nvPicPr>
        <p:blipFill>
          <a:blip r:embed="rId3">
            <a:extLst>
              <a:ext uri="{28A0092B-C50C-407E-A947-70E740481C1C}">
                <a14:useLocalDpi xmlns:a14="http://schemas.microsoft.com/office/drawing/2010/main" val="0"/>
              </a:ext>
            </a:extLst>
          </a:blip>
          <a:srcRect/>
          <a:stretch>
            <a:fillRect/>
          </a:stretch>
        </p:blipFill>
        <p:spPr bwMode="auto">
          <a:xfrm>
            <a:off x="1055440" y="1378874"/>
            <a:ext cx="6509934" cy="489743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Rechteck 8"/>
          <p:cNvSpPr/>
          <p:nvPr/>
        </p:nvSpPr>
        <p:spPr>
          <a:xfrm>
            <a:off x="8318158" y="1858570"/>
            <a:ext cx="3024335" cy="2833725"/>
          </a:xfrm>
          <a:prstGeom prst="rect">
            <a:avLst/>
          </a:prstGeom>
          <a:solidFill>
            <a:schemeClr val="accent2">
              <a:lumMod val="20000"/>
              <a:lumOff val="80000"/>
            </a:schemeClr>
          </a:solidFill>
          <a:ln w="9525">
            <a:solidFill>
              <a:srgbClr val="0B2A51"/>
            </a:solidFill>
            <a:miter lim="800000"/>
            <a:headEnd/>
            <a:tailEnd/>
          </a:ln>
        </p:spPr>
        <p:txBody>
          <a:bodyPr lIns="90000" tIns="46800" rIns="90000" bIns="46800">
            <a:spAutoFit/>
          </a:bodyPr>
          <a:lstStyle/>
          <a:p>
            <a:pPr>
              <a:spcBef>
                <a:spcPts val="0"/>
              </a:spcBef>
              <a:spcAft>
                <a:spcPts val="1200"/>
              </a:spcAft>
            </a:pPr>
            <a:r>
              <a:rPr lang="de-DE" sz="1600" dirty="0">
                <a:solidFill>
                  <a:srgbClr val="0B2A51"/>
                </a:solidFill>
              </a:rPr>
              <a:t>Körperlängenmaße: </a:t>
            </a:r>
          </a:p>
          <a:p>
            <a:pPr marL="266700" indent="-266700">
              <a:spcBef>
                <a:spcPts val="0"/>
              </a:spcBef>
              <a:spcAft>
                <a:spcPts val="1200"/>
              </a:spcAft>
            </a:pPr>
            <a:r>
              <a:rPr lang="de-DE" sz="1600" dirty="0">
                <a:solidFill>
                  <a:srgbClr val="0B2A51"/>
                </a:solidFill>
              </a:rPr>
              <a:t>	⇒ Normalverteilung</a:t>
            </a:r>
          </a:p>
          <a:p>
            <a:pPr>
              <a:spcBef>
                <a:spcPts val="0"/>
              </a:spcBef>
              <a:spcAft>
                <a:spcPts val="1200"/>
              </a:spcAft>
            </a:pPr>
            <a:r>
              <a:rPr lang="de-DE" sz="1600" dirty="0">
                <a:solidFill>
                  <a:srgbClr val="0B2A51"/>
                </a:solidFill>
              </a:rPr>
              <a:t>Einzelwerte symmetrisch um Mittelwert verteilt </a:t>
            </a:r>
          </a:p>
          <a:p>
            <a:pPr>
              <a:spcBef>
                <a:spcPts val="0"/>
              </a:spcBef>
              <a:spcAft>
                <a:spcPts val="1200"/>
              </a:spcAft>
            </a:pPr>
            <a:r>
              <a:rPr lang="de-DE" sz="1600" dirty="0">
                <a:solidFill>
                  <a:srgbClr val="0B2A51"/>
                </a:solidFill>
              </a:rPr>
              <a:t>Breiten-, Tiefen-, Körperumfangsmaße:</a:t>
            </a:r>
          </a:p>
          <a:p>
            <a:pPr marL="266700" indent="-266700">
              <a:spcBef>
                <a:spcPts val="0"/>
              </a:spcBef>
              <a:spcAft>
                <a:spcPts val="1200"/>
              </a:spcAft>
            </a:pPr>
            <a:r>
              <a:rPr lang="de-DE" sz="1600" dirty="0">
                <a:solidFill>
                  <a:srgbClr val="0B2A51"/>
                </a:solidFill>
              </a:rPr>
              <a:t>	⇒ schiefe Verteilung</a:t>
            </a:r>
          </a:p>
          <a:p>
            <a:pPr>
              <a:spcBef>
                <a:spcPts val="0"/>
              </a:spcBef>
              <a:spcAft>
                <a:spcPts val="1200"/>
              </a:spcAft>
            </a:pPr>
            <a:r>
              <a:rPr lang="de-DE" sz="1600" dirty="0">
                <a:solidFill>
                  <a:srgbClr val="0B2A51"/>
                </a:solidFill>
              </a:rPr>
              <a:t>keine Normalverteilung</a:t>
            </a:r>
          </a:p>
        </p:txBody>
      </p:sp>
      <p:sp>
        <p:nvSpPr>
          <p:cNvPr id="8" name="Textfeld 7"/>
          <p:cNvSpPr txBox="1"/>
          <p:nvPr/>
        </p:nvSpPr>
        <p:spPr>
          <a:xfrm>
            <a:off x="7234933" y="6166307"/>
            <a:ext cx="4800269" cy="215444"/>
          </a:xfrm>
          <a:prstGeom prst="rect">
            <a:avLst/>
          </a:prstGeom>
          <a:noFill/>
        </p:spPr>
        <p:txBody>
          <a:bodyPr wrap="square" rtlCol="0">
            <a:spAutoFit/>
          </a:bodyPr>
          <a:lstStyle/>
          <a:p>
            <a:r>
              <a:rPr lang="de-DE" sz="800" dirty="0"/>
              <a:t>Bildquelle: Kamusella: </a:t>
            </a:r>
            <a:r>
              <a:rPr lang="de-DE" sz="800" dirty="0" smtClean="0">
                <a:hlinkClick r:id="rId4"/>
              </a:rPr>
              <a:t>ergotyping.net/</a:t>
            </a:r>
            <a:r>
              <a:rPr lang="de-DE" sz="800" dirty="0" err="1" smtClean="0">
                <a:hlinkClick r:id="rId4"/>
              </a:rPr>
              <a:t>index.php?title</a:t>
            </a:r>
            <a:r>
              <a:rPr lang="de-DE" sz="800" dirty="0" smtClean="0">
                <a:hlinkClick r:id="rId4"/>
              </a:rPr>
              <a:t>=</a:t>
            </a:r>
            <a:r>
              <a:rPr lang="de-DE" sz="800" dirty="0" err="1" smtClean="0">
                <a:hlinkClick r:id="rId4"/>
              </a:rPr>
              <a:t>Ergonomie-Grundlagen</a:t>
            </a:r>
            <a:r>
              <a:rPr lang="de-DE" sz="800" dirty="0" err="1">
                <a:hlinkClick r:id="rId4"/>
              </a:rPr>
              <a:t>:_</a:t>
            </a:r>
            <a:r>
              <a:rPr lang="de-DE" sz="800" dirty="0" err="1" smtClean="0">
                <a:hlinkClick r:id="rId4"/>
              </a:rPr>
              <a:t>Anthropometrie</a:t>
            </a:r>
            <a:endParaRPr lang="de-DE" sz="800" dirty="0"/>
          </a:p>
        </p:txBody>
      </p:sp>
      <p:sp>
        <p:nvSpPr>
          <p:cNvPr id="4" name="Datumsplatzhalter 3"/>
          <p:cNvSpPr>
            <a:spLocks noGrp="1"/>
          </p:cNvSpPr>
          <p:nvPr>
            <p:ph type="dt" sz="half" idx="10"/>
          </p:nvPr>
        </p:nvSpPr>
        <p:spPr/>
        <p:txBody>
          <a:bodyPr/>
          <a:lstStyle/>
          <a:p>
            <a:pPr>
              <a:defRPr/>
            </a:pPr>
            <a:fld id="{DC30C535-F63C-45A2-97C2-DE2ADD39103C}"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6</a:t>
            </a:fld>
            <a:endParaRPr lang="de-DE" altLang="de-DE"/>
          </a:p>
        </p:txBody>
      </p:sp>
    </p:spTree>
    <p:extLst>
      <p:ext uri="{BB962C8B-B14F-4D97-AF65-F5344CB8AC3E}">
        <p14:creationId xmlns:p14="http://schemas.microsoft.com/office/powerpoint/2010/main" val="3744181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Körpermaße nach </a:t>
            </a:r>
            <a:r>
              <a:rPr lang="de-DE" dirty="0"/>
              <a:t>DIN 33402-2 2020-12 </a:t>
            </a:r>
            <a:r>
              <a:rPr lang="de-DE" dirty="0" smtClean="0"/>
              <a:t>- Auszug</a:t>
            </a:r>
            <a:endParaRPr lang="de-DE" dirty="0"/>
          </a:p>
        </p:txBody>
      </p:sp>
      <p:pic>
        <p:nvPicPr>
          <p:cNvPr id="10" name="Inhaltsplatzhalter 9" descr="In einer Tabelle sind Werte für 19 gestaltungsrelevante anthropometrische Maße aus der Norm DIN 33402 Teil 2 aus dem Jahr 2020 in stehender Körperhaltung für Frauen und Männer aufgeführt: Reichweite nach vorn, Körpertiefe, Reichweite nach oben (beidarmig), Körperhöhe, Augenhöhe, Schulterhöhe, Ellbogenhöhe über der Standfläche, Körpersitzhöhe (Stammlänge), Augenhöhe im Sitzen, Ellbogenhöhe über der Sitzfläche, Länge des Unterschenkels mit Fuß, Ellbogen- Griffachsen-Abstand, Sitztiefe, Gesäß-Knie-Länge, Gesäß-Bein-Länge und Oberschenkelhöhe. Angegeben werden jeweils das fünfte, fünfzigste und fünfundneunzigste Perzentil."/>
          <p:cNvPicPr>
            <a:picLocks noGrp="1" noChangeAspect="1"/>
          </p:cNvPicPr>
          <p:nvPr>
            <p:ph idx="1"/>
          </p:nvPr>
        </p:nvPicPr>
        <p:blipFill>
          <a:blip r:embed="rId3"/>
          <a:stretch>
            <a:fillRect/>
          </a:stretch>
        </p:blipFill>
        <p:spPr>
          <a:xfrm>
            <a:off x="911424" y="1704184"/>
            <a:ext cx="6133108" cy="4151736"/>
          </a:xfrm>
          <a:prstGeom prst="rect">
            <a:avLst/>
          </a:prstGeom>
        </p:spPr>
      </p:pic>
      <p:pic>
        <p:nvPicPr>
          <p:cNvPr id="3" name="Grafik 2" descr="Körpermaßdefinitionen bzw. Messpunkte an  stehenden und sitzenden Personen und Mannequins dargestellt."/>
          <p:cNvPicPr>
            <a:picLocks noChangeAspect="1"/>
          </p:cNvPicPr>
          <p:nvPr/>
        </p:nvPicPr>
        <p:blipFill>
          <a:blip r:embed="rId4"/>
          <a:stretch>
            <a:fillRect/>
          </a:stretch>
        </p:blipFill>
        <p:spPr>
          <a:xfrm>
            <a:off x="7364111" y="1684306"/>
            <a:ext cx="4541914" cy="4389500"/>
          </a:xfrm>
          <a:prstGeom prst="rect">
            <a:avLst/>
          </a:prstGeom>
        </p:spPr>
      </p:pic>
      <p:sp>
        <p:nvSpPr>
          <p:cNvPr id="4" name="Datumsplatzhalter 3"/>
          <p:cNvSpPr>
            <a:spLocks noGrp="1"/>
          </p:cNvSpPr>
          <p:nvPr>
            <p:ph type="dt" sz="half" idx="10"/>
          </p:nvPr>
        </p:nvSpPr>
        <p:spPr/>
        <p:txBody>
          <a:bodyPr/>
          <a:lstStyle/>
          <a:p>
            <a:pPr>
              <a:defRPr/>
            </a:pPr>
            <a:fld id="{AA3C99A9-B2CB-4946-A055-E5A8F0C46C1B}"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7</a:t>
            </a:fld>
            <a:endParaRPr lang="de-DE" altLang="de-DE"/>
          </a:p>
        </p:txBody>
      </p:sp>
    </p:spTree>
    <p:extLst>
      <p:ext uri="{BB962C8B-B14F-4D97-AF65-F5344CB8AC3E}">
        <p14:creationId xmlns:p14="http://schemas.microsoft.com/office/powerpoint/2010/main" val="205212277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Datenquellen für Körpermaße</a:t>
            </a:r>
            <a:endParaRPr lang="de-DE" dirty="0"/>
          </a:p>
        </p:txBody>
      </p:sp>
      <p:sp>
        <p:nvSpPr>
          <p:cNvPr id="13" name="Inhaltsplatzhalter 12"/>
          <p:cNvSpPr>
            <a:spLocks noGrp="1"/>
          </p:cNvSpPr>
          <p:nvPr>
            <p:ph idx="1"/>
          </p:nvPr>
        </p:nvSpPr>
        <p:spPr/>
        <p:txBody>
          <a:bodyPr/>
          <a:lstStyle/>
          <a:p>
            <a:r>
              <a:rPr lang="de-DE" dirty="0"/>
              <a:t>Körpermesswerte nach „Arbeitswissenschaftliche Erkenntnisse Nr. 108</a:t>
            </a:r>
            <a:r>
              <a:rPr lang="de-DE" dirty="0" smtClean="0"/>
              <a:t>“</a:t>
            </a:r>
            <a:endParaRPr lang="de-DE" dirty="0"/>
          </a:p>
        </p:txBody>
      </p:sp>
      <p:pic>
        <p:nvPicPr>
          <p:cNvPr id="12" name="Inhaltsplatzhalter 6" descr="Eine Tabelle zeigt in einem Auszug aus &quot;Arbeitswissenschafliche Erkenntnisse Nummer 108 (AWE 108)&quot; Werte für folgende Maße: Sitzhöhe (Körpersitzhöhe und Stammlänge), Augenhöhe, Schulterhöhe, Schulter-Ellenbogen-Länge, Ellenbogenhöhe, Ellenbogen-Handgelenk-Länge, Breite über den Ellenbogen, Schulterbreite (bideltoid), Schulterbreite (biacromial), Hüftbreite, Länge des Unterschenkels mit Fuß, Bauchtiege und Kniehöhe. Es werden geschlechtsneutrale Werte für das fünfte, fünfzigste und fünfundneunzigste Perzentil einer gemischt aus Männern und Frauen bestehenden Population angegeben."/>
          <p:cNvPicPr>
            <a:picLocks noChangeAspect="1"/>
          </p:cNvPicPr>
          <p:nvPr/>
        </p:nvPicPr>
        <p:blipFill>
          <a:blip r:embed="rId3"/>
          <a:stretch>
            <a:fillRect/>
          </a:stretch>
        </p:blipFill>
        <p:spPr bwMode="auto">
          <a:xfrm>
            <a:off x="770073" y="1838745"/>
            <a:ext cx="5240478" cy="4463422"/>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9" name="Textfeld 8"/>
          <p:cNvSpPr txBox="1"/>
          <p:nvPr/>
        </p:nvSpPr>
        <p:spPr>
          <a:xfrm>
            <a:off x="7464152" y="2092786"/>
            <a:ext cx="2520280" cy="400110"/>
          </a:xfrm>
          <a:prstGeom prst="rect">
            <a:avLst/>
          </a:prstGeom>
          <a:noFill/>
        </p:spPr>
        <p:txBody>
          <a:bodyPr wrap="square" rtlCol="0">
            <a:spAutoFit/>
          </a:bodyPr>
          <a:lstStyle/>
          <a:p>
            <a:r>
              <a:rPr lang="de-DE" dirty="0"/>
              <a:t>„Europamensch“</a:t>
            </a:r>
          </a:p>
        </p:txBody>
      </p:sp>
      <p:pic>
        <p:nvPicPr>
          <p:cNvPr id="3" name="Grafik 2" descr="Körpermaßdefinitionen bzw. Messpunkte für sitzende Personen werden anhand von Zeichnungen dargestellt."/>
          <p:cNvPicPr>
            <a:picLocks noChangeAspect="1"/>
          </p:cNvPicPr>
          <p:nvPr/>
        </p:nvPicPr>
        <p:blipFill>
          <a:blip r:embed="rId4"/>
          <a:stretch>
            <a:fillRect/>
          </a:stretch>
        </p:blipFill>
        <p:spPr>
          <a:xfrm>
            <a:off x="7464152" y="2679108"/>
            <a:ext cx="4078577" cy="2950720"/>
          </a:xfrm>
          <a:prstGeom prst="rect">
            <a:avLst/>
          </a:prstGeom>
        </p:spPr>
      </p:pic>
      <p:sp>
        <p:nvSpPr>
          <p:cNvPr id="11" name="Text Box 5"/>
          <p:cNvSpPr txBox="1">
            <a:spLocks noChangeArrowheads="1"/>
          </p:cNvSpPr>
          <p:nvPr/>
        </p:nvSpPr>
        <p:spPr bwMode="auto">
          <a:xfrm>
            <a:off x="6010551" y="5732428"/>
            <a:ext cx="3328020" cy="510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0000" tIns="46800" rIns="90000" bIns="46800">
            <a:spAutoFit/>
          </a:bodyPr>
          <a:lstStyle>
            <a:lvl1pPr eaLnBrk="0" hangingPunct="0">
              <a:defRPr b="1">
                <a:solidFill>
                  <a:schemeClr val="tx1"/>
                </a:solidFill>
                <a:latin typeface="Arial" charset="0"/>
              </a:defRPr>
            </a:lvl1pPr>
            <a:lvl2pPr marL="742950" indent="-285750" eaLnBrk="0" hangingPunct="0">
              <a:defRPr b="1">
                <a:solidFill>
                  <a:schemeClr val="tx1"/>
                </a:solidFill>
                <a:latin typeface="Arial" charset="0"/>
              </a:defRPr>
            </a:lvl2pPr>
            <a:lvl3pPr marL="1143000" indent="-228600" eaLnBrk="0" hangingPunct="0">
              <a:defRPr b="1">
                <a:solidFill>
                  <a:schemeClr val="tx1"/>
                </a:solidFill>
                <a:latin typeface="Arial" charset="0"/>
              </a:defRPr>
            </a:lvl3pPr>
            <a:lvl4pPr marL="1600200" indent="-228600" eaLnBrk="0" hangingPunct="0">
              <a:defRPr b="1">
                <a:solidFill>
                  <a:schemeClr val="tx1"/>
                </a:solidFill>
                <a:latin typeface="Arial" charset="0"/>
              </a:defRPr>
            </a:lvl4pPr>
            <a:lvl5pPr marL="2057400" indent="-228600" eaLnBrk="0" hangingPunct="0">
              <a:defRPr b="1">
                <a:solidFill>
                  <a:schemeClr val="tx1"/>
                </a:solidFill>
                <a:latin typeface="Arial" charset="0"/>
              </a:defRPr>
            </a:lvl5pPr>
            <a:lvl6pPr marL="2514600" indent="-228600" eaLnBrk="0" fontAlgn="base" hangingPunct="0">
              <a:spcBef>
                <a:spcPct val="0"/>
              </a:spcBef>
              <a:spcAft>
                <a:spcPct val="0"/>
              </a:spcAft>
              <a:defRPr b="1">
                <a:solidFill>
                  <a:schemeClr val="tx1"/>
                </a:solidFill>
                <a:latin typeface="Arial" charset="0"/>
              </a:defRPr>
            </a:lvl6pPr>
            <a:lvl7pPr marL="2971800" indent="-228600" eaLnBrk="0" fontAlgn="base" hangingPunct="0">
              <a:spcBef>
                <a:spcPct val="0"/>
              </a:spcBef>
              <a:spcAft>
                <a:spcPct val="0"/>
              </a:spcAft>
              <a:defRPr b="1">
                <a:solidFill>
                  <a:schemeClr val="tx1"/>
                </a:solidFill>
                <a:latin typeface="Arial" charset="0"/>
              </a:defRPr>
            </a:lvl7pPr>
            <a:lvl8pPr marL="3429000" indent="-228600" eaLnBrk="0" fontAlgn="base" hangingPunct="0">
              <a:spcBef>
                <a:spcPct val="0"/>
              </a:spcBef>
              <a:spcAft>
                <a:spcPct val="0"/>
              </a:spcAft>
              <a:defRPr b="1">
                <a:solidFill>
                  <a:schemeClr val="tx1"/>
                </a:solidFill>
                <a:latin typeface="Arial" charset="0"/>
              </a:defRPr>
            </a:lvl8pPr>
            <a:lvl9pPr marL="3886200" indent="-228600" eaLnBrk="0" fontAlgn="base" hangingPunct="0">
              <a:spcBef>
                <a:spcPct val="0"/>
              </a:spcBef>
              <a:spcAft>
                <a:spcPct val="0"/>
              </a:spcAft>
              <a:defRPr b="1">
                <a:solidFill>
                  <a:schemeClr val="tx1"/>
                </a:solidFill>
                <a:latin typeface="Arial" charset="0"/>
              </a:defRPr>
            </a:lvl9pPr>
          </a:lstStyle>
          <a:p>
            <a:pPr eaLnBrk="1" hangingPunct="1">
              <a:spcBef>
                <a:spcPct val="50000"/>
              </a:spcBef>
            </a:pPr>
            <a:r>
              <a:rPr lang="de-DE" altLang="de-DE" sz="900" b="0" dirty="0">
                <a:cs typeface="Times New Roman" pitchFamily="18" charset="0"/>
              </a:rPr>
              <a:t>Quelle: Arbeitswissenschaftliche Erkenntnisse Nr. 108, Bundesanstalt für Arbeitsschutz und Arbeitsmedizin, Dortmund 1998</a:t>
            </a:r>
          </a:p>
        </p:txBody>
      </p:sp>
      <p:sp>
        <p:nvSpPr>
          <p:cNvPr id="4" name="Datumsplatzhalter 3"/>
          <p:cNvSpPr>
            <a:spLocks noGrp="1"/>
          </p:cNvSpPr>
          <p:nvPr>
            <p:ph type="dt" sz="half" idx="10"/>
          </p:nvPr>
        </p:nvSpPr>
        <p:spPr/>
        <p:txBody>
          <a:bodyPr/>
          <a:lstStyle/>
          <a:p>
            <a:pPr>
              <a:defRPr/>
            </a:pPr>
            <a:fld id="{D2FC5B08-6149-4285-B391-5D2634780F19}" type="datetime1">
              <a:rPr lang="de-DE" altLang="de-DE" smtClean="0"/>
              <a:t>08.09.2023</a:t>
            </a:fld>
            <a:endParaRPr lang="de-DE" altLang="de-DE"/>
          </a:p>
        </p:txBody>
      </p:sp>
      <p:sp>
        <p:nvSpPr>
          <p:cNvPr id="5" name="Fußzeilenplatzhalter 4"/>
          <p:cNvSpPr>
            <a:spLocks noGrp="1"/>
          </p:cNvSpPr>
          <p:nvPr>
            <p:ph type="ftr" sz="quarter" idx="11"/>
          </p:nvPr>
        </p:nvSpPr>
        <p:spPr/>
        <p:txBody>
          <a:bodyPr/>
          <a:lstStyle/>
          <a:p>
            <a:pPr>
              <a:defRPr/>
            </a:pPr>
            <a:r>
              <a:rPr lang="de-DE" altLang="de-DE" smtClean="0"/>
              <a:t>Modul 2 - Ergonomie lernen - Teil 1</a:t>
            </a:r>
            <a:endParaRPr lang="de-DE" altLang="de-DE"/>
          </a:p>
        </p:txBody>
      </p:sp>
      <p:sp>
        <p:nvSpPr>
          <p:cNvPr id="6" name="Foliennummernplatzhalter 5"/>
          <p:cNvSpPr>
            <a:spLocks noGrp="1"/>
          </p:cNvSpPr>
          <p:nvPr>
            <p:ph type="sldNum" sz="quarter" idx="12"/>
          </p:nvPr>
        </p:nvSpPr>
        <p:spPr/>
        <p:txBody>
          <a:bodyPr/>
          <a:lstStyle/>
          <a:p>
            <a:pPr>
              <a:defRPr/>
            </a:pPr>
            <a:r>
              <a:rPr lang="de-DE" altLang="de-DE" smtClean="0"/>
              <a:t>Seite </a:t>
            </a:r>
            <a:fld id="{FE3ED7E9-8D61-4ADB-A890-D6088E21857B}" type="slidenum">
              <a:rPr lang="de-DE" altLang="de-DE" smtClean="0"/>
              <a:pPr>
                <a:defRPr/>
              </a:pPr>
              <a:t>8</a:t>
            </a:fld>
            <a:endParaRPr lang="de-DE" altLang="de-DE"/>
          </a:p>
        </p:txBody>
      </p:sp>
    </p:spTree>
    <p:extLst>
      <p:ext uri="{BB962C8B-B14F-4D97-AF65-F5344CB8AC3E}">
        <p14:creationId xmlns:p14="http://schemas.microsoft.com/office/powerpoint/2010/main" val="2415952997"/>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Einflussfaktoren auf die Körpergröße</a:t>
            </a:r>
          </a:p>
        </p:txBody>
      </p:sp>
      <p:sp>
        <p:nvSpPr>
          <p:cNvPr id="3" name="Inhaltsplatzhalter 2"/>
          <p:cNvSpPr>
            <a:spLocks noGrp="1"/>
          </p:cNvSpPr>
          <p:nvPr>
            <p:ph idx="1"/>
          </p:nvPr>
        </p:nvSpPr>
        <p:spPr>
          <a:xfrm>
            <a:off x="719667" y="1484314"/>
            <a:ext cx="11064965" cy="4897437"/>
          </a:xfrm>
        </p:spPr>
        <p:txBody>
          <a:bodyPr/>
          <a:lstStyle/>
          <a:p>
            <a:pPr marL="342900" indent="-342900">
              <a:buClr>
                <a:schemeClr val="accent2"/>
              </a:buClr>
              <a:buFont typeface="Arial" panose="020B0604020202020204" pitchFamily="34" charset="0"/>
              <a:buChar char="•"/>
            </a:pPr>
            <a:r>
              <a:rPr lang="de-DE" dirty="0" smtClean="0"/>
              <a:t>Geschlecht: </a:t>
            </a:r>
            <a:r>
              <a:rPr lang="de-DE" b="0" dirty="0" smtClean="0"/>
              <a:t>Beispielsweise ist das 50. Perzentil der Körperhöhe der Frauen etwa 13 cm kleiner als das 50. Perzentil der Männer (gilt für eine Stichprobe aus der deutschen Wohnbevölkerung, 18 - 65 Jahre).</a:t>
            </a:r>
            <a:endParaRPr lang="de-DE" dirty="0" smtClean="0"/>
          </a:p>
          <a:p>
            <a:pPr marL="342900" indent="-342900">
              <a:buClr>
                <a:schemeClr val="accent2"/>
              </a:buClr>
              <a:buFont typeface="Arial" panose="020B0604020202020204" pitchFamily="34" charset="0"/>
              <a:buChar char="•"/>
            </a:pPr>
            <a:r>
              <a:rPr lang="de-DE" dirty="0" smtClean="0"/>
              <a:t>Alter: </a:t>
            </a:r>
            <a:r>
              <a:rPr lang="de-DE" b="0" dirty="0" smtClean="0"/>
              <a:t>Das 50. Perzentil </a:t>
            </a:r>
            <a:r>
              <a:rPr lang="de-DE" b="0" dirty="0"/>
              <a:t>der Körperhöhe</a:t>
            </a:r>
            <a:r>
              <a:rPr lang="de-DE" b="0" dirty="0" smtClean="0"/>
              <a:t> für Männer, 20 - 24 Jahre beträgt 1755 mm, für Männer 60 - 64 Jahre 1685 mm. Es ergibt sich eine Differenz von ca. 8cm.    </a:t>
            </a:r>
          </a:p>
          <a:p>
            <a:pPr marL="342900" indent="-342900">
              <a:buClr>
                <a:schemeClr val="accent2"/>
              </a:buClr>
              <a:buFont typeface="Arial" panose="020B0604020202020204" pitchFamily="34" charset="0"/>
              <a:buChar char="•"/>
            </a:pPr>
            <a:r>
              <a:rPr lang="de-DE" dirty="0" smtClean="0"/>
              <a:t>Säkulare Akzeleration (Zunahme der Körperhöhe im Generationenvergleich): </a:t>
            </a:r>
            <a:r>
              <a:rPr lang="de-DE" b="0" dirty="0" smtClean="0"/>
              <a:t>Früher Zunahme der durchschnittlichen Körperhöhe um etwa 1 cm pro Dekade (Geburtsjahrgang), derzeit Verlangsamung dieses Trends, dafür Zunahme von Körpermasse und Korpulenz.</a:t>
            </a:r>
            <a:r>
              <a:rPr lang="de-DE" dirty="0" smtClean="0"/>
              <a:t>  </a:t>
            </a:r>
          </a:p>
          <a:p>
            <a:pPr marL="342900" indent="-342900">
              <a:buClr>
                <a:schemeClr val="accent2"/>
              </a:buClr>
              <a:buFont typeface="Arial" panose="020B0604020202020204" pitchFamily="34" charset="0"/>
              <a:buChar char="•"/>
            </a:pPr>
            <a:r>
              <a:rPr lang="de-DE" dirty="0" smtClean="0"/>
              <a:t>Ethnische Unterschiede: </a:t>
            </a:r>
            <a:r>
              <a:rPr lang="de-DE" b="0" dirty="0" smtClean="0"/>
              <a:t>Die Körperhöhe von Nordeuropäern ist im Mittel etwa 8 cm größer als die von Südeuropäern.</a:t>
            </a:r>
          </a:p>
          <a:p>
            <a:pPr marL="342900" indent="-342900">
              <a:buClr>
                <a:schemeClr val="accent2"/>
              </a:buClr>
              <a:buFont typeface="Arial" panose="020B0604020202020204" pitchFamily="34" charset="0"/>
              <a:buChar char="•"/>
            </a:pPr>
            <a:r>
              <a:rPr lang="de-DE" dirty="0" smtClean="0"/>
              <a:t>Proportionale Unterschiede (z.B. Verhältnis von Stammlänge zu Schritthöhe): </a:t>
            </a:r>
            <a:r>
              <a:rPr lang="de-DE" b="0" dirty="0" smtClean="0"/>
              <a:t>Sitzriesen / Sitzzwerge  </a:t>
            </a:r>
          </a:p>
          <a:p>
            <a:pPr marL="342900" indent="-342900">
              <a:buClr>
                <a:schemeClr val="accent2"/>
              </a:buClr>
              <a:buFont typeface="Arial" panose="020B0604020202020204" pitchFamily="34" charset="0"/>
              <a:buChar char="•"/>
            </a:pPr>
            <a:endParaRPr lang="de-DE" dirty="0"/>
          </a:p>
        </p:txBody>
      </p:sp>
      <p:sp>
        <p:nvSpPr>
          <p:cNvPr id="6" name="Foliennummernplatzhalter 5"/>
          <p:cNvSpPr>
            <a:spLocks noGrp="1"/>
          </p:cNvSpPr>
          <p:nvPr>
            <p:ph type="sldNum" sz="quarter" idx="12"/>
          </p:nvPr>
        </p:nvSpPr>
        <p:spPr/>
        <p:txBody>
          <a:bodyPr/>
          <a:lstStyle/>
          <a:p>
            <a:r>
              <a:rPr lang="de-DE" altLang="de-DE" smtClean="0"/>
              <a:t>Seite </a:t>
            </a:r>
            <a:fld id="{B6BD4482-99CC-4E47-A47A-AD99D597AA96}" type="slidenum">
              <a:rPr lang="de-DE" altLang="de-DE" smtClean="0"/>
              <a:pPr/>
              <a:t>9</a:t>
            </a:fld>
            <a:endParaRPr lang="de-DE" altLang="de-DE"/>
          </a:p>
        </p:txBody>
      </p:sp>
      <p:sp>
        <p:nvSpPr>
          <p:cNvPr id="7" name="Datumsplatzhalter 3"/>
          <p:cNvSpPr>
            <a:spLocks noGrp="1"/>
          </p:cNvSpPr>
          <p:nvPr>
            <p:ph type="dt" sz="half" idx="10"/>
          </p:nvPr>
        </p:nvSpPr>
        <p:spPr>
          <a:xfrm>
            <a:off x="6917267" y="6496051"/>
            <a:ext cx="2434167" cy="333375"/>
          </a:xfrm>
        </p:spPr>
        <p:txBody>
          <a:bodyPr/>
          <a:lstStyle/>
          <a:p>
            <a:pPr>
              <a:defRPr/>
            </a:pPr>
            <a:fld id="{DB65A620-713F-44F6-8DA7-64CF58F2D9A2}" type="datetime1">
              <a:rPr lang="de-DE" altLang="de-DE" smtClean="0"/>
              <a:t>08.09.2023</a:t>
            </a:fld>
            <a:endParaRPr lang="de-DE" altLang="de-DE"/>
          </a:p>
        </p:txBody>
      </p:sp>
      <p:sp>
        <p:nvSpPr>
          <p:cNvPr id="8" name="Fußzeilenplatzhalter 4"/>
          <p:cNvSpPr>
            <a:spLocks noGrp="1"/>
          </p:cNvSpPr>
          <p:nvPr>
            <p:ph type="ftr" sz="quarter" idx="11"/>
          </p:nvPr>
        </p:nvSpPr>
        <p:spPr>
          <a:xfrm>
            <a:off x="719667" y="6496051"/>
            <a:ext cx="5856817" cy="333375"/>
          </a:xfrm>
        </p:spPr>
        <p:txBody>
          <a:bodyPr/>
          <a:lstStyle/>
          <a:p>
            <a:pPr>
              <a:defRPr/>
            </a:pPr>
            <a:r>
              <a:rPr lang="de-DE" altLang="de-DE" smtClean="0"/>
              <a:t>Modul 2 - Ergonomie lernen - Teil 1</a:t>
            </a:r>
            <a:endParaRPr lang="de-DE" altLang="de-DE"/>
          </a:p>
        </p:txBody>
      </p:sp>
    </p:spTree>
    <p:extLst>
      <p:ext uri="{BB962C8B-B14F-4D97-AF65-F5344CB8AC3E}">
        <p14:creationId xmlns:p14="http://schemas.microsoft.com/office/powerpoint/2010/main" val="1814523928"/>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0_Modul_01</Template>
  <TotalTime>0</TotalTime>
  <Words>2329</Words>
  <Application>Microsoft Office PowerPoint</Application>
  <PresentationFormat>Breitbild</PresentationFormat>
  <Paragraphs>292</Paragraphs>
  <Slides>24</Slides>
  <Notes>16</Notes>
  <HiddenSlides>0</HiddenSlides>
  <MMClips>0</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24</vt:i4>
      </vt:variant>
    </vt:vector>
  </HeadingPairs>
  <TitlesOfParts>
    <vt:vector size="29" baseType="lpstr">
      <vt:lpstr>Arial</vt:lpstr>
      <vt:lpstr>Times New Roman</vt:lpstr>
      <vt:lpstr>Verdana</vt:lpstr>
      <vt:lpstr>Wingdings</vt:lpstr>
      <vt:lpstr>KAN_Master</vt:lpstr>
      <vt:lpstr>Anthropometrische und biomechanische Aspekte ergonomischer Gestaltung  Teil 1: Körpermaßverteilung und -differenzierung</vt:lpstr>
      <vt:lpstr>Körpermaßverteilung und -differenzierung</vt:lpstr>
      <vt:lpstr>Ziele der Gestaltung</vt:lpstr>
      <vt:lpstr>Ziele der Gestaltung (2)</vt:lpstr>
      <vt:lpstr>Körpergrößenklassen - Perzentilverteilung</vt:lpstr>
      <vt:lpstr>Perzentile beim Unisexmodell - Körpermaßverteilung</vt:lpstr>
      <vt:lpstr>Körpermaße nach DIN 33402-2 2020-12 - Auszug</vt:lpstr>
      <vt:lpstr>Datenquellen für Körpermaße</vt:lpstr>
      <vt:lpstr>Einflussfaktoren auf die Körpergröße</vt:lpstr>
      <vt:lpstr>Internationale Körpermaße – Ethnische Unterschiede</vt:lpstr>
      <vt:lpstr>Proportionale Unterschiede - Proportionstypen</vt:lpstr>
      <vt:lpstr>Proportionstypen: Repräsentanzpersonen</vt:lpstr>
      <vt:lpstr>Somatotypen in Kombination mit Proportionstypen</vt:lpstr>
      <vt:lpstr>Nutzergruppe – Gestaltungsmaß - Körpermaß</vt:lpstr>
      <vt:lpstr>Beispiel: Arbeiten im Versandlager</vt:lpstr>
      <vt:lpstr>Arbeiten im Versandlager</vt:lpstr>
      <vt:lpstr>Arbeiten im Versandlager: Vergleich der Oberkörperhaltungen</vt:lpstr>
      <vt:lpstr>Wichtige Literatur – Normen 1</vt:lpstr>
      <vt:lpstr>Wichtige Literatur – Normen 2</vt:lpstr>
      <vt:lpstr>Wichtige Literatur – Normen 3</vt:lpstr>
      <vt:lpstr>Wichtige Literatur 1</vt:lpstr>
      <vt:lpstr>Wichtige Literatur 2</vt:lpstr>
      <vt:lpstr>Wichtige Literatur 3</vt:lpstr>
      <vt:lpstr>Impressum </vt:lpstr>
    </vt:vector>
  </TitlesOfParts>
  <Company>DGUV</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28</cp:revision>
  <dcterms:created xsi:type="dcterms:W3CDTF">2023-07-17T12:06:45Z</dcterms:created>
  <dcterms:modified xsi:type="dcterms:W3CDTF">2023-09-08T06:35:59Z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