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299" r:id="rId14"/>
    <p:sldId id="307" r:id="rId15"/>
    <p:sldId id="308" r:id="rId16"/>
    <p:sldId id="309" r:id="rId17"/>
    <p:sldId id="310" r:id="rId18"/>
    <p:sldId id="304" r:id="rId19"/>
    <p:sldId id="305" r:id="rId20"/>
    <p:sldId id="306" r:id="rId21"/>
    <p:sldId id="287" r:id="rId22"/>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82540" autoAdjust="0"/>
  </p:normalViewPr>
  <p:slideViewPr>
    <p:cSldViewPr>
      <p:cViewPr varScale="1">
        <p:scale>
          <a:sx n="81" d="100"/>
          <a:sy n="81" d="100"/>
        </p:scale>
        <p:origin x="682" y="53"/>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20000"/>
              </a:lnSpc>
              <a:spcAft>
                <a:spcPct val="30000"/>
              </a:spcAft>
              <a:tabLst>
                <a:tab pos="190500" algn="l"/>
              </a:tabLst>
            </a:pPr>
            <a:r>
              <a:rPr lang="de-DE" altLang="de-DE" sz="1200" dirty="0" smtClean="0"/>
              <a:t>Die Belastungshöhe hängt nicht nur von der Lastmasse oder von Kriterien der Last allein ab, vielmehr wirken die Ausführungsbedingungen, die durch die Art der Tätigkeit geprägt werden, komplex zusammen.</a:t>
            </a:r>
          </a:p>
          <a:p>
            <a:pPr>
              <a:lnSpc>
                <a:spcPct val="120000"/>
              </a:lnSpc>
              <a:spcAft>
                <a:spcPct val="30000"/>
              </a:spcAft>
              <a:tabLst>
                <a:tab pos="190500" algn="l"/>
              </a:tabLst>
            </a:pPr>
            <a:r>
              <a:rPr lang="de-DE" altLang="de-DE" sz="1200" dirty="0" smtClean="0">
                <a:sym typeface="Wingdings" pitchFamily="2" charset="2"/>
              </a:rPr>
              <a:t> </a:t>
            </a:r>
            <a:r>
              <a:rPr lang="de-DE" altLang="de-DE" sz="1200" dirty="0" smtClean="0"/>
              <a:t>die geometrischen Bedingungen, die Haltung und Bewegung bestimmen, beeinflussen die Belastung ebenso wie die Umgebungs- und die durch das technische System geprägten Bedingungen</a:t>
            </a:r>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10</a:t>
            </a:fld>
            <a:endParaRPr lang="de-DE" altLang="de-DE"/>
          </a:p>
        </p:txBody>
      </p:sp>
    </p:spTree>
    <p:extLst>
      <p:ext uri="{BB962C8B-B14F-4D97-AF65-F5344CB8AC3E}">
        <p14:creationId xmlns:p14="http://schemas.microsoft.com/office/powerpoint/2010/main" val="4006562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20000"/>
              </a:lnSpc>
              <a:spcAft>
                <a:spcPct val="30000"/>
              </a:spcAft>
            </a:pPr>
            <a:r>
              <a:rPr lang="de-DE" altLang="de-DE" sz="1200" dirty="0" smtClean="0"/>
              <a:t>Bei Maschinengestaltung und deren Risikobeurteilung erhält der Konstrukteur Richtwerte und Empfehlungen, um an Handlungsstellen seiner Maschine entsprechende Lösungen einzuplanen.</a:t>
            </a:r>
          </a:p>
          <a:p>
            <a:pPr>
              <a:lnSpc>
                <a:spcPct val="120000"/>
              </a:lnSpc>
              <a:spcAft>
                <a:spcPct val="30000"/>
              </a:spcAft>
            </a:pPr>
            <a:r>
              <a:rPr lang="de-DE" altLang="de-DE" sz="1200" dirty="0" smtClean="0"/>
              <a:t>Der Richtwert für die Bezugsmasse in Abhängigkeit von der Benutzerpopulation gilt für körpernahes aufrechtes Handhaben der Last.</a:t>
            </a:r>
          </a:p>
          <a:p>
            <a:pPr>
              <a:lnSpc>
                <a:spcPct val="120000"/>
              </a:lnSpc>
              <a:spcAft>
                <a:spcPct val="30000"/>
              </a:spcAft>
            </a:pPr>
            <a:r>
              <a:rPr lang="de-DE" altLang="de-DE" sz="1200" dirty="0" smtClean="0"/>
              <a:t>In Abhängigkeit von den Einflüssen Hubdistanz und Häufigkeit ist die Bezugsmasse zu reduzieren.</a:t>
            </a:r>
          </a:p>
          <a:p>
            <a:pPr>
              <a:lnSpc>
                <a:spcPct val="120000"/>
              </a:lnSpc>
              <a:spcAft>
                <a:spcPct val="30000"/>
              </a:spcAft>
            </a:pPr>
            <a:r>
              <a:rPr lang="de-DE" altLang="de-DE" sz="1200" dirty="0" smtClean="0"/>
              <a:t>Auch bei 12 Hebevorgängen/Stunde ist die Bezugsmasse bereits auf 70% ihres Ausgangswertes zu reduzieren.</a:t>
            </a:r>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11</a:t>
            </a:fld>
            <a:endParaRPr lang="de-DE" altLang="de-DE"/>
          </a:p>
        </p:txBody>
      </p:sp>
    </p:spTree>
    <p:extLst>
      <p:ext uri="{BB962C8B-B14F-4D97-AF65-F5344CB8AC3E}">
        <p14:creationId xmlns:p14="http://schemas.microsoft.com/office/powerpoint/2010/main" val="3061677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619125">
              <a:lnSpc>
                <a:spcPct val="120000"/>
              </a:lnSpc>
              <a:spcBef>
                <a:spcPct val="15000"/>
              </a:spcBef>
              <a:spcAft>
                <a:spcPct val="15000"/>
              </a:spcAft>
              <a:buFont typeface="Wingdings" pitchFamily="2" charset="2"/>
              <a:buChar char="§"/>
            </a:pPr>
            <a:r>
              <a:rPr lang="de-DE" altLang="de-DE" sz="1000" dirty="0" smtClean="0"/>
              <a:t>Man kann die körperliche Belastung beim manuellen Handhaben von Lasten über eine zu ermittelnde Grenzlast ausdrücken. Je geringer die Belastung ist, je günstiger also die Ausführungsbedingungen gestaltet sind, umso höher darf das zu handhabende Lastgewicht (bis zu einer nutzergruppenbezogenen Massegrenze) sein.</a:t>
            </a:r>
          </a:p>
          <a:p>
            <a:pPr marL="180975" indent="-180975" defTabSz="619125">
              <a:lnSpc>
                <a:spcPct val="120000"/>
              </a:lnSpc>
              <a:spcBef>
                <a:spcPct val="15000"/>
              </a:spcBef>
              <a:spcAft>
                <a:spcPct val="15000"/>
              </a:spcAft>
              <a:buFont typeface="Wingdings" pitchFamily="2" charset="2"/>
              <a:buChar char="§"/>
            </a:pPr>
            <a:r>
              <a:rPr lang="de-DE" altLang="de-DE" sz="1000" dirty="0" smtClean="0"/>
              <a:t>Die Lastkonstante (nutzergruppenbezogene Massegrenze)  als maximal zulässiges Lastgewicht hängt von der Anwenderpopulation und damit von personenbezogenen Einflüssen ab:</a:t>
            </a:r>
          </a:p>
          <a:p>
            <a:pPr lvl="1" defTabSz="619125">
              <a:lnSpc>
                <a:spcPct val="120000"/>
              </a:lnSpc>
              <a:spcBef>
                <a:spcPct val="15000"/>
              </a:spcBef>
              <a:spcAft>
                <a:spcPct val="15000"/>
              </a:spcAft>
              <a:buFont typeface="Wingdings" pitchFamily="2" charset="2"/>
              <a:buNone/>
            </a:pPr>
            <a:r>
              <a:rPr lang="de-DE" altLang="de-DE" sz="1000" dirty="0" smtClean="0">
                <a:sym typeface="Wingdings" pitchFamily="2" charset="2"/>
              </a:rPr>
              <a:t></a:t>
            </a:r>
            <a:r>
              <a:rPr lang="de-DE" altLang="de-DE" sz="1000" dirty="0" smtClean="0"/>
              <a:t> Für Kinder und Ältere gelten z.B. andere Werte als für die erwachsene Arbeitsbevölkerung</a:t>
            </a:r>
          </a:p>
          <a:p>
            <a:pPr lvl="1" defTabSz="619125">
              <a:lnSpc>
                <a:spcPct val="120000"/>
              </a:lnSpc>
              <a:spcBef>
                <a:spcPct val="15000"/>
              </a:spcBef>
              <a:spcAft>
                <a:spcPct val="15000"/>
              </a:spcAft>
              <a:buFont typeface="Wingdings" pitchFamily="2" charset="2"/>
              <a:buChar char="à"/>
            </a:pPr>
            <a:r>
              <a:rPr lang="de-DE" altLang="de-DE" sz="1000" dirty="0" smtClean="0"/>
              <a:t>genaue Daten können z. B. der DIN EN 1005-2 entnommen werden</a:t>
            </a:r>
          </a:p>
          <a:p>
            <a:pPr lvl="1" defTabSz="619125">
              <a:lnSpc>
                <a:spcPct val="120000"/>
              </a:lnSpc>
              <a:spcBef>
                <a:spcPct val="15000"/>
              </a:spcBef>
              <a:spcAft>
                <a:spcPct val="15000"/>
              </a:spcAft>
              <a:buFont typeface="Wingdings" pitchFamily="2" charset="2"/>
              <a:buNone/>
            </a:pPr>
            <a:r>
              <a:rPr lang="de-DE" altLang="de-DE" sz="1000" b="0" i="0" dirty="0" smtClean="0"/>
              <a:t>(hier werden in der Norm weitere Differenzierungen vorgenommen. Man weiß nämlich, dass z.B. nur 70% der weiblichen Bevölkerung die 25 kg schaffen. Deshalb wird auch bei der arbeitenden Bevölkerung unterschieden.) </a:t>
            </a:r>
          </a:p>
          <a:p>
            <a:pPr marL="180975" indent="-180975" defTabSz="619125">
              <a:lnSpc>
                <a:spcPct val="120000"/>
              </a:lnSpc>
              <a:spcBef>
                <a:spcPct val="15000"/>
              </a:spcBef>
              <a:spcAft>
                <a:spcPct val="15000"/>
              </a:spcAft>
              <a:buFont typeface="Wingdings" pitchFamily="2" charset="2"/>
              <a:buChar char="§"/>
            </a:pPr>
            <a:r>
              <a:rPr lang="de-DE" altLang="de-DE" sz="1000" dirty="0" smtClean="0"/>
              <a:t>Die Lastkonstante LK, die also eine Bezugsmasse darstellt, wird erreicht, wenn alle tätigkeitsbezogenen Reduktionsfaktoren 1 sind, es also zu keiner Reduktion dieser Massegrenze kommt.</a:t>
            </a:r>
          </a:p>
          <a:p>
            <a:pPr marL="180975" indent="-180975" defTabSz="619125">
              <a:lnSpc>
                <a:spcPct val="120000"/>
              </a:lnSpc>
              <a:spcBef>
                <a:spcPct val="15000"/>
              </a:spcBef>
              <a:spcAft>
                <a:spcPct val="15000"/>
              </a:spcAft>
              <a:buFont typeface="Wingdings" pitchFamily="2" charset="2"/>
              <a:buChar char="§"/>
            </a:pPr>
            <a:r>
              <a:rPr lang="de-DE" altLang="de-DE" sz="1000" dirty="0" smtClean="0"/>
              <a:t>Das ist gegeben, wenn eine griffgünstige Last aufrecht, körpernah, ohne Verdrehung des Oberkörpers und mit geringer Hubdistanz selten von Hand bewegt wird.</a:t>
            </a:r>
          </a:p>
          <a:p>
            <a:pPr marL="180975" indent="-180975" defTabSz="619125">
              <a:lnSpc>
                <a:spcPct val="120000"/>
              </a:lnSpc>
              <a:spcBef>
                <a:spcPct val="15000"/>
              </a:spcBef>
              <a:spcAft>
                <a:spcPct val="15000"/>
              </a:spcAft>
              <a:buFont typeface="Wingdings" pitchFamily="2" charset="2"/>
              <a:buChar char="§"/>
            </a:pPr>
            <a:r>
              <a:rPr lang="de-DE" altLang="de-DE" sz="1000" dirty="0" smtClean="0"/>
              <a:t>Alle Abweichungen von einer idealen Ausführung bewirken eine Reduktion der Lastkonstanten.</a:t>
            </a:r>
          </a:p>
          <a:p>
            <a:pPr marL="180975" indent="-180975" defTabSz="619125">
              <a:lnSpc>
                <a:spcPct val="120000"/>
              </a:lnSpc>
              <a:spcBef>
                <a:spcPct val="15000"/>
              </a:spcBef>
              <a:spcAft>
                <a:spcPct val="15000"/>
              </a:spcAft>
              <a:buFont typeface="Wingdings" pitchFamily="2" charset="2"/>
              <a:buChar char="§"/>
            </a:pPr>
            <a:r>
              <a:rPr lang="de-DE" altLang="de-DE" sz="1000" dirty="0" smtClean="0"/>
              <a:t>Die einzelnen Reduktionsfaktoren verkörpern Einfluss- bzw. Gestaltungsfaktoren für eine konkrete Handhabungssituation.</a:t>
            </a:r>
          </a:p>
          <a:p>
            <a:pPr marL="0" indent="0" defTabSz="619125">
              <a:buFont typeface="Wingdings" pitchFamily="2" charset="2"/>
              <a:buNone/>
            </a:pPr>
            <a:endParaRPr lang="de-DE" altLang="de-DE" sz="1000" dirty="0" smtClean="0"/>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12</a:t>
            </a:fld>
            <a:endParaRPr lang="de-DE" altLang="de-DE"/>
          </a:p>
        </p:txBody>
      </p:sp>
    </p:spTree>
    <p:extLst>
      <p:ext uri="{BB962C8B-B14F-4D97-AF65-F5344CB8AC3E}">
        <p14:creationId xmlns:p14="http://schemas.microsoft.com/office/powerpoint/2010/main" val="2581146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18</a:t>
            </a:fld>
            <a:endParaRPr lang="de-DE" altLang="de-DE"/>
          </a:p>
        </p:txBody>
      </p:sp>
    </p:spTree>
    <p:extLst>
      <p:ext uri="{BB962C8B-B14F-4D97-AF65-F5344CB8AC3E}">
        <p14:creationId xmlns:p14="http://schemas.microsoft.com/office/powerpoint/2010/main" val="1495794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80000"/>
              </a:lnSpc>
            </a:pPr>
            <a:r>
              <a:rPr lang="de-DE" altLang="de-DE" sz="1200" dirty="0" smtClean="0"/>
              <a:t>Für die Belastung der Wirbelsäule, z. B. bei der Beschickung von Maschinen, gibt es unterschiedliche Belastungsfaktoren und Wirkungsmechanismen. Entsprechend tun sich Gestaltungsmöglichkeiten auf, die hier auf der Folie zu sehen sind. Dieser Abschnitt beschäftigt sich mit:</a:t>
            </a:r>
          </a:p>
          <a:p>
            <a:pPr>
              <a:lnSpc>
                <a:spcPct val="80000"/>
              </a:lnSpc>
              <a:buFont typeface="Wingdings" pitchFamily="2" charset="2"/>
              <a:buChar char="§"/>
            </a:pPr>
            <a:r>
              <a:rPr lang="de-DE" altLang="de-DE" sz="1200" dirty="0" smtClean="0"/>
              <a:t> Gesundheitsgefährdungen der Wirbelsäule</a:t>
            </a:r>
          </a:p>
          <a:p>
            <a:pPr>
              <a:lnSpc>
                <a:spcPct val="80000"/>
              </a:lnSpc>
              <a:buFont typeface="Wingdings" pitchFamily="2" charset="2"/>
              <a:buChar char="§"/>
            </a:pPr>
            <a:r>
              <a:rPr lang="de-DE" altLang="de-DE" sz="1200" dirty="0" smtClean="0"/>
              <a:t> Bandscheibendruck und biomechanischen Modellen </a:t>
            </a:r>
          </a:p>
          <a:p>
            <a:pPr>
              <a:lnSpc>
                <a:spcPct val="80000"/>
              </a:lnSpc>
              <a:buFont typeface="Wingdings" pitchFamily="2" charset="2"/>
              <a:buChar char="§"/>
            </a:pPr>
            <a:r>
              <a:rPr lang="de-DE" altLang="de-DE" sz="1200" dirty="0" smtClean="0"/>
              <a:t> Belastungsfaktoren</a:t>
            </a:r>
          </a:p>
          <a:p>
            <a:pPr>
              <a:lnSpc>
                <a:spcPct val="80000"/>
              </a:lnSpc>
              <a:buFont typeface="Wingdings" pitchFamily="2" charset="2"/>
              <a:buChar char="§"/>
            </a:pPr>
            <a:r>
              <a:rPr lang="de-DE" altLang="de-DE" sz="1200" dirty="0" smtClean="0"/>
              <a:t> Belastungs- und Beanspruchungsermittlung.</a:t>
            </a:r>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2</a:t>
            </a:fld>
            <a:endParaRPr lang="de-DE" altLang="de-DE"/>
          </a:p>
        </p:txBody>
      </p:sp>
    </p:spTree>
    <p:extLst>
      <p:ext uri="{BB962C8B-B14F-4D97-AF65-F5344CB8AC3E}">
        <p14:creationId xmlns:p14="http://schemas.microsoft.com/office/powerpoint/2010/main" val="950582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spcBef>
                <a:spcPct val="5000"/>
              </a:spcBef>
              <a:spcAft>
                <a:spcPct val="5000"/>
              </a:spcAft>
              <a:buFont typeface="Wingdings" pitchFamily="2" charset="2"/>
              <a:buChar char="§"/>
            </a:pPr>
            <a:r>
              <a:rPr lang="de-DE" altLang="de-DE" sz="1200" dirty="0" smtClean="0"/>
              <a:t>Wirbelsäule kein starrer Stab: besteht aus einer Kette einzelner Segmente</a:t>
            </a:r>
          </a:p>
          <a:p>
            <a:pPr marL="180975" indent="-180975">
              <a:spcBef>
                <a:spcPct val="5000"/>
              </a:spcBef>
              <a:spcAft>
                <a:spcPct val="5000"/>
              </a:spcAft>
              <a:buFont typeface="Wingdings" pitchFamily="2" charset="2"/>
              <a:buChar char="§"/>
            </a:pPr>
            <a:r>
              <a:rPr lang="de-DE" altLang="de-DE" sz="1200" dirty="0" smtClean="0"/>
              <a:t>Bewegungen müssen elastisch aufgefangen werden</a:t>
            </a:r>
          </a:p>
          <a:p>
            <a:pPr marL="180975" indent="-180975">
              <a:spcBef>
                <a:spcPct val="5000"/>
              </a:spcBef>
              <a:spcAft>
                <a:spcPct val="5000"/>
              </a:spcAft>
              <a:buFont typeface="Wingdings" pitchFamily="2" charset="2"/>
              <a:buChar char="§"/>
            </a:pPr>
            <a:r>
              <a:rPr lang="de-DE" altLang="de-DE" sz="1200" dirty="0" smtClean="0"/>
              <a:t>Wirbelsäule hat  eine dynamische Ausgleichsfunktion:</a:t>
            </a:r>
          </a:p>
          <a:p>
            <a:pPr marL="180975" indent="-180975">
              <a:spcBef>
                <a:spcPct val="5000"/>
              </a:spcBef>
              <a:spcAft>
                <a:spcPct val="5000"/>
              </a:spcAft>
              <a:buFont typeface="Wingdings" pitchFamily="2" charset="2"/>
              <a:buNone/>
            </a:pPr>
            <a:r>
              <a:rPr lang="de-DE" altLang="de-DE" sz="1200" dirty="0" smtClean="0"/>
              <a:t>	a) physiologische Krümmung : 	Form einer Feder</a:t>
            </a:r>
          </a:p>
          <a:p>
            <a:pPr marL="180975" indent="-180975">
              <a:spcBef>
                <a:spcPct val="5000"/>
              </a:spcBef>
              <a:spcAft>
                <a:spcPct val="5000"/>
              </a:spcAft>
              <a:buFont typeface="Wingdings" pitchFamily="2" charset="2"/>
              <a:buNone/>
            </a:pPr>
            <a:r>
              <a:rPr lang="de-DE" altLang="de-DE" sz="1200" dirty="0" smtClean="0"/>
              <a:t>	b) Bandscheiben:		hydraulische Stoßdämpfer</a:t>
            </a:r>
          </a:p>
          <a:p>
            <a:pPr marL="180975" indent="-180975">
              <a:spcBef>
                <a:spcPct val="5000"/>
              </a:spcBef>
              <a:spcAft>
                <a:spcPct val="5000"/>
              </a:spcAft>
              <a:buFont typeface="Wingdings" pitchFamily="2" charset="2"/>
              <a:buChar char="§"/>
            </a:pPr>
            <a:r>
              <a:rPr lang="de-DE" altLang="de-DE" sz="1200" dirty="0" smtClean="0"/>
              <a:t>Regression der Bandscheiben beginnen mit Ende des Wachstumsalters</a:t>
            </a:r>
          </a:p>
          <a:p>
            <a:pPr marL="180975" indent="-180975">
              <a:spcBef>
                <a:spcPct val="5000"/>
              </a:spcBef>
              <a:spcAft>
                <a:spcPct val="5000"/>
              </a:spcAft>
              <a:buFont typeface="Wingdings" pitchFamily="2" charset="2"/>
              <a:buChar char="§"/>
            </a:pPr>
            <a:r>
              <a:rPr lang="de-DE" altLang="de-DE" sz="1200" dirty="0" smtClean="0"/>
              <a:t>Ursache: andauernde Druckbelastung, besonders im unteren Lendenwirbelabschnitt</a:t>
            </a:r>
          </a:p>
          <a:p>
            <a:pPr marL="180975" indent="-180975">
              <a:spcBef>
                <a:spcPct val="5000"/>
              </a:spcBef>
              <a:spcAft>
                <a:spcPct val="5000"/>
              </a:spcAft>
              <a:buFont typeface="Wingdings" pitchFamily="2" charset="2"/>
              <a:buChar char="§"/>
            </a:pPr>
            <a:r>
              <a:rPr lang="de-DE" altLang="de-DE" sz="1200" dirty="0" smtClean="0"/>
              <a:t>Blutgefäßlosigkeit des Gewebes fördert Verschleiß</a:t>
            </a:r>
          </a:p>
          <a:p>
            <a:pPr marL="180975" indent="-180975">
              <a:spcBef>
                <a:spcPct val="5000"/>
              </a:spcBef>
              <a:spcAft>
                <a:spcPct val="5000"/>
              </a:spcAft>
              <a:buFont typeface="Wingdings" pitchFamily="2" charset="2"/>
              <a:buChar char="§"/>
            </a:pPr>
            <a:r>
              <a:rPr lang="de-DE" altLang="de-DE" sz="1200" dirty="0" smtClean="0"/>
              <a:t>meiste Bandscheibenschäden am Übergang zwischen 5. Lendenwirbel und 1. Sakralwirbel/ Kreuzbein</a:t>
            </a:r>
          </a:p>
          <a:p>
            <a:pPr marL="180975" indent="-180975">
              <a:spcBef>
                <a:spcPct val="5000"/>
              </a:spcBef>
              <a:spcAft>
                <a:spcPct val="5000"/>
              </a:spcAft>
              <a:buFont typeface="Wingdings" pitchFamily="2" charset="2"/>
              <a:buChar char="§"/>
            </a:pPr>
            <a:r>
              <a:rPr lang="de-DE" altLang="de-DE" sz="1200" dirty="0" smtClean="0"/>
              <a:t>Haltungskonstanz nachteilig, behindert Stoffaustausch</a:t>
            </a:r>
          </a:p>
          <a:p>
            <a:pPr marL="180975" indent="-180975">
              <a:spcBef>
                <a:spcPct val="5000"/>
              </a:spcBef>
              <a:spcAft>
                <a:spcPct val="5000"/>
              </a:spcAft>
              <a:buFont typeface="Wingdings" pitchFamily="2" charset="2"/>
              <a:buChar char="§"/>
            </a:pPr>
            <a:r>
              <a:rPr lang="de-DE" altLang="de-DE" sz="1200" dirty="0" smtClean="0"/>
              <a:t>Erhöhung Bandscheiben-Druck und Muskelaktivität (-tonus) auch in Sitzhaltung</a:t>
            </a:r>
          </a:p>
          <a:p>
            <a:pPr marL="180975" indent="-180975">
              <a:spcBef>
                <a:spcPct val="5000"/>
              </a:spcBef>
              <a:spcAft>
                <a:spcPct val="5000"/>
              </a:spcAft>
              <a:buFont typeface="Wingdings" pitchFamily="2" charset="2"/>
              <a:buChar char="§"/>
            </a:pPr>
            <a:r>
              <a:rPr lang="de-DE" altLang="de-DE" sz="1200" dirty="0" smtClean="0"/>
              <a:t>beim Rundrücken Erschlaffung des vorderen Längsbandes (Längsbänder halten Bandscheiben in Position)</a:t>
            </a:r>
          </a:p>
          <a:p>
            <a:pPr marL="180975" indent="-180975">
              <a:spcBef>
                <a:spcPct val="5000"/>
              </a:spcBef>
              <a:spcAft>
                <a:spcPct val="5000"/>
              </a:spcAft>
              <a:buFont typeface="Wingdings" pitchFamily="2" charset="2"/>
              <a:buChar char="§"/>
            </a:pPr>
            <a:r>
              <a:rPr lang="de-DE" altLang="de-DE" sz="1200" dirty="0" smtClean="0"/>
              <a:t>hinteres Längsband wird um bis zu 20% überdehnt</a:t>
            </a:r>
          </a:p>
          <a:p>
            <a:pPr marL="180975" indent="-180975">
              <a:spcBef>
                <a:spcPct val="5000"/>
              </a:spcBef>
              <a:spcAft>
                <a:spcPct val="5000"/>
              </a:spcAft>
              <a:buFont typeface="Wingdings" pitchFamily="2" charset="2"/>
              <a:buChar char="§"/>
            </a:pPr>
            <a:r>
              <a:rPr lang="de-DE" altLang="de-DE" sz="1200" dirty="0" smtClean="0"/>
              <a:t>ungleiche Druckbelastung der Bandscheiben</a:t>
            </a:r>
          </a:p>
          <a:p>
            <a:pPr marL="180975" indent="-180975">
              <a:spcBef>
                <a:spcPct val="5000"/>
              </a:spcBef>
              <a:spcAft>
                <a:spcPct val="5000"/>
              </a:spcAft>
              <a:buFont typeface="Wingdings" pitchFamily="2" charset="2"/>
              <a:buChar char="§"/>
            </a:pPr>
            <a:r>
              <a:rPr lang="de-DE" altLang="de-DE" sz="1200" dirty="0" smtClean="0"/>
              <a:t>Ernährung der Bandscheiben erfolgt über Wechsel von </a:t>
            </a:r>
            <a:r>
              <a:rPr lang="de-DE" altLang="de-DE" sz="1200" dirty="0" err="1" smtClean="0"/>
              <a:t>Be</a:t>
            </a:r>
            <a:r>
              <a:rPr lang="de-DE" altLang="de-DE" sz="1200" dirty="0" smtClean="0"/>
              <a:t>- und Entlastung </a:t>
            </a:r>
            <a:r>
              <a:rPr lang="de-DE" altLang="de-DE" sz="1200" dirty="0" smtClean="0">
                <a:sym typeface="Wingdings" pitchFamily="2" charset="2"/>
              </a:rPr>
              <a:t> </a:t>
            </a:r>
            <a:r>
              <a:rPr lang="de-DE" altLang="de-DE" sz="1200" dirty="0" smtClean="0"/>
              <a:t>deshalb Körperhaltungswechsel</a:t>
            </a:r>
          </a:p>
          <a:p>
            <a:pPr marL="180975" indent="-180975">
              <a:spcBef>
                <a:spcPct val="5000"/>
              </a:spcBef>
              <a:spcAft>
                <a:spcPct val="5000"/>
              </a:spcAft>
              <a:buFont typeface="Wingdings" pitchFamily="2" charset="2"/>
              <a:buChar char="§"/>
            </a:pPr>
            <a:r>
              <a:rPr lang="de-DE" altLang="de-DE" sz="1200" dirty="0" smtClean="0"/>
              <a:t>Rundrücken bei gleichzeitiger Lastenmanipulation/ beim Aufbringen von Kräften vermeiden: Ungleiche Druckverteilung auf den Bandscheiben, Überlastung und Schädigung möglich</a:t>
            </a:r>
          </a:p>
          <a:p>
            <a:pPr marL="180975" indent="-180975">
              <a:spcBef>
                <a:spcPct val="5000"/>
              </a:spcBef>
              <a:spcAft>
                <a:spcPct val="5000"/>
              </a:spcAft>
              <a:buFont typeface="Wingdings" pitchFamily="2" charset="2"/>
              <a:buNone/>
            </a:pPr>
            <a:r>
              <a:rPr lang="de-DE" altLang="de-DE" sz="1200" dirty="0" smtClean="0">
                <a:sym typeface="Wingdings" pitchFamily="2" charset="2"/>
              </a:rPr>
              <a:t>	 </a:t>
            </a:r>
            <a:r>
              <a:rPr lang="de-DE" altLang="de-DE" sz="1200" dirty="0" smtClean="0"/>
              <a:t>daher Kraftausübung/ Lastenmanipulation möglichst in aufrechter Körperhaltung</a:t>
            </a:r>
          </a:p>
          <a:p>
            <a:pPr marL="180975" indent="-180975">
              <a:spcBef>
                <a:spcPct val="5000"/>
              </a:spcBef>
              <a:spcAft>
                <a:spcPct val="5000"/>
              </a:spcAft>
              <a:buFont typeface="Wingdings" pitchFamily="2" charset="2"/>
              <a:buChar char="§"/>
            </a:pPr>
            <a:r>
              <a:rPr lang="de-DE" altLang="de-DE" sz="1200" dirty="0" smtClean="0"/>
              <a:t>starke Extension (Rückneigung) des Rumpfes und gleichzeitig hohe Belastung vermeiden. Sie bewirken Scherkräfte, die ein hohes Risiko in sich bergen</a:t>
            </a:r>
          </a:p>
          <a:p>
            <a:pPr marL="180975" indent="-180975">
              <a:spcBef>
                <a:spcPct val="5000"/>
              </a:spcBef>
              <a:spcAft>
                <a:spcPct val="5000"/>
              </a:spcAft>
              <a:buFont typeface="Wingdings" pitchFamily="2" charset="2"/>
              <a:buChar char="§"/>
            </a:pPr>
            <a:r>
              <a:rPr lang="de-DE" altLang="de-DE" sz="1200" dirty="0" smtClean="0"/>
              <a:t>einmalige Überlastung durch zu hohe Kompressionskräfte möglich. Weniger häufig auftretende hohe Kompressionskräfte besitzen höhere Schädigungswirkung als häufige Belastungen niedriger Höhe</a:t>
            </a:r>
          </a:p>
          <a:p>
            <a:pPr marL="180975" indent="-180975">
              <a:spcBef>
                <a:spcPct val="5000"/>
              </a:spcBef>
              <a:spcAft>
                <a:spcPct val="5000"/>
              </a:spcAft>
              <a:buFont typeface="Wingdings" pitchFamily="2" charset="2"/>
              <a:buNone/>
            </a:pPr>
            <a:r>
              <a:rPr lang="de-DE" altLang="de-DE" sz="1200" dirty="0" smtClean="0">
                <a:sym typeface="Wingdings" pitchFamily="2" charset="2"/>
              </a:rPr>
              <a:t>	</a:t>
            </a:r>
            <a:r>
              <a:rPr lang="de-DE" altLang="de-DE" sz="1200" dirty="0" smtClean="0"/>
              <a:t> daher für geringere Druckkräfte sorgen, die lieber häufiger aufgebracht werden</a:t>
            </a:r>
          </a:p>
          <a:p>
            <a:pPr marL="180975" indent="-180975">
              <a:lnSpc>
                <a:spcPct val="80000"/>
              </a:lnSpc>
              <a:spcBef>
                <a:spcPct val="10000"/>
              </a:spcBef>
              <a:spcAft>
                <a:spcPct val="10000"/>
              </a:spcAft>
              <a:buFontTx/>
              <a:buChar char="-"/>
            </a:pPr>
            <a:endParaRPr lang="de-DE" altLang="de-DE" sz="1200" dirty="0" smtClean="0"/>
          </a:p>
          <a:p>
            <a:pPr marL="180975" indent="-180975">
              <a:lnSpc>
                <a:spcPct val="80000"/>
              </a:lnSpc>
            </a:pP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3</a:t>
            </a:fld>
            <a:endParaRPr lang="de-DE" altLang="de-DE"/>
          </a:p>
        </p:txBody>
      </p:sp>
    </p:spTree>
    <p:extLst>
      <p:ext uri="{BB962C8B-B14F-4D97-AF65-F5344CB8AC3E}">
        <p14:creationId xmlns:p14="http://schemas.microsoft.com/office/powerpoint/2010/main" val="3333080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10000"/>
              </a:lnSpc>
              <a:spcBef>
                <a:spcPct val="20000"/>
              </a:spcBef>
              <a:spcAft>
                <a:spcPct val="20000"/>
              </a:spcAft>
              <a:buFont typeface="Wingdings" pitchFamily="2" charset="2"/>
              <a:buChar char="§"/>
            </a:pPr>
            <a:r>
              <a:rPr lang="de-DE" altLang="de-DE" sz="1200" dirty="0" smtClean="0"/>
              <a:t>Durch das Tragen von Lasten und das Erzeugen von Kräften wird die Wirbelsäule belastet. Die Höhe der Belastung ist meist jedoch wesentlich größer, als das Lastgewicht bzw. die erzeugte Kraft. Dies hängt mit der </a:t>
            </a:r>
            <a:r>
              <a:rPr lang="de-DE" altLang="de-DE" sz="1200" dirty="0" err="1" smtClean="0"/>
              <a:t>Momentenwirkung</a:t>
            </a:r>
            <a:r>
              <a:rPr lang="de-DE" altLang="de-DE" sz="1200" dirty="0" smtClean="0"/>
              <a:t> und den notwendigen Stabilisierungskräften zusammen. </a:t>
            </a:r>
          </a:p>
          <a:p>
            <a:pPr marL="180975" indent="-180975">
              <a:lnSpc>
                <a:spcPct val="110000"/>
              </a:lnSpc>
              <a:spcBef>
                <a:spcPct val="20000"/>
              </a:spcBef>
              <a:spcAft>
                <a:spcPct val="20000"/>
              </a:spcAft>
              <a:buFont typeface="Wingdings" pitchFamily="2" charset="2"/>
              <a:buChar char="§"/>
            </a:pPr>
            <a:r>
              <a:rPr lang="de-DE" altLang="de-DE" sz="1200" dirty="0" smtClean="0"/>
              <a:t>Betrachtet man die Kräfte in der Wirbelsäule, so setzen sich die Druckkräfte neben dem Eigengewicht aus dem Lastgewicht und den Muskelkräften zusammen. </a:t>
            </a:r>
          </a:p>
          <a:p>
            <a:pPr marL="180975" indent="-180975">
              <a:lnSpc>
                <a:spcPct val="110000"/>
              </a:lnSpc>
              <a:spcBef>
                <a:spcPct val="20000"/>
              </a:spcBef>
              <a:spcAft>
                <a:spcPct val="20000"/>
              </a:spcAft>
              <a:buFont typeface="Wingdings" pitchFamily="2" charset="2"/>
              <a:buChar char="§"/>
            </a:pPr>
            <a:r>
              <a:rPr lang="de-DE" altLang="de-DE" sz="1200" dirty="0" smtClean="0"/>
              <a:t>Die wirkenden Muskelkräfte können idealisiert über das </a:t>
            </a:r>
            <a:r>
              <a:rPr lang="de-DE" altLang="de-DE" sz="1200" dirty="0" err="1" smtClean="0"/>
              <a:t>Momentengleichgewicht</a:t>
            </a:r>
            <a:r>
              <a:rPr lang="de-DE" altLang="de-DE" sz="1200" dirty="0" smtClean="0"/>
              <a:t> berechnet werden: Sie entsprechen dem Verhältnis der Hebelarmlängen </a:t>
            </a:r>
            <a:r>
              <a:rPr lang="de-DE" altLang="de-DE" sz="1200" i="0" dirty="0" smtClean="0"/>
              <a:t>Hand-Wirbelsäule und Muskel-Wirbelsäule multipliziert </a:t>
            </a:r>
            <a:r>
              <a:rPr lang="de-DE" altLang="de-DE" sz="1200" dirty="0" smtClean="0"/>
              <a:t>mit dem Lastgewicht.</a:t>
            </a:r>
          </a:p>
          <a:p>
            <a:pPr marL="180975" indent="-180975">
              <a:lnSpc>
                <a:spcPct val="110000"/>
              </a:lnSpc>
              <a:spcBef>
                <a:spcPct val="20000"/>
              </a:spcBef>
              <a:spcAft>
                <a:spcPct val="20000"/>
              </a:spcAft>
              <a:buFont typeface="Wingdings" pitchFamily="2" charset="2"/>
              <a:buChar char="§"/>
            </a:pPr>
            <a:r>
              <a:rPr lang="de-DE" altLang="de-DE" sz="1200" dirty="0" smtClean="0"/>
              <a:t>Das Moment Last x Hebelarm (Hebellänge Hand - Wirbelsäule) wird also durch ein gleich großes Gegenmoment an der </a:t>
            </a:r>
            <a:r>
              <a:rPr lang="de-DE" altLang="de-DE" sz="1200" dirty="0" err="1" smtClean="0"/>
              <a:t>Streckermuskulatur</a:t>
            </a:r>
            <a:r>
              <a:rPr lang="de-DE" altLang="de-DE" sz="1200" dirty="0" smtClean="0"/>
              <a:t> (Hebellänge: Länge des Dornfortsatzes) der Wirbelsäule aufgebracht.</a:t>
            </a:r>
          </a:p>
          <a:p>
            <a:pPr marL="180975" indent="-180975">
              <a:lnSpc>
                <a:spcPct val="110000"/>
              </a:lnSpc>
              <a:spcBef>
                <a:spcPct val="20000"/>
              </a:spcBef>
              <a:spcAft>
                <a:spcPct val="20000"/>
              </a:spcAft>
              <a:buFont typeface="Wingdings" pitchFamily="2" charset="2"/>
              <a:buChar char="§"/>
            </a:pPr>
            <a:r>
              <a:rPr lang="de-DE" altLang="de-DE" sz="1200" dirty="0" smtClean="0"/>
              <a:t>Angenommene Werte im Beispiel: ein im mittleren Abstand zum Körper (L1=50cm) getragenes Gewicht von 10 kg bei einem angenommenen Abstand </a:t>
            </a:r>
            <a:r>
              <a:rPr lang="de-DE" altLang="de-DE" sz="1200" i="0" dirty="0" smtClean="0"/>
              <a:t>Muskel-Wirbelsäule</a:t>
            </a:r>
            <a:r>
              <a:rPr lang="de-DE" altLang="de-DE" sz="1200" dirty="0" smtClean="0"/>
              <a:t> von 5cm </a:t>
            </a:r>
          </a:p>
          <a:p>
            <a:pPr marL="180975" indent="-180975">
              <a:lnSpc>
                <a:spcPct val="110000"/>
              </a:lnSpc>
              <a:spcBef>
                <a:spcPct val="20000"/>
              </a:spcBef>
              <a:spcAft>
                <a:spcPct val="20000"/>
              </a:spcAft>
              <a:buFont typeface="Wingdings" pitchFamily="2" charset="2"/>
              <a:buChar char="§"/>
            </a:pPr>
            <a:r>
              <a:rPr lang="de-DE" altLang="de-DE" sz="1200" dirty="0" smtClean="0"/>
              <a:t>Die berechneten Muskelkräfte könnte man sich vorstellen wie ein Gewicht von (50/5)*10 kg = 100 kg </a:t>
            </a:r>
            <a:r>
              <a:rPr lang="de-DE" altLang="de-DE" sz="1200" b="0" i="0" dirty="0" smtClean="0"/>
              <a:t>(Hebelgesetz).</a:t>
            </a:r>
          </a:p>
          <a:p>
            <a:pPr marL="180975" indent="-180975">
              <a:lnSpc>
                <a:spcPct val="110000"/>
              </a:lnSpc>
              <a:spcBef>
                <a:spcPct val="20000"/>
              </a:spcBef>
              <a:spcAft>
                <a:spcPct val="20000"/>
              </a:spcAft>
              <a:buFont typeface="Wingdings" pitchFamily="2" charset="2"/>
              <a:buChar char="§"/>
            </a:pPr>
            <a:r>
              <a:rPr lang="de-DE" altLang="de-DE" sz="1200" dirty="0" smtClean="0"/>
              <a:t>Die Druckkräfte in der Wirbelsäule entsprächen 10kg + 100kg = 110kg auf dem Kopf getragen (plus den hier nicht betrachteten Auswirkungen des Eigengewichts der Körperteile). </a:t>
            </a:r>
          </a:p>
          <a:p>
            <a:pPr marL="180975" indent="-180975">
              <a:lnSpc>
                <a:spcPct val="110000"/>
              </a:lnSpc>
              <a:spcBef>
                <a:spcPct val="20000"/>
              </a:spcBef>
              <a:spcAft>
                <a:spcPct val="20000"/>
              </a:spcAft>
              <a:buFont typeface="Wingdings" pitchFamily="2" charset="2"/>
              <a:buChar char="§"/>
            </a:pPr>
            <a:r>
              <a:rPr lang="de-DE" altLang="de-DE" sz="1200" dirty="0" smtClean="0"/>
              <a:t>Auch in aufrechter Körperhaltung starke Beanspruchung, wenn mit vorgehaltenen Armen Kraft aufgebracht oder Lasten manipuliert werden müssen</a:t>
            </a:r>
            <a:br>
              <a:rPr lang="de-DE" altLang="de-DE" sz="1200" dirty="0" smtClean="0"/>
            </a:br>
            <a:r>
              <a:rPr lang="de-DE" altLang="de-DE" sz="1200" dirty="0" smtClean="0">
                <a:sym typeface="Wingdings" pitchFamily="2" charset="2"/>
              </a:rPr>
              <a:t> Hebelarme so gering wie möglich halten, körpernahes Hantieren</a:t>
            </a: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4</a:t>
            </a:fld>
            <a:endParaRPr lang="de-DE" altLang="de-DE"/>
          </a:p>
        </p:txBody>
      </p:sp>
    </p:spTree>
    <p:extLst>
      <p:ext uri="{BB962C8B-B14F-4D97-AF65-F5344CB8AC3E}">
        <p14:creationId xmlns:p14="http://schemas.microsoft.com/office/powerpoint/2010/main" val="2938712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t>Das Modell zeigt, welche Kräfte und Hebelarme am Oberkörper wirken, um Moment und Kraft am Lenden-Kreuzbein zu berechnen.</a:t>
            </a:r>
          </a:p>
          <a:p>
            <a:r>
              <a:rPr lang="de-DE" altLang="de-DE" sz="1200" dirty="0" smtClean="0"/>
              <a:t>Die Momente setzen sich aus Teilmomenten zusammen.</a:t>
            </a:r>
          </a:p>
          <a:p>
            <a:r>
              <a:rPr lang="de-DE" altLang="de-DE" sz="1200" dirty="0" smtClean="0"/>
              <a:t>Die Körperhaltung hat damit wesentlichen Einfluss auf den Gesamt-Hebelarm und die angreifenden Kräfte an L5-S1.</a:t>
            </a:r>
          </a:p>
          <a:p>
            <a:r>
              <a:rPr lang="de-DE" altLang="de-DE" sz="1200" dirty="0" smtClean="0"/>
              <a:t>Kenngrößen der Belastung der Lendenwirbelsäule:</a:t>
            </a:r>
          </a:p>
          <a:p>
            <a:pPr marL="171450" indent="-171450">
              <a:buFontTx/>
              <a:buChar char="-"/>
            </a:pPr>
            <a:r>
              <a:rPr lang="de-DE" altLang="de-DE" sz="1200" dirty="0" smtClean="0"/>
              <a:t>Beugemoment nach vorn</a:t>
            </a:r>
          </a:p>
          <a:p>
            <a:pPr marL="171450" indent="-171450">
              <a:buFontTx/>
              <a:buChar char="-"/>
            </a:pPr>
            <a:r>
              <a:rPr lang="de-DE" altLang="de-DE" sz="1200" dirty="0" smtClean="0"/>
              <a:t>Druck-, Scherkräfte am Lenden-Kreuzbein-Übergang L5-S1 (Auflagekraft an L5-S1 mit den Komponenten</a:t>
            </a:r>
            <a:r>
              <a:rPr lang="de-DE" altLang="de-DE" sz="1200" baseline="0" dirty="0" smtClean="0"/>
              <a:t> Druck- und Scherkraft)</a:t>
            </a:r>
            <a:endParaRPr lang="de-DE" altLang="de-DE" sz="1200" dirty="0" smtClean="0"/>
          </a:p>
          <a:p>
            <a:pPr marL="0" indent="0">
              <a:buFontTx/>
              <a:buNone/>
            </a:pPr>
            <a:r>
              <a:rPr lang="de-DE" altLang="de-DE" sz="1200" dirty="0" smtClean="0"/>
              <a:t>Ausübung von Beugemomenten nach vorn über</a:t>
            </a:r>
            <a:r>
              <a:rPr lang="de-DE" altLang="de-DE" sz="1200" baseline="0" dirty="0" smtClean="0"/>
              <a:t> eine i</a:t>
            </a:r>
            <a:r>
              <a:rPr lang="de-DE" altLang="de-DE" sz="1200" dirty="0" smtClean="0"/>
              <a:t>n den Händen gehaltene Last</a:t>
            </a:r>
            <a:r>
              <a:rPr lang="de-DE" altLang="de-DE" sz="1200" baseline="0" dirty="0" smtClean="0"/>
              <a:t> sowie über Körperteile oberhalb von L5-S1 mit</a:t>
            </a:r>
            <a:r>
              <a:rPr lang="de-DE" altLang="de-DE" sz="1200" dirty="0" smtClean="0"/>
              <a:t> haltungsabhängigen Hebelarmen</a:t>
            </a:r>
          </a:p>
          <a:p>
            <a:pPr marL="171450" indent="-171450">
              <a:buFontTx/>
              <a:buChar char="-"/>
            </a:pPr>
            <a:r>
              <a:rPr lang="de-DE" altLang="de-DE" sz="1200" dirty="0" smtClean="0"/>
              <a:t>Beugemoment = Aufrichtmoment </a:t>
            </a:r>
            <a:r>
              <a:rPr lang="de-DE" altLang="de-DE" sz="1200" dirty="0" smtClean="0">
                <a:sym typeface="Wingdings" panose="05000000000000000000" pitchFamily="2" charset="2"/>
              </a:rPr>
              <a:t> daraus Berechnung einer Rückenmuskelkraft</a:t>
            </a:r>
          </a:p>
          <a:p>
            <a:pPr marL="171450" indent="-171450">
              <a:buFontTx/>
              <a:buChar char="-"/>
            </a:pPr>
            <a:r>
              <a:rPr lang="de-DE" altLang="de-DE" sz="1200" dirty="0" smtClean="0">
                <a:sym typeface="Wingdings" panose="05000000000000000000" pitchFamily="2" charset="2"/>
              </a:rPr>
              <a:t>Summe aus Last-, Körpergewichts-, Muskelkräften = Auflagekraft an L5-S1</a:t>
            </a: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5</a:t>
            </a:fld>
            <a:endParaRPr lang="de-DE" altLang="de-DE"/>
          </a:p>
        </p:txBody>
      </p:sp>
    </p:spTree>
    <p:extLst>
      <p:ext uri="{BB962C8B-B14F-4D97-AF65-F5344CB8AC3E}">
        <p14:creationId xmlns:p14="http://schemas.microsoft.com/office/powerpoint/2010/main" val="1757406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342900">
              <a:lnSpc>
                <a:spcPct val="110000"/>
              </a:lnSpc>
              <a:spcBef>
                <a:spcPct val="10000"/>
              </a:spcBef>
              <a:spcAft>
                <a:spcPct val="10000"/>
              </a:spcAft>
              <a:buFont typeface="Wingdings" pitchFamily="2" charset="2"/>
              <a:buChar char="§"/>
            </a:pPr>
            <a:r>
              <a:rPr lang="de-DE" altLang="de-DE" sz="1200" dirty="0" smtClean="0"/>
              <a:t>Wirbelkörper-Bandscheibenverbund lässt</a:t>
            </a:r>
            <a:r>
              <a:rPr lang="de-DE" altLang="de-DE" sz="1200" baseline="0" dirty="0" smtClean="0"/>
              <a:t> nur bis zu bestimmten Grenzen innere Spannungen zu; bei deren Überschreitung können Schäden an der Wirbelsäule auftreten</a:t>
            </a:r>
          </a:p>
          <a:p>
            <a:pPr marL="0" indent="0" defTabSz="342900">
              <a:lnSpc>
                <a:spcPct val="110000"/>
              </a:lnSpc>
              <a:spcBef>
                <a:spcPct val="10000"/>
              </a:spcBef>
              <a:spcAft>
                <a:spcPct val="10000"/>
              </a:spcAft>
              <a:buFont typeface="Wingdings" pitchFamily="2" charset="2"/>
              <a:buNone/>
            </a:pPr>
            <a:r>
              <a:rPr lang="de-DE" altLang="de-DE" sz="1200" baseline="0" dirty="0" smtClean="0">
                <a:sym typeface="Wingdings" panose="05000000000000000000" pitchFamily="2" charset="2"/>
              </a:rPr>
              <a:t> d. h. äußere Kräfte sind zu begrenzen</a:t>
            </a:r>
          </a:p>
          <a:p>
            <a:pPr marL="180975" indent="-180975" defTabSz="342900">
              <a:lnSpc>
                <a:spcPct val="110000"/>
              </a:lnSpc>
              <a:spcBef>
                <a:spcPct val="10000"/>
              </a:spcBef>
              <a:spcAft>
                <a:spcPct val="10000"/>
              </a:spcAft>
              <a:buFont typeface="Wingdings" pitchFamily="2" charset="2"/>
              <a:buChar char="§"/>
            </a:pPr>
            <a:r>
              <a:rPr lang="de-DE" altLang="de-DE" sz="1200" baseline="0" dirty="0" smtClean="0">
                <a:sym typeface="Wingdings" panose="05000000000000000000" pitchFamily="2" charset="2"/>
              </a:rPr>
              <a:t>Bewertung der biomechanischen Belastbarkeit über Druckkräfte an L5-S1</a:t>
            </a:r>
          </a:p>
          <a:p>
            <a:pPr marL="180975" indent="-180975" defTabSz="342900">
              <a:lnSpc>
                <a:spcPct val="110000"/>
              </a:lnSpc>
              <a:spcBef>
                <a:spcPct val="10000"/>
              </a:spcBef>
              <a:spcAft>
                <a:spcPct val="10000"/>
              </a:spcAft>
              <a:buFont typeface="Wingdings" pitchFamily="2" charset="2"/>
              <a:buChar char="§"/>
            </a:pPr>
            <a:r>
              <a:rPr lang="de-DE" altLang="de-DE" sz="1200" baseline="0" dirty="0" smtClean="0">
                <a:sym typeface="Wingdings" panose="05000000000000000000" pitchFamily="2" charset="2"/>
              </a:rPr>
              <a:t>Vergleichswerte zur Festigkeit der Wirbelsäule vorhanden (Bruchfestigkeitskennwerte)</a:t>
            </a:r>
          </a:p>
          <a:p>
            <a:pPr marL="0" indent="0" defTabSz="342900">
              <a:lnSpc>
                <a:spcPct val="110000"/>
              </a:lnSpc>
              <a:spcBef>
                <a:spcPct val="10000"/>
              </a:spcBef>
              <a:spcAft>
                <a:spcPct val="10000"/>
              </a:spcAft>
              <a:buFont typeface="Wingdings" pitchFamily="2" charset="2"/>
              <a:buNone/>
            </a:pPr>
            <a:r>
              <a:rPr lang="de-DE" altLang="de-DE" sz="1200" baseline="0" dirty="0" smtClean="0">
                <a:sym typeface="Wingdings" panose="05000000000000000000" pitchFamily="2" charset="2"/>
              </a:rPr>
              <a:t> sog. „Dortmunder Richtwerte“</a:t>
            </a:r>
            <a:endParaRPr lang="de-DE" altLang="de-DE" sz="1200" dirty="0" smtClean="0"/>
          </a:p>
          <a:p>
            <a:pPr marL="180975" indent="-180975" defTabSz="342900">
              <a:lnSpc>
                <a:spcPct val="110000"/>
              </a:lnSpc>
              <a:spcBef>
                <a:spcPct val="10000"/>
              </a:spcBef>
              <a:spcAft>
                <a:spcPct val="10000"/>
              </a:spcAft>
              <a:buFont typeface="Wingdings" pitchFamily="2" charset="2"/>
              <a:buChar char="§"/>
            </a:pPr>
            <a:r>
              <a:rPr lang="de-DE" altLang="de-DE" sz="1200" dirty="0" smtClean="0"/>
              <a:t>Belastungsgrenzen für axiale Druckkräfte: Maximalwerte, unterhalb derer noch kein Überlastungs- oder Schädigungsrisiko vorhanden ist</a:t>
            </a:r>
            <a:br>
              <a:rPr lang="de-DE" altLang="de-DE" sz="1200" dirty="0" smtClean="0"/>
            </a:br>
            <a:r>
              <a:rPr lang="de-DE" altLang="de-DE" sz="1200" dirty="0" smtClean="0">
                <a:sym typeface="Wingdings" pitchFamily="2" charset="2"/>
              </a:rPr>
              <a:t> </a:t>
            </a:r>
            <a:r>
              <a:rPr lang="de-DE" altLang="de-DE" sz="1200" dirty="0" smtClean="0"/>
              <a:t>Grenzwert altersabhängig: durchschnittlich 3500 N (75% der Frauen, 99% der Männer können dabei Last heben)</a:t>
            </a:r>
            <a:br>
              <a:rPr lang="de-DE" altLang="de-DE" sz="1200" dirty="0" smtClean="0"/>
            </a:br>
            <a:r>
              <a:rPr lang="de-DE" altLang="de-DE" sz="1200" dirty="0" smtClean="0">
                <a:sym typeface="Wingdings" pitchFamily="2" charset="2"/>
              </a:rPr>
              <a:t> </a:t>
            </a:r>
            <a:r>
              <a:rPr lang="de-DE" altLang="de-DE" sz="1200" dirty="0" smtClean="0"/>
              <a:t>Da Frauen eine geringere Wirbelfläche haben, liegen deren Belastungsgrenzen unter denen von Männern.</a:t>
            </a:r>
            <a:br>
              <a:rPr lang="de-DE" altLang="de-DE" sz="1200" dirty="0" smtClean="0"/>
            </a:br>
            <a:r>
              <a:rPr lang="de-DE" altLang="de-DE" sz="1200" dirty="0" smtClean="0">
                <a:sym typeface="Wingdings" pitchFamily="2" charset="2"/>
              </a:rPr>
              <a:t> </a:t>
            </a:r>
            <a:r>
              <a:rPr lang="de-DE" altLang="de-DE" sz="1200" dirty="0" smtClean="0"/>
              <a:t>3200 N sind für Frauen z. B.  beim vorgeneigten körpernahen Handling von knapp 20 kg Last erreicht (s. dazu im Diagramm nächste Folie). </a:t>
            </a:r>
          </a:p>
          <a:p>
            <a:pPr marL="180975" indent="-180975" defTabSz="342900">
              <a:lnSpc>
                <a:spcPct val="110000"/>
              </a:lnSpc>
              <a:spcBef>
                <a:spcPct val="10000"/>
              </a:spcBef>
              <a:spcAft>
                <a:spcPct val="10000"/>
              </a:spcAft>
              <a:buFont typeface="Wingdings" pitchFamily="2" charset="2"/>
              <a:buChar char="§"/>
            </a:pPr>
            <a:endParaRPr lang="de-DE" altLang="de-DE" sz="1200" dirty="0" smtClean="0"/>
          </a:p>
          <a:p>
            <a:pPr marL="180975" indent="-180975" defTabSz="342900">
              <a:lnSpc>
                <a:spcPct val="110000"/>
              </a:lnSpc>
              <a:spcBef>
                <a:spcPct val="10000"/>
              </a:spcBef>
              <a:spcAft>
                <a:spcPct val="10000"/>
              </a:spcAft>
              <a:buFont typeface="Wingdings" pitchFamily="2" charset="2"/>
              <a:buNone/>
            </a:pPr>
            <a:r>
              <a:rPr lang="de-DE" altLang="de-DE" sz="1200" dirty="0" smtClean="0"/>
              <a:t>d.h.: besonders belastete Personengruppen sind: Frauen, Ältere, Leistungsgewandelte, Jugendliche</a:t>
            </a:r>
          </a:p>
          <a:p>
            <a:pPr marL="180975" indent="-180975" defTabSz="342900">
              <a:lnSpc>
                <a:spcPct val="110000"/>
              </a:lnSpc>
              <a:spcBef>
                <a:spcPct val="10000"/>
              </a:spcBef>
              <a:spcAft>
                <a:spcPct val="10000"/>
              </a:spcAft>
              <a:buFont typeface="Wingdings" pitchFamily="2" charset="2"/>
              <a:buNone/>
            </a:pPr>
            <a:endParaRPr lang="de-DE" altLang="de-DE" sz="1200" dirty="0" smtClean="0"/>
          </a:p>
          <a:p>
            <a:pPr marL="180975" indent="-180975" defTabSz="342900">
              <a:lnSpc>
                <a:spcPct val="110000"/>
              </a:lnSpc>
              <a:spcBef>
                <a:spcPct val="10000"/>
              </a:spcBef>
              <a:spcAft>
                <a:spcPct val="10000"/>
              </a:spcAft>
              <a:buFont typeface="Wingdings" pitchFamily="2" charset="2"/>
              <a:buNone/>
            </a:pPr>
            <a:r>
              <a:rPr lang="de-DE" altLang="de-DE" sz="1200" dirty="0" smtClean="0"/>
              <a:t>Ein Ansatz der biomechanischen Gefährdungsbeurteilung</a:t>
            </a:r>
            <a:r>
              <a:rPr lang="de-DE" altLang="de-DE" sz="1200" baseline="0" dirty="0" smtClean="0"/>
              <a:t> auf Grundlage von Druckkraftwerten nach </a:t>
            </a:r>
            <a:r>
              <a:rPr lang="de-DE" altLang="de-DE" sz="1200" baseline="0" dirty="0" err="1" smtClean="0"/>
              <a:t>Hecktor</a:t>
            </a:r>
            <a:r>
              <a:rPr lang="de-DE" altLang="de-DE" sz="1200" baseline="0" dirty="0" smtClean="0"/>
              <a:t>/Schaub/Jäger zeigt die untere Tabelle</a:t>
            </a:r>
          </a:p>
          <a:p>
            <a:pPr marL="180975" indent="-180975" defTabSz="342900">
              <a:lnSpc>
                <a:spcPct val="110000"/>
              </a:lnSpc>
              <a:spcBef>
                <a:spcPct val="10000"/>
              </a:spcBef>
              <a:spcAft>
                <a:spcPct val="10000"/>
              </a:spcAft>
              <a:buFont typeface="Wingdings" pitchFamily="2" charset="2"/>
              <a:buNone/>
            </a:pPr>
            <a:r>
              <a:rPr lang="de-DE" altLang="de-DE" sz="1200" baseline="0" dirty="0" smtClean="0"/>
              <a:t>Schädigungsrisiko:</a:t>
            </a:r>
          </a:p>
          <a:p>
            <a:pPr marL="180975" indent="-180975" defTabSz="342900">
              <a:lnSpc>
                <a:spcPct val="110000"/>
              </a:lnSpc>
              <a:spcBef>
                <a:spcPct val="10000"/>
              </a:spcBef>
              <a:spcAft>
                <a:spcPct val="10000"/>
              </a:spcAft>
              <a:buFont typeface="Wingdings"/>
              <a:buChar char="à"/>
            </a:pPr>
            <a:r>
              <a:rPr lang="de-DE" altLang="de-DE" sz="1200" baseline="0" dirty="0" smtClean="0"/>
              <a:t>gering:		 	Ampelfarbe grün</a:t>
            </a:r>
          </a:p>
          <a:p>
            <a:pPr marL="180975" indent="-180975" defTabSz="342900">
              <a:lnSpc>
                <a:spcPct val="110000"/>
              </a:lnSpc>
              <a:spcBef>
                <a:spcPct val="10000"/>
              </a:spcBef>
              <a:spcAft>
                <a:spcPct val="10000"/>
              </a:spcAft>
              <a:buFont typeface="Wingdings"/>
              <a:buChar char="à"/>
            </a:pPr>
            <a:r>
              <a:rPr lang="de-DE" altLang="de-DE" sz="1200" baseline="0" dirty="0" smtClean="0">
                <a:sym typeface="Wingdings" panose="05000000000000000000" pitchFamily="2" charset="2"/>
              </a:rPr>
              <a:t>möglich: 		Ampelfarbe gelb</a:t>
            </a:r>
          </a:p>
          <a:p>
            <a:pPr marL="180975" indent="-180975" defTabSz="342900">
              <a:lnSpc>
                <a:spcPct val="110000"/>
              </a:lnSpc>
              <a:spcBef>
                <a:spcPct val="10000"/>
              </a:spcBef>
              <a:spcAft>
                <a:spcPct val="10000"/>
              </a:spcAft>
              <a:buFont typeface="Wingdings"/>
              <a:buChar char="à"/>
            </a:pPr>
            <a:r>
              <a:rPr lang="de-DE" altLang="de-DE" sz="1200" baseline="0" dirty="0" smtClean="0">
                <a:sym typeface="Wingdings" panose="05000000000000000000" pitchFamily="2" charset="2"/>
              </a:rPr>
              <a:t>wahrscheinlich: 	Ampelfarbe rot</a:t>
            </a:r>
            <a:endParaRPr lang="de-DE" altLang="de-DE" sz="1200" dirty="0" smtClean="0"/>
          </a:p>
          <a:p>
            <a:pPr marL="180975" indent="-180975" defTabSz="342900">
              <a:lnSpc>
                <a:spcPct val="80000"/>
              </a:lnSpc>
            </a:pPr>
            <a:r>
              <a:rPr lang="de-DE" altLang="de-DE" sz="1200" dirty="0" smtClean="0"/>
              <a:t>	</a:t>
            </a:r>
          </a:p>
          <a:p>
            <a:pPr marL="180975" indent="-180975" defTabSz="342900">
              <a:lnSpc>
                <a:spcPct val="80000"/>
              </a:lnSpc>
            </a:pPr>
            <a:r>
              <a:rPr lang="de-DE" altLang="de-DE" sz="1200" dirty="0" smtClean="0"/>
              <a:t>In</a:t>
            </a:r>
            <a:r>
              <a:rPr lang="de-DE" altLang="de-DE" sz="1200" baseline="0" dirty="0" smtClean="0"/>
              <a:t> A</a:t>
            </a:r>
            <a:r>
              <a:rPr lang="de-DE" altLang="de-DE" sz="1200" dirty="0" smtClean="0"/>
              <a:t>bhängigkeit von Körperhaltung und Armreichweite können Druckkräfte abgeschätzt (s. nächste Folie) und den Risikobereichen</a:t>
            </a:r>
            <a:r>
              <a:rPr lang="de-DE" altLang="de-DE" sz="1200" baseline="0" dirty="0" smtClean="0"/>
              <a:t> oben zugeordnet werden</a:t>
            </a:r>
          </a:p>
          <a:p>
            <a:pPr marL="180975" indent="-180975" defTabSz="342900">
              <a:lnSpc>
                <a:spcPct val="80000"/>
              </a:lnSpc>
            </a:pPr>
            <a:r>
              <a:rPr lang="de-DE" altLang="de-DE" sz="1200" baseline="0" dirty="0" smtClean="0"/>
              <a:t>Darüber ist es möglich, Handlungserfordernisse zu erkennen und Gestaltungsmaßnahmen zu überprüfen.</a:t>
            </a: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6</a:t>
            </a:fld>
            <a:endParaRPr lang="de-DE" altLang="de-DE"/>
          </a:p>
        </p:txBody>
      </p:sp>
    </p:spTree>
    <p:extLst>
      <p:ext uri="{BB962C8B-B14F-4D97-AF65-F5344CB8AC3E}">
        <p14:creationId xmlns:p14="http://schemas.microsoft.com/office/powerpoint/2010/main" val="766410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342900">
              <a:lnSpc>
                <a:spcPct val="110000"/>
              </a:lnSpc>
              <a:spcBef>
                <a:spcPct val="10000"/>
              </a:spcBef>
              <a:spcAft>
                <a:spcPct val="10000"/>
              </a:spcAft>
              <a:buFont typeface="Wingdings" pitchFamily="2" charset="2"/>
              <a:buChar char="§"/>
            </a:pPr>
            <a:r>
              <a:rPr lang="de-DE" altLang="de-DE" sz="1200" dirty="0" smtClean="0"/>
              <a:t>Auf Folie 4 wurden überschlägig ca. 1100 N für das Halten einer 10 kg Last mit vorgestreckten Armen in aufrechter Position berechnet.</a:t>
            </a:r>
          </a:p>
          <a:p>
            <a:pPr marL="180975" indent="-180975" defTabSz="342900">
              <a:lnSpc>
                <a:spcPct val="110000"/>
              </a:lnSpc>
              <a:spcBef>
                <a:spcPct val="10000"/>
              </a:spcBef>
              <a:spcAft>
                <a:spcPct val="10000"/>
              </a:spcAft>
              <a:buFont typeface="Wingdings" pitchFamily="2" charset="2"/>
              <a:buChar char="§"/>
            </a:pPr>
            <a:r>
              <a:rPr lang="de-DE" altLang="de-DE" sz="1200" dirty="0" smtClean="0"/>
              <a:t>In den Diagrammen sind Druckkraftkurven für die Abhängigkeit der axialen lumbalen Druckkraft von der Höhe der Last, Armhaltung und Rumpfvorneigung aufgetragen.</a:t>
            </a:r>
            <a:br>
              <a:rPr lang="de-DE" altLang="de-DE" sz="1200" dirty="0" smtClean="0"/>
            </a:br>
            <a:r>
              <a:rPr lang="de-DE" altLang="de-DE" sz="1200" dirty="0" smtClean="0">
                <a:sym typeface="Wingdings" pitchFamily="2" charset="2"/>
              </a:rPr>
              <a:t> </a:t>
            </a:r>
            <a:r>
              <a:rPr lang="de-DE" altLang="de-DE" sz="1200" dirty="0" smtClean="0"/>
              <a:t>Linkes Diagramm: körpernahes Handling</a:t>
            </a:r>
            <a:br>
              <a:rPr lang="de-DE" altLang="de-DE" sz="1200" dirty="0" smtClean="0"/>
            </a:br>
            <a:r>
              <a:rPr lang="de-DE" altLang="de-DE" sz="1200" dirty="0" smtClean="0">
                <a:sym typeface="Wingdings" pitchFamily="2" charset="2"/>
              </a:rPr>
              <a:t></a:t>
            </a:r>
            <a:r>
              <a:rPr lang="de-DE" altLang="de-DE" sz="1200" dirty="0" smtClean="0"/>
              <a:t> Mittleres Diagramm: mittlerer Hebelarm</a:t>
            </a:r>
            <a:br>
              <a:rPr lang="de-DE" altLang="de-DE" sz="1200" dirty="0" smtClean="0"/>
            </a:br>
            <a:r>
              <a:rPr lang="de-DE" altLang="de-DE" sz="1200" dirty="0" smtClean="0">
                <a:sym typeface="Wingdings" pitchFamily="2" charset="2"/>
              </a:rPr>
              <a:t> </a:t>
            </a:r>
            <a:r>
              <a:rPr lang="de-DE" altLang="de-DE" sz="1200" dirty="0" smtClean="0"/>
              <a:t>Rechtes Diagramm: vorgestreckte Arme</a:t>
            </a:r>
          </a:p>
          <a:p>
            <a:pPr marL="180975" indent="-180975" defTabSz="342900">
              <a:lnSpc>
                <a:spcPct val="110000"/>
              </a:lnSpc>
              <a:spcBef>
                <a:spcPct val="10000"/>
              </a:spcBef>
              <a:spcAft>
                <a:spcPct val="10000"/>
              </a:spcAft>
              <a:buFont typeface="Wingdings" pitchFamily="2" charset="2"/>
              <a:buChar char="§"/>
            </a:pPr>
            <a:r>
              <a:rPr lang="de-DE" altLang="de-DE" sz="1200" dirty="0" smtClean="0"/>
              <a:t>Aus den rechten Druckkraftkurven liest man für den obigen Belastungsfall sogar ca. 2000 N ab, da die Berechnung auf einem zweidimensionalen biomechanischen Modell mit Beachtung von Teilmomenten beruht.</a:t>
            </a:r>
          </a:p>
          <a:p>
            <a:pPr marL="180975" indent="-180975" defTabSz="342900">
              <a:lnSpc>
                <a:spcPct val="110000"/>
              </a:lnSpc>
              <a:spcBef>
                <a:spcPct val="10000"/>
              </a:spcBef>
              <a:spcAft>
                <a:spcPct val="10000"/>
              </a:spcAft>
              <a:buFont typeface="Wingdings" pitchFamily="2" charset="2"/>
              <a:buChar char="§"/>
            </a:pPr>
            <a:r>
              <a:rPr lang="de-DE" altLang="de-DE" sz="1200" dirty="0" smtClean="0"/>
              <a:t>Erkennbar ist, dass die Druckkraft mit zunehmendem Lastgewicht und mit größerem Hebelarm ansteigt. Der Einfluss der Rumpfneigung ist körpernah bei etwa 60° am größten, bei 90° nimmt die Kraft wieder ab, da sich die Last wieder näher an der Wirbelsäule befindet; allerdings nur rein rechnerisch: Die Gefährdung der Wirbelsäule bei 90°  ist trotzdem gegeben, da eine ungleiche Druckverteilung auf den Wirbelkörpern und auf der Bandscheibe auftritt (s. Folie 2, Bild oben links)</a:t>
            </a:r>
          </a:p>
          <a:p>
            <a:pPr marL="180975" indent="-180975" defTabSz="342900">
              <a:lnSpc>
                <a:spcPct val="110000"/>
              </a:lnSpc>
              <a:spcBef>
                <a:spcPct val="10000"/>
              </a:spcBef>
              <a:spcAft>
                <a:spcPct val="10000"/>
              </a:spcAft>
              <a:buFont typeface="Wingdings" pitchFamily="2" charset="2"/>
              <a:buChar char="§"/>
            </a:pPr>
            <a:r>
              <a:rPr lang="de-DE" altLang="de-DE" sz="1200" dirty="0" smtClean="0"/>
              <a:t>Je größer die Entfernung</a:t>
            </a:r>
            <a:r>
              <a:rPr lang="de-DE" altLang="de-DE" sz="1200" baseline="0" dirty="0" smtClean="0"/>
              <a:t> der Last zum Körper, desto eher tritt ein Druckkraftmaximum auf</a:t>
            </a:r>
            <a:endParaRPr lang="de-DE" altLang="de-DE" sz="1200" dirty="0" smtClean="0"/>
          </a:p>
          <a:p>
            <a:pPr marL="180975" indent="-180975" defTabSz="342900">
              <a:lnSpc>
                <a:spcPct val="80000"/>
              </a:lnSpc>
            </a:pPr>
            <a:r>
              <a:rPr lang="de-DE" altLang="de-DE" sz="1200" dirty="0" smtClean="0"/>
              <a:t>	</a:t>
            </a:r>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7</a:t>
            </a:fld>
            <a:endParaRPr lang="de-DE" altLang="de-DE"/>
          </a:p>
        </p:txBody>
      </p:sp>
    </p:spTree>
    <p:extLst>
      <p:ext uri="{BB962C8B-B14F-4D97-AF65-F5344CB8AC3E}">
        <p14:creationId xmlns:p14="http://schemas.microsoft.com/office/powerpoint/2010/main" val="2884890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15000"/>
              </a:lnSpc>
              <a:spcBef>
                <a:spcPct val="5000"/>
              </a:spcBef>
              <a:spcAft>
                <a:spcPct val="20000"/>
              </a:spcAft>
              <a:buFont typeface="Wingdings" pitchFamily="2" charset="2"/>
              <a:buChar char="§"/>
            </a:pPr>
            <a:r>
              <a:rPr lang="de-DE" altLang="de-DE" sz="1200" dirty="0" smtClean="0"/>
              <a:t>gezeigt ist der Einfluss von Hubdistanz und Ausführungsdauer auf die Druckkrafthöhe</a:t>
            </a:r>
          </a:p>
          <a:p>
            <a:pPr marL="180975" indent="-180975">
              <a:lnSpc>
                <a:spcPct val="115000"/>
              </a:lnSpc>
              <a:spcBef>
                <a:spcPct val="5000"/>
              </a:spcBef>
              <a:spcAft>
                <a:spcPct val="20000"/>
              </a:spcAft>
              <a:buFont typeface="Wingdings" pitchFamily="2" charset="2"/>
              <a:buChar char="§"/>
            </a:pPr>
            <a:r>
              <a:rPr lang="de-DE" altLang="de-DE" sz="1200" dirty="0" smtClean="0"/>
              <a:t>bei statischer Berechnung hängt die Druckkrafthöhe hauptsächlich von der Hubdistanz ab, d.h. geringe </a:t>
            </a:r>
            <a:r>
              <a:rPr lang="de-DE" altLang="de-DE" sz="1200" dirty="0" err="1" smtClean="0"/>
              <a:t>Hubhöhen</a:t>
            </a:r>
            <a:r>
              <a:rPr lang="de-DE" altLang="de-DE" sz="1200" dirty="0" smtClean="0"/>
              <a:t> erzeugen geringere Druckkräfte als die Überwindung großer Distanzen, was besonders an der größeren Veränderung der Rumpfneigung (bei 10 cm auf 50 cm geringer als bei 10 cm auf 140 cm) liegt</a:t>
            </a:r>
          </a:p>
          <a:p>
            <a:pPr marL="180975" indent="-180975">
              <a:lnSpc>
                <a:spcPct val="115000"/>
              </a:lnSpc>
              <a:spcBef>
                <a:spcPct val="5000"/>
              </a:spcBef>
              <a:spcAft>
                <a:spcPct val="20000"/>
              </a:spcAft>
              <a:buFont typeface="Wingdings" pitchFamily="2" charset="2"/>
              <a:buChar char="§"/>
            </a:pPr>
            <a:r>
              <a:rPr lang="de-DE" altLang="de-DE" sz="1200" dirty="0" smtClean="0"/>
              <a:t>die Druckkraftkurven für statische Berechnungen gelten für Hebevorgänge, die extrem langsam ausgeführt werden, d. h. die deutlich langsamer als 2 s ausgeführt werden</a:t>
            </a:r>
            <a:br>
              <a:rPr lang="de-DE" altLang="de-DE" sz="1200" dirty="0" smtClean="0"/>
            </a:br>
            <a:r>
              <a:rPr lang="de-DE" altLang="de-DE" sz="1200" dirty="0" smtClean="0">
                <a:sym typeface="Wingdings" pitchFamily="2" charset="2"/>
              </a:rPr>
              <a:t> </a:t>
            </a:r>
            <a:r>
              <a:rPr lang="de-DE" altLang="de-DE" sz="1200" dirty="0" smtClean="0"/>
              <a:t>Vernachlässigung der Wirkung der Massenträgheit</a:t>
            </a:r>
          </a:p>
          <a:p>
            <a:pPr marL="180975" indent="-180975">
              <a:lnSpc>
                <a:spcPct val="115000"/>
              </a:lnSpc>
              <a:spcBef>
                <a:spcPct val="5000"/>
              </a:spcBef>
              <a:spcAft>
                <a:spcPct val="20000"/>
              </a:spcAft>
              <a:buFont typeface="Wingdings" pitchFamily="2" charset="2"/>
              <a:buChar char="§"/>
            </a:pPr>
            <a:r>
              <a:rPr lang="de-DE" altLang="de-DE" sz="1200" b="1" dirty="0" smtClean="0"/>
              <a:t>statische Berechnung</a:t>
            </a:r>
            <a:r>
              <a:rPr lang="de-DE" altLang="de-DE" sz="1200" dirty="0" smtClean="0"/>
              <a:t> (unterbrochene Linie): Bei gleicher Last, aber unterschiedlicher Ausführungsdauer treten etwa gleiche Druckkraftkurven auf </a:t>
            </a:r>
          </a:p>
          <a:p>
            <a:pPr marL="180975" indent="-180975">
              <a:lnSpc>
                <a:spcPct val="115000"/>
              </a:lnSpc>
              <a:spcBef>
                <a:spcPct val="5000"/>
              </a:spcBef>
              <a:spcAft>
                <a:spcPct val="20000"/>
              </a:spcAft>
              <a:buFont typeface="Wingdings" pitchFamily="2" charset="2"/>
              <a:buChar char="§"/>
            </a:pPr>
            <a:r>
              <a:rPr lang="de-DE" altLang="de-DE" sz="1200" dirty="0" smtClean="0"/>
              <a:t>korrespondierende Kurven nebeneinander stehender Diagramme nehmen gleiche Druckkräfte an, Kurven sind aber aufgrund kürzerer Zeitachse horizontal gestaucht</a:t>
            </a:r>
          </a:p>
          <a:p>
            <a:pPr marL="180975" indent="-180975">
              <a:lnSpc>
                <a:spcPct val="115000"/>
              </a:lnSpc>
              <a:spcBef>
                <a:spcPct val="5000"/>
              </a:spcBef>
              <a:spcAft>
                <a:spcPct val="20000"/>
              </a:spcAft>
              <a:buFont typeface="Wingdings" pitchFamily="2" charset="2"/>
              <a:buChar char="§"/>
            </a:pPr>
            <a:r>
              <a:rPr lang="de-DE" altLang="de-DE" sz="1200" dirty="0" smtClean="0"/>
              <a:t>die statische Berechnung ist also der dynamischen Berechnung hinterlegt und zeigt den Verlauf ohne Wirkung der Massenträgheit an</a:t>
            </a:r>
          </a:p>
          <a:p>
            <a:pPr marL="180975" indent="-180975">
              <a:lnSpc>
                <a:spcPct val="115000"/>
              </a:lnSpc>
              <a:spcBef>
                <a:spcPct val="5000"/>
              </a:spcBef>
              <a:spcAft>
                <a:spcPct val="20000"/>
              </a:spcAft>
              <a:buFont typeface="Wingdings" pitchFamily="2" charset="2"/>
              <a:buChar char="§"/>
            </a:pPr>
            <a:r>
              <a:rPr lang="de-DE" altLang="de-DE" sz="1200" b="1" dirty="0" smtClean="0"/>
              <a:t>dynamische Berechnungen</a:t>
            </a:r>
            <a:r>
              <a:rPr lang="de-DE" altLang="de-DE" sz="1200" dirty="0" smtClean="0"/>
              <a:t> (durchgehende Linie): Wirkung der Massenträgheit berücksichtigt </a:t>
            </a:r>
            <a:r>
              <a:rPr lang="de-DE" altLang="de-DE" sz="1200" dirty="0" smtClean="0">
                <a:sym typeface="Wingdings" pitchFamily="2" charset="2"/>
              </a:rPr>
              <a:t> Druckkräfte steigen bei Verkürzung der Ausführungsdauer stark an: Druckkraftspitzen, die sehr schädigend sein können</a:t>
            </a:r>
          </a:p>
          <a:p>
            <a:pPr marL="180975" indent="-180975">
              <a:lnSpc>
                <a:spcPct val="115000"/>
              </a:lnSpc>
              <a:spcBef>
                <a:spcPct val="5000"/>
              </a:spcBef>
              <a:spcAft>
                <a:spcPct val="20000"/>
              </a:spcAft>
              <a:buFont typeface="Wingdings" pitchFamily="2" charset="2"/>
              <a:buChar char="§"/>
            </a:pPr>
            <a:r>
              <a:rPr lang="de-DE" altLang="de-DE" sz="1200" dirty="0" smtClean="0"/>
              <a:t>die Höhe der Belastung ist besonders abhängig von der Hubdistanz und von der  Geschwindigkeit der Ausführung</a:t>
            </a:r>
          </a:p>
          <a:p>
            <a:pPr marL="180975" indent="-180975">
              <a:lnSpc>
                <a:spcPct val="115000"/>
              </a:lnSpc>
              <a:spcBef>
                <a:spcPct val="5000"/>
              </a:spcBef>
              <a:spcAft>
                <a:spcPct val="20000"/>
              </a:spcAft>
              <a:buFont typeface="Wingdings" pitchFamily="2" charset="2"/>
              <a:buNone/>
            </a:pPr>
            <a:endParaRPr lang="de-DE" altLang="de-DE" sz="1200" dirty="0" smtClean="0">
              <a:sym typeface="Wingdings" pitchFamily="2" charset="2"/>
            </a:endParaRPr>
          </a:p>
          <a:p>
            <a:pPr marL="180975" indent="-180975">
              <a:lnSpc>
                <a:spcPct val="115000"/>
              </a:lnSpc>
              <a:spcBef>
                <a:spcPct val="5000"/>
              </a:spcBef>
              <a:spcAft>
                <a:spcPct val="20000"/>
              </a:spcAft>
              <a:buFont typeface="Wingdings" pitchFamily="2" charset="2"/>
              <a:buChar char="§"/>
            </a:pPr>
            <a:r>
              <a:rPr lang="de-DE" altLang="de-DE" sz="1200" dirty="0" smtClean="0">
                <a:sym typeface="Wingdings" pitchFamily="2" charset="2"/>
              </a:rPr>
              <a:t>rechtes Diagramm: bei Wirkung der Massenträgheit und kürzerer Ausführungsdauer zeichnen sich Druckkraftspitzen ab</a:t>
            </a:r>
          </a:p>
          <a:p>
            <a:pPr marL="180975" indent="-180975">
              <a:lnSpc>
                <a:spcPct val="115000"/>
              </a:lnSpc>
              <a:spcBef>
                <a:spcPct val="5000"/>
              </a:spcBef>
              <a:spcAft>
                <a:spcPct val="20000"/>
              </a:spcAft>
              <a:buFont typeface="Wingdings" pitchFamily="2" charset="2"/>
              <a:buChar char="§"/>
            </a:pPr>
            <a:r>
              <a:rPr lang="de-DE" altLang="de-DE" sz="1200" dirty="0" smtClean="0">
                <a:sym typeface="Wingdings" pitchFamily="2" charset="2"/>
              </a:rPr>
              <a:t>daher: langsame Ausführung ohne fremdbestimmtes Arbeitstempo besser als hastige, ruckartige Ausführung (keine Bindung des Menschen an Maschinentaktung)</a:t>
            </a: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8</a:t>
            </a:fld>
            <a:endParaRPr lang="de-DE" altLang="de-DE"/>
          </a:p>
        </p:txBody>
      </p:sp>
    </p:spTree>
    <p:extLst>
      <p:ext uri="{BB962C8B-B14F-4D97-AF65-F5344CB8AC3E}">
        <p14:creationId xmlns:p14="http://schemas.microsoft.com/office/powerpoint/2010/main" val="3485339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20000"/>
              </a:lnSpc>
              <a:spcAft>
                <a:spcPct val="30000"/>
              </a:spcAft>
              <a:buFont typeface="Wingdings" pitchFamily="2" charset="2"/>
              <a:buNone/>
            </a:pPr>
            <a:r>
              <a:rPr lang="de-DE" altLang="de-DE" sz="1200" dirty="0" smtClean="0"/>
              <a:t>Ganz allgemein gilt:</a:t>
            </a:r>
          </a:p>
          <a:p>
            <a:pPr>
              <a:lnSpc>
                <a:spcPct val="120000"/>
              </a:lnSpc>
              <a:spcAft>
                <a:spcPct val="30000"/>
              </a:spcAft>
              <a:buFont typeface="Wingdings" pitchFamily="2" charset="2"/>
              <a:buNone/>
            </a:pPr>
            <a:r>
              <a:rPr lang="de-DE" altLang="de-DE" sz="1200" dirty="0" smtClean="0"/>
              <a:t>Das Heben einer Last ist gegenüber den anderen genannten Ausführungsbedingungen am ungünstigsten, weil dabei eine starke Rumpfneigung auftritt.</a:t>
            </a:r>
          </a:p>
          <a:p>
            <a:pPr>
              <a:lnSpc>
                <a:spcPct val="120000"/>
              </a:lnSpc>
              <a:spcAft>
                <a:spcPct val="30000"/>
              </a:spcAft>
              <a:buFont typeface="Wingdings" pitchFamily="2" charset="2"/>
              <a:buNone/>
            </a:pPr>
            <a:r>
              <a:rPr lang="de-DE" altLang="de-DE" sz="1200" dirty="0" smtClean="0"/>
              <a:t>Einhändige Manipulation ist ungünstiger als beidhändige, weil hierbei eine Seitneigung und zusätzliche ungleiche Druck-Belastung der Bandscheiben zu verzeichnen ist.</a:t>
            </a:r>
          </a:p>
          <a:p>
            <a:pPr>
              <a:lnSpc>
                <a:spcPct val="120000"/>
              </a:lnSpc>
              <a:spcAft>
                <a:spcPct val="30000"/>
              </a:spcAft>
              <a:buFont typeface="Wingdings" pitchFamily="2" charset="2"/>
              <a:buNone/>
            </a:pPr>
            <a:r>
              <a:rPr lang="de-DE" altLang="de-DE" sz="1200" dirty="0" smtClean="0"/>
              <a:t>Umsetzen (auf gleicher Ebene) ist die günstigste Ausführungsform, da hierbei in aufrechter Körperhaltung agiert wird.</a:t>
            </a:r>
            <a:r>
              <a:rPr lang="de-DE" altLang="de-DE" sz="1200" b="1" i="1" dirty="0" smtClean="0"/>
              <a:t> </a:t>
            </a:r>
          </a:p>
          <a:p>
            <a:pPr>
              <a:lnSpc>
                <a:spcPct val="120000"/>
              </a:lnSpc>
              <a:spcAft>
                <a:spcPct val="30000"/>
              </a:spcAft>
              <a:buFont typeface="Wingdings" pitchFamily="2" charset="2"/>
              <a:buNone/>
            </a:pPr>
            <a:endParaRPr lang="de-DE" altLang="de-DE" sz="1200" b="1" i="1" dirty="0" smtClean="0"/>
          </a:p>
          <a:p>
            <a:pPr>
              <a:lnSpc>
                <a:spcPct val="120000"/>
              </a:lnSpc>
              <a:spcAft>
                <a:spcPct val="30000"/>
              </a:spcAft>
              <a:buFont typeface="Wingdings" pitchFamily="2" charset="2"/>
              <a:buNone/>
            </a:pPr>
            <a:r>
              <a:rPr lang="de-DE" altLang="de-DE" sz="1200" b="0" i="0" dirty="0" smtClean="0"/>
              <a:t>Beim</a:t>
            </a:r>
            <a:r>
              <a:rPr lang="de-DE" altLang="de-DE" sz="1200" b="0" i="0" baseline="0" dirty="0" smtClean="0"/>
              <a:t> Abschätzen von Druckkräften nach Bestimmungsgleichungen des Mainz-Dortmunder-Dosismodells ergibt sich allerdings eine andere Rangfolge der Belastungszunahme (Druckkraftanstieg), wenn differenzierter die sich ergebenden Hebelarme, Armstellungen und Rumpfbeugungen betrachtet werden.</a:t>
            </a:r>
          </a:p>
          <a:p>
            <a:pPr>
              <a:lnSpc>
                <a:spcPct val="120000"/>
              </a:lnSpc>
              <a:spcAft>
                <a:spcPct val="30000"/>
              </a:spcAft>
              <a:buFont typeface="Wingdings" pitchFamily="2" charset="2"/>
              <a:buNone/>
            </a:pPr>
            <a:endParaRPr lang="de-DE" altLang="de-DE" sz="1200" b="0" i="0" baseline="0" dirty="0" smtClean="0"/>
          </a:p>
          <a:p>
            <a:pPr>
              <a:lnSpc>
                <a:spcPct val="120000"/>
              </a:lnSpc>
              <a:spcAft>
                <a:spcPct val="30000"/>
              </a:spcAft>
              <a:buFont typeface="Wingdings" pitchFamily="2" charset="2"/>
              <a:buNone/>
            </a:pPr>
            <a:r>
              <a:rPr lang="de-DE" altLang="de-DE" sz="1200" b="0" i="0" baseline="0" dirty="0" smtClean="0"/>
              <a:t>Bei zunehmendem Lastgewicht ist dann das einhändige Umsetzen aufgrund der ungünstigen Armstellung und des damit verbundenen Hebelarms ungünstiger als Heben bzw. sind die Druckkräfte höher als beim Heben </a:t>
            </a:r>
            <a:r>
              <a:rPr lang="de-DE" altLang="de-DE" sz="1200" b="0" i="0" baseline="0" dirty="0" smtClean="0">
                <a:sym typeface="Wingdings" panose="05000000000000000000" pitchFamily="2" charset="2"/>
              </a:rPr>
              <a:t> die Unterschiede sind nicht so groß, aber rein rechnerisch vorhanden.</a:t>
            </a:r>
          </a:p>
          <a:p>
            <a:pPr>
              <a:lnSpc>
                <a:spcPct val="120000"/>
              </a:lnSpc>
              <a:spcAft>
                <a:spcPct val="30000"/>
              </a:spcAft>
              <a:buFont typeface="Wingdings" pitchFamily="2" charset="2"/>
              <a:buNone/>
            </a:pPr>
            <a:endParaRPr lang="de-DE" altLang="de-DE" sz="1200" b="0" i="0" baseline="0" dirty="0" smtClean="0">
              <a:sym typeface="Wingdings" panose="05000000000000000000" pitchFamily="2" charset="2"/>
            </a:endParaRPr>
          </a:p>
          <a:p>
            <a:pPr>
              <a:lnSpc>
                <a:spcPct val="120000"/>
              </a:lnSpc>
              <a:spcAft>
                <a:spcPct val="30000"/>
              </a:spcAft>
              <a:buFont typeface="Wingdings" pitchFamily="2" charset="2"/>
              <a:buNone/>
            </a:pPr>
            <a:r>
              <a:rPr lang="de-DE" altLang="de-DE" sz="1200" b="0" i="0" baseline="0" dirty="0" smtClean="0">
                <a:sym typeface="Wingdings" panose="05000000000000000000" pitchFamily="2" charset="2"/>
              </a:rPr>
              <a:t>siehe auch: Deutsche Wirbelsäulenstudie:</a:t>
            </a:r>
          </a:p>
          <a:p>
            <a:pPr>
              <a:lnSpc>
                <a:spcPct val="120000"/>
              </a:lnSpc>
              <a:spcAft>
                <a:spcPct val="30000"/>
              </a:spcAft>
              <a:buFont typeface="Wingdings" pitchFamily="2" charset="2"/>
              <a:buNone/>
            </a:pPr>
            <a:r>
              <a:rPr lang="de-DE" sz="1200" dirty="0" smtClean="0"/>
              <a:t>epidemiologischen Studie, realitätsnahe Beurteilung von beruflichen Wirbelsäulenbelastungen im Rahmen von Berufskrankheiten-Feststellungsverfahren (BK 2108)</a:t>
            </a:r>
            <a:endParaRPr lang="de-DE" altLang="de-DE" sz="1200" b="0" i="0" dirty="0" smtClean="0"/>
          </a:p>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9</a:t>
            </a:fld>
            <a:endParaRPr lang="de-DE" altLang="de-DE"/>
          </a:p>
        </p:txBody>
      </p:sp>
    </p:spTree>
    <p:extLst>
      <p:ext uri="{BB962C8B-B14F-4D97-AF65-F5344CB8AC3E}">
        <p14:creationId xmlns:p14="http://schemas.microsoft.com/office/powerpoint/2010/main" val="32265228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dguv.de/ifa/praxishilfen/praxishilfen-maschinenschutz/checkliste-maschinenergonomie/index.jsp" TargetMode="External"/><Relationship Id="rId2" Type="http://schemas.openxmlformats.org/officeDocument/2006/relationships/hyperlink" Target="https://www.baua.de/DE/Angebote/Publikationen/Schriftenreihe/Sonderschriften/S75.html"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nora.kan-praxis.d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sz="4000" dirty="0"/>
              <a:t/>
            </a:r>
            <a:br>
              <a:rPr lang="de-DE" sz="4000" dirty="0"/>
            </a:br>
            <a:r>
              <a:rPr lang="de-DE" sz="2400" dirty="0"/>
              <a:t>Teil 7: Belastungsfaktoren und biomechanische Wirkungsmechanismen</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2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800" dirty="0"/>
              <a:t>Allgemeine tätigkeitsbedingte Belastungsfaktoren</a:t>
            </a:r>
            <a:endParaRPr lang="de-DE" sz="2800" dirty="0"/>
          </a:p>
        </p:txBody>
      </p:sp>
      <p:sp>
        <p:nvSpPr>
          <p:cNvPr id="3" name="Inhaltsplatzhalter 2"/>
          <p:cNvSpPr>
            <a:spLocks noGrp="1"/>
          </p:cNvSpPr>
          <p:nvPr>
            <p:ph sz="half" idx="1"/>
          </p:nvPr>
        </p:nvSpPr>
        <p:spPr/>
        <p:txBody>
          <a:bodyPr/>
          <a:lstStyle/>
          <a:p>
            <a:r>
              <a:rPr lang="de-DE" dirty="0" smtClean="0"/>
              <a:t>Last</a:t>
            </a:r>
          </a:p>
          <a:p>
            <a:pPr marL="342900" indent="-342900">
              <a:buClr>
                <a:schemeClr val="accent2"/>
              </a:buClr>
              <a:buFont typeface="Wingdings" panose="05000000000000000000" pitchFamily="2" charset="2"/>
              <a:buChar char="§"/>
            </a:pPr>
            <a:r>
              <a:rPr lang="de-DE" b="0" dirty="0"/>
              <a:t>z</a:t>
            </a:r>
            <a:r>
              <a:rPr lang="de-DE" b="0" dirty="0" smtClean="0"/>
              <a:t>u schwer, zu groß</a:t>
            </a:r>
          </a:p>
          <a:p>
            <a:pPr marL="342900" indent="-342900">
              <a:buClr>
                <a:schemeClr val="accent2"/>
              </a:buClr>
              <a:buFont typeface="Wingdings" panose="05000000000000000000" pitchFamily="2" charset="2"/>
              <a:buChar char="§"/>
            </a:pPr>
            <a:r>
              <a:rPr lang="de-DE" b="0" dirty="0" smtClean="0"/>
              <a:t>unhandlich</a:t>
            </a:r>
          </a:p>
          <a:p>
            <a:pPr marL="342900" indent="-342900">
              <a:buClr>
                <a:schemeClr val="accent2"/>
              </a:buClr>
              <a:buFont typeface="Wingdings" panose="05000000000000000000" pitchFamily="2" charset="2"/>
              <a:buChar char="§"/>
            </a:pPr>
            <a:r>
              <a:rPr lang="de-DE" b="0" dirty="0" smtClean="0"/>
              <a:t>labiles Gleichgewicht</a:t>
            </a:r>
          </a:p>
          <a:p>
            <a:pPr>
              <a:buClr>
                <a:schemeClr val="accent2"/>
              </a:buClr>
            </a:pPr>
            <a:r>
              <a:rPr lang="de-DE" dirty="0" smtClean="0"/>
              <a:t>Bewegung</a:t>
            </a:r>
          </a:p>
          <a:p>
            <a:pPr marL="342900" indent="-342900">
              <a:buClr>
                <a:schemeClr val="accent2"/>
              </a:buClr>
              <a:buFont typeface="Wingdings" panose="05000000000000000000" pitchFamily="2" charset="2"/>
              <a:buChar char="§"/>
            </a:pPr>
            <a:r>
              <a:rPr lang="de-DE" b="0" dirty="0" smtClean="0"/>
              <a:t>Torsion des Rumpfes</a:t>
            </a:r>
          </a:p>
          <a:p>
            <a:pPr marL="342900" indent="-342900">
              <a:buClr>
                <a:schemeClr val="accent2"/>
              </a:buClr>
              <a:buFont typeface="Wingdings" panose="05000000000000000000" pitchFamily="2" charset="2"/>
              <a:buChar char="§"/>
            </a:pPr>
            <a:r>
              <a:rPr lang="de-DE" b="0" dirty="0" smtClean="0"/>
              <a:t>zu große Trageentfernung</a:t>
            </a:r>
          </a:p>
          <a:p>
            <a:pPr marL="342900" indent="-342900">
              <a:buClr>
                <a:schemeClr val="accent2"/>
              </a:buClr>
              <a:buFont typeface="Wingdings" panose="05000000000000000000" pitchFamily="2" charset="2"/>
              <a:buChar char="§"/>
            </a:pPr>
            <a:r>
              <a:rPr lang="de-DE" b="0" dirty="0" smtClean="0"/>
              <a:t>ruckartige, hastige Bewegung</a:t>
            </a:r>
          </a:p>
          <a:p>
            <a:pPr>
              <a:buClr>
                <a:schemeClr val="accent2"/>
              </a:buClr>
            </a:pPr>
            <a:r>
              <a:rPr lang="de-DE" dirty="0" smtClean="0"/>
              <a:t>Dauer</a:t>
            </a:r>
          </a:p>
          <a:p>
            <a:pPr marL="342900" indent="-342900">
              <a:buClr>
                <a:schemeClr val="accent2"/>
              </a:buClr>
              <a:buFont typeface="Wingdings" panose="05000000000000000000" pitchFamily="2" charset="2"/>
              <a:buChar char="§"/>
            </a:pPr>
            <a:r>
              <a:rPr lang="de-DE" b="0" dirty="0" smtClean="0"/>
              <a:t>Kraftanstrengungen zu häufig, zu lange</a:t>
            </a:r>
          </a:p>
          <a:p>
            <a:pPr marL="342900" indent="-342900">
              <a:buClr>
                <a:schemeClr val="accent2"/>
              </a:buClr>
              <a:buFont typeface="Wingdings" panose="05000000000000000000" pitchFamily="2" charset="2"/>
              <a:buChar char="§"/>
            </a:pPr>
            <a:r>
              <a:rPr lang="de-DE" b="0" dirty="0" smtClean="0"/>
              <a:t>unzureichende Erholungszeiten</a:t>
            </a:r>
          </a:p>
          <a:p>
            <a:pPr marL="342900" indent="-342900">
              <a:buClr>
                <a:schemeClr val="accent2"/>
              </a:buClr>
              <a:buFont typeface="Wingdings" panose="05000000000000000000" pitchFamily="2" charset="2"/>
              <a:buChar char="§"/>
            </a:pPr>
            <a:r>
              <a:rPr lang="de-DE" b="0" dirty="0" smtClean="0"/>
              <a:t>fremdbestimmtes Arbeitstempo</a:t>
            </a:r>
          </a:p>
          <a:p>
            <a:pPr marL="342900" indent="-342900">
              <a:buClr>
                <a:schemeClr val="accent2"/>
              </a:buClr>
              <a:buFont typeface="Wingdings" panose="05000000000000000000" pitchFamily="2" charset="2"/>
              <a:buChar char="§"/>
            </a:pPr>
            <a:endParaRPr lang="de-DE" dirty="0" smtClean="0"/>
          </a:p>
          <a:p>
            <a:pPr marL="342900" indent="-342900">
              <a:buClr>
                <a:schemeClr val="accent2"/>
              </a:buClr>
              <a:buFont typeface="Wingdings" panose="05000000000000000000" pitchFamily="2" charset="2"/>
              <a:buChar char="§"/>
            </a:pPr>
            <a:endParaRPr lang="de-DE" dirty="0" smtClean="0"/>
          </a:p>
          <a:p>
            <a:pPr marL="342900" indent="-342900">
              <a:buClr>
                <a:schemeClr val="accent2"/>
              </a:buClr>
              <a:buFont typeface="Wingdings" panose="05000000000000000000" pitchFamily="2" charset="2"/>
              <a:buChar char="§"/>
            </a:pPr>
            <a:endParaRPr lang="de-DE" dirty="0" smtClean="0"/>
          </a:p>
          <a:p>
            <a:endParaRPr lang="de-DE" dirty="0" smtClean="0"/>
          </a:p>
          <a:p>
            <a:endParaRPr lang="de-DE" dirty="0"/>
          </a:p>
        </p:txBody>
      </p:sp>
      <p:sp>
        <p:nvSpPr>
          <p:cNvPr id="8" name="Inhaltsplatzhalter 7"/>
          <p:cNvSpPr>
            <a:spLocks noGrp="1"/>
          </p:cNvSpPr>
          <p:nvPr>
            <p:ph sz="half" idx="2"/>
          </p:nvPr>
        </p:nvSpPr>
        <p:spPr/>
        <p:txBody>
          <a:bodyPr/>
          <a:lstStyle/>
          <a:p>
            <a:r>
              <a:rPr lang="de-DE" dirty="0" smtClean="0"/>
              <a:t>Haltung</a:t>
            </a:r>
          </a:p>
          <a:p>
            <a:pPr marL="342900" indent="-342900">
              <a:buClr>
                <a:schemeClr val="accent2"/>
              </a:buClr>
              <a:buFont typeface="Wingdings" panose="05000000000000000000" pitchFamily="2" charset="2"/>
              <a:buChar char="§"/>
            </a:pPr>
            <a:r>
              <a:rPr lang="de-DE" b="0" dirty="0" smtClean="0"/>
              <a:t>stark gebeugt</a:t>
            </a:r>
          </a:p>
          <a:p>
            <a:pPr marL="342900" indent="-342900">
              <a:buClr>
                <a:schemeClr val="accent2"/>
              </a:buClr>
              <a:buFont typeface="Wingdings" panose="05000000000000000000" pitchFamily="2" charset="2"/>
              <a:buChar char="§"/>
            </a:pPr>
            <a:r>
              <a:rPr lang="de-DE" b="0" dirty="0" smtClean="0"/>
              <a:t>Last körperfern</a:t>
            </a:r>
          </a:p>
          <a:p>
            <a:pPr marL="342900" indent="-342900">
              <a:buClr>
                <a:schemeClr val="accent2"/>
              </a:buClr>
              <a:buFont typeface="Wingdings" panose="05000000000000000000" pitchFamily="2" charset="2"/>
              <a:buChar char="§"/>
            </a:pPr>
            <a:r>
              <a:rPr lang="de-DE" b="0" dirty="0" smtClean="0"/>
              <a:t>unsichere Körperhaltung</a:t>
            </a:r>
          </a:p>
          <a:p>
            <a:pPr>
              <a:buClr>
                <a:schemeClr val="accent2"/>
              </a:buClr>
            </a:pPr>
            <a:r>
              <a:rPr lang="de-DE" dirty="0" smtClean="0"/>
              <a:t>Umgebung</a:t>
            </a:r>
          </a:p>
          <a:p>
            <a:pPr marL="342900" indent="-342900">
              <a:buClr>
                <a:schemeClr val="accent2"/>
              </a:buClr>
              <a:buFont typeface="Wingdings" panose="05000000000000000000" pitchFamily="2" charset="2"/>
              <a:buChar char="§"/>
            </a:pPr>
            <a:r>
              <a:rPr lang="de-DE" b="0" dirty="0" smtClean="0"/>
              <a:t>ungünstige klimatische Bedingungen</a:t>
            </a:r>
          </a:p>
          <a:p>
            <a:pPr marL="342900" indent="-342900">
              <a:buClr>
                <a:schemeClr val="accent2"/>
              </a:buClr>
              <a:buFont typeface="Wingdings" panose="05000000000000000000" pitchFamily="2" charset="2"/>
              <a:buChar char="§"/>
            </a:pPr>
            <a:r>
              <a:rPr lang="de-DE" b="0" dirty="0" smtClean="0"/>
              <a:t>instabiler, unebener, rutschiger Boden oder Abstützpunkt</a:t>
            </a:r>
          </a:p>
          <a:p>
            <a:pPr marL="342900" indent="-342900">
              <a:buClr>
                <a:schemeClr val="accent2"/>
              </a:buClr>
              <a:buFont typeface="Wingdings" panose="05000000000000000000" pitchFamily="2" charset="2"/>
              <a:buChar char="§"/>
            </a:pPr>
            <a:r>
              <a:rPr lang="de-DE" b="0" dirty="0" smtClean="0"/>
              <a:t>Lastbewegung über verschiedene Höhenunterschiede</a:t>
            </a:r>
          </a:p>
          <a:p>
            <a:pPr marL="342900" indent="-342900">
              <a:buClr>
                <a:schemeClr val="accent2"/>
              </a:buClr>
              <a:buFont typeface="Wingdings" panose="05000000000000000000" pitchFamily="2" charset="2"/>
              <a:buChar char="§"/>
            </a:pPr>
            <a:r>
              <a:rPr lang="de-DE" b="0" dirty="0" smtClean="0"/>
              <a:t>räumliche Enge</a:t>
            </a:r>
          </a:p>
          <a:p>
            <a:pPr marL="342900" indent="-342900">
              <a:buClr>
                <a:schemeClr val="accent2"/>
              </a:buClr>
              <a:buFont typeface="Wingdings" panose="05000000000000000000" pitchFamily="2" charset="2"/>
              <a:buChar char="§"/>
            </a:pPr>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10</a:t>
            </a:fld>
            <a:endParaRPr lang="de-DE" altLang="de-DE"/>
          </a:p>
        </p:txBody>
      </p:sp>
    </p:spTree>
    <p:extLst>
      <p:ext uri="{BB962C8B-B14F-4D97-AF65-F5344CB8AC3E}">
        <p14:creationId xmlns:p14="http://schemas.microsoft.com/office/powerpoint/2010/main" val="2187189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280989" cy="496888"/>
          </a:xfrm>
        </p:spPr>
        <p:txBody>
          <a:bodyPr/>
          <a:lstStyle/>
          <a:p>
            <a:r>
              <a:rPr lang="de-DE" altLang="de-DE" sz="2400" dirty="0"/>
              <a:t>Richtwerte für Lastmassen in Abhängigkeit von Einflussfaktoren</a:t>
            </a:r>
            <a:endParaRPr lang="de-DE" sz="2400" dirty="0"/>
          </a:p>
        </p:txBody>
      </p:sp>
      <p:pic>
        <p:nvPicPr>
          <p:cNvPr id="12" name="Inhaltsplatzhalter 11" descr="Es sind die Bezugsmassen nach der Norm DIN EN 1005 Teil 2 für unterschiedliche Nutzergruppen dargestellt. Diese Norm kann zur Risikobeurteilung von Maschinen im Zusammenhang mit dem Thema Produkt- und Maschinensicherheit eingesetzt werden. Diese Bezugsmassen dürfen auch unter optimalen Bedingungen und bei geringer Handhabungsfrequenz nicht überschritten werden. Für den häuslichen Gebrauch und ältere Personen ist die Bezugsmasse 5 Kilogramm, für die allgemeine Bevölkerung 10 Kilogramm. Für den Beruflichen Gebrauch für die erwachsene Arbeitsbevölkerung inklusive älteren oder jugendlichen Beschäftigten beträgt sie 15 Kilogramm und für die erwachsene Arbeitsbevölkerung 25 Kilogramm. Bei ungünstigen Bedingungen, zum Beispiel durch eine hohe oder niedrige Lastposition, große Hubdistanz, hohe Handhabungsfrequenzen oder eine körperferne Lastposition können sich die zulässigen Lastgewichte deutlich reduzieren."/>
          <p:cNvPicPr>
            <a:picLocks noGrp="1" noChangeAspect="1"/>
          </p:cNvPicPr>
          <p:nvPr>
            <p:ph idx="1"/>
          </p:nvPr>
        </p:nvPicPr>
        <p:blipFill>
          <a:blip r:embed="rId3"/>
          <a:stretch>
            <a:fillRect/>
          </a:stretch>
        </p:blipFill>
        <p:spPr>
          <a:xfrm>
            <a:off x="2279576" y="1484313"/>
            <a:ext cx="7525329" cy="4897437"/>
          </a:xfrm>
          <a:prstGeom prst="rect">
            <a:avLst/>
          </a:prstGeom>
        </p:spPr>
      </p:pic>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11</a:t>
            </a:fld>
            <a:endParaRPr lang="de-DE" altLang="de-DE"/>
          </a:p>
        </p:txBody>
      </p:sp>
    </p:spTree>
    <p:extLst>
      <p:ext uri="{BB962C8B-B14F-4D97-AF65-F5344CB8AC3E}">
        <p14:creationId xmlns:p14="http://schemas.microsoft.com/office/powerpoint/2010/main" val="3251268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Einflussfaktoren zur Ermittlung von Grenzlasten</a:t>
            </a:r>
            <a:endParaRPr lang="de-DE" dirty="0"/>
          </a:p>
        </p:txBody>
      </p:sp>
      <p:pic>
        <p:nvPicPr>
          <p:cNvPr id="15" name="Inhaltsplatzhalter 14" descr="Das maximal empfohlene Lastgewicht wird gemäß der Norm DIN EN 1005 Teil 2 durch Multiplikation der Bezugsmasse mit entsprechenden Reduktionsfaktoren bestimmt. Diese Faktoren richten sich nach dem horizontalen Abstand zwischen Handmitte und der Mitte der Füße bei Hebebeginn, dem vertikalen Abstand zwischen Handmitte und Fußboden bei Hebebeginn, der vertikalen Hubdistanz, dem Winkel der Rumpftorsion, der Hubfrequenz und der Handlichkeit des Lastobjektes."/>
          <p:cNvPicPr>
            <a:picLocks noGrp="1" noChangeAspect="1"/>
          </p:cNvPicPr>
          <p:nvPr>
            <p:ph idx="1"/>
          </p:nvPr>
        </p:nvPicPr>
        <p:blipFill>
          <a:blip r:embed="rId3"/>
          <a:stretch>
            <a:fillRect/>
          </a:stretch>
        </p:blipFill>
        <p:spPr>
          <a:xfrm>
            <a:off x="2054881" y="1396464"/>
            <a:ext cx="8082237" cy="4897437"/>
          </a:xfrm>
          <a:prstGeom prst="rect">
            <a:avLst/>
          </a:prstGeom>
        </p:spPr>
      </p:pic>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12</a:t>
            </a:fld>
            <a:endParaRPr lang="de-DE" altLang="de-DE"/>
          </a:p>
        </p:txBody>
      </p:sp>
    </p:spTree>
    <p:extLst>
      <p:ext uri="{BB962C8B-B14F-4D97-AF65-F5344CB8AC3E}">
        <p14:creationId xmlns:p14="http://schemas.microsoft.com/office/powerpoint/2010/main" val="222000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Beispiel</a:t>
            </a:r>
            <a:endParaRPr lang="de-DE" dirty="0"/>
          </a:p>
        </p:txBody>
      </p:sp>
      <p:sp>
        <p:nvSpPr>
          <p:cNvPr id="3" name="Inhaltsplatzhalter 2"/>
          <p:cNvSpPr>
            <a:spLocks noGrp="1"/>
          </p:cNvSpPr>
          <p:nvPr>
            <p:ph idx="1"/>
          </p:nvPr>
        </p:nvSpPr>
        <p:spPr>
          <a:xfrm>
            <a:off x="719668" y="1484314"/>
            <a:ext cx="6960508" cy="4897437"/>
          </a:xfrm>
        </p:spPr>
        <p:txBody>
          <a:bodyPr/>
          <a:lstStyle/>
          <a:p>
            <a:r>
              <a:rPr lang="de-DE" altLang="de-DE" dirty="0">
                <a:solidFill>
                  <a:srgbClr val="6F6F6F"/>
                </a:solidFill>
              </a:rPr>
              <a:t>Arbeitsplatz </a:t>
            </a:r>
            <a:r>
              <a:rPr lang="de-DE" altLang="de-DE" dirty="0" err="1">
                <a:solidFill>
                  <a:srgbClr val="6F6F6F"/>
                </a:solidFill>
              </a:rPr>
              <a:t>Gussputzer</a:t>
            </a:r>
            <a:r>
              <a:rPr lang="de-DE" altLang="de-DE" dirty="0">
                <a:solidFill>
                  <a:srgbClr val="6F6F6F"/>
                </a:solidFill>
              </a:rPr>
              <a:t> </a:t>
            </a:r>
          </a:p>
          <a:p>
            <a:endParaRPr lang="de-DE" dirty="0"/>
          </a:p>
          <a:p>
            <a:r>
              <a:rPr lang="de-DE" b="0" dirty="0" smtClean="0"/>
              <a:t>Technische </a:t>
            </a:r>
            <a:r>
              <a:rPr lang="de-DE" b="0" dirty="0"/>
              <a:t>Hilfsmittel für die manuelle</a:t>
            </a:r>
            <a:br>
              <a:rPr lang="de-DE" b="0" dirty="0"/>
            </a:br>
            <a:r>
              <a:rPr lang="de-DE" b="0" dirty="0"/>
              <a:t>Lastenhandhabung</a:t>
            </a:r>
          </a:p>
          <a:p>
            <a:r>
              <a:rPr lang="de-DE" sz="1100" dirty="0" smtClean="0">
                <a:hlinkClick r:id="rId2"/>
              </a:rPr>
              <a:t>www.baua.de/DE/Angebote/Publikationen/Schriftenreihe/Sonderschriften/S75.html</a:t>
            </a:r>
            <a:r>
              <a:rPr lang="de-DE" sz="1100" dirty="0" smtClean="0"/>
              <a:t> </a:t>
            </a:r>
          </a:p>
          <a:p>
            <a:endParaRPr lang="de-DE" sz="1800" dirty="0"/>
          </a:p>
          <a:p>
            <a:r>
              <a:rPr lang="de-DE" b="0" dirty="0"/>
              <a:t>Checkliste Ergonomische Maschinengestaltung</a:t>
            </a:r>
          </a:p>
          <a:p>
            <a:r>
              <a:rPr lang="de-DE" sz="1050" dirty="0" smtClean="0">
                <a:hlinkClick r:id="rId3"/>
              </a:rPr>
              <a:t>www.dguv.de/ifa/praxishilfen/praxishilfen-maschinenschutz/checkliste-maschinenergonomie/index.jsp</a:t>
            </a:r>
            <a:endParaRPr lang="de-DE" dirty="0"/>
          </a:p>
          <a:p>
            <a:endParaRPr lang="de-DE" dirty="0"/>
          </a:p>
        </p:txBody>
      </p:sp>
      <p:pic>
        <p:nvPicPr>
          <p:cNvPr id="7" name="Picture 4" descr="Gussputzer, der mit einer handgehaltenen Schleifmaschine in vorgebeugter und verdrehter Körperhaltung ein Gussstück bearbeitet. Er trägt einen Atemschutzhelm und einen Messanzug, mit dem sich die Körperhaltung bzw. Gelenkwinkel messtechnisch erfassen lass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4230" y="1484314"/>
            <a:ext cx="3241675" cy="442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4439816" y="6104752"/>
            <a:ext cx="7707816" cy="276999"/>
          </a:xfrm>
          <a:prstGeom prst="rect">
            <a:avLst/>
          </a:prstGeom>
          <a:noFill/>
        </p:spPr>
        <p:txBody>
          <a:bodyPr wrap="none" rtlCol="0">
            <a:spAutoFit/>
          </a:bodyPr>
          <a:lstStyle/>
          <a:p>
            <a:r>
              <a:rPr lang="de-DE" altLang="de-DE" sz="1200" dirty="0" smtClean="0">
                <a:solidFill>
                  <a:schemeClr val="bg1">
                    <a:lumMod val="50000"/>
                  </a:schemeClr>
                </a:solidFill>
              </a:rPr>
              <a:t>Bildquelle: IFA </a:t>
            </a:r>
            <a:r>
              <a:rPr lang="de-DE" altLang="de-DE" sz="1200" dirty="0">
                <a:solidFill>
                  <a:schemeClr val="bg1">
                    <a:lumMod val="50000"/>
                  </a:schemeClr>
                </a:solidFill>
              </a:rPr>
              <a:t>Institut für Arbeitsschutz der </a:t>
            </a:r>
            <a:r>
              <a:rPr lang="de-DE" altLang="de-DE" sz="1200" dirty="0" smtClean="0">
                <a:solidFill>
                  <a:schemeClr val="bg1">
                    <a:lumMod val="50000"/>
                  </a:schemeClr>
                </a:solidFill>
              </a:rPr>
              <a:t>Deutschen Gesetzlichen Unfallversicherung Sachgebiet Ergonomie</a:t>
            </a:r>
            <a:endParaRPr lang="de-DE" sz="120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Ergonomie lernen - Modul 2 - Teil 7</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13</a:t>
            </a:fld>
            <a:endParaRPr lang="de-DE" altLang="de-DE"/>
          </a:p>
        </p:txBody>
      </p:sp>
    </p:spTree>
    <p:extLst>
      <p:ext uri="{BB962C8B-B14F-4D97-AF65-F5344CB8AC3E}">
        <p14:creationId xmlns:p14="http://schemas.microsoft.com/office/powerpoint/2010/main" val="1387553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Gussputzerarbeitsplatz</a:t>
            </a:r>
            <a:endParaRPr lang="de-DE" dirty="0"/>
          </a:p>
        </p:txBody>
      </p:sp>
      <p:sp>
        <p:nvSpPr>
          <p:cNvPr id="3" name="Inhaltsplatzhalter 2"/>
          <p:cNvSpPr>
            <a:spLocks noGrp="1"/>
          </p:cNvSpPr>
          <p:nvPr>
            <p:ph idx="1"/>
          </p:nvPr>
        </p:nvSpPr>
        <p:spPr/>
        <p:txBody>
          <a:bodyPr/>
          <a:lstStyle/>
          <a:p>
            <a:r>
              <a:rPr lang="de-DE" dirty="0" smtClean="0">
                <a:solidFill>
                  <a:srgbClr val="808080"/>
                </a:solidFill>
                <a:latin typeface="Arial" charset="0"/>
              </a:rPr>
              <a:t>Probleme</a:t>
            </a:r>
          </a:p>
          <a:p>
            <a:pPr marL="342900" indent="-342900">
              <a:buFont typeface="Arial" panose="020B0604020202020204" pitchFamily="34" charset="0"/>
              <a:buChar char="•"/>
            </a:pPr>
            <a:r>
              <a:rPr lang="de-DE" b="0" dirty="0" smtClean="0">
                <a:solidFill>
                  <a:srgbClr val="808080"/>
                </a:solidFill>
                <a:latin typeface="Arial" charset="0"/>
              </a:rPr>
              <a:t>Arbeit </a:t>
            </a:r>
            <a:r>
              <a:rPr lang="de-DE" b="0" dirty="0">
                <a:solidFill>
                  <a:srgbClr val="808080"/>
                </a:solidFill>
                <a:latin typeface="Arial" charset="0"/>
              </a:rPr>
              <a:t>in Zwangshaltungen</a:t>
            </a:r>
          </a:p>
          <a:p>
            <a:pPr marL="342900" indent="-342900">
              <a:buFont typeface="Arial" panose="020B0604020202020204" pitchFamily="34" charset="0"/>
              <a:buChar char="•"/>
            </a:pPr>
            <a:r>
              <a:rPr lang="de-DE" b="0" dirty="0" smtClean="0">
                <a:solidFill>
                  <a:srgbClr val="808080"/>
                </a:solidFill>
                <a:latin typeface="Arial" charset="0"/>
              </a:rPr>
              <a:t>hoher </a:t>
            </a:r>
            <a:r>
              <a:rPr lang="de-DE" b="0" dirty="0">
                <a:solidFill>
                  <a:srgbClr val="808080"/>
                </a:solidFill>
                <a:latin typeface="Arial" charset="0"/>
              </a:rPr>
              <a:t>Anteil manueller Lastenhandhabung</a:t>
            </a:r>
          </a:p>
          <a:p>
            <a:pPr marL="342900" indent="-342900">
              <a:buFont typeface="Arial" panose="020B0604020202020204" pitchFamily="34" charset="0"/>
              <a:buChar char="•"/>
            </a:pPr>
            <a:r>
              <a:rPr lang="de-DE" b="0" dirty="0" smtClean="0">
                <a:solidFill>
                  <a:srgbClr val="808080"/>
                </a:solidFill>
                <a:latin typeface="Arial" charset="0"/>
              </a:rPr>
              <a:t>schlechte </a:t>
            </a:r>
            <a:r>
              <a:rPr lang="de-DE" b="0" dirty="0">
                <a:solidFill>
                  <a:srgbClr val="808080"/>
                </a:solidFill>
                <a:latin typeface="Arial" charset="0"/>
              </a:rPr>
              <a:t>Beleuchtung am Arbeitsplatz</a:t>
            </a:r>
          </a:p>
          <a:p>
            <a:endParaRPr lang="de-DE" dirty="0" smtClean="0">
              <a:solidFill>
                <a:srgbClr val="808080"/>
              </a:solidFill>
              <a:latin typeface="Arial" charset="0"/>
            </a:endParaRPr>
          </a:p>
          <a:p>
            <a:endParaRPr lang="de-DE" dirty="0"/>
          </a:p>
        </p:txBody>
      </p:sp>
      <p:pic>
        <p:nvPicPr>
          <p:cNvPr id="7" name="Gussputzer_Film1_vorher.wmv" descr="Ein Video zeigt einen Gussputzer der schwere Gussstücke aus einer Gitterbox aufnimmt und diese mit verschiedenen stationären und handgehaltenen Schleifmaschinen bearbeitet. Er trägt dabei einen Atemschutzhelm und einen Messanzug, mit dem sich die Körperhaltung bzw. Gelenkwinkel messtechnisch erfassen lass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83432" y="3068959"/>
            <a:ext cx="5112568" cy="2873715"/>
          </a:xfrm>
          <a:prstGeom prst="rect">
            <a:avLst/>
          </a:prstGeom>
        </p:spPr>
      </p:pic>
      <p:sp>
        <p:nvSpPr>
          <p:cNvPr id="11" name="Pfeil nach links 10"/>
          <p:cNvSpPr/>
          <p:nvPr/>
        </p:nvSpPr>
        <p:spPr bwMode="auto">
          <a:xfrm>
            <a:off x="6297734" y="3933032"/>
            <a:ext cx="1944216" cy="1008112"/>
          </a:xfrm>
          <a:prstGeom prst="leftArrow">
            <a:avLst>
              <a:gd name="adj1" fmla="val 82983"/>
              <a:gd name="adj2" fmla="val 50000"/>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spcBef>
                <a:spcPct val="50000"/>
              </a:spcBef>
              <a:defRPr/>
            </a:pPr>
            <a:r>
              <a:rPr lang="de-DE" sz="1400" dirty="0">
                <a:solidFill>
                  <a:srgbClr val="000000"/>
                </a:solidFill>
                <a:latin typeface="Arial"/>
              </a:rPr>
              <a:t>Zum Starten bitte auf das Video klicken</a:t>
            </a:r>
          </a:p>
        </p:txBody>
      </p:sp>
      <p:pic>
        <p:nvPicPr>
          <p:cNvPr id="4" name="Grafik 3" descr="Drei Fotoaufnahmen zeigen Situationen aus dem Video in denen der Gussputzer schwere Lasten heben und tragen muss oder Gussstücke in ungünstigen Körperhaltungen mit Schleifmaschinen bearbeitet."/>
          <p:cNvPicPr>
            <a:picLocks noChangeAspect="1"/>
          </p:cNvPicPr>
          <p:nvPr/>
        </p:nvPicPr>
        <p:blipFill>
          <a:blip r:embed="rId5"/>
          <a:stretch>
            <a:fillRect/>
          </a:stretch>
        </p:blipFill>
        <p:spPr>
          <a:xfrm>
            <a:off x="8585257" y="1760456"/>
            <a:ext cx="3286029" cy="4182218"/>
          </a:xfrm>
          <a:prstGeom prst="rect">
            <a:avLst/>
          </a:prstGeom>
        </p:spPr>
      </p:pic>
      <p:sp>
        <p:nvSpPr>
          <p:cNvPr id="10" name="Textfeld 9"/>
          <p:cNvSpPr txBox="1"/>
          <p:nvPr/>
        </p:nvSpPr>
        <p:spPr>
          <a:xfrm>
            <a:off x="4367808" y="6104752"/>
            <a:ext cx="7792774" cy="276999"/>
          </a:xfrm>
          <a:prstGeom prst="rect">
            <a:avLst/>
          </a:prstGeom>
          <a:noFill/>
        </p:spPr>
        <p:txBody>
          <a:bodyPr wrap="none" rtlCol="0">
            <a:spAutoFit/>
          </a:bodyPr>
          <a:lstStyle/>
          <a:p>
            <a:r>
              <a:rPr lang="de-DE" altLang="de-DE" sz="1200" dirty="0" smtClean="0">
                <a:solidFill>
                  <a:schemeClr val="bg1">
                    <a:lumMod val="50000"/>
                  </a:schemeClr>
                </a:solidFill>
              </a:rPr>
              <a:t>Bildquellen: IFA </a:t>
            </a:r>
            <a:r>
              <a:rPr lang="de-DE" altLang="de-DE" sz="1200" dirty="0">
                <a:solidFill>
                  <a:schemeClr val="bg1">
                    <a:lumMod val="50000"/>
                  </a:schemeClr>
                </a:solidFill>
              </a:rPr>
              <a:t>Institut für Arbeitsschutz der </a:t>
            </a:r>
            <a:r>
              <a:rPr lang="de-DE" altLang="de-DE" sz="1200" dirty="0" smtClean="0">
                <a:solidFill>
                  <a:schemeClr val="bg1">
                    <a:lumMod val="50000"/>
                  </a:schemeClr>
                </a:solidFill>
              </a:rPr>
              <a:t>Deutschen Gesetzlichen Unfallversicherung Sachgebiet Ergonomie</a:t>
            </a:r>
            <a:endParaRPr 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14</a:t>
            </a:fld>
            <a:endParaRPr lang="de-DE" altLang="de-DE"/>
          </a:p>
        </p:txBody>
      </p:sp>
      <p:sp>
        <p:nvSpPr>
          <p:cNvPr id="12" name="Datumsplatzhalter 3"/>
          <p:cNvSpPr>
            <a:spLocks noGrp="1"/>
          </p:cNvSpPr>
          <p:nvPr>
            <p:ph type="dt" sz="half" idx="10"/>
          </p:nvPr>
        </p:nvSpPr>
        <p:spPr>
          <a:xfrm>
            <a:off x="6917267" y="6496051"/>
            <a:ext cx="2434167" cy="333375"/>
          </a:xfrm>
        </p:spPr>
        <p:txBody>
          <a:bodyPr/>
          <a:lstStyle/>
          <a:p>
            <a:pPr>
              <a:defRPr/>
            </a:pPr>
            <a:fld id="{32789126-7982-4CDF-89EF-813FC9660DE7}" type="datetime1">
              <a:rPr lang="de-DE" altLang="de-DE" smtClean="0"/>
              <a:t>08.09.2023</a:t>
            </a:fld>
            <a:endParaRPr lang="de-DE" altLang="de-DE"/>
          </a:p>
        </p:txBody>
      </p:sp>
      <p:sp>
        <p:nvSpPr>
          <p:cNvPr id="13" name="Fußzeilenplatzhalter 4"/>
          <p:cNvSpPr>
            <a:spLocks noGrp="1"/>
          </p:cNvSpPr>
          <p:nvPr>
            <p:ph type="ftr" sz="quarter" idx="11"/>
          </p:nvPr>
        </p:nvSpPr>
        <p:spPr>
          <a:xfrm>
            <a:off x="719667" y="6496051"/>
            <a:ext cx="5856817" cy="333375"/>
          </a:xfrm>
        </p:spPr>
        <p:txBody>
          <a:bodyPr/>
          <a:lstStyle/>
          <a:p>
            <a:pPr>
              <a:defRPr/>
            </a:pPr>
            <a:r>
              <a:rPr lang="de-DE" altLang="de-DE" dirty="0" smtClean="0"/>
              <a:t>Ergonomie lernen - Modul 2 - Teil 7</a:t>
            </a:r>
            <a:endParaRPr lang="de-DE" altLang="de-DE" dirty="0"/>
          </a:p>
        </p:txBody>
      </p:sp>
    </p:spTree>
    <p:extLst>
      <p:ext uri="{BB962C8B-B14F-4D97-AF65-F5344CB8AC3E}">
        <p14:creationId xmlns:p14="http://schemas.microsoft.com/office/powerpoint/2010/main" val="37961746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Gussputzerarbeitsplatz</a:t>
            </a:r>
            <a:endParaRPr lang="de-DE" dirty="0"/>
          </a:p>
        </p:txBody>
      </p:sp>
      <p:sp>
        <p:nvSpPr>
          <p:cNvPr id="3" name="Inhaltsplatzhalter 2"/>
          <p:cNvSpPr>
            <a:spLocks noGrp="1"/>
          </p:cNvSpPr>
          <p:nvPr>
            <p:ph idx="1"/>
          </p:nvPr>
        </p:nvSpPr>
        <p:spPr>
          <a:xfrm>
            <a:off x="719667" y="1484314"/>
            <a:ext cx="4728261" cy="4897437"/>
          </a:xfrm>
        </p:spPr>
        <p:txBody>
          <a:bodyPr/>
          <a:lstStyle/>
          <a:p>
            <a:r>
              <a:rPr lang="de-DE" dirty="0" smtClean="0">
                <a:solidFill>
                  <a:srgbClr val="808080"/>
                </a:solidFill>
                <a:latin typeface="Arial" charset="0"/>
              </a:rPr>
              <a:t>Maßnahmen</a:t>
            </a:r>
          </a:p>
          <a:p>
            <a:pPr marL="342900" indent="-342900" eaLnBrk="0" hangingPunct="0">
              <a:spcBef>
                <a:spcPct val="0"/>
              </a:spcBef>
              <a:buFont typeface="Arial" panose="020B0604020202020204" pitchFamily="34" charset="0"/>
              <a:buChar char="•"/>
              <a:tabLst>
                <a:tab pos="180975" algn="l"/>
              </a:tabLst>
              <a:defRPr/>
            </a:pPr>
            <a:r>
              <a:rPr lang="de-DE" b="0" dirty="0" smtClean="0">
                <a:solidFill>
                  <a:srgbClr val="808080"/>
                </a:solidFill>
                <a:latin typeface="Arial" charset="0"/>
              </a:rPr>
              <a:t>Verringerung </a:t>
            </a:r>
            <a:r>
              <a:rPr lang="de-DE" b="0" dirty="0">
                <a:solidFill>
                  <a:srgbClr val="808080"/>
                </a:solidFill>
                <a:latin typeface="Arial" charset="0"/>
              </a:rPr>
              <a:t>der Arbeiten in Zwangs-haltungen (u. a. durch Höhenanpassung)</a:t>
            </a:r>
          </a:p>
          <a:p>
            <a:pPr marL="342900" indent="-342900" eaLnBrk="0" hangingPunct="0">
              <a:spcBef>
                <a:spcPct val="0"/>
              </a:spcBef>
              <a:buFont typeface="Arial" panose="020B0604020202020204" pitchFamily="34" charset="0"/>
              <a:buChar char="•"/>
              <a:tabLst>
                <a:tab pos="180975" algn="l"/>
              </a:tabLst>
              <a:defRPr/>
            </a:pPr>
            <a:r>
              <a:rPr lang="de-DE" b="0" dirty="0">
                <a:solidFill>
                  <a:srgbClr val="808080"/>
                </a:solidFill>
                <a:latin typeface="Arial" charset="0"/>
              </a:rPr>
              <a:t>Reduktion manueller Lastenhandhabungen</a:t>
            </a:r>
          </a:p>
          <a:p>
            <a:pPr marL="342900" indent="-342900" eaLnBrk="0" hangingPunct="0">
              <a:spcBef>
                <a:spcPct val="0"/>
              </a:spcBef>
              <a:buFont typeface="Arial" panose="020B0604020202020204" pitchFamily="34" charset="0"/>
              <a:buChar char="•"/>
              <a:tabLst>
                <a:tab pos="180975" algn="l"/>
              </a:tabLst>
              <a:defRPr/>
            </a:pPr>
            <a:r>
              <a:rPr lang="de-DE" b="0" dirty="0">
                <a:solidFill>
                  <a:srgbClr val="808080"/>
                </a:solidFill>
                <a:latin typeface="Arial" charset="0"/>
              </a:rPr>
              <a:t>Verbesserung der Beleuchtung am Arbeitsplatz</a:t>
            </a:r>
          </a:p>
          <a:p>
            <a:endParaRPr lang="de-DE" dirty="0">
              <a:solidFill>
                <a:srgbClr val="808080"/>
              </a:solidFill>
              <a:latin typeface="Arial" charset="0"/>
            </a:endParaRPr>
          </a:p>
          <a:p>
            <a:endParaRPr lang="de-DE" dirty="0"/>
          </a:p>
        </p:txBody>
      </p:sp>
      <p:pic>
        <p:nvPicPr>
          <p:cNvPr id="7" name="Gussputzer_Film2_Nachher.wmv" descr="Ein Video zeigt einen Gussputzer nach der Umgestaltung des Arbeitsplatzes. Durch Höhenanpassungen wird weniger in ungünstigen Körperhaltungen gearbeitet, die Häufigkeit manueller Lasthandhabung ist reduziert und die Beleuchtung ist verbesse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023992" y="2057543"/>
            <a:ext cx="5794073" cy="3750977"/>
          </a:xfrm>
          <a:prstGeom prst="rect">
            <a:avLst/>
          </a:prstGeom>
        </p:spPr>
      </p:pic>
      <p:sp>
        <p:nvSpPr>
          <p:cNvPr id="8" name="Pfeil nach rechts 7"/>
          <p:cNvSpPr/>
          <p:nvPr/>
        </p:nvSpPr>
        <p:spPr bwMode="auto">
          <a:xfrm>
            <a:off x="3863752" y="4221088"/>
            <a:ext cx="1728192" cy="936104"/>
          </a:xfrm>
          <a:prstGeom prst="rightArrow">
            <a:avLst>
              <a:gd name="adj1" fmla="val 75654"/>
              <a:gd name="adj2" fmla="val 50000"/>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spcBef>
                <a:spcPct val="50000"/>
              </a:spcBef>
              <a:defRPr/>
            </a:pPr>
            <a:r>
              <a:rPr lang="de-DE" sz="1400" dirty="0">
                <a:solidFill>
                  <a:srgbClr val="000000"/>
                </a:solidFill>
                <a:latin typeface="Arial"/>
              </a:rPr>
              <a:t>Zum Starten </a:t>
            </a:r>
            <a:br>
              <a:rPr lang="de-DE" sz="1400" dirty="0">
                <a:solidFill>
                  <a:srgbClr val="000000"/>
                </a:solidFill>
                <a:latin typeface="Arial"/>
              </a:rPr>
            </a:br>
            <a:r>
              <a:rPr lang="de-DE" sz="1400" dirty="0">
                <a:solidFill>
                  <a:srgbClr val="000000"/>
                </a:solidFill>
                <a:latin typeface="Arial"/>
              </a:rPr>
              <a:t>bitte auf das </a:t>
            </a:r>
            <a:br>
              <a:rPr lang="de-DE" sz="1400" dirty="0">
                <a:solidFill>
                  <a:srgbClr val="000000"/>
                </a:solidFill>
                <a:latin typeface="Arial"/>
              </a:rPr>
            </a:br>
            <a:r>
              <a:rPr lang="de-DE" sz="1400" dirty="0">
                <a:solidFill>
                  <a:srgbClr val="000000"/>
                </a:solidFill>
                <a:latin typeface="Arial"/>
              </a:rPr>
              <a:t>Video klicken</a:t>
            </a:r>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15</a:t>
            </a:fld>
            <a:endParaRPr lang="de-DE" altLang="de-DE"/>
          </a:p>
        </p:txBody>
      </p:sp>
      <p:sp>
        <p:nvSpPr>
          <p:cNvPr id="9" name="Datumsplatzhalter 3"/>
          <p:cNvSpPr>
            <a:spLocks noGrp="1"/>
          </p:cNvSpPr>
          <p:nvPr>
            <p:ph type="dt" sz="half" idx="10"/>
          </p:nvPr>
        </p:nvSpPr>
        <p:spPr>
          <a:xfrm>
            <a:off x="6917267" y="6496051"/>
            <a:ext cx="2434167" cy="333375"/>
          </a:xfrm>
        </p:spPr>
        <p:txBody>
          <a:bodyPr/>
          <a:lstStyle/>
          <a:p>
            <a:pPr>
              <a:defRPr/>
            </a:pPr>
            <a:fld id="{32789126-7982-4CDF-89EF-813FC9660DE7}" type="datetime1">
              <a:rPr lang="de-DE" altLang="de-DE" smtClean="0"/>
              <a:t>08.09.2023</a:t>
            </a:fld>
            <a:endParaRPr lang="de-DE" altLang="de-DE"/>
          </a:p>
        </p:txBody>
      </p:sp>
      <p:sp>
        <p:nvSpPr>
          <p:cNvPr id="10" name="Fußzeilenplatzhalter 4"/>
          <p:cNvSpPr>
            <a:spLocks noGrp="1"/>
          </p:cNvSpPr>
          <p:nvPr>
            <p:ph type="ftr" sz="quarter" idx="11"/>
          </p:nvPr>
        </p:nvSpPr>
        <p:spPr>
          <a:xfrm>
            <a:off x="719667" y="6496051"/>
            <a:ext cx="5856817" cy="333375"/>
          </a:xfrm>
        </p:spPr>
        <p:txBody>
          <a:bodyPr/>
          <a:lstStyle/>
          <a:p>
            <a:pPr>
              <a:defRPr/>
            </a:pPr>
            <a:r>
              <a:rPr lang="de-DE" altLang="de-DE" dirty="0" smtClean="0"/>
              <a:t>Ergonomie lernen - Modul 2 - Teil 7</a:t>
            </a:r>
            <a:endParaRPr lang="de-DE" altLang="de-DE" dirty="0"/>
          </a:p>
        </p:txBody>
      </p:sp>
    </p:spTree>
    <p:extLst>
      <p:ext uri="{BB962C8B-B14F-4D97-AF65-F5344CB8AC3E}">
        <p14:creationId xmlns:p14="http://schemas.microsoft.com/office/powerpoint/2010/main" val="11693902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Gussputzerarbeitsplatz</a:t>
            </a:r>
            <a:endParaRPr lang="de-DE" dirty="0"/>
          </a:p>
        </p:txBody>
      </p:sp>
      <p:sp>
        <p:nvSpPr>
          <p:cNvPr id="3" name="Inhaltsplatzhalter 2"/>
          <p:cNvSpPr>
            <a:spLocks noGrp="1"/>
          </p:cNvSpPr>
          <p:nvPr>
            <p:ph idx="1"/>
          </p:nvPr>
        </p:nvSpPr>
        <p:spPr/>
        <p:txBody>
          <a:bodyPr/>
          <a:lstStyle/>
          <a:p>
            <a:r>
              <a:rPr lang="de-DE" dirty="0">
                <a:solidFill>
                  <a:srgbClr val="808080"/>
                </a:solidFill>
                <a:latin typeface="Arial" charset="0"/>
              </a:rPr>
              <a:t>Erfolg der Maßnahmen:</a:t>
            </a:r>
            <a:endParaRPr lang="de-DE" dirty="0"/>
          </a:p>
        </p:txBody>
      </p:sp>
      <p:pic>
        <p:nvPicPr>
          <p:cNvPr id="4" name="Grafik 3" descr="Balkendiagramme zeigen Messdaten zur Rumpfneigung vor und nach der Umgestaltung des Gussputzerarbeitsplatzes. Vor der Umgestaltung konnten nur in 60 Prozent der Zeit in einer neutralen Rumpfhaltung gearbeitet werden. Nach der Umgestaltung erhöht sich dieser Zeitanteil auf fast 93 Prozent."/>
          <p:cNvPicPr>
            <a:picLocks noChangeAspect="1"/>
          </p:cNvPicPr>
          <p:nvPr/>
        </p:nvPicPr>
        <p:blipFill>
          <a:blip r:embed="rId2"/>
          <a:stretch>
            <a:fillRect/>
          </a:stretch>
        </p:blipFill>
        <p:spPr>
          <a:xfrm>
            <a:off x="839416" y="2387757"/>
            <a:ext cx="10364098" cy="3633531"/>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16</a:t>
            </a:fld>
            <a:endParaRPr lang="de-DE" altLang="de-DE"/>
          </a:p>
        </p:txBody>
      </p:sp>
      <p:sp>
        <p:nvSpPr>
          <p:cNvPr id="21" name="Datumsplatzhalter 3"/>
          <p:cNvSpPr>
            <a:spLocks noGrp="1"/>
          </p:cNvSpPr>
          <p:nvPr>
            <p:ph type="dt" sz="half" idx="10"/>
          </p:nvPr>
        </p:nvSpPr>
        <p:spPr>
          <a:xfrm>
            <a:off x="6917267" y="6496051"/>
            <a:ext cx="2434167" cy="333375"/>
          </a:xfrm>
        </p:spPr>
        <p:txBody>
          <a:bodyPr/>
          <a:lstStyle/>
          <a:p>
            <a:pPr>
              <a:defRPr/>
            </a:pPr>
            <a:fld id="{32789126-7982-4CDF-89EF-813FC9660DE7}" type="datetime1">
              <a:rPr lang="de-DE" altLang="de-DE" smtClean="0"/>
              <a:t>08.09.2023</a:t>
            </a:fld>
            <a:endParaRPr lang="de-DE" altLang="de-DE"/>
          </a:p>
        </p:txBody>
      </p:sp>
      <p:sp>
        <p:nvSpPr>
          <p:cNvPr id="22" name="Fußzeilenplatzhalter 4"/>
          <p:cNvSpPr>
            <a:spLocks noGrp="1"/>
          </p:cNvSpPr>
          <p:nvPr>
            <p:ph type="ftr" sz="quarter" idx="11"/>
          </p:nvPr>
        </p:nvSpPr>
        <p:spPr>
          <a:xfrm>
            <a:off x="719667" y="6496051"/>
            <a:ext cx="5856817" cy="333375"/>
          </a:xfrm>
        </p:spPr>
        <p:txBody>
          <a:bodyPr/>
          <a:lstStyle/>
          <a:p>
            <a:pPr>
              <a:defRPr/>
            </a:pPr>
            <a:r>
              <a:rPr lang="de-DE" altLang="de-DE" dirty="0" smtClean="0"/>
              <a:t>Ergonomie lernen - Modul 2 - Teil 7</a:t>
            </a:r>
            <a:endParaRPr lang="de-DE" altLang="de-DE" dirty="0"/>
          </a:p>
        </p:txBody>
      </p:sp>
    </p:spTree>
    <p:extLst>
      <p:ext uri="{BB962C8B-B14F-4D97-AF65-F5344CB8AC3E}">
        <p14:creationId xmlns:p14="http://schemas.microsoft.com/office/powerpoint/2010/main" val="1640741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Gussputzerarbeitsplatz</a:t>
            </a:r>
            <a:endParaRPr lang="de-DE" dirty="0"/>
          </a:p>
        </p:txBody>
      </p:sp>
      <p:sp>
        <p:nvSpPr>
          <p:cNvPr id="3" name="Inhaltsplatzhalter 2"/>
          <p:cNvSpPr>
            <a:spLocks noGrp="1"/>
          </p:cNvSpPr>
          <p:nvPr>
            <p:ph idx="1"/>
          </p:nvPr>
        </p:nvSpPr>
        <p:spPr/>
        <p:txBody>
          <a:bodyPr/>
          <a:lstStyle/>
          <a:p>
            <a:r>
              <a:rPr lang="de-DE" dirty="0">
                <a:solidFill>
                  <a:srgbClr val="808080"/>
                </a:solidFill>
                <a:latin typeface="Arial" charset="0"/>
              </a:rPr>
              <a:t>Erfolg der Maßnahmen:</a:t>
            </a:r>
            <a:endParaRPr lang="de-DE" dirty="0"/>
          </a:p>
          <a:p>
            <a:endParaRPr lang="de-DE" dirty="0"/>
          </a:p>
        </p:txBody>
      </p:sp>
      <p:pic>
        <p:nvPicPr>
          <p:cNvPr id="4" name="Grafik 3" descr="Balkendiagramme zeigen Zeitanteile mit manueller Lastenhandhabung vor und nach der Umgestaltung des Gussputzerarbeitsplatzes. Vor der Umgestaltung mussten in fast 60 Prozent der Zeit Lasten größer 15 Kilogramm gehandhabt werden. Nach der Umgestaltung verringert sich dieser Zeitanteil auf weniger als 2 Prozent. Auch die Häufigkeit der Lastenhandhabung geringerer Gewichte reduziert sich etwas."/>
          <p:cNvPicPr>
            <a:picLocks noChangeAspect="1"/>
          </p:cNvPicPr>
          <p:nvPr/>
        </p:nvPicPr>
        <p:blipFill>
          <a:blip r:embed="rId2"/>
          <a:stretch>
            <a:fillRect/>
          </a:stretch>
        </p:blipFill>
        <p:spPr>
          <a:xfrm>
            <a:off x="1093798" y="2131358"/>
            <a:ext cx="10004403" cy="3529890"/>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17</a:t>
            </a:fld>
            <a:endParaRPr lang="de-DE" altLang="de-DE"/>
          </a:p>
        </p:txBody>
      </p:sp>
      <p:sp>
        <p:nvSpPr>
          <p:cNvPr id="9" name="Datumsplatzhalter 3"/>
          <p:cNvSpPr>
            <a:spLocks noGrp="1"/>
          </p:cNvSpPr>
          <p:nvPr>
            <p:ph type="dt" sz="half" idx="10"/>
          </p:nvPr>
        </p:nvSpPr>
        <p:spPr>
          <a:xfrm>
            <a:off x="6917267" y="6496051"/>
            <a:ext cx="2434167" cy="333375"/>
          </a:xfrm>
        </p:spPr>
        <p:txBody>
          <a:bodyPr/>
          <a:lstStyle/>
          <a:p>
            <a:pPr>
              <a:defRPr/>
            </a:pPr>
            <a:fld id="{32789126-7982-4CDF-89EF-813FC9660DE7}" type="datetime1">
              <a:rPr lang="de-DE" altLang="de-DE" smtClean="0"/>
              <a:t>08.09.2023</a:t>
            </a:fld>
            <a:endParaRPr lang="de-DE" altLang="de-DE"/>
          </a:p>
        </p:txBody>
      </p:sp>
      <p:sp>
        <p:nvSpPr>
          <p:cNvPr id="10" name="Fußzeilenplatzhalter 4"/>
          <p:cNvSpPr>
            <a:spLocks noGrp="1"/>
          </p:cNvSpPr>
          <p:nvPr>
            <p:ph type="ftr" sz="quarter" idx="11"/>
          </p:nvPr>
        </p:nvSpPr>
        <p:spPr>
          <a:xfrm>
            <a:off x="719667" y="6496051"/>
            <a:ext cx="5856817" cy="333375"/>
          </a:xfrm>
        </p:spPr>
        <p:txBody>
          <a:bodyPr/>
          <a:lstStyle/>
          <a:p>
            <a:pPr>
              <a:defRPr/>
            </a:pPr>
            <a:r>
              <a:rPr lang="de-DE" altLang="de-DE" dirty="0" smtClean="0"/>
              <a:t>Ergonomie lernen - Modul 2 - Teil 7</a:t>
            </a:r>
            <a:endParaRPr lang="de-DE" altLang="de-DE" dirty="0"/>
          </a:p>
        </p:txBody>
      </p:sp>
    </p:spTree>
    <p:extLst>
      <p:ext uri="{BB962C8B-B14F-4D97-AF65-F5344CB8AC3E}">
        <p14:creationId xmlns:p14="http://schemas.microsoft.com/office/powerpoint/2010/main" val="1652539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Verweis auf verwendete Quellen</a:t>
            </a:r>
            <a:endParaRPr lang="de-DE" dirty="0"/>
          </a:p>
        </p:txBody>
      </p:sp>
      <p:sp>
        <p:nvSpPr>
          <p:cNvPr id="3" name="Inhaltsplatzhalter 2"/>
          <p:cNvSpPr>
            <a:spLocks noGrp="1"/>
          </p:cNvSpPr>
          <p:nvPr>
            <p:ph idx="1"/>
          </p:nvPr>
        </p:nvSpPr>
        <p:spPr/>
        <p:txBody>
          <a:bodyPr/>
          <a:lstStyle/>
          <a:p>
            <a:pPr eaLnBrk="1" hangingPunct="1">
              <a:spcBef>
                <a:spcPct val="50000"/>
              </a:spcBef>
            </a:pPr>
            <a:r>
              <a:rPr lang="de-DE" altLang="de-DE" sz="1400" b="0" dirty="0"/>
              <a:t>JÄGER, M.; LUTTMANN, A.; GÖLLNER, R. (2001): Belastbarkeit der Lendenwirbelsäule beim Handhaben von Lasten – Ableitung der „Dortmunder Richtwerte“ auf der Basis der lumbalen Kompressionsfestigkeit.  </a:t>
            </a:r>
            <a:br>
              <a:rPr lang="de-DE" altLang="de-DE" sz="1400" b="0" dirty="0"/>
            </a:br>
            <a:r>
              <a:rPr lang="de-DE" altLang="de-DE" sz="1400" b="0" dirty="0"/>
              <a:t>In: </a:t>
            </a:r>
            <a:r>
              <a:rPr lang="de-DE" altLang="de-DE" sz="1400" b="0" dirty="0" err="1"/>
              <a:t>Zbl</a:t>
            </a:r>
            <a:r>
              <a:rPr lang="de-DE" altLang="de-DE" sz="1400" b="0" dirty="0"/>
              <a:t>. </a:t>
            </a:r>
            <a:r>
              <a:rPr lang="de-DE" altLang="de-DE" sz="1400" b="0" dirty="0" err="1"/>
              <a:t>Arbeitsmed</a:t>
            </a:r>
            <a:r>
              <a:rPr lang="de-DE" altLang="de-DE" sz="1400" b="0" dirty="0"/>
              <a:t>. 51 (2001) S. 345-372</a:t>
            </a:r>
          </a:p>
          <a:p>
            <a:pPr eaLnBrk="1" hangingPunct="1">
              <a:spcBef>
                <a:spcPct val="50000"/>
              </a:spcBef>
            </a:pPr>
            <a:r>
              <a:rPr lang="de-DE" altLang="de-DE" sz="1400" b="0" dirty="0"/>
              <a:t>HECKTOR, K; SCHAUB, </a:t>
            </a:r>
            <a:r>
              <a:rPr lang="de-DE" altLang="de-DE" sz="1400" b="0" dirty="0" err="1"/>
              <a:t>Kh</a:t>
            </a:r>
            <a:r>
              <a:rPr lang="de-DE" altLang="de-DE" sz="1400" b="0" dirty="0"/>
              <a:t>.; JÄGER, M. (2014): Biomechanische Gefährdungsbeurteilung bei Montagearbeits-plätzen. In: Zeitschrift für Arbeitswissenschaft, Nr. 68 (2014)</a:t>
            </a:r>
          </a:p>
          <a:p>
            <a:pPr eaLnBrk="1" hangingPunct="1">
              <a:spcBef>
                <a:spcPct val="50000"/>
              </a:spcBef>
            </a:pPr>
            <a:r>
              <a:rPr lang="de-DE" altLang="de-DE" sz="1400" b="0" dirty="0"/>
              <a:t>HARTUNG, E.; DUPUIS, H. (1994): Verfahren zur Bestimmung der beruflichen Belastung durch Heben und Tragen schwerer Lasten oder extreme Rumpfbeugehaltung und deren Beurteilung im Berufskrankheiten – Feststellungs-verfahren. In: die BG, Nr. 7 (1994), S. 452-458.</a:t>
            </a:r>
          </a:p>
          <a:p>
            <a:pPr eaLnBrk="1" hangingPunct="1">
              <a:spcBef>
                <a:spcPct val="50000"/>
              </a:spcBef>
            </a:pPr>
            <a:r>
              <a:rPr lang="de-DE" altLang="de-DE" sz="1400" b="0" dirty="0"/>
              <a:t>JÄGER, M.; GÖLLNER, R.; JORDAN, C.; THEILMEIER, A.; LUTTMANN, A. (2002): Belastung der Lendenwirbelsäule beim Heben und Umsetzen von Lasten. </a:t>
            </a:r>
            <a:br>
              <a:rPr lang="de-DE" altLang="de-DE" sz="1400" b="0" dirty="0"/>
            </a:br>
            <a:r>
              <a:rPr lang="de-DE" altLang="de-DE" sz="1400" b="0" dirty="0"/>
              <a:t>In: Zeitschrift für Arbeitswissenschaft, Nr. 56 (2002), S. 93-105.</a:t>
            </a:r>
          </a:p>
          <a:p>
            <a:pPr eaLnBrk="1" hangingPunct="1">
              <a:spcBef>
                <a:spcPct val="50000"/>
              </a:spcBef>
            </a:pPr>
            <a:r>
              <a:rPr lang="de-DE" altLang="de-DE" sz="1400" b="0" dirty="0"/>
              <a:t>JÄGER, M.; LUTTMANN, A. u.a. (1999): Mainz-Dortmunder Dosismodell (MDD) zur Beurteilung der Belastung der Lendenwirbelsäule durch Heben und Tragen schwerer Lasten oder durch Tätigkeiten in extremer Rumpfbeugehaltung bei Verdacht auf Berufskrankheit. Teil 1: Retrospektive Belastungsermittlung für risikobehaftete Tätigkeitsfelder.</a:t>
            </a:r>
            <a:br>
              <a:rPr lang="de-DE" altLang="de-DE" sz="1400" b="0" dirty="0"/>
            </a:br>
            <a:r>
              <a:rPr lang="de-DE" altLang="de-DE" sz="1400" b="0" dirty="0"/>
              <a:t>In: Arbeitsmedizin. Sozialmedizin. Umweltmedizin, 34 (1999) Nr. 3, S.101-111.</a:t>
            </a:r>
          </a:p>
          <a:p>
            <a:pPr eaLnBrk="1" hangingPunct="1">
              <a:spcBef>
                <a:spcPct val="50000"/>
              </a:spcBef>
            </a:pPr>
            <a:r>
              <a:rPr lang="de-DE" altLang="de-DE" sz="1400" b="0" dirty="0"/>
              <a:t>HARTUNG, E.; SCHÄFER, K. u.a. (1999): Mainz-Dortmunder Dosismodell (MDD) zur Beurteilung der Belastung der Lendenwirbelsäule durch Heben und Tragen schwerer Lasten oder durch Tätigkeiten in extremer Rumpfbeugehaltung bei Verdacht auf Berufskrankheit. Teil 2: Vorschlag zur Beurteilung der arbeitstechnischen Voraussetzungen im Berufskrankheiten-Feststellungsverfahren. In: Arbeitsmedizin. Sozialmedizin. Umweltmedizin, 34 (1999) Nr. 3, S.112-122.</a:t>
            </a:r>
          </a:p>
          <a:p>
            <a:endParaRPr lang="de-DE" sz="1400" b="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18</a:t>
            </a:fld>
            <a:endParaRPr lang="de-DE" altLang="de-DE"/>
          </a:p>
        </p:txBody>
      </p:sp>
    </p:spTree>
    <p:extLst>
      <p:ext uri="{BB962C8B-B14F-4D97-AF65-F5344CB8AC3E}">
        <p14:creationId xmlns:p14="http://schemas.microsoft.com/office/powerpoint/2010/main" val="4001149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a:t>
            </a:r>
            <a:endParaRPr lang="de-DE" dirty="0"/>
          </a:p>
        </p:txBody>
      </p:sp>
      <p:sp>
        <p:nvSpPr>
          <p:cNvPr id="3" name="Inhaltsplatzhalter 2"/>
          <p:cNvSpPr>
            <a:spLocks noGrp="1"/>
          </p:cNvSpPr>
          <p:nvPr>
            <p:ph idx="1"/>
          </p:nvPr>
        </p:nvSpPr>
        <p:spPr/>
        <p:txBody>
          <a:bodyPr/>
          <a:lstStyle/>
          <a:p>
            <a:pPr eaLnBrk="1" hangingPunct="1">
              <a:lnSpc>
                <a:spcPct val="120000"/>
              </a:lnSpc>
              <a:spcAft>
                <a:spcPct val="30000"/>
              </a:spcAft>
            </a:pPr>
            <a:r>
              <a:rPr lang="de-DE" altLang="de-DE" sz="1800" dirty="0" smtClean="0"/>
              <a:t>DIN </a:t>
            </a:r>
            <a:r>
              <a:rPr lang="de-DE" altLang="de-DE" sz="1800" dirty="0"/>
              <a:t>EN 1005-1 </a:t>
            </a:r>
            <a:r>
              <a:rPr lang="de-DE" altLang="de-DE" sz="1800" b="0" dirty="0"/>
              <a:t>Sicherheit von Maschinen - Menschliche körperliche Leistung – </a:t>
            </a:r>
            <a:br>
              <a:rPr lang="de-DE" altLang="de-DE" sz="1800" b="0" dirty="0"/>
            </a:br>
            <a:r>
              <a:rPr lang="de-DE" altLang="de-DE" sz="1800" b="0" dirty="0"/>
              <a:t>Teil 1: Begriffe</a:t>
            </a:r>
          </a:p>
          <a:p>
            <a:pPr eaLnBrk="1" hangingPunct="1">
              <a:lnSpc>
                <a:spcPct val="120000"/>
              </a:lnSpc>
              <a:spcAft>
                <a:spcPct val="30000"/>
              </a:spcAft>
            </a:pPr>
            <a:r>
              <a:rPr lang="de-DE" altLang="de-DE" sz="1800" dirty="0"/>
              <a:t>DIN EN 1005-2 </a:t>
            </a:r>
            <a:r>
              <a:rPr lang="de-DE" altLang="de-DE" sz="1800" b="0" dirty="0"/>
              <a:t>Sicherheit von Maschinen - Menschliche körperliche Leistung – </a:t>
            </a:r>
            <a:br>
              <a:rPr lang="de-DE" altLang="de-DE" sz="1800" b="0" dirty="0"/>
            </a:br>
            <a:r>
              <a:rPr lang="de-DE" altLang="de-DE" sz="1800" b="0" dirty="0"/>
              <a:t>Teil 2: Manuelle Handhabung von Gegenständen in Verbindung mit Maschinen und Maschinenteilen</a:t>
            </a:r>
          </a:p>
          <a:p>
            <a:pPr eaLnBrk="1" hangingPunct="1">
              <a:lnSpc>
                <a:spcPct val="120000"/>
              </a:lnSpc>
              <a:spcAft>
                <a:spcPct val="30000"/>
              </a:spcAft>
            </a:pPr>
            <a:r>
              <a:rPr lang="de-DE" altLang="de-DE" sz="1800" dirty="0"/>
              <a:t>DIN EN 1005-3 </a:t>
            </a:r>
            <a:r>
              <a:rPr lang="de-DE" altLang="de-DE" sz="1800" b="0" dirty="0"/>
              <a:t>Sicherheit von Maschinen - Menschliche körperliche Leistung – </a:t>
            </a:r>
            <a:br>
              <a:rPr lang="de-DE" altLang="de-DE" sz="1800" b="0" dirty="0"/>
            </a:br>
            <a:r>
              <a:rPr lang="de-DE" altLang="de-DE" sz="1800" b="0" dirty="0"/>
              <a:t>Teil 3: Empfohlene Kraftgrenzen bei Maschinenbetätigung</a:t>
            </a:r>
          </a:p>
          <a:p>
            <a:pPr eaLnBrk="1" hangingPunct="1">
              <a:lnSpc>
                <a:spcPct val="120000"/>
              </a:lnSpc>
              <a:spcAft>
                <a:spcPct val="30000"/>
              </a:spcAft>
            </a:pPr>
            <a:r>
              <a:rPr lang="de-DE" altLang="de-DE" sz="1800" dirty="0"/>
              <a:t>DIN EN 1005-4 </a:t>
            </a:r>
            <a:r>
              <a:rPr lang="de-DE" altLang="de-DE" sz="1800" b="0" dirty="0"/>
              <a:t>Sicherheit von Maschinen - Menschliche körperliche Leistung – </a:t>
            </a:r>
            <a:br>
              <a:rPr lang="de-DE" altLang="de-DE" sz="1800" b="0" dirty="0"/>
            </a:br>
            <a:r>
              <a:rPr lang="de-DE" altLang="de-DE" sz="1800" b="0" dirty="0"/>
              <a:t>Teil 4: Bewertung von Körperhaltungen und Bewegungen bei der Arbeit an Maschinen</a:t>
            </a:r>
          </a:p>
          <a:p>
            <a:pPr eaLnBrk="1" hangingPunct="1">
              <a:lnSpc>
                <a:spcPct val="120000"/>
              </a:lnSpc>
              <a:spcBef>
                <a:spcPct val="5000"/>
              </a:spcBef>
              <a:spcAft>
                <a:spcPct val="5000"/>
              </a:spcAft>
            </a:pPr>
            <a:r>
              <a:rPr lang="de-DE" altLang="de-DE" sz="1800" dirty="0"/>
              <a:t>ISO 11228-2 </a:t>
            </a:r>
            <a:r>
              <a:rPr lang="de-DE" altLang="de-DE" sz="1800" b="0" dirty="0"/>
              <a:t>Ergonomie - Manuelle Handhabung – Teil 2: Ziehen und Schieben</a:t>
            </a:r>
          </a:p>
          <a:p>
            <a:pPr eaLnBrk="1" hangingPunct="1">
              <a:lnSpc>
                <a:spcPct val="120000"/>
              </a:lnSpc>
              <a:spcBef>
                <a:spcPct val="5000"/>
              </a:spcBef>
              <a:spcAft>
                <a:spcPct val="5000"/>
              </a:spcAft>
            </a:pPr>
            <a:r>
              <a:rPr lang="de-DE" altLang="de-DE" sz="1800" dirty="0"/>
              <a:t>ISO 11228-3 </a:t>
            </a:r>
            <a:r>
              <a:rPr lang="de-DE" altLang="de-DE" sz="1800" b="0" dirty="0"/>
              <a:t>Ergonomie - Manuelle Handhabung – Teil 3: Handhabung geringer Lasten bei hohen Bewegungsfrequenzen</a:t>
            </a:r>
          </a:p>
          <a:p>
            <a:pPr eaLnBrk="1" hangingPunct="1">
              <a:lnSpc>
                <a:spcPct val="120000"/>
              </a:lnSpc>
              <a:spcBef>
                <a:spcPct val="5000"/>
              </a:spcBef>
              <a:spcAft>
                <a:spcPct val="5000"/>
              </a:spcAft>
            </a:pPr>
            <a:r>
              <a:rPr lang="de-DE" altLang="de-DE" sz="1800" b="0" dirty="0" smtClean="0"/>
              <a:t>Weitere </a:t>
            </a:r>
            <a:r>
              <a:rPr lang="de-DE" altLang="de-DE" sz="1800" b="0" dirty="0"/>
              <a:t>Normen finden Sie unter KAN-Praxis – </a:t>
            </a:r>
            <a:r>
              <a:rPr lang="de-DE" altLang="de-DE" sz="1800" b="0" dirty="0" err="1">
                <a:solidFill>
                  <a:prstClr val="black"/>
                </a:solidFill>
                <a:hlinkClick r:id="rId2"/>
              </a:rPr>
              <a:t>NoRA</a:t>
            </a:r>
            <a:r>
              <a:rPr lang="de-DE" altLang="de-DE" sz="1800" b="0" dirty="0">
                <a:solidFill>
                  <a:prstClr val="black"/>
                </a:solidFill>
                <a:hlinkClick r:id="rId2"/>
              </a:rPr>
              <a:t>: Normen recherchieren</a:t>
            </a:r>
            <a:r>
              <a:rPr lang="de-DE" altLang="de-DE" sz="1800" b="0" dirty="0">
                <a:solidFill>
                  <a:prstClr val="black"/>
                </a:solidFill>
              </a:rPr>
              <a:t>.</a:t>
            </a:r>
            <a:endParaRPr lang="de-DE" altLang="de-DE" sz="1800" b="0" dirty="0"/>
          </a:p>
          <a:p>
            <a:endParaRPr lang="de-DE" sz="1800" b="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19</a:t>
            </a:fld>
            <a:endParaRPr lang="de-DE" altLang="de-DE"/>
          </a:p>
        </p:txBody>
      </p:sp>
    </p:spTree>
    <p:extLst>
      <p:ext uri="{BB962C8B-B14F-4D97-AF65-F5344CB8AC3E}">
        <p14:creationId xmlns:p14="http://schemas.microsoft.com/office/powerpoint/2010/main" val="3570214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Übersicht</a:t>
            </a:r>
            <a:endParaRPr lang="de-DE" dirty="0"/>
          </a:p>
        </p:txBody>
      </p:sp>
      <p:sp>
        <p:nvSpPr>
          <p:cNvPr id="3" name="Inhaltsplatzhalter 2"/>
          <p:cNvSpPr>
            <a:spLocks noGrp="1"/>
          </p:cNvSpPr>
          <p:nvPr>
            <p:ph idx="1"/>
          </p:nvPr>
        </p:nvSpPr>
        <p:spPr>
          <a:xfrm>
            <a:off x="719667" y="1484314"/>
            <a:ext cx="4944285" cy="4897437"/>
          </a:xfrm>
        </p:spPr>
        <p:txBody>
          <a:bodyPr/>
          <a:lstStyle/>
          <a:p>
            <a:pPr marL="342900" indent="-342900">
              <a:buClr>
                <a:schemeClr val="accent2"/>
              </a:buClr>
              <a:buFont typeface="Wingdings" panose="05000000000000000000" pitchFamily="2" charset="2"/>
              <a:buChar char="§"/>
            </a:pPr>
            <a:r>
              <a:rPr lang="de-DE" sz="2400" b="0" dirty="0" smtClean="0"/>
              <a:t>Gesundheitsgefährdung der Wirbelsäule</a:t>
            </a:r>
          </a:p>
          <a:p>
            <a:pPr marL="342900" indent="-342900">
              <a:buClr>
                <a:schemeClr val="accent2"/>
              </a:buClr>
              <a:buFont typeface="Wingdings" panose="05000000000000000000" pitchFamily="2" charset="2"/>
              <a:buChar char="§"/>
            </a:pPr>
            <a:r>
              <a:rPr lang="de-DE" sz="2400" b="0" dirty="0" smtClean="0"/>
              <a:t>Bandscheibendruck und biomechanische Modelle</a:t>
            </a:r>
          </a:p>
          <a:p>
            <a:pPr marL="342900" indent="-342900">
              <a:buClr>
                <a:schemeClr val="accent2"/>
              </a:buClr>
              <a:buFont typeface="Wingdings" panose="05000000000000000000" pitchFamily="2" charset="2"/>
              <a:buChar char="§"/>
            </a:pPr>
            <a:r>
              <a:rPr lang="de-DE" sz="2400" b="0" dirty="0" smtClean="0"/>
              <a:t>Belastungsfaktoren</a:t>
            </a:r>
          </a:p>
          <a:p>
            <a:pPr marL="342900" indent="-342900">
              <a:buClr>
                <a:schemeClr val="accent2"/>
              </a:buClr>
              <a:buFont typeface="Wingdings" panose="05000000000000000000" pitchFamily="2" charset="2"/>
              <a:buChar char="§"/>
            </a:pPr>
            <a:r>
              <a:rPr lang="de-DE" sz="2400" b="0" dirty="0" smtClean="0"/>
              <a:t>Belastungs- und Beanspruchungs-ermittlung</a:t>
            </a:r>
          </a:p>
          <a:p>
            <a:endParaRPr lang="de-DE" sz="2400" dirty="0"/>
          </a:p>
        </p:txBody>
      </p:sp>
      <p:pic>
        <p:nvPicPr>
          <p:cNvPr id="11" name="Grafik 10" descr="Eine Zeichnung mit der Unterschrift „Dringender Handlungsbedarf“ von Michael Hüter zeigt eine Frau, welche hinter dem Tresen an einem Empfang sitzt. Auf der anderen Seite des Tresens ist nur eine von unten kommende Hand einer Person zu sehen, die etwas auf den Tresen legt. Die Frau fragt freundlich: „Haben Sie irgendwelche Beschwerden?“ Die andere Person antwortet stöhnend: „Hier ist meine Bandscheibe.“"/>
          <p:cNvPicPr>
            <a:picLocks noChangeAspect="1"/>
          </p:cNvPicPr>
          <p:nvPr/>
        </p:nvPicPr>
        <p:blipFill>
          <a:blip r:embed="rId3"/>
          <a:stretch>
            <a:fillRect/>
          </a:stretch>
        </p:blipFill>
        <p:spPr>
          <a:xfrm>
            <a:off x="5735960" y="1381028"/>
            <a:ext cx="6098942" cy="4251760"/>
          </a:xfrm>
          <a:prstGeom prst="rect">
            <a:avLst/>
          </a:prstGeom>
        </p:spPr>
      </p:pic>
      <p:sp>
        <p:nvSpPr>
          <p:cNvPr id="4" name="Datumsplatzhalter 3"/>
          <p:cNvSpPr>
            <a:spLocks noGrp="1"/>
          </p:cNvSpPr>
          <p:nvPr>
            <p:ph type="dt" sz="half" idx="10"/>
          </p:nvPr>
        </p:nvSpPr>
        <p:spPr/>
        <p:txBody>
          <a:bodyPr/>
          <a:lstStyle/>
          <a:p>
            <a:pPr>
              <a:defRPr/>
            </a:pPr>
            <a:fld id="{7C459E6F-84C6-43D6-A7B0-E0CB922B153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Ergonomie lernen - Modul 2 - Teil 7</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2</a:t>
            </a:fld>
            <a:endParaRPr lang="de-DE" altLang="de-DE"/>
          </a:p>
        </p:txBody>
      </p:sp>
    </p:spTree>
    <p:extLst>
      <p:ext uri="{BB962C8B-B14F-4D97-AF65-F5344CB8AC3E}">
        <p14:creationId xmlns:p14="http://schemas.microsoft.com/office/powerpoint/2010/main" val="2846857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a:t>
            </a:r>
            <a:endParaRPr lang="de-DE" dirty="0"/>
          </a:p>
        </p:txBody>
      </p:sp>
      <p:sp>
        <p:nvSpPr>
          <p:cNvPr id="3" name="Inhaltsplatzhalter 2"/>
          <p:cNvSpPr>
            <a:spLocks noGrp="1"/>
          </p:cNvSpPr>
          <p:nvPr>
            <p:ph idx="1"/>
          </p:nvPr>
        </p:nvSpPr>
        <p:spPr/>
        <p:txBody>
          <a:bodyPr/>
          <a:lstStyle/>
          <a:p>
            <a:pPr marL="82550" lvl="1">
              <a:lnSpc>
                <a:spcPct val="120000"/>
              </a:lnSpc>
              <a:spcAft>
                <a:spcPct val="10000"/>
              </a:spcAft>
              <a:buSzPct val="100000"/>
            </a:pPr>
            <a:r>
              <a:rPr lang="de-DE" altLang="de-DE" sz="1600" b="1" dirty="0"/>
              <a:t>BERUFSGENOSSENSCHAFTLICHES INSTITUT FÜR ARBEITSSCHUTZ (HRSG.) (2004):</a:t>
            </a:r>
            <a:r>
              <a:rPr lang="de-DE" altLang="de-DE" sz="1600" dirty="0"/>
              <a:t> Untersuchung der Belastung von Flugbegleiterinnen und Flugbegleitern beim Schieben und Ziehen von Trolleys in Flugzeugen. Sankt Augustin. (BIA-Report 5/2004).</a:t>
            </a:r>
            <a:endParaRPr lang="de-DE" altLang="de-DE" sz="1600" b="1" dirty="0"/>
          </a:p>
          <a:p>
            <a:pPr marL="82550" lvl="1">
              <a:lnSpc>
                <a:spcPct val="120000"/>
              </a:lnSpc>
              <a:spcAft>
                <a:spcPct val="10000"/>
              </a:spcAft>
              <a:buSzPct val="100000"/>
            </a:pPr>
            <a:r>
              <a:rPr lang="de-DE" altLang="de-DE" sz="1600" b="1" dirty="0"/>
              <a:t>BERUFSGENOSSENSCHAFTLICHES INSTITUT FÜR ARBEITSSCHUTZ (HRSG.) (2004):</a:t>
            </a:r>
            <a:r>
              <a:rPr lang="de-DE" altLang="de-DE" sz="1600" dirty="0"/>
              <a:t> Ergonomie an Näharbeitsplätzen.</a:t>
            </a:r>
            <a:r>
              <a:rPr lang="de-DE" altLang="de-DE" sz="1600" b="1" dirty="0"/>
              <a:t> </a:t>
            </a:r>
            <a:r>
              <a:rPr lang="de-DE" altLang="de-DE" sz="1600" dirty="0"/>
              <a:t>Sankt Augustin. (BIA-Report 7/2004).</a:t>
            </a:r>
          </a:p>
          <a:p>
            <a:pPr marL="82550" lvl="1">
              <a:lnSpc>
                <a:spcPct val="120000"/>
              </a:lnSpc>
              <a:spcAft>
                <a:spcPct val="10000"/>
              </a:spcAft>
              <a:buSzPct val="100000"/>
            </a:pPr>
            <a:r>
              <a:rPr lang="de-DE" altLang="de-DE" sz="1600" b="1" dirty="0"/>
              <a:t>BONGWALD, O.; LUTTMANN, A.; LAURIG, W. (1995): </a:t>
            </a:r>
            <a:r>
              <a:rPr lang="de-DE" altLang="de-DE" sz="1600" dirty="0"/>
              <a:t>Leitfaden für die Beurteilung von Hebe- und Tragetätigkeiten. Sankt Augustin: Hauptverband der gewerblichen Berufsgenossenschaften (HVBG).</a:t>
            </a:r>
          </a:p>
          <a:p>
            <a:pPr marL="82550" lvl="1">
              <a:lnSpc>
                <a:spcPct val="120000"/>
              </a:lnSpc>
              <a:spcAft>
                <a:spcPct val="10000"/>
              </a:spcAft>
              <a:buSzPct val="100000"/>
            </a:pPr>
            <a:r>
              <a:rPr lang="de-DE" altLang="de-DE" sz="1600" b="1" dirty="0"/>
              <a:t>ELLEGAST, R. (1998):</a:t>
            </a:r>
            <a:r>
              <a:rPr lang="de-DE" altLang="de-DE" sz="1600" dirty="0"/>
              <a:t> Personengebundenes </a:t>
            </a:r>
            <a:r>
              <a:rPr lang="de-DE" altLang="de-DE" sz="1600" dirty="0" err="1"/>
              <a:t>Meßsystem</a:t>
            </a:r>
            <a:r>
              <a:rPr lang="de-DE" altLang="de-DE" sz="1600" dirty="0"/>
              <a:t> zur automatisierten Erfassung von Wirbelsäulenbelastungen bei beruflicher Tätigkeit</a:t>
            </a:r>
            <a:r>
              <a:rPr lang="de-DE" altLang="de-DE" sz="1600" i="1" dirty="0"/>
              <a:t>.</a:t>
            </a:r>
            <a:r>
              <a:rPr lang="de-DE" altLang="de-DE" sz="1600" dirty="0"/>
              <a:t> Sankt Augustin: Hauptverband der gewerblichen Berufsgenossenschaften (HVBG). (BIA-Report 5/98).</a:t>
            </a:r>
          </a:p>
          <a:p>
            <a:pPr marL="82550" lvl="1">
              <a:lnSpc>
                <a:spcPct val="120000"/>
              </a:lnSpc>
              <a:spcAft>
                <a:spcPct val="10000"/>
              </a:spcAft>
              <a:buSzPct val="100000"/>
            </a:pPr>
            <a:r>
              <a:rPr lang="de-DE" altLang="de-DE" sz="1600" b="1" dirty="0"/>
              <a:t>HAUPTVERBAND DER GEWERBLICHEN BERUFSGENOSSENSCHAFTEN (HRSG.) (2003): </a:t>
            </a:r>
            <a:r>
              <a:rPr lang="de-DE" altLang="de-DE" sz="1600" dirty="0"/>
              <a:t>Wirbelsäulenerkrankungen. Sankt Augustin. (BK-Report 2/2003).</a:t>
            </a:r>
          </a:p>
          <a:p>
            <a:pPr marL="82550" lvl="1">
              <a:lnSpc>
                <a:spcPct val="120000"/>
              </a:lnSpc>
              <a:spcAft>
                <a:spcPct val="10000"/>
              </a:spcAft>
              <a:buSzPct val="100000"/>
            </a:pPr>
            <a:r>
              <a:rPr lang="de-DE" altLang="de-DE" sz="1600" b="1" dirty="0"/>
              <a:t>JÄGER, M.; LUTTMANN, A. LAURIG, W. (1989):</a:t>
            </a:r>
            <a:r>
              <a:rPr lang="de-DE" altLang="de-DE" sz="1600" dirty="0"/>
              <a:t> Biomechanik der Lastenmanipulation. In: </a:t>
            </a:r>
            <a:r>
              <a:rPr lang="de-DE" altLang="de-DE" sz="1600" dirty="0" err="1"/>
              <a:t>Konietzko</a:t>
            </a:r>
            <a:r>
              <a:rPr lang="de-DE" altLang="de-DE" sz="1600" dirty="0"/>
              <a:t>, J.; Dupuis, H. (Hrsg.): Handbuch der Arbeitsmedizin. Landsberg: </a:t>
            </a:r>
            <a:r>
              <a:rPr lang="de-DE" altLang="de-DE" sz="1600" dirty="0" err="1"/>
              <a:t>Ecomed</a:t>
            </a:r>
            <a:r>
              <a:rPr lang="de-DE" altLang="de-DE" sz="1600" dirty="0"/>
              <a:t>.</a:t>
            </a:r>
          </a:p>
          <a:p>
            <a:endParaRPr lang="de-DE" sz="1600" b="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20</a:t>
            </a:fld>
            <a:endParaRPr lang="de-DE" altLang="de-DE"/>
          </a:p>
        </p:txBody>
      </p:sp>
    </p:spTree>
    <p:extLst>
      <p:ext uri="{BB962C8B-B14F-4D97-AF65-F5344CB8AC3E}">
        <p14:creationId xmlns:p14="http://schemas.microsoft.com/office/powerpoint/2010/main" val="1896184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xmlns=""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xmlns=""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Gesundheitsgefährdung der Wirbelsäule</a:t>
            </a:r>
            <a:endParaRPr lang="de-DE" dirty="0"/>
          </a:p>
        </p:txBody>
      </p:sp>
      <p:sp>
        <p:nvSpPr>
          <p:cNvPr id="3" name="Inhaltsplatzhalter 2"/>
          <p:cNvSpPr>
            <a:spLocks noGrp="1"/>
          </p:cNvSpPr>
          <p:nvPr>
            <p:ph idx="1"/>
          </p:nvPr>
        </p:nvSpPr>
        <p:spPr/>
        <p:txBody>
          <a:bodyPr/>
          <a:lstStyle/>
          <a:p>
            <a:r>
              <a:rPr lang="de-DE" dirty="0" smtClean="0"/>
              <a:t>Druckverteilung auf die Wirbelkörper</a:t>
            </a:r>
          </a:p>
        </p:txBody>
      </p:sp>
      <p:pic>
        <p:nvPicPr>
          <p:cNvPr id="13" name="Grafik 12" descr="Eine Zeichnung zeigt eine schematische Darstellung des menschlichen vierten und fünften Lendenwirbels (L4 und L5) sowie des Kreuzbeins (S1) mit gesunden Bandscheiben zwischen den einzelnen Wirbelkörpern in Seitenansicht und Draufsicht. Die Wirbelkörper liegen gerade übereinander und die Bandscheiben haben eine gleichmäßige Dicke."/>
          <p:cNvPicPr>
            <a:picLocks noChangeAspect="1"/>
          </p:cNvPicPr>
          <p:nvPr/>
        </p:nvPicPr>
        <p:blipFill>
          <a:blip r:embed="rId3"/>
          <a:stretch>
            <a:fillRect/>
          </a:stretch>
        </p:blipFill>
        <p:spPr>
          <a:xfrm>
            <a:off x="615798" y="2070854"/>
            <a:ext cx="3535986" cy="3499407"/>
          </a:xfrm>
          <a:prstGeom prst="rect">
            <a:avLst/>
          </a:prstGeom>
        </p:spPr>
      </p:pic>
      <p:pic>
        <p:nvPicPr>
          <p:cNvPr id="16" name="Grafik 15" descr="Eine Zeichnung zeigt eine schematische Darstellung des menschlichen vierten und fünften Lendenwirbels (L4 und L5) sowie des Kreuzbeins (S1) mit geschädigten Bandscheiben zwischen den einzelnen Wirbelkörpern in Seitenansicht und Draufsicht. Die Wirbelkörper liegen nicht gerade übereinander, so dass die Wirbelsäule eine Krümmung aufweist und die Bandscheiben sind teilweise Zusammengequetscht bzw. quellen Teilweise zwischen den Wirbelkörpern hervor."/>
          <p:cNvPicPr>
            <a:picLocks noChangeAspect="1"/>
          </p:cNvPicPr>
          <p:nvPr/>
        </p:nvPicPr>
        <p:blipFill>
          <a:blip r:embed="rId4"/>
          <a:stretch>
            <a:fillRect/>
          </a:stretch>
        </p:blipFill>
        <p:spPr>
          <a:xfrm>
            <a:off x="4656101" y="2070854"/>
            <a:ext cx="3706689" cy="2121592"/>
          </a:xfrm>
          <a:prstGeom prst="rect">
            <a:avLst/>
          </a:prstGeom>
        </p:spPr>
      </p:pic>
      <p:pic>
        <p:nvPicPr>
          <p:cNvPr id="42" name="Grafik 41" descr="Eine Zeichnung zeigt einen Mann aufrecht stehend, nur in Unterhose und einen normal gekleideten, gekrümmt dastehenden Mann, der offensichtlich Rückenschmerzen hat vor einem Schaubild, welches den Aufbau der menschlichen Wirbelsäule zeigt. Diese ist von oben nach unten eingeteilt in die Bereiche Halswirbelsäule, Brustwirbelsäule, Lendenwirbelsäule sowie Kreuzbein und Steißbein. Der Mann mit den Rückenschmerzen zeigt mit einem Zeigestock auf den unteren Bereich der Lendenwirbelsäule auf dem Schaubild."/>
          <p:cNvPicPr>
            <a:picLocks noChangeAspect="1"/>
          </p:cNvPicPr>
          <p:nvPr/>
        </p:nvPicPr>
        <p:blipFill>
          <a:blip r:embed="rId5"/>
          <a:stretch>
            <a:fillRect/>
          </a:stretch>
        </p:blipFill>
        <p:spPr>
          <a:xfrm>
            <a:off x="8430753" y="1415805"/>
            <a:ext cx="3443825" cy="4748711"/>
          </a:xfrm>
          <a:prstGeom prst="rect">
            <a:avLst/>
          </a:prstGeom>
        </p:spPr>
      </p:pic>
      <p:sp>
        <p:nvSpPr>
          <p:cNvPr id="24" name="Textfeld 23"/>
          <p:cNvSpPr txBox="1"/>
          <p:nvPr/>
        </p:nvSpPr>
        <p:spPr>
          <a:xfrm>
            <a:off x="1703512" y="5764406"/>
            <a:ext cx="6522612" cy="400110"/>
          </a:xfrm>
          <a:prstGeom prst="rect">
            <a:avLst/>
          </a:prstGeom>
          <a:noFill/>
        </p:spPr>
        <p:txBody>
          <a:bodyPr wrap="square" rtlCol="0">
            <a:spAutoFit/>
          </a:bodyPr>
          <a:lstStyle/>
          <a:p>
            <a:r>
              <a:rPr lang="de-DE" b="1" dirty="0">
                <a:solidFill>
                  <a:srgbClr val="E14D0E"/>
                </a:solidFill>
              </a:rPr>
              <a:t>95% der </a:t>
            </a:r>
            <a:r>
              <a:rPr lang="de-DE" b="1" dirty="0" smtClean="0">
                <a:solidFill>
                  <a:srgbClr val="E14D0E"/>
                </a:solidFill>
              </a:rPr>
              <a:t>Bandscheibenschäden L4 </a:t>
            </a:r>
            <a:r>
              <a:rPr lang="de-DE" b="1" dirty="0">
                <a:solidFill>
                  <a:srgbClr val="E14D0E"/>
                </a:solidFill>
              </a:rPr>
              <a:t>/ L5 bzw. L5 / S1</a:t>
            </a:r>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3</a:t>
            </a:fld>
            <a:endParaRPr lang="de-DE" altLang="de-DE"/>
          </a:p>
        </p:txBody>
      </p:sp>
    </p:spTree>
    <p:extLst>
      <p:ext uri="{BB962C8B-B14F-4D97-AF65-F5344CB8AC3E}">
        <p14:creationId xmlns:p14="http://schemas.microsoft.com/office/powerpoint/2010/main" val="1983503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200" dirty="0" smtClean="0"/>
              <a:t>Schätzen der Bandscheibenlast in Abhängigkeit vom Hebegewicht </a:t>
            </a:r>
            <a:endParaRPr lang="de-DE" sz="2200" dirty="0"/>
          </a:p>
        </p:txBody>
      </p:sp>
      <p:sp>
        <p:nvSpPr>
          <p:cNvPr id="3" name="Inhaltsplatzhalter 2"/>
          <p:cNvSpPr>
            <a:spLocks noGrp="1"/>
          </p:cNvSpPr>
          <p:nvPr>
            <p:ph idx="1"/>
          </p:nvPr>
        </p:nvSpPr>
        <p:spPr/>
        <p:txBody>
          <a:bodyPr/>
          <a:lstStyle/>
          <a:p>
            <a:r>
              <a:rPr lang="de-DE" dirty="0"/>
              <a:t>Idealisiertes </a:t>
            </a:r>
            <a:r>
              <a:rPr lang="de-DE" dirty="0" err="1"/>
              <a:t>Momentengleichgewicht</a:t>
            </a:r>
            <a:r>
              <a:rPr lang="de-DE" dirty="0"/>
              <a:t>, betrachtete Hebelarme</a:t>
            </a:r>
          </a:p>
          <a:p>
            <a:r>
              <a:rPr lang="de-DE" dirty="0"/>
              <a:t>					</a:t>
            </a:r>
          </a:p>
        </p:txBody>
      </p:sp>
      <p:pic>
        <p:nvPicPr>
          <p:cNvPr id="13" name="Grafik 12" descr="Durch das Tragen von Lasten und das Erzeugen von Kräften wird die Wirbelsäule belastet. Die Höhe der Belastung ist meist jedoch wesentlich größer, als das Lastgewicht bzw. die erzeugte Kraft. Dies hängt mit der Momentenwirkung und den notwendigen Stabilisierungskräften zusammen. Betrachtet man die Kräfte in der Wirbelsäule, so setzen sich die Druckkräfte neben dem Eigengewicht aus dem Lastgewicht und den Muskelkräften zusammen. Es ist ein einfaches Modell zu sehen, mit dem die Druckkraft (F-Wirbelsäule) zwischen den einzelnen Wirbelkörpern der unteren Lendenwirbelsäule beim Heben oder Halten von Gewichten abgeschätzt werden kann. Diese Druckkraft F-Wirbelsäule berechnet sich aus der Summe der Gewichtskraft F-Last und der Muskelkraft der Zwischenwirbelmuskeln F-Muskel. Die Gewichtskraft F-Last kann direkt aus dem Lastgewicht bestimmt werden. 10 Kilogramm Gewicht entsprechen etwa 100 Newton. Die Muskelkraft F-Muskel berechnet sich aus der Gewichtskraft F-Last multipliziert mit dem Quotienten aus dem Abstand der Last von der Mitte Wirbelkörper L1 und dem Abstand der Dornfortsätze der Wirbelsäule von der Mitte Wirbelkörper L2. Beim Heben oder Halten eines Gewichts von zehn Kilogramm im Abstand von fünfzig Zentimetern von der Wirbelsäule – der Abstand der Dornfortsätze von der Mitte Wirbelkörper beträgt hier im Beispiel fünf Zentimeter – ergibt sich eine Druckkraft auf die Wirbelsäule von 1100 Newton. Dies entspricht etwa 110 Kilogramm. Das Körpereigengewicht ist bei dieser Berechnung nicht berücksichtigt."/>
          <p:cNvPicPr>
            <a:picLocks noChangeAspect="1"/>
          </p:cNvPicPr>
          <p:nvPr/>
        </p:nvPicPr>
        <p:blipFill>
          <a:blip r:embed="rId3"/>
          <a:stretch>
            <a:fillRect/>
          </a:stretch>
        </p:blipFill>
        <p:spPr>
          <a:xfrm>
            <a:off x="228091" y="2266977"/>
            <a:ext cx="11735817" cy="3682303"/>
          </a:xfrm>
          <a:prstGeom prst="rect">
            <a:avLst/>
          </a:prstGeom>
        </p:spPr>
      </p:pic>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4</a:t>
            </a:fld>
            <a:endParaRPr lang="de-DE" altLang="de-DE"/>
          </a:p>
        </p:txBody>
      </p:sp>
    </p:spTree>
    <p:extLst>
      <p:ext uri="{BB962C8B-B14F-4D97-AF65-F5344CB8AC3E}">
        <p14:creationId xmlns:p14="http://schemas.microsoft.com/office/powerpoint/2010/main" val="924761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smtClean="0"/>
              <a:t>Prinzip eines 2-dimensionalen biomechanischen Modells</a:t>
            </a:r>
            <a:endParaRPr lang="de-DE" sz="2600" dirty="0"/>
          </a:p>
        </p:txBody>
      </p:sp>
      <p:sp>
        <p:nvSpPr>
          <p:cNvPr id="3" name="Inhaltsplatzhalter 2"/>
          <p:cNvSpPr>
            <a:spLocks noGrp="1"/>
          </p:cNvSpPr>
          <p:nvPr>
            <p:ph idx="1"/>
          </p:nvPr>
        </p:nvSpPr>
        <p:spPr/>
        <p:txBody>
          <a:bodyPr/>
          <a:lstStyle/>
          <a:p>
            <a:r>
              <a:rPr lang="de-DE" dirty="0" smtClean="0"/>
              <a:t>Kräfte und Hebelarme am Oberkörper zur Berechnung von Moment und Kraft am Lenden-Kreuzbein-Übergang</a:t>
            </a:r>
          </a:p>
          <a:p>
            <a:r>
              <a:rPr lang="de-DE" b="0" dirty="0" smtClean="0"/>
              <a:t>Bestimmung der Druckkraft an der Bandscheibe L5/S1</a:t>
            </a:r>
          </a:p>
          <a:p>
            <a:endParaRPr lang="de-DE" b="0" dirty="0"/>
          </a:p>
        </p:txBody>
      </p:sp>
      <p:sp>
        <p:nvSpPr>
          <p:cNvPr id="7" name="Text Box 1035"/>
          <p:cNvSpPr txBox="1">
            <a:spLocks noChangeArrowheads="1"/>
          </p:cNvSpPr>
          <p:nvPr/>
        </p:nvSpPr>
        <p:spPr bwMode="auto">
          <a:xfrm>
            <a:off x="727238" y="2708920"/>
            <a:ext cx="7168961" cy="3049169"/>
          </a:xfrm>
          <a:prstGeom prst="rect">
            <a:avLst/>
          </a:prstGeom>
          <a:ln/>
          <a:extLst/>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lvl1pPr marL="714375" indent="-714375"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pPr>
            <a:r>
              <a:rPr lang="de-DE" altLang="de-DE" sz="1600" dirty="0">
                <a:solidFill>
                  <a:schemeClr val="bg2"/>
                </a:solidFill>
              </a:rPr>
              <a:t>F</a:t>
            </a:r>
            <a:r>
              <a:rPr lang="de-DE" altLang="de-DE" sz="1600" baseline="-25000" dirty="0">
                <a:solidFill>
                  <a:schemeClr val="bg2"/>
                </a:solidFill>
              </a:rPr>
              <a:t>1-5</a:t>
            </a:r>
            <a:r>
              <a:rPr lang="de-DE" altLang="de-DE" sz="1600" dirty="0">
                <a:solidFill>
                  <a:schemeClr val="bg2"/>
                </a:solidFill>
              </a:rPr>
              <a:t>: 	Gewichtskräfte der Körpersegmente</a:t>
            </a:r>
          </a:p>
          <a:p>
            <a:pPr eaLnBrk="1" hangingPunct="1">
              <a:spcBef>
                <a:spcPct val="50000"/>
              </a:spcBef>
            </a:pPr>
            <a:r>
              <a:rPr lang="de-DE" altLang="de-DE" sz="1600" dirty="0" err="1">
                <a:solidFill>
                  <a:schemeClr val="bg2"/>
                </a:solidFill>
              </a:rPr>
              <a:t>F</a:t>
            </a:r>
            <a:r>
              <a:rPr lang="de-DE" altLang="de-DE" sz="1600" baseline="-25000" dirty="0" err="1">
                <a:solidFill>
                  <a:schemeClr val="bg2"/>
                </a:solidFill>
              </a:rPr>
              <a:t>Last</a:t>
            </a:r>
            <a:r>
              <a:rPr lang="de-DE" altLang="de-DE" sz="1600" dirty="0">
                <a:solidFill>
                  <a:schemeClr val="bg2"/>
                </a:solidFill>
              </a:rPr>
              <a:t>: 	Gewichtskraft der Last</a:t>
            </a:r>
          </a:p>
          <a:p>
            <a:pPr eaLnBrk="1" hangingPunct="1">
              <a:spcBef>
                <a:spcPct val="50000"/>
              </a:spcBef>
            </a:pPr>
            <a:r>
              <a:rPr lang="de-DE" altLang="de-DE" sz="1600" dirty="0" err="1">
                <a:solidFill>
                  <a:schemeClr val="bg2"/>
                </a:solidFill>
              </a:rPr>
              <a:t>F</a:t>
            </a:r>
            <a:r>
              <a:rPr lang="de-DE" altLang="de-DE" sz="1600" baseline="-25000" dirty="0" err="1">
                <a:solidFill>
                  <a:schemeClr val="bg2"/>
                </a:solidFill>
              </a:rPr>
              <a:t>Muskel</a:t>
            </a:r>
            <a:r>
              <a:rPr lang="de-DE" altLang="de-DE" sz="1600" dirty="0">
                <a:solidFill>
                  <a:schemeClr val="bg2"/>
                </a:solidFill>
              </a:rPr>
              <a:t>: 	resultierende Muskelkraft</a:t>
            </a:r>
          </a:p>
          <a:p>
            <a:pPr eaLnBrk="1" hangingPunct="1">
              <a:spcBef>
                <a:spcPct val="50000"/>
              </a:spcBef>
            </a:pPr>
            <a:r>
              <a:rPr lang="de-DE" altLang="de-DE" sz="1600" dirty="0">
                <a:solidFill>
                  <a:schemeClr val="bg2"/>
                </a:solidFill>
              </a:rPr>
              <a:t>d</a:t>
            </a:r>
            <a:r>
              <a:rPr lang="de-DE" altLang="de-DE" sz="1600" baseline="-25000" dirty="0">
                <a:solidFill>
                  <a:schemeClr val="bg2"/>
                </a:solidFill>
              </a:rPr>
              <a:t>1-5</a:t>
            </a:r>
            <a:r>
              <a:rPr lang="de-DE" altLang="de-DE" sz="1600" dirty="0">
                <a:solidFill>
                  <a:schemeClr val="bg2"/>
                </a:solidFill>
              </a:rPr>
              <a:t>: 	Abstände der Kraftangriffspunkte der Körpersegmentgewichtskräfte zur Bandscheibenmitte</a:t>
            </a:r>
          </a:p>
          <a:p>
            <a:pPr eaLnBrk="1" hangingPunct="1">
              <a:spcBef>
                <a:spcPct val="50000"/>
              </a:spcBef>
            </a:pPr>
            <a:r>
              <a:rPr lang="de-DE" altLang="de-DE" sz="1600" dirty="0" err="1">
                <a:solidFill>
                  <a:schemeClr val="bg2"/>
                </a:solidFill>
              </a:rPr>
              <a:t>d</a:t>
            </a:r>
            <a:r>
              <a:rPr lang="de-DE" altLang="de-DE" sz="1600" baseline="-25000" dirty="0" err="1">
                <a:solidFill>
                  <a:schemeClr val="bg2"/>
                </a:solidFill>
              </a:rPr>
              <a:t>Last</a:t>
            </a:r>
            <a:r>
              <a:rPr lang="de-DE" altLang="de-DE" sz="1600" dirty="0">
                <a:solidFill>
                  <a:schemeClr val="bg2"/>
                </a:solidFill>
              </a:rPr>
              <a:t>: 	Abstand des Lastschwerpunkts zur Bandscheibenmitte</a:t>
            </a:r>
          </a:p>
          <a:p>
            <a:pPr eaLnBrk="1" hangingPunct="1">
              <a:spcBef>
                <a:spcPct val="50000"/>
              </a:spcBef>
            </a:pPr>
            <a:r>
              <a:rPr lang="de-DE" altLang="de-DE" sz="1600" dirty="0" err="1">
                <a:solidFill>
                  <a:schemeClr val="bg2"/>
                </a:solidFill>
              </a:rPr>
              <a:t>d</a:t>
            </a:r>
            <a:r>
              <a:rPr lang="de-DE" altLang="de-DE" sz="1600" baseline="-25000" dirty="0" err="1">
                <a:solidFill>
                  <a:schemeClr val="bg2"/>
                </a:solidFill>
              </a:rPr>
              <a:t>Muskel</a:t>
            </a:r>
            <a:r>
              <a:rPr lang="de-DE" altLang="de-DE" sz="1600" dirty="0">
                <a:solidFill>
                  <a:schemeClr val="bg2"/>
                </a:solidFill>
              </a:rPr>
              <a:t>: 	Abstand des Angriffspunkts der resultierenden Muskelkraft zur Bandscheibenmitte</a:t>
            </a:r>
          </a:p>
          <a:p>
            <a:pPr eaLnBrk="1" hangingPunct="1">
              <a:spcBef>
                <a:spcPct val="50000"/>
              </a:spcBef>
            </a:pPr>
            <a:r>
              <a:rPr lang="de-DE" altLang="de-DE" sz="1600" dirty="0" err="1">
                <a:solidFill>
                  <a:schemeClr val="bg2"/>
                </a:solidFill>
              </a:rPr>
              <a:t>F</a:t>
            </a:r>
            <a:r>
              <a:rPr lang="de-DE" altLang="de-DE" sz="1600" baseline="-25000" dirty="0" err="1">
                <a:solidFill>
                  <a:schemeClr val="bg2"/>
                </a:solidFill>
              </a:rPr>
              <a:t>Druck</a:t>
            </a:r>
            <a:r>
              <a:rPr lang="de-DE" altLang="de-DE" sz="1600" dirty="0">
                <a:solidFill>
                  <a:schemeClr val="bg2"/>
                </a:solidFill>
              </a:rPr>
              <a:t>: 	Druckkraft an der Bandscheibe L5-S1</a:t>
            </a:r>
          </a:p>
        </p:txBody>
      </p:sp>
      <p:pic>
        <p:nvPicPr>
          <p:cNvPr id="13" name="Grafik 12" descr="Silhouette einer Person in Seitansicht. 9Die Person steht in einer leichten Hocke mit mäßig vorgeneigtem Oberkörper und nach vorne-unten ausgestreckten Armen. Diese Darstellung ist die Grundlage zum hier vorgestellten, zweidimensionalen biomechanischen Modell. Der Oberkörper ist in die fünf Körpersegmente Kopf, Torso, Oberarme, Unterarme und Hände unterteilt. Für jedes dieser Teilsegmente sind der jeweilige Kraftangriffspunkt der Körpersegmentgewichtskräfte sowie dessen Abstand zur Bandscheibenmitte im unteren Rücken eingezeichnet. Ebenso sind der Kraftangriffspunk und die Gewichtskraft einer in den Händen gehaltenen Last und Muskelkräfte entlang der Wirbelsäule eingezeichnet."/>
          <p:cNvPicPr>
            <a:picLocks noChangeAspect="1"/>
          </p:cNvPicPr>
          <p:nvPr/>
        </p:nvPicPr>
        <p:blipFill>
          <a:blip r:embed="rId3"/>
          <a:stretch>
            <a:fillRect/>
          </a:stretch>
        </p:blipFill>
        <p:spPr>
          <a:xfrm>
            <a:off x="8256240" y="2492896"/>
            <a:ext cx="3511600" cy="3164098"/>
          </a:xfrm>
          <a:prstGeom prst="rect">
            <a:avLst/>
          </a:prstGeom>
        </p:spPr>
      </p:pic>
      <p:sp>
        <p:nvSpPr>
          <p:cNvPr id="8" name="Text Box 1037"/>
          <p:cNvSpPr txBox="1">
            <a:spLocks noChangeArrowheads="1"/>
          </p:cNvSpPr>
          <p:nvPr/>
        </p:nvSpPr>
        <p:spPr bwMode="auto">
          <a:xfrm>
            <a:off x="3645506" y="6221276"/>
            <a:ext cx="8546494" cy="2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pPr>
            <a:r>
              <a:rPr lang="de-DE" altLang="de-DE" sz="800" dirty="0">
                <a:solidFill>
                  <a:schemeClr val="bg2"/>
                </a:solidFill>
              </a:rPr>
              <a:t>Quelle : JÄGER, M.; LUTTMANN, A. LAURIG, W. (1989): Biomechanik der Lastenmanipulation. In: </a:t>
            </a:r>
            <a:r>
              <a:rPr lang="de-DE" altLang="de-DE" sz="800" dirty="0" err="1">
                <a:solidFill>
                  <a:schemeClr val="bg2"/>
                </a:solidFill>
              </a:rPr>
              <a:t>Konietzko</a:t>
            </a:r>
            <a:r>
              <a:rPr lang="de-DE" altLang="de-DE" sz="800" dirty="0">
                <a:solidFill>
                  <a:schemeClr val="bg2"/>
                </a:solidFill>
              </a:rPr>
              <a:t>, J.; Dupuis, H. (Hrsg.): Handbuch der Arbeitsmedizin. Landsberg: </a:t>
            </a:r>
            <a:r>
              <a:rPr lang="de-DE" altLang="de-DE" sz="800" dirty="0" err="1">
                <a:solidFill>
                  <a:schemeClr val="bg2"/>
                </a:solidFill>
              </a:rPr>
              <a:t>Ecomed</a:t>
            </a:r>
            <a:r>
              <a:rPr lang="de-DE" altLang="de-DE" sz="800" dirty="0">
                <a:solidFill>
                  <a:schemeClr val="bg2"/>
                </a:solidFill>
              </a:rPr>
              <a:t>.</a:t>
            </a:r>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5</a:t>
            </a:fld>
            <a:endParaRPr lang="de-DE" altLang="de-DE"/>
          </a:p>
        </p:txBody>
      </p:sp>
    </p:spTree>
    <p:extLst>
      <p:ext uri="{BB962C8B-B14F-4D97-AF65-F5344CB8AC3E}">
        <p14:creationId xmlns:p14="http://schemas.microsoft.com/office/powerpoint/2010/main" val="831048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Lumbale axiale Druckkräfte: Belastungsgrenzen</a:t>
            </a:r>
          </a:p>
        </p:txBody>
      </p:sp>
      <p:sp>
        <p:nvSpPr>
          <p:cNvPr id="3" name="Inhaltsplatzhalter 2"/>
          <p:cNvSpPr>
            <a:spLocks noGrp="1"/>
          </p:cNvSpPr>
          <p:nvPr>
            <p:ph idx="1"/>
          </p:nvPr>
        </p:nvSpPr>
        <p:spPr>
          <a:xfrm>
            <a:off x="719667" y="1484314"/>
            <a:ext cx="4512237" cy="4897437"/>
          </a:xfrm>
        </p:spPr>
        <p:txBody>
          <a:bodyPr/>
          <a:lstStyle/>
          <a:p>
            <a:r>
              <a:rPr lang="de-DE" dirty="0"/>
              <a:t>Biomechanische Gefährdungsbeurteilung</a:t>
            </a:r>
            <a:br>
              <a:rPr lang="de-DE" dirty="0"/>
            </a:br>
            <a:r>
              <a:rPr lang="de-DE" dirty="0"/>
              <a:t>Altersabhängige Risikobereiche nach Ampelschema </a:t>
            </a:r>
          </a:p>
          <a:p>
            <a:endParaRPr lang="de-DE" dirty="0"/>
          </a:p>
        </p:txBody>
      </p:sp>
      <p:pic>
        <p:nvPicPr>
          <p:cNvPr id="9" name="Grafik 8" descr="In einer Tabelle sind die sogenannten Dortmunder Richtwerte nach Jäger und Kollegen dargestellt. Es handelt sich um alters- und geschlechtsabhängige Grenzwerte für die Kompressionsfestigkeit der Bandscheiben im Übergangsbereich von Lendenwirbelsäule zu Kreuzbein. Werden diese Überschritten, ist mit einem erhöhten Schädigungsrisiko zu rechnen. Der Grenzwert für Frauen im Alter zwischen 20 und 29 Jahren beträgt beispielsweise 4400 Newton, der für Männer 6000 Newton. Für Frauen älter als sechzig Jahre reduziert sich dieser Wert auf 2000 Newton und für Männer auf 2300 Newton. In den Altersdekaden dazwischen kann tendenziell eine lineare Abnahme der Grenzwerte angenommen werden."/>
          <p:cNvPicPr>
            <a:picLocks noChangeAspect="1"/>
          </p:cNvPicPr>
          <p:nvPr/>
        </p:nvPicPr>
        <p:blipFill>
          <a:blip r:embed="rId3"/>
          <a:stretch>
            <a:fillRect/>
          </a:stretch>
        </p:blipFill>
        <p:spPr>
          <a:xfrm>
            <a:off x="4511824" y="1525032"/>
            <a:ext cx="7559695" cy="1981372"/>
          </a:xfrm>
          <a:prstGeom prst="rect">
            <a:avLst/>
          </a:prstGeom>
        </p:spPr>
      </p:pic>
      <p:pic>
        <p:nvPicPr>
          <p:cNvPr id="12" name="Grafik 11" descr="In einer Tabelle nach Schaub und Kollegen sind altersabhängige Grenzwerte für Männer zur biomechanischen Gefährdungsbeurteilung bei Druckbelastungen der unteren Lendenwirbelsäule aufgeführt. Bei einer Druckbelastung kleiner oder gleich 4800 Newton ist demnach für Männer zwischen 20 und 29 Jahren ein geringes Schädigungsrisiko anzunehmen, bis kleiner 6000 Newton ist eine Schädigung möglich und bei 6000 Newton oder mehr ist eine Schädigung wahrscheinlich. Für Männer mit einem Alter von 60 Jahren oder mehr kann bis 1800 Newton von einem geringen, bis kleiner 2300 Newton von einem mittleren und bei 2300 Newton und mehr von einem hohen Schädigungsrisiko ausgegangen werden. In den Altersdekaden dazwischen kann tendenziell eine lineare Abnahme der Grenzwerte angenommen werden."/>
          <p:cNvPicPr>
            <a:picLocks noChangeAspect="1"/>
          </p:cNvPicPr>
          <p:nvPr/>
        </p:nvPicPr>
        <p:blipFill>
          <a:blip r:embed="rId4"/>
          <a:stretch>
            <a:fillRect/>
          </a:stretch>
        </p:blipFill>
        <p:spPr>
          <a:xfrm>
            <a:off x="2279576" y="3656943"/>
            <a:ext cx="7651143" cy="2688569"/>
          </a:xfrm>
          <a:prstGeom prst="rect">
            <a:avLst/>
          </a:prstGeom>
        </p:spPr>
      </p:pic>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6</a:t>
            </a:fld>
            <a:endParaRPr lang="de-DE" altLang="de-DE"/>
          </a:p>
        </p:txBody>
      </p:sp>
    </p:spTree>
    <p:extLst>
      <p:ext uri="{BB962C8B-B14F-4D97-AF65-F5344CB8AC3E}">
        <p14:creationId xmlns:p14="http://schemas.microsoft.com/office/powerpoint/2010/main" val="38915448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200" dirty="0" smtClean="0"/>
              <a:t>Lumbale axiale Druckkräfte – Bezug: Körperhaltung und Hebelarm</a:t>
            </a:r>
            <a:endParaRPr lang="de-DE" sz="2200" dirty="0"/>
          </a:p>
        </p:txBody>
      </p:sp>
      <p:sp>
        <p:nvSpPr>
          <p:cNvPr id="3" name="Inhaltsplatzhalter 2"/>
          <p:cNvSpPr>
            <a:spLocks noGrp="1"/>
          </p:cNvSpPr>
          <p:nvPr>
            <p:ph idx="1"/>
          </p:nvPr>
        </p:nvSpPr>
        <p:spPr>
          <a:xfrm>
            <a:off x="719668" y="1484314"/>
            <a:ext cx="6197600" cy="4897437"/>
          </a:xfrm>
        </p:spPr>
        <p:txBody>
          <a:bodyPr/>
          <a:lstStyle/>
          <a:p>
            <a:pPr>
              <a:spcAft>
                <a:spcPts val="600"/>
              </a:spcAft>
            </a:pPr>
            <a:r>
              <a:rPr lang="de-DE" sz="1800" dirty="0"/>
              <a:t>Druckkraft auf L5/S1 steigt mit Zunahme von:</a:t>
            </a:r>
          </a:p>
          <a:p>
            <a:pPr marL="285750" indent="-285750">
              <a:spcAft>
                <a:spcPts val="600"/>
              </a:spcAft>
              <a:buFont typeface="Arial" panose="020B0604020202020204" pitchFamily="34" charset="0"/>
              <a:buChar char="•"/>
            </a:pPr>
            <a:r>
              <a:rPr lang="de-DE" sz="1800" b="0" dirty="0"/>
              <a:t>Lastmasse</a:t>
            </a:r>
          </a:p>
          <a:p>
            <a:pPr marL="285750" indent="-285750">
              <a:spcAft>
                <a:spcPts val="600"/>
              </a:spcAft>
              <a:buFont typeface="Arial" panose="020B0604020202020204" pitchFamily="34" charset="0"/>
              <a:buChar char="•"/>
            </a:pPr>
            <a:r>
              <a:rPr lang="de-DE" sz="1800" b="0" dirty="0"/>
              <a:t>Armreichweite</a:t>
            </a:r>
          </a:p>
          <a:p>
            <a:pPr marL="285750" indent="-285750">
              <a:spcAft>
                <a:spcPts val="600"/>
              </a:spcAft>
              <a:buFont typeface="Arial" panose="020B0604020202020204" pitchFamily="34" charset="0"/>
              <a:buChar char="•"/>
            </a:pPr>
            <a:r>
              <a:rPr lang="de-DE" sz="1800" b="0" dirty="0" smtClean="0"/>
              <a:t>Beugewinkel</a:t>
            </a:r>
            <a:endParaRPr lang="de-DE" sz="1800" b="0" dirty="0" smtClean="0">
              <a:sym typeface="Wingdings" panose="05000000000000000000" pitchFamily="2" charset="2"/>
            </a:endParaRPr>
          </a:p>
          <a:p>
            <a:pPr marL="550863" lvl="2" indent="-285750">
              <a:spcAft>
                <a:spcPts val="600"/>
              </a:spcAft>
              <a:tabLst>
                <a:tab pos="3135313" algn="l"/>
              </a:tabLst>
            </a:pPr>
            <a:r>
              <a:rPr lang="de-DE" sz="1800" b="0" dirty="0" smtClean="0">
                <a:sym typeface="Wingdings" panose="05000000000000000000" pitchFamily="2" charset="2"/>
              </a:rPr>
              <a:t>körpernah:	60</a:t>
            </a:r>
            <a:r>
              <a:rPr lang="de-DE" sz="1800" b="0" dirty="0">
                <a:sym typeface="Wingdings" panose="05000000000000000000" pitchFamily="2" charset="2"/>
              </a:rPr>
              <a:t>°    </a:t>
            </a:r>
            <a:endParaRPr lang="de-DE" sz="1800" b="0" dirty="0" smtClean="0">
              <a:sym typeface="Wingdings" panose="05000000000000000000" pitchFamily="2" charset="2"/>
            </a:endParaRPr>
          </a:p>
          <a:p>
            <a:pPr marL="550863" lvl="2" indent="-285750">
              <a:spcAft>
                <a:spcPts val="600"/>
              </a:spcAft>
              <a:tabLst>
                <a:tab pos="3135313" algn="l"/>
              </a:tabLst>
            </a:pPr>
            <a:r>
              <a:rPr lang="de-DE" sz="1800" b="0" dirty="0" smtClean="0">
                <a:sym typeface="Wingdings" panose="05000000000000000000" pitchFamily="2" charset="2"/>
              </a:rPr>
              <a:t>mittlere Entfernung:	45</a:t>
            </a:r>
            <a:r>
              <a:rPr lang="de-DE" sz="1800" b="0" dirty="0">
                <a:sym typeface="Wingdings" panose="05000000000000000000" pitchFamily="2" charset="2"/>
              </a:rPr>
              <a:t>°    </a:t>
            </a:r>
            <a:endParaRPr lang="de-DE" sz="1800" b="0" dirty="0" smtClean="0">
              <a:sym typeface="Wingdings" panose="05000000000000000000" pitchFamily="2" charset="2"/>
            </a:endParaRPr>
          </a:p>
          <a:p>
            <a:pPr marL="550863" lvl="2" indent="-285750">
              <a:spcAft>
                <a:spcPts val="600"/>
              </a:spcAft>
              <a:tabLst>
                <a:tab pos="3135313" algn="l"/>
              </a:tabLst>
            </a:pPr>
            <a:r>
              <a:rPr lang="de-DE" sz="1800" b="0" dirty="0" smtClean="0">
                <a:sym typeface="Wingdings" panose="05000000000000000000" pitchFamily="2" charset="2"/>
              </a:rPr>
              <a:t>körperfern:	30</a:t>
            </a:r>
            <a:r>
              <a:rPr lang="de-DE" sz="1800" b="0" dirty="0">
                <a:sym typeface="Wingdings" panose="05000000000000000000" pitchFamily="2" charset="2"/>
              </a:rPr>
              <a:t>°</a:t>
            </a:r>
            <a:endParaRPr lang="de-DE" sz="1800" b="0" dirty="0"/>
          </a:p>
          <a:p>
            <a:endParaRPr lang="de-DE" sz="1800" b="0" dirty="0"/>
          </a:p>
        </p:txBody>
      </p:sp>
      <p:pic>
        <p:nvPicPr>
          <p:cNvPr id="8" name="Grafik 7" descr="Drei Diagramme zeigen den mit einem biomechanischen Modell berechneten zeitlichen Verlauf der Bandscheibendruckkraft am Lenden-Kreuzbein-Übergang beim Absenken unterschiedlich schwerer Lasten von einer aufrechten Körperhaltung und eine weit vorgeneigte Körperhaltung in unterschiedlichen Lastpositionen (körpernah bis körperfern). Zu Beginn des Vorgangs steigt die Druckkraft an, erreicht bei einem Rumpfneigungswinkel zwischen 30 und 60 Grad den höchsten Punkt und nimmt mit steigender Rumpfneigung dann wieder ab. Bei einer Gewichtskraft von 500 Newton, dies entspricht etwa 50 Kilogramm, werden Spitzenbelastungen über 8000 Newton berechnet."/>
          <p:cNvPicPr>
            <a:picLocks noChangeAspect="1"/>
          </p:cNvPicPr>
          <p:nvPr/>
        </p:nvPicPr>
        <p:blipFill>
          <a:blip r:embed="rId3"/>
          <a:stretch>
            <a:fillRect/>
          </a:stretch>
        </p:blipFill>
        <p:spPr>
          <a:xfrm>
            <a:off x="4007768" y="2687255"/>
            <a:ext cx="8029128" cy="3694496"/>
          </a:xfrm>
          <a:prstGeom prst="rect">
            <a:avLst/>
          </a:prstGeom>
        </p:spPr>
      </p:pic>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7</a:t>
            </a:fld>
            <a:endParaRPr lang="de-DE" altLang="de-DE"/>
          </a:p>
        </p:txBody>
      </p:sp>
    </p:spTree>
    <p:extLst>
      <p:ext uri="{BB962C8B-B14F-4D97-AF65-F5344CB8AC3E}">
        <p14:creationId xmlns:p14="http://schemas.microsoft.com/office/powerpoint/2010/main" val="41824591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Druckkraft auf L5 – S1 beim vertikalen Heben:</a:t>
            </a:r>
            <a:endParaRPr lang="de-DE" dirty="0"/>
          </a:p>
        </p:txBody>
      </p:sp>
      <p:sp>
        <p:nvSpPr>
          <p:cNvPr id="19" name="Inhaltsplatzhalter 18"/>
          <p:cNvSpPr>
            <a:spLocks noGrp="1"/>
          </p:cNvSpPr>
          <p:nvPr>
            <p:ph idx="1"/>
          </p:nvPr>
        </p:nvSpPr>
        <p:spPr>
          <a:xfrm>
            <a:off x="719667" y="1484314"/>
            <a:ext cx="11280989" cy="4897437"/>
          </a:xfrm>
        </p:spPr>
        <p:txBody>
          <a:bodyPr/>
          <a:lstStyle/>
          <a:p>
            <a:pPr marL="174625" indent="-174625">
              <a:lnSpc>
                <a:spcPct val="120000"/>
              </a:lnSpc>
              <a:spcBef>
                <a:spcPct val="25000"/>
              </a:spcBef>
              <a:buClr>
                <a:schemeClr val="tx1"/>
              </a:buClr>
              <a:buFont typeface="Wingdings" pitchFamily="2" charset="2"/>
              <a:buChar char="§"/>
              <a:tabLst>
                <a:tab pos="261938" algn="l"/>
              </a:tabLst>
              <a:defRPr/>
            </a:pPr>
            <a:r>
              <a:rPr lang="de-DE" sz="1600" b="0" kern="0" dirty="0"/>
              <a:t>statische Berechnung: Druckkrafthöhe abhängig von Hubdistanz (Veränderung der Rumpfneigung)</a:t>
            </a:r>
          </a:p>
          <a:p>
            <a:pPr marL="174625" indent="-174625">
              <a:lnSpc>
                <a:spcPct val="120000"/>
              </a:lnSpc>
              <a:spcBef>
                <a:spcPct val="25000"/>
              </a:spcBef>
              <a:buClr>
                <a:schemeClr val="tx1"/>
              </a:buClr>
              <a:buFont typeface="Wingdings" pitchFamily="2" charset="2"/>
              <a:buChar char="§"/>
              <a:defRPr/>
            </a:pPr>
            <a:r>
              <a:rPr lang="de-DE" sz="1600" b="0" kern="0" dirty="0"/>
              <a:t>bei gleicher Last und unterschiedlicher Ausführungsdauer etwa gleiche Druckkraftkurven</a:t>
            </a:r>
          </a:p>
          <a:p>
            <a:pPr marL="174625" indent="-174625">
              <a:lnSpc>
                <a:spcPct val="120000"/>
              </a:lnSpc>
              <a:spcBef>
                <a:spcPct val="25000"/>
              </a:spcBef>
              <a:buClr>
                <a:schemeClr val="tx1"/>
              </a:buClr>
              <a:buFont typeface="Wingdings" pitchFamily="2" charset="2"/>
              <a:buChar char="§"/>
              <a:defRPr/>
            </a:pPr>
            <a:r>
              <a:rPr lang="de-DE" sz="1600" b="0" kern="0" dirty="0"/>
              <a:t>dynamische Berechnungen: Wirkung der Massenträgheit: Anstieg der </a:t>
            </a:r>
            <a:r>
              <a:rPr lang="de-DE" sz="1600" b="0" kern="0" dirty="0">
                <a:sym typeface="Wingdings" pitchFamily="2" charset="2"/>
              </a:rPr>
              <a:t>Druckkräfte bei Verkürzung der Ausführungsdauer: Druckkraftspitzen, sehr schädigend</a:t>
            </a:r>
          </a:p>
          <a:p>
            <a:pPr marL="174625" indent="-174625">
              <a:lnSpc>
                <a:spcPct val="120000"/>
              </a:lnSpc>
              <a:spcBef>
                <a:spcPct val="25000"/>
              </a:spcBef>
              <a:buClr>
                <a:schemeClr val="tx1"/>
              </a:buClr>
              <a:buFont typeface="Wingdings" pitchFamily="2" charset="2"/>
              <a:buChar char="§"/>
              <a:defRPr/>
            </a:pPr>
            <a:r>
              <a:rPr lang="de-DE" sz="1600" b="0" kern="0" dirty="0"/>
              <a:t>Höhe der Belastung abhängig von Hubdistanz und von Geschwindigkeit der Ausführung</a:t>
            </a:r>
          </a:p>
          <a:p>
            <a:pPr marL="174625" indent="-174625">
              <a:lnSpc>
                <a:spcPct val="120000"/>
              </a:lnSpc>
              <a:spcBef>
                <a:spcPct val="25000"/>
              </a:spcBef>
              <a:buClr>
                <a:schemeClr val="tx1"/>
              </a:buClr>
              <a:buFont typeface="Wingdings" pitchFamily="2" charset="2"/>
              <a:buChar char="§"/>
              <a:defRPr/>
            </a:pPr>
            <a:r>
              <a:rPr lang="de-DE" sz="1600" b="0" kern="0" dirty="0">
                <a:sym typeface="Wingdings" pitchFamily="2" charset="2"/>
              </a:rPr>
              <a:t>langsame Ausführung ohne fremdbestimmtes Arbeitstempo besser als hastige, ruckartige Ausführung </a:t>
            </a:r>
            <a:endParaRPr lang="de-DE" sz="1600" b="0" kern="0" dirty="0"/>
          </a:p>
          <a:p>
            <a:endParaRPr lang="de-DE" sz="1600" b="0" dirty="0"/>
          </a:p>
        </p:txBody>
      </p:sp>
      <p:pic>
        <p:nvPicPr>
          <p:cNvPr id="26" name="Grafik 25" descr="Drei Diagramme zeigen den mit einem biomechanischen Modell berechneten zeitlichen Verlauf der Bandscheibendruckkraft am Lenden-Kreuzbein-Übergang beim Anheben unterschiedlich schwerer Lasten von einer Position 10 Zentimeter über Bodenhöhe in unterschiedliche Endhöhen von 50 bis 140 Zentimetern in unterschiedlichen Ausführungsgeschwindigkeiten. Dargestellt werden die Kraftverläufe außerdem für statische und dynamische Berechnung. Die höchsten Druckkräfte treten bei einer hohen Ausführungsgeschwindigkeit und dynamischer Berechnung auf."/>
          <p:cNvPicPr>
            <a:picLocks noChangeAspect="1"/>
          </p:cNvPicPr>
          <p:nvPr/>
        </p:nvPicPr>
        <p:blipFill>
          <a:blip r:embed="rId3"/>
          <a:stretch>
            <a:fillRect/>
          </a:stretch>
        </p:blipFill>
        <p:spPr>
          <a:xfrm>
            <a:off x="2590171" y="3515436"/>
            <a:ext cx="7011657" cy="2923465"/>
          </a:xfrm>
          <a:prstGeom prst="rect">
            <a:avLst/>
          </a:prstGeom>
        </p:spPr>
      </p:pic>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8</a:t>
            </a:fld>
            <a:endParaRPr lang="de-DE" altLang="de-DE"/>
          </a:p>
        </p:txBody>
      </p:sp>
    </p:spTree>
    <p:extLst>
      <p:ext uri="{BB962C8B-B14F-4D97-AF65-F5344CB8AC3E}">
        <p14:creationId xmlns:p14="http://schemas.microsoft.com/office/powerpoint/2010/main" val="736066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Mainz-Dortmunder-Dosismodell</a:t>
            </a:r>
            <a:endParaRPr lang="de-DE" dirty="0"/>
          </a:p>
        </p:txBody>
      </p:sp>
      <p:pic>
        <p:nvPicPr>
          <p:cNvPr id="7" name="Inhaltsplatzhalter 6" descr="Eine Darstellung zeigt qualitativ die Zunahme der Kompressionsbelastung der Bandscheiben bei unterschiedlichen Arten der Lastenhandhabung. Das Heben einer Last ist gegenüber dem Tragen und Umsetzen am ungünstigsten, weil dabei eine starke Rumpfneigung auftritt. Umsetzen (auf gleicher Ebene) ist die günstigste Ausführungsform, da hierbei in aufrechter Körperhaltung agiert wird. Einhändige Manipulation ist ungünstiger als beidhändige, weil hierbei eine Seitneigung und zusätzliche ungleiche Druck-Belastung der Bandscheiben zu verzeichnen ist. Beim Abschätzen von Druckkräften nach Bestimmungsgleichungen des Mainz-Dortmunder-Dosismodells ergibt sich allerdings eine andere Rangfolge der Belastungszunahme (Druckkraftanstieg), wenn differenzierter die sich ergebenden Hebelarme, Armstellungen und Rumpfbeugungen betrachtet werden. Bei zunehmendem Lastgewicht ist dann das einhändige Umsetzen aufgrund der ungünstigen Armstellung und des damit verbundenen Hebelarms ungünstiger als Heben bzw. sind die Druckkräfte höher als beim Heben. Die Unterschiede sind nicht so groß, aber rein rechnerisch vorhanden."/>
          <p:cNvPicPr>
            <a:picLocks noGrp="1" noChangeAspect="1"/>
          </p:cNvPicPr>
          <p:nvPr>
            <p:ph idx="1"/>
          </p:nvPr>
        </p:nvPicPr>
        <p:blipFill>
          <a:blip r:embed="rId3"/>
          <a:stretch>
            <a:fillRect/>
          </a:stretch>
        </p:blipFill>
        <p:spPr>
          <a:xfrm>
            <a:off x="2135560" y="1412082"/>
            <a:ext cx="7684101" cy="4897437"/>
          </a:xfrm>
          <a:prstGeom prst="rect">
            <a:avLst/>
          </a:prstGeom>
        </p:spPr>
      </p:pic>
      <p:sp>
        <p:nvSpPr>
          <p:cNvPr id="4" name="Datumsplatzhalter 3"/>
          <p:cNvSpPr>
            <a:spLocks noGrp="1"/>
          </p:cNvSpPr>
          <p:nvPr>
            <p:ph type="dt" sz="half" idx="10"/>
          </p:nvPr>
        </p:nvSpPr>
        <p:spPr/>
        <p:txBody>
          <a:bodyPr/>
          <a:lstStyle/>
          <a:p>
            <a:pPr>
              <a:defRPr/>
            </a:pPr>
            <a:fld id="{32789126-7982-4CDF-89EF-813FC9660DE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Ergonomie lernen - Modul 2 - Teil 7</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BEBE0612-B613-44F0-8468-71B6F4C7B377}" type="slidenum">
              <a:rPr lang="de-DE" altLang="de-DE" smtClean="0"/>
              <a:pPr/>
              <a:t>9</a:t>
            </a:fld>
            <a:endParaRPr lang="de-DE" altLang="de-DE"/>
          </a:p>
        </p:txBody>
      </p:sp>
    </p:spTree>
    <p:extLst>
      <p:ext uri="{BB962C8B-B14F-4D97-AF65-F5344CB8AC3E}">
        <p14:creationId xmlns:p14="http://schemas.microsoft.com/office/powerpoint/2010/main" val="1692097705"/>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1985</Words>
  <Application>Microsoft Office PowerPoint</Application>
  <PresentationFormat>Breitbild</PresentationFormat>
  <Paragraphs>298</Paragraphs>
  <Slides>21</Slides>
  <Notes>13</Notes>
  <HiddenSlides>0</HiddenSlides>
  <MMClips>2</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21</vt:i4>
      </vt:variant>
    </vt:vector>
  </HeadingPairs>
  <TitlesOfParts>
    <vt:vector size="25" baseType="lpstr">
      <vt:lpstr>Arial</vt:lpstr>
      <vt:lpstr>Verdana</vt:lpstr>
      <vt:lpstr>Wingdings</vt:lpstr>
      <vt:lpstr>KAN_Master</vt:lpstr>
      <vt:lpstr>Anthropometrische und biomechanische Aspekte ergonomischer Gestaltung  Teil 7: Belastungsfaktoren und biomechanische Wirkungsmechanismen</vt:lpstr>
      <vt:lpstr>Übersicht</vt:lpstr>
      <vt:lpstr>Gesundheitsgefährdung der Wirbelsäule</vt:lpstr>
      <vt:lpstr>Schätzen der Bandscheibenlast in Abhängigkeit vom Hebegewicht </vt:lpstr>
      <vt:lpstr>Prinzip eines 2-dimensionalen biomechanischen Modells</vt:lpstr>
      <vt:lpstr>Lumbale axiale Druckkräfte: Belastungsgrenzen</vt:lpstr>
      <vt:lpstr>Lumbale axiale Druckkräfte – Bezug: Körperhaltung und Hebelarm</vt:lpstr>
      <vt:lpstr>Druckkraft auf L5 – S1 beim vertikalen Heben:</vt:lpstr>
      <vt:lpstr>Mainz-Dortmunder-Dosismodell</vt:lpstr>
      <vt:lpstr>Allgemeine tätigkeitsbedingte Belastungsfaktoren</vt:lpstr>
      <vt:lpstr>Richtwerte für Lastmassen in Abhängigkeit von Einflussfaktoren</vt:lpstr>
      <vt:lpstr>Einflussfaktoren zur Ermittlung von Grenzlasten</vt:lpstr>
      <vt:lpstr>Beispiel</vt:lpstr>
      <vt:lpstr>Gussputzerarbeitsplatz</vt:lpstr>
      <vt:lpstr>Gussputzerarbeitsplatz</vt:lpstr>
      <vt:lpstr>Gussputzerarbeitsplatz</vt:lpstr>
      <vt:lpstr>Gussputzerarbeitsplatz</vt:lpstr>
      <vt:lpstr>Verweis auf verwendete Quellen</vt:lpstr>
      <vt:lpstr>Wichtige Normen</vt:lpstr>
      <vt:lpstr>Literatur</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60</cp:revision>
  <dcterms:created xsi:type="dcterms:W3CDTF">2023-07-17T12:06:45Z</dcterms:created>
  <dcterms:modified xsi:type="dcterms:W3CDTF">2023-09-08T07:15:05Z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