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6"/>
  </p:notesMasterIdLst>
  <p:handoutMasterIdLst>
    <p:handoutMasterId r:id="rId17"/>
  </p:handoutMasterIdLst>
  <p:sldIdLst>
    <p:sldId id="266"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4233" autoAdjust="0"/>
  </p:normalViewPr>
  <p:slideViewPr>
    <p:cSldViewPr>
      <p:cViewPr varScale="1">
        <p:scale>
          <a:sx n="80" d="100"/>
          <a:sy n="80" d="100"/>
        </p:scale>
        <p:origin x="72" y="110"/>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Tabelle</a:t>
            </a:r>
            <a:r>
              <a:rPr lang="de-DE" baseline="0" dirty="0" smtClean="0"/>
              <a:t> animiert</a:t>
            </a:r>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10</a:t>
            </a:fld>
            <a:endParaRPr lang="de-DE" altLang="de-DE"/>
          </a:p>
        </p:txBody>
      </p:sp>
    </p:spTree>
    <p:extLst>
      <p:ext uri="{BB962C8B-B14F-4D97-AF65-F5344CB8AC3E}">
        <p14:creationId xmlns:p14="http://schemas.microsoft.com/office/powerpoint/2010/main" val="1059741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b="0" dirty="0" smtClean="0">
                <a:solidFill>
                  <a:srgbClr val="0B2A51"/>
                </a:solidFill>
              </a:rPr>
              <a:t>Quasistatisch heißt: Kräfte &lt; 1s können nicht mit dem MKA (</a:t>
            </a:r>
            <a:r>
              <a:rPr lang="de-DE" altLang="de-DE" b="0" dirty="0" err="1" smtClean="0">
                <a:solidFill>
                  <a:srgbClr val="0B2A51"/>
                </a:solidFill>
              </a:rPr>
              <a:t>Montagespez</a:t>
            </a:r>
            <a:r>
              <a:rPr lang="de-DE" altLang="de-DE" b="0" dirty="0" smtClean="0">
                <a:solidFill>
                  <a:srgbClr val="0B2A51"/>
                </a:solidFill>
              </a:rPr>
              <a:t>. Kraftatlas) bewertet werden (extrem dynamische Komponente)</a:t>
            </a:r>
          </a:p>
          <a:p>
            <a:r>
              <a:rPr lang="de-DE" altLang="de-DE" b="0" dirty="0" smtClean="0">
                <a:solidFill>
                  <a:srgbClr val="0B2A51"/>
                </a:solidFill>
              </a:rPr>
              <a:t>Kräfte deutlich &gt; 6 s ebenso nicht (langandauernd statisch, sehr schnelle Muskelermüdung)</a:t>
            </a:r>
          </a:p>
          <a:p>
            <a:r>
              <a:rPr lang="de-DE" altLang="de-DE" b="0" dirty="0" smtClean="0">
                <a:solidFill>
                  <a:srgbClr val="0B2A51"/>
                </a:solidFill>
              </a:rPr>
              <a:t>Kraftausübungsfälle mit</a:t>
            </a:r>
            <a:r>
              <a:rPr lang="de-DE" altLang="de-DE" b="0" baseline="0" dirty="0" smtClean="0">
                <a:solidFill>
                  <a:srgbClr val="0B2A51"/>
                </a:solidFill>
              </a:rPr>
              <a:t> einer Zeitdauer von 3-4 s sind sehr gut zu bewerten</a:t>
            </a:r>
            <a:endParaRPr lang="de-DE" altLang="de-DE" b="0" dirty="0" smtClean="0">
              <a:solidFill>
                <a:srgbClr val="0B2A51"/>
              </a:solidFill>
            </a:endParaRP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11</a:t>
            </a:fld>
            <a:endParaRPr lang="de-DE" altLang="de-DE"/>
          </a:p>
        </p:txBody>
      </p:sp>
    </p:spTree>
    <p:extLst>
      <p:ext uri="{BB962C8B-B14F-4D97-AF65-F5344CB8AC3E}">
        <p14:creationId xmlns:p14="http://schemas.microsoft.com/office/powerpoint/2010/main" val="3092023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t>Neben unterschiedlichen Körpermaßen sind auch unterschiedliche Körperkräfte des Menschen bei der Gestaltung von Arbeitsplätzen und Produkten zu beachten. Körperkraft im Sinn von DIN 33411 (Teile 3-5) ist die Kraft, die im Zusammenhang  mit dem menschlichen Körper entsteht (Massen-, Muskel-, Aktionskraft).  Aktionskräfte sind dabei die Kräfte, die von einem kraftabgebenden Körperteil nach außen wirken.</a:t>
            </a:r>
          </a:p>
          <a:p>
            <a:r>
              <a:rPr lang="de-DE" altLang="de-DE" sz="1200" dirty="0" smtClean="0"/>
              <a:t>Aktionskräfte treten z. B. auf beim Aufbringen von Bedienkräften durch das Finger-Hand-System (Kräfte &gt;30 N) und auch beim Aufbringen größerer Kräfte durch das Hand-Arm-System unter Beteiligung der Oberarm-Schultermuskulatur (Kräfte &gt;40 N).</a:t>
            </a:r>
          </a:p>
          <a:p>
            <a:r>
              <a:rPr lang="de-DE" altLang="de-DE" sz="1200" dirty="0" smtClean="0"/>
              <a:t>Sind z. B. Bedienelemente (Schalter, Hebel) sehr oft zu betätigen, müssen die entsprechenden Bedienkräfte so dimensioniert sein, dass keine Muskelermüdung auftritt (z. B. frühere Tasten von Schreibmaschinen versus heutige Computertastatur). Bei handgeführten Handwerkzeugen (Schrauber, Schleifmaschinen etc.) können ebenfalls durch repetitive Arbeiten, das Gewicht der Werkzeuge, ungünstige Handhaltungen etc. muskuläre Belastungen auftreten. Neben einer ergonomischen Griffgestaltung, Schwerpunktlage des Gerätes, Verringerung störender Hilfskräfte, der Lage des Kraftangriffspunktes spielen tätigkeits- und personenbezogene Faktoren eine Rolle.</a:t>
            </a:r>
          </a:p>
          <a:p>
            <a:r>
              <a:rPr lang="de-DE" altLang="de-DE" sz="1200" dirty="0" smtClean="0"/>
              <a:t>Treten Bedienkräfte auf oder soll beispielsweise ein Arbeitsgegenstand hundertmal am Tag gehoben und platziert werden, wird man die Bewertung und Dimensionierung der auftretenden Körperkräfte des Menschen in Betracht ziehen müssen. Entsprechend kann man gestalterisch einwirken. In diesem Kapitel sollen zunächst die Unterschiede von dynamischer und statischer Muskelarbeit, Bestimmungsgrößen für maximale statische Aktionskräfte erläutert und Datenquellen zu Körperkräften (z. B. normative Daten in Form von Isodynen) erläutert werden.</a:t>
            </a:r>
          </a:p>
          <a:p>
            <a:endParaRPr lang="de-DE" altLang="de-DE" sz="1200" dirty="0" smtClean="0"/>
          </a:p>
          <a:p>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2</a:t>
            </a:fld>
            <a:endParaRPr lang="de-DE" altLang="de-DE"/>
          </a:p>
        </p:txBody>
      </p:sp>
    </p:spTree>
    <p:extLst>
      <p:ext uri="{BB962C8B-B14F-4D97-AF65-F5344CB8AC3E}">
        <p14:creationId xmlns:p14="http://schemas.microsoft.com/office/powerpoint/2010/main" val="777839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85725" indent="-85725">
              <a:spcBef>
                <a:spcPct val="10000"/>
              </a:spcBef>
              <a:spcAft>
                <a:spcPct val="5000"/>
              </a:spcAft>
              <a:buFont typeface="Wingdings" pitchFamily="2" charset="2"/>
              <a:buChar char="§"/>
            </a:pPr>
            <a:r>
              <a:rPr lang="de-DE" altLang="de-DE" sz="1200" dirty="0" smtClean="0"/>
              <a:t>mechanische Arbeit: Tätigkeiten zur Erzeugung von Kräften bzw. mechanischer Energie</a:t>
            </a:r>
          </a:p>
          <a:p>
            <a:pPr marL="85725" indent="-85725">
              <a:spcBef>
                <a:spcPct val="10000"/>
              </a:spcBef>
              <a:spcAft>
                <a:spcPct val="5000"/>
              </a:spcAft>
              <a:buFont typeface="Wingdings" pitchFamily="2" charset="2"/>
              <a:buChar char="§"/>
            </a:pPr>
            <a:r>
              <a:rPr lang="de-DE" altLang="de-DE" sz="1200" dirty="0" smtClean="0"/>
              <a:t>durch Mechanisierung und Automatisierung stark zurückgegangen, es verbleibt dennoch eine Vielzahl von Aufgaben, bei denen eine nicht unerhebliche energetische Arbeit zu leisten ist. </a:t>
            </a:r>
          </a:p>
          <a:p>
            <a:pPr marL="85725" indent="-85725">
              <a:spcBef>
                <a:spcPct val="10000"/>
              </a:spcBef>
              <a:spcAft>
                <a:spcPct val="5000"/>
              </a:spcAft>
              <a:buFont typeface="Wingdings" pitchFamily="2" charset="2"/>
              <a:buChar char="§"/>
            </a:pPr>
            <a:r>
              <a:rPr lang="de-DE" altLang="de-DE" sz="1200" dirty="0" smtClean="0"/>
              <a:t>Die ergonomische Aufgabe liegt nicht darin, den Menschen vor jedweder körperlichen Aktivität zu bewahren, sondern diese so zu gestalten, dass sie dauerhaft ohne gesundheitliche Schäden bewältigt werden kann. Überbeanspruchungen werden häufig subjektiv nicht sofort spürbar, sondern erst längerfristig in Form von Erkrankungen und Schädigungen wirksam (z.B. Sehnenscheidenentzündung, Muskelerkrankungen und Wirbelsäulenschädigungen).</a:t>
            </a:r>
          </a:p>
          <a:p>
            <a:pPr marL="85725" indent="-85725">
              <a:spcBef>
                <a:spcPct val="10000"/>
              </a:spcBef>
              <a:spcAft>
                <a:spcPct val="5000"/>
              </a:spcAft>
              <a:buFont typeface="Wingdings" pitchFamily="2" charset="2"/>
              <a:buChar char="§"/>
            </a:pPr>
            <a:r>
              <a:rPr lang="de-DE" altLang="de-DE" sz="1200" dirty="0" smtClean="0">
                <a:sym typeface="Wingdings" pitchFamily="2" charset="2"/>
              </a:rPr>
              <a:t> </a:t>
            </a:r>
            <a:r>
              <a:rPr lang="de-DE" altLang="de-DE" sz="1200" dirty="0" smtClean="0"/>
              <a:t>Erkrankungen des Betroffenen und erhebliche Kosten für die medizinische Behandlung und den Arbeitsausfall</a:t>
            </a:r>
          </a:p>
          <a:p>
            <a:pPr marL="85725" indent="-85725">
              <a:spcBef>
                <a:spcPct val="10000"/>
              </a:spcBef>
              <a:spcAft>
                <a:spcPct val="5000"/>
              </a:spcAft>
            </a:pPr>
            <a:r>
              <a:rPr lang="de-DE" altLang="de-DE" sz="1200" b="1" dirty="0" smtClean="0"/>
              <a:t>Begriffsklärung:</a:t>
            </a:r>
          </a:p>
          <a:p>
            <a:pPr marL="85725" indent="-85725">
              <a:spcBef>
                <a:spcPct val="10000"/>
              </a:spcBef>
              <a:spcAft>
                <a:spcPct val="5000"/>
              </a:spcAft>
              <a:buFont typeface="Wingdings" pitchFamily="2" charset="2"/>
              <a:buChar char="§"/>
            </a:pPr>
            <a:r>
              <a:rPr lang="de-DE" altLang="de-DE" sz="1200" dirty="0" smtClean="0"/>
              <a:t>Statische Aktionskraft = </a:t>
            </a:r>
            <a:r>
              <a:rPr lang="de-DE" altLang="de-DE" sz="1200" b="1" dirty="0" smtClean="0"/>
              <a:t>Stellungskraft</a:t>
            </a:r>
          </a:p>
          <a:p>
            <a:pPr marL="355600" indent="-355600">
              <a:lnSpc>
                <a:spcPct val="120000"/>
              </a:lnSpc>
              <a:spcBef>
                <a:spcPct val="30000"/>
              </a:spcBef>
              <a:spcAft>
                <a:spcPct val="10000"/>
              </a:spcAft>
              <a:buFont typeface="Wingdings" pitchFamily="2" charset="2"/>
              <a:buChar char="§"/>
            </a:pPr>
            <a:r>
              <a:rPr lang="de-DE" sz="1200" dirty="0" smtClean="0">
                <a:latin typeface="Arial" pitchFamily="34" charset="0"/>
                <a:cs typeface="Arial" pitchFamily="34" charset="0"/>
              </a:rPr>
              <a:t>Körperkraft, die auf einen sich nicht bewegenden Kraftangriffspunkt einwirkt</a:t>
            </a:r>
          </a:p>
          <a:p>
            <a:pPr marL="355600" indent="-355600">
              <a:lnSpc>
                <a:spcPct val="120000"/>
              </a:lnSpc>
              <a:spcBef>
                <a:spcPct val="30000"/>
              </a:spcBef>
              <a:spcAft>
                <a:spcPct val="10000"/>
              </a:spcAft>
              <a:buFont typeface="Wingdings" pitchFamily="2" charset="2"/>
              <a:buNone/>
            </a:pPr>
            <a:r>
              <a:rPr lang="de-DE" sz="1200" i="1" dirty="0" smtClean="0">
                <a:latin typeface="Arial" pitchFamily="34" charset="0"/>
                <a:cs typeface="Arial" pitchFamily="34" charset="0"/>
              </a:rPr>
              <a:t>Dynamische</a:t>
            </a:r>
            <a:r>
              <a:rPr lang="de-DE" sz="1200" dirty="0" smtClean="0">
                <a:latin typeface="Arial" pitchFamily="34" charset="0"/>
                <a:cs typeface="Arial" pitchFamily="34" charset="0"/>
              </a:rPr>
              <a:t> Aktionskraft = </a:t>
            </a:r>
            <a:r>
              <a:rPr lang="de-DE" sz="1200" b="1" dirty="0" smtClean="0">
                <a:latin typeface="Arial" pitchFamily="34" charset="0"/>
                <a:cs typeface="Arial" pitchFamily="34" charset="0"/>
              </a:rPr>
              <a:t>Bewegungskraft</a:t>
            </a:r>
          </a:p>
          <a:p>
            <a:pPr marL="355600" indent="-355600">
              <a:lnSpc>
                <a:spcPct val="120000"/>
              </a:lnSpc>
              <a:spcBef>
                <a:spcPct val="30000"/>
              </a:spcBef>
              <a:spcAft>
                <a:spcPct val="10000"/>
              </a:spcAft>
              <a:buFont typeface="Wingdings" pitchFamily="2" charset="2"/>
              <a:buChar char="§"/>
            </a:pPr>
            <a:r>
              <a:rPr lang="de-DE" sz="1200" dirty="0" smtClean="0">
                <a:latin typeface="Arial" pitchFamily="34" charset="0"/>
                <a:cs typeface="Arial" pitchFamily="34" charset="0"/>
              </a:rPr>
              <a:t>Körperkraft, die auf bewegte Gegenstände übertragen wird (Antriebs-, Brems-, Manipulations-, </a:t>
            </a:r>
            <a:r>
              <a:rPr lang="de-DE" sz="1200" dirty="0" err="1" smtClean="0">
                <a:latin typeface="Arial" pitchFamily="34" charset="0"/>
                <a:cs typeface="Arial" pitchFamily="34" charset="0"/>
              </a:rPr>
              <a:t>Beätigungskräfte</a:t>
            </a:r>
            <a:r>
              <a:rPr lang="de-DE" sz="1200" dirty="0" smtClean="0">
                <a:latin typeface="Arial" pitchFamily="34" charset="0"/>
                <a:cs typeface="Arial" pitchFamily="34" charset="0"/>
              </a:rPr>
              <a:t>)</a:t>
            </a:r>
          </a:p>
          <a:p>
            <a:pPr marL="85725" indent="-85725">
              <a:spcBef>
                <a:spcPct val="10000"/>
              </a:spcBef>
              <a:spcAft>
                <a:spcPct val="5000"/>
              </a:spcAft>
              <a:buFont typeface="Wingdings" pitchFamily="2" charset="2"/>
              <a:buChar char="§"/>
            </a:pPr>
            <a:endParaRPr lang="de-DE" altLang="de-DE" sz="1200" dirty="0" smtClean="0"/>
          </a:p>
          <a:p>
            <a:pPr marL="85725" indent="-85725">
              <a:spcBef>
                <a:spcPct val="10000"/>
              </a:spcBef>
              <a:spcAft>
                <a:spcPct val="5000"/>
              </a:spcAft>
              <a:buFont typeface="Wingdings" pitchFamily="2" charset="2"/>
              <a:buChar char="§"/>
            </a:pPr>
            <a:r>
              <a:rPr lang="de-DE" altLang="de-DE" sz="1200" dirty="0" smtClean="0"/>
              <a:t>Aktionskraft = Körperkraft, die vom Körper aus - von einem kraftabgebenden Körperteil (Ganzkörper, Arm, Bein, Hand, Finger, Knie, Fuß) – nach außen (auf die Umgebung) wirkt</a:t>
            </a:r>
          </a:p>
          <a:p>
            <a:pPr marL="85725" indent="-85725">
              <a:lnSpc>
                <a:spcPct val="90000"/>
              </a:lnSpc>
            </a:pP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3</a:t>
            </a:fld>
            <a:endParaRPr lang="de-DE" altLang="de-DE"/>
          </a:p>
        </p:txBody>
      </p:sp>
    </p:spTree>
    <p:extLst>
      <p:ext uri="{BB962C8B-B14F-4D97-AF65-F5344CB8AC3E}">
        <p14:creationId xmlns:p14="http://schemas.microsoft.com/office/powerpoint/2010/main" val="400596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85725" indent="-85725">
              <a:spcBef>
                <a:spcPct val="10000"/>
              </a:spcBef>
              <a:spcAft>
                <a:spcPct val="5000"/>
              </a:spcAft>
            </a:pPr>
            <a:r>
              <a:rPr lang="de-DE" altLang="de-DE" sz="1200" b="1" dirty="0" smtClean="0"/>
              <a:t>Bedingungen für maximale Stellungskräfte:</a:t>
            </a:r>
          </a:p>
          <a:p>
            <a:pPr marL="85725" indent="-85725">
              <a:spcBef>
                <a:spcPct val="10000"/>
              </a:spcBef>
              <a:spcAft>
                <a:spcPct val="5000"/>
              </a:spcAft>
              <a:buFont typeface="Wingdings" pitchFamily="2" charset="2"/>
              <a:buChar char="§"/>
            </a:pPr>
            <a:r>
              <a:rPr lang="de-DE" altLang="de-DE" sz="1200" dirty="0" smtClean="0"/>
              <a:t>willentlich größtmögliche Anstrengung durch intensive Muskelkontraktion für 2-6 Sekunden </a:t>
            </a:r>
            <a:r>
              <a:rPr lang="de-DE" altLang="de-DE" sz="1200" dirty="0" smtClean="0">
                <a:sym typeface="Wingdings" panose="05000000000000000000" pitchFamily="2" charset="2"/>
              </a:rPr>
              <a:t> </a:t>
            </a:r>
            <a:r>
              <a:rPr lang="de-DE" altLang="de-DE" sz="1200" dirty="0" smtClean="0"/>
              <a:t>Maximalkraft kann nur für wenige Sekunden aufgebracht werden</a:t>
            </a:r>
          </a:p>
          <a:p>
            <a:pPr marL="85725" indent="-85725">
              <a:spcBef>
                <a:spcPct val="10000"/>
              </a:spcBef>
              <a:spcAft>
                <a:spcPct val="5000"/>
              </a:spcAft>
              <a:buFont typeface="Wingdings" pitchFamily="2" charset="2"/>
              <a:buChar char="§"/>
            </a:pPr>
            <a:r>
              <a:rPr lang="de-DE" altLang="de-DE" sz="1200" dirty="0" smtClean="0"/>
              <a:t>definierte Körper- und Gliedmaßstellung</a:t>
            </a:r>
          </a:p>
          <a:p>
            <a:pPr marL="85725" indent="-85725">
              <a:spcBef>
                <a:spcPct val="10000"/>
              </a:spcBef>
              <a:spcAft>
                <a:spcPct val="5000"/>
              </a:spcAft>
              <a:buFont typeface="Wingdings" pitchFamily="2" charset="2"/>
              <a:buChar char="§"/>
            </a:pPr>
            <a:r>
              <a:rPr lang="de-DE" altLang="de-DE" sz="1200" dirty="0" smtClean="0"/>
              <a:t>Ausübung in eine bestimmte Richtung von einem definierten Kraftangriffspunkt aus</a:t>
            </a:r>
          </a:p>
          <a:p>
            <a:pPr marL="85725" indent="-85725">
              <a:spcBef>
                <a:spcPct val="10000"/>
              </a:spcBef>
              <a:spcAft>
                <a:spcPct val="5000"/>
              </a:spcAft>
              <a:buFont typeface="Wingdings" pitchFamily="2" charset="2"/>
              <a:buChar char="§"/>
            </a:pPr>
            <a:r>
              <a:rPr lang="de-DE" altLang="de-DE" sz="1200" dirty="0" smtClean="0"/>
              <a:t>ausreichende Gegenkraft vom Körper aus</a:t>
            </a:r>
          </a:p>
          <a:p>
            <a:pPr marL="85725" indent="-85725">
              <a:lnSpc>
                <a:spcPct val="90000"/>
              </a:lnSpc>
            </a:pPr>
            <a:endParaRPr lang="de-DE" altLang="de-DE" sz="1200" dirty="0" smtClean="0"/>
          </a:p>
          <a:p>
            <a:pPr marL="85725" indent="-85725">
              <a:lnSpc>
                <a:spcPct val="90000"/>
              </a:lnSpc>
            </a:pPr>
            <a:r>
              <a:rPr lang="de-DE" altLang="de-DE" sz="1200" dirty="0" smtClean="0"/>
              <a:t>Soll Kraft länger andauernd oder wiederkehrend erzeugt werden, sind Pausen, wesentlich geringer dimensionierte Kräfte und auch eine günstige Wahl des Kraftangriffspunktes (und dadurch geringere aufzuwendende Kräfte) entscheidendes Kriterium für die Vermeidung von Muskelermüdung und Überlastung der Muskulatur.</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4</a:t>
            </a:fld>
            <a:endParaRPr lang="de-DE" altLang="de-DE"/>
          </a:p>
        </p:txBody>
      </p:sp>
    </p:spTree>
    <p:extLst>
      <p:ext uri="{BB962C8B-B14F-4D97-AF65-F5344CB8AC3E}">
        <p14:creationId xmlns:p14="http://schemas.microsoft.com/office/powerpoint/2010/main" val="3350625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85725" indent="-85725">
              <a:spcBef>
                <a:spcPct val="10000"/>
              </a:spcBef>
              <a:spcAft>
                <a:spcPct val="5000"/>
              </a:spcAft>
            </a:pPr>
            <a:r>
              <a:rPr lang="de-DE" altLang="de-DE" sz="1200" b="1" dirty="0" smtClean="0"/>
              <a:t>Bedingungen für maximale Stellungskräfte:</a:t>
            </a:r>
          </a:p>
          <a:p>
            <a:pPr marL="85725" indent="-85725">
              <a:spcBef>
                <a:spcPct val="10000"/>
              </a:spcBef>
              <a:spcAft>
                <a:spcPct val="5000"/>
              </a:spcAft>
              <a:buFont typeface="Wingdings" pitchFamily="2" charset="2"/>
              <a:buChar char="§"/>
            </a:pPr>
            <a:r>
              <a:rPr lang="de-DE" altLang="de-DE" sz="1200" dirty="0" smtClean="0"/>
              <a:t>willentlich größtmögliche Anstrengung durch intensive Muskelkontraktion für 2-6 Sekunden </a:t>
            </a:r>
            <a:r>
              <a:rPr lang="de-DE" altLang="de-DE" sz="1200" dirty="0" smtClean="0">
                <a:sym typeface="Wingdings" panose="05000000000000000000" pitchFamily="2" charset="2"/>
              </a:rPr>
              <a:t> </a:t>
            </a:r>
            <a:r>
              <a:rPr lang="de-DE" altLang="de-DE" sz="1200" dirty="0" smtClean="0"/>
              <a:t>Maximalkraft kann nur für wenige Sekunden aufgebracht werden</a:t>
            </a:r>
          </a:p>
          <a:p>
            <a:pPr marL="85725" indent="-85725">
              <a:spcBef>
                <a:spcPct val="10000"/>
              </a:spcBef>
              <a:spcAft>
                <a:spcPct val="5000"/>
              </a:spcAft>
              <a:buFont typeface="Wingdings" pitchFamily="2" charset="2"/>
              <a:buChar char="§"/>
            </a:pPr>
            <a:r>
              <a:rPr lang="de-DE" altLang="de-DE" sz="1200" dirty="0" smtClean="0"/>
              <a:t>definierte Körper- und Gliedmaßstellung</a:t>
            </a:r>
          </a:p>
          <a:p>
            <a:pPr marL="85725" indent="-85725">
              <a:spcBef>
                <a:spcPct val="10000"/>
              </a:spcBef>
              <a:spcAft>
                <a:spcPct val="5000"/>
              </a:spcAft>
              <a:buFont typeface="Wingdings" pitchFamily="2" charset="2"/>
              <a:buChar char="§"/>
            </a:pPr>
            <a:r>
              <a:rPr lang="de-DE" altLang="de-DE" sz="1200" dirty="0" smtClean="0"/>
              <a:t>Ausübung in eine bestimmte Richtung von einem definierten Kraftangriffspunkt aus</a:t>
            </a:r>
          </a:p>
          <a:p>
            <a:pPr marL="85725" indent="-85725">
              <a:spcBef>
                <a:spcPct val="10000"/>
              </a:spcBef>
              <a:spcAft>
                <a:spcPct val="5000"/>
              </a:spcAft>
              <a:buFont typeface="Wingdings" pitchFamily="2" charset="2"/>
              <a:buChar char="§"/>
            </a:pPr>
            <a:r>
              <a:rPr lang="de-DE" altLang="de-DE" sz="1200" dirty="0" smtClean="0"/>
              <a:t>ausreichende Gegenkraft vom Körper aus</a:t>
            </a:r>
          </a:p>
          <a:p>
            <a:pPr marL="85725" indent="-85725">
              <a:lnSpc>
                <a:spcPct val="90000"/>
              </a:lnSpc>
            </a:pPr>
            <a:endParaRPr lang="de-DE" altLang="de-DE" sz="1200" dirty="0" smtClean="0"/>
          </a:p>
          <a:p>
            <a:pPr marL="85725" indent="-85725">
              <a:lnSpc>
                <a:spcPct val="90000"/>
              </a:lnSpc>
            </a:pPr>
            <a:r>
              <a:rPr lang="de-DE" altLang="de-DE" sz="1200" dirty="0" smtClean="0"/>
              <a:t>Soll Kraft länger andauernd oder wiederkehrend erzeugt werden, sind Pausen, wesentlich geringer dimensionierte Kräfte und auch eine günstige Wahl des Kraftangriffspunktes (und dadurch geringere aufzuwendende Kräfte) entscheidendes Kriterium für die Vermeidung von Muskelermüdung und Überlastung der Muskulatur.</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5</a:t>
            </a:fld>
            <a:endParaRPr lang="de-DE" altLang="de-DE"/>
          </a:p>
        </p:txBody>
      </p:sp>
    </p:spTree>
    <p:extLst>
      <p:ext uri="{BB962C8B-B14F-4D97-AF65-F5344CB8AC3E}">
        <p14:creationId xmlns:p14="http://schemas.microsoft.com/office/powerpoint/2010/main" val="3092689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tabLst>
                <a:tab pos="190500" algn="l"/>
              </a:tabLst>
            </a:pPr>
            <a:r>
              <a:rPr lang="de-DE" altLang="de-DE" sz="1200" b="1" dirty="0" smtClean="0"/>
              <a:t>Dynamische Arbeit:</a:t>
            </a: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t> 	Blutzirkulation um 10-bis 20mal höher als in Ruhe</a:t>
            </a: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t> 	Zucker und Sauerstoff werden zugeführt, Schlackenstoffe weggespült</a:t>
            </a:r>
          </a:p>
          <a:p>
            <a:pPr defTabSz="190500" eaLnBrk="1" hangingPunct="1">
              <a:lnSpc>
                <a:spcPct val="120000"/>
              </a:lnSpc>
              <a:spcBef>
                <a:spcPct val="20000"/>
              </a:spcBef>
              <a:spcAft>
                <a:spcPct val="20000"/>
              </a:spcAft>
              <a:buFont typeface="Wingdings" pitchFamily="2" charset="2"/>
              <a:buNone/>
              <a:tabLst>
                <a:tab pos="190500" algn="l"/>
              </a:tabLst>
            </a:pPr>
            <a:endParaRPr lang="de-DE" altLang="de-DE" sz="1200" dirty="0" smtClean="0"/>
          </a:p>
          <a:p>
            <a:pPr defTabSz="190500">
              <a:tabLst>
                <a:tab pos="190500" algn="l"/>
              </a:tabLst>
            </a:pPr>
            <a:r>
              <a:rPr lang="de-DE" altLang="de-DE" sz="1200" b="1" dirty="0" smtClean="0"/>
              <a:t>Statische Arbeit:</a:t>
            </a: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t> 	Blutgefäße zusammengepresst, kein Blutfluss</a:t>
            </a: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t> 	keine Schlackenbeseitigung </a:t>
            </a:r>
            <a:r>
              <a:rPr lang="de-DE" altLang="de-DE" sz="1200" dirty="0" smtClean="0">
                <a:sym typeface="Wingdings" pitchFamily="2" charset="2"/>
              </a:rPr>
              <a:t></a:t>
            </a:r>
            <a:r>
              <a:rPr lang="de-DE" altLang="de-DE" sz="1200" dirty="0" smtClean="0"/>
              <a:t> Schmerzen der Muskelermüdung, 	Abnutzungserscheinungen in Gelenken, Bändern, Sehnen</a:t>
            </a:r>
            <a:endParaRPr lang="de-DE" altLang="de-DE" sz="1200" dirty="0" smtClean="0">
              <a:sym typeface="Wingdings" pitchFamily="2" charset="2"/>
            </a:endParaRP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sym typeface="Wingdings" pitchFamily="2" charset="2"/>
              </a:rPr>
              <a:t> 	bei 60% F</a:t>
            </a:r>
            <a:r>
              <a:rPr lang="de-DE" altLang="de-DE" sz="1200" baseline="-25000" dirty="0" smtClean="0">
                <a:sym typeface="Wingdings" pitchFamily="2" charset="2"/>
              </a:rPr>
              <a:t>MAX</a:t>
            </a:r>
            <a:r>
              <a:rPr lang="de-DE" altLang="de-DE" sz="1200" dirty="0" smtClean="0">
                <a:sym typeface="Wingdings" pitchFamily="2" charset="2"/>
              </a:rPr>
              <a:t> Durchblutung unterbunden </a:t>
            </a:r>
            <a:r>
              <a:rPr lang="de-DE" altLang="de-DE" sz="1200" dirty="0" smtClean="0"/>
              <a:t> schnelle Muskelermüdung</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6</a:t>
            </a:fld>
            <a:endParaRPr lang="de-DE" altLang="de-DE"/>
          </a:p>
        </p:txBody>
      </p:sp>
    </p:spTree>
    <p:extLst>
      <p:ext uri="{BB962C8B-B14F-4D97-AF65-F5344CB8AC3E}">
        <p14:creationId xmlns:p14="http://schemas.microsoft.com/office/powerpoint/2010/main" val="740492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sz="1200" dirty="0" smtClean="0"/>
              <a:t>Die Körperkraft wird durch folgende Bestimmungsgrößen definiert: Betrag der Kraft in Newton, Lage des Kraftangriffspunkts zum Körper und Richtung der Wirkungslinie der Kraft relativ zum Körper-Kraftrichtungssinn.</a:t>
            </a:r>
          </a:p>
          <a:p>
            <a:pPr defTabSz="190500"/>
            <a:endParaRPr lang="de-DE" altLang="de-DE" sz="1200" dirty="0" smtClean="0"/>
          </a:p>
          <a:p>
            <a:pPr defTabSz="190500"/>
            <a:r>
              <a:rPr lang="de-DE" altLang="de-DE" sz="1200" dirty="0" smtClean="0"/>
              <a:t>Die Maximalkraft ist abhängig von der Lage des Kraftangriffspunktes relativ zum menschlichen Körper sowie von den Beschreibungskomponenten als Vektor (Betrag, Richtungssinn)</a:t>
            </a:r>
          </a:p>
          <a:p>
            <a:pPr defTabSz="190500"/>
            <a:r>
              <a:rPr lang="de-DE" altLang="de-DE" sz="1200" dirty="0" smtClean="0"/>
              <a:t>Kraftangriffspunkt hier beispielhaft über Polarkoordinaten beschrieben:</a:t>
            </a:r>
          </a:p>
          <a:p>
            <a:pPr defTabSz="190500">
              <a:buFont typeface="Wingdings" pitchFamily="2" charset="2"/>
              <a:buChar char="§"/>
            </a:pPr>
            <a:r>
              <a:rPr lang="de-DE" altLang="de-DE" sz="1200" dirty="0" smtClean="0"/>
              <a:t> Höhenwinkel (Seitenansicht) = Winkel zwischen Schultergelenk und 	Verbindungslinie zwischen Schulter und Hand (bei Armkräften)</a:t>
            </a:r>
          </a:p>
          <a:p>
            <a:pPr defTabSz="190500">
              <a:buFont typeface="Wingdings" pitchFamily="2" charset="2"/>
              <a:buChar char="§"/>
            </a:pPr>
            <a:r>
              <a:rPr lang="de-DE" altLang="de-DE" sz="1200" dirty="0" smtClean="0"/>
              <a:t> Seitenwinkel (Draufsicht) = Winkel zwischen Schultergelenk und Verbindungslinie Schulter – Hand</a:t>
            </a:r>
          </a:p>
          <a:p>
            <a:pPr defTabSz="190500">
              <a:buFont typeface="Wingdings" pitchFamily="2" charset="2"/>
              <a:buChar char="§"/>
            </a:pPr>
            <a:r>
              <a:rPr lang="de-DE" altLang="de-DE" sz="1200" dirty="0" smtClean="0"/>
              <a:t> Relative Armreichweite: in %: Quotient aus dem Abstand Schultermitte - Achse des Handgriffs und dem gestreckten Arm (entspricht 100%)</a:t>
            </a:r>
          </a:p>
          <a:p>
            <a:pPr defTabSz="190500">
              <a:buFont typeface="Wingdings" pitchFamily="2" charset="2"/>
              <a:buChar char="§"/>
            </a:pPr>
            <a:endParaRPr lang="de-DE" altLang="de-DE" sz="1200" dirty="0" smtClean="0"/>
          </a:p>
          <a:p>
            <a:pPr defTabSz="190500">
              <a:buFont typeface="Wingdings" pitchFamily="2" charset="2"/>
              <a:buNone/>
            </a:pPr>
            <a:endParaRPr lang="de-DE" altLang="de-DE" sz="1200" dirty="0" smtClean="0"/>
          </a:p>
          <a:p>
            <a:pPr defTabSz="190500">
              <a:buFont typeface="Wingdings" pitchFamily="2" charset="2"/>
              <a:buChar char="§"/>
            </a:pP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7</a:t>
            </a:fld>
            <a:endParaRPr lang="de-DE" altLang="de-DE"/>
          </a:p>
        </p:txBody>
      </p:sp>
    </p:spTree>
    <p:extLst>
      <p:ext uri="{BB962C8B-B14F-4D97-AF65-F5344CB8AC3E}">
        <p14:creationId xmlns:p14="http://schemas.microsoft.com/office/powerpoint/2010/main" val="254991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t>Darstellung von Maximalkräften – z. B. in der DIN 33411-4:1987-05 – in Form von Isodynen</a:t>
            </a:r>
          </a:p>
          <a:p>
            <a:r>
              <a:rPr lang="de-DE" altLang="de-DE" sz="1200" b="1" dirty="0" smtClean="0"/>
              <a:t>Isodyne</a:t>
            </a:r>
            <a:r>
              <a:rPr lang="de-DE" altLang="de-DE" sz="1200" dirty="0" smtClean="0"/>
              <a:t> = Kurve, die Kraftangriffspunkte gleich großer Aktionskräfte gleicher Art in vertikaler Ebene durch einen Bezugspunkt (z.B. Schultergelenkpunkt) im Bewegungsraum der betrachteten Extremität (z. B. Arm) verbindet</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8</a:t>
            </a:fld>
            <a:endParaRPr lang="de-DE" altLang="de-DE"/>
          </a:p>
        </p:txBody>
      </p:sp>
    </p:spTree>
    <p:extLst>
      <p:ext uri="{BB962C8B-B14F-4D97-AF65-F5344CB8AC3E}">
        <p14:creationId xmlns:p14="http://schemas.microsoft.com/office/powerpoint/2010/main" val="3476426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t>Im linken Bild wird eine Adduktionskraft  in der Seitenwinkelebene 0° vertikal von +30° bis -60° bei stark angewinkelten bis zum gestreckten Arm aufgebracht.</a:t>
            </a:r>
          </a:p>
          <a:p>
            <a:r>
              <a:rPr lang="de-DE" altLang="de-DE" sz="1200" dirty="0" smtClean="0"/>
              <a:t>Seitenwinkel=0°: d. h. Handgriff und Schultergelenkpunkt liegen im gleichen Abstand zur Körpersymmetrieebene.</a:t>
            </a:r>
          </a:p>
          <a:p>
            <a:endParaRPr lang="de-DE" altLang="de-DE" sz="1200" dirty="0" smtClean="0"/>
          </a:p>
          <a:p>
            <a:r>
              <a:rPr lang="de-DE" altLang="de-DE" sz="1200" dirty="0" smtClean="0"/>
              <a:t>Die Werte stellen maximal erreichte Werte der Aktionskräfte bei einer Ausübungsdauer von wenigen Sekunden dar und erfassen keine Ermüdungseinflüsse. Sie gelten für die in der</a:t>
            </a:r>
            <a:r>
              <a:rPr lang="de-DE" altLang="de-DE" sz="1200" baseline="0" dirty="0" smtClean="0"/>
              <a:t> Norm genannte, den Messungen </a:t>
            </a:r>
            <a:r>
              <a:rPr lang="de-DE" altLang="de-DE" sz="1200" dirty="0" smtClean="0"/>
              <a:t>zugrunde liegende Probandengruppe</a:t>
            </a:r>
          </a:p>
          <a:p>
            <a:r>
              <a:rPr lang="de-DE" altLang="de-DE" sz="1200" dirty="0" smtClean="0"/>
              <a:t>Für eine Dimensionierung von Betätigungskräften müssen die maximalen Kräfte um personen- und tätigkeitsbezogene Faktoren reduziert werden. S. Modul 2-6</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9</a:t>
            </a:fld>
            <a:endParaRPr lang="de-DE" altLang="de-DE"/>
          </a:p>
        </p:txBody>
      </p:sp>
    </p:spTree>
    <p:extLst>
      <p:ext uri="{BB962C8B-B14F-4D97-AF65-F5344CB8AC3E}">
        <p14:creationId xmlns:p14="http://schemas.microsoft.com/office/powerpoint/2010/main" val="32206206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958851" y="2125663"/>
            <a:ext cx="5154083" cy="4032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6316133" y="2125664"/>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6316133" y="4217989"/>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kraftatlas.de/"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dguv.de/ifa/publikationen/reports-download/bia-reports-2002-bis-2004/bia-report-5-2004/index.jsp"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nora.kan-praxis.de/"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dirty="0"/>
              <a:t>Anthropometrische und biomechanische Aspekte ergonomischer Gestaltung</a:t>
            </a:r>
            <a:br>
              <a:rPr lang="de-DE" dirty="0"/>
            </a:br>
            <a:r>
              <a:rPr lang="de-DE" sz="4000" dirty="0"/>
              <a:t/>
            </a:r>
            <a:br>
              <a:rPr lang="de-DE" sz="4000" dirty="0"/>
            </a:br>
            <a:r>
              <a:rPr lang="de-DE" sz="2400" dirty="0"/>
              <a:t>Teil 5: Arten von Muskelarbeit und Bestimmungsgrößen für Körperkräfte</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smtClean="0"/>
              <a:t>Modul 2 </a:t>
            </a:r>
            <a:r>
              <a:rPr lang="de-DE" altLang="de-DE" dirty="0" smtClean="0"/>
              <a:t>–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Datenquellen max. Aktionskräfte – normative Daten</a:t>
            </a:r>
          </a:p>
        </p:txBody>
      </p:sp>
      <p:sp>
        <p:nvSpPr>
          <p:cNvPr id="3" name="Inhaltsplatzhalter 2"/>
          <p:cNvSpPr>
            <a:spLocks noGrp="1"/>
          </p:cNvSpPr>
          <p:nvPr>
            <p:ph idx="1"/>
          </p:nvPr>
        </p:nvSpPr>
        <p:spPr>
          <a:xfrm>
            <a:off x="719667" y="1268760"/>
            <a:ext cx="10920949" cy="4897437"/>
          </a:xfrm>
        </p:spPr>
        <p:txBody>
          <a:bodyPr/>
          <a:lstStyle/>
          <a:p>
            <a:pPr fontAlgn="auto">
              <a:spcBef>
                <a:spcPts val="0"/>
              </a:spcBef>
              <a:spcAft>
                <a:spcPts val="600"/>
              </a:spcAft>
              <a:tabLst/>
              <a:defRPr/>
            </a:pPr>
            <a:r>
              <a:rPr lang="de-DE" sz="1800" dirty="0">
                <a:latin typeface="Arial" pitchFamily="34" charset="0"/>
                <a:cs typeface="Arial" pitchFamily="34" charset="0"/>
              </a:rPr>
              <a:t>DIN </a:t>
            </a:r>
            <a:r>
              <a:rPr lang="de-DE" sz="1800" dirty="0" smtClean="0">
                <a:latin typeface="Arial" pitchFamily="34" charset="0"/>
                <a:cs typeface="Arial" pitchFamily="34" charset="0"/>
              </a:rPr>
              <a:t>33411-5:2023-03</a:t>
            </a:r>
            <a:r>
              <a:rPr lang="de-DE" sz="1800" dirty="0">
                <a:latin typeface="Arial" pitchFamily="34" charset="0"/>
                <a:cs typeface="Arial" pitchFamily="34" charset="0"/>
              </a:rPr>
              <a:t>:  max. statische Aktionskräfte</a:t>
            </a:r>
          </a:p>
          <a:p>
            <a:pPr marL="285750" indent="-285750" fontAlgn="auto">
              <a:spcBef>
                <a:spcPts val="0"/>
              </a:spcBef>
              <a:spcAft>
                <a:spcPts val="600"/>
              </a:spcAft>
              <a:buClr>
                <a:schemeClr val="accent2"/>
              </a:buClr>
              <a:buFont typeface="Wingdings" panose="05000000000000000000" pitchFamily="2" charset="2"/>
              <a:buChar char="§"/>
              <a:tabLst/>
              <a:defRPr/>
            </a:pPr>
            <a:r>
              <a:rPr lang="de-DE" sz="1800" b="0" dirty="0">
                <a:latin typeface="Arial" pitchFamily="34" charset="0"/>
                <a:cs typeface="Arial" pitchFamily="34" charset="0"/>
              </a:rPr>
              <a:t>Körperhaltungen: Stehen, Hocken, Knien</a:t>
            </a:r>
          </a:p>
          <a:p>
            <a:pPr marL="285750" indent="-285750" fontAlgn="auto">
              <a:spcBef>
                <a:spcPts val="0"/>
              </a:spcBef>
              <a:spcAft>
                <a:spcPts val="600"/>
              </a:spcAft>
              <a:buClr>
                <a:schemeClr val="accent2"/>
              </a:buClr>
              <a:buFont typeface="Wingdings" panose="05000000000000000000" pitchFamily="2" charset="2"/>
              <a:buChar char="§"/>
              <a:tabLst/>
              <a:defRPr/>
            </a:pPr>
            <a:r>
              <a:rPr lang="de-DE" sz="1800" b="0" dirty="0">
                <a:latin typeface="Arial" pitchFamily="34" charset="0"/>
                <a:cs typeface="Arial" pitchFamily="34" charset="0"/>
              </a:rPr>
              <a:t>an senkrechten und waagerechten Griffen in verschiedenen Höhen und Entfernungen zum Körper</a:t>
            </a:r>
          </a:p>
          <a:p>
            <a:pPr marL="285750" indent="-285750" fontAlgn="auto">
              <a:spcBef>
                <a:spcPts val="0"/>
              </a:spcBef>
              <a:spcAft>
                <a:spcPts val="600"/>
              </a:spcAft>
              <a:buClr>
                <a:schemeClr val="accent2"/>
              </a:buClr>
              <a:buFont typeface="Wingdings" panose="05000000000000000000" pitchFamily="2" charset="2"/>
              <a:buChar char="§"/>
              <a:tabLst/>
              <a:defRPr/>
            </a:pPr>
            <a:r>
              <a:rPr lang="de-DE" sz="1800" b="0" dirty="0">
                <a:latin typeface="Arial" pitchFamily="34" charset="0"/>
                <a:cs typeface="Arial" pitchFamily="34" charset="0"/>
              </a:rPr>
              <a:t>ein-, beidhändig</a:t>
            </a:r>
          </a:p>
          <a:p>
            <a:pPr marL="285750" indent="-285750" fontAlgn="auto">
              <a:spcBef>
                <a:spcPts val="0"/>
              </a:spcBef>
              <a:spcAft>
                <a:spcPts val="600"/>
              </a:spcAft>
              <a:buClr>
                <a:schemeClr val="accent2"/>
              </a:buClr>
              <a:buFont typeface="Wingdings" panose="05000000000000000000" pitchFamily="2" charset="2"/>
              <a:buChar char="§"/>
              <a:tabLst/>
              <a:defRPr/>
            </a:pPr>
            <a:r>
              <a:rPr lang="de-DE" sz="1800" b="0" dirty="0">
                <a:latin typeface="Arial" pitchFamily="34" charset="0"/>
                <a:cs typeface="Arial" pitchFamily="34" charset="0"/>
              </a:rPr>
              <a:t>für unterschiedliche Probandenkollektive</a:t>
            </a:r>
          </a:p>
          <a:p>
            <a:pPr fontAlgn="auto">
              <a:spcBef>
                <a:spcPts val="0"/>
              </a:spcBef>
              <a:spcAft>
                <a:spcPts val="600"/>
              </a:spcAft>
              <a:buClr>
                <a:schemeClr val="accent2"/>
              </a:buClr>
              <a:tabLst/>
              <a:defRPr/>
            </a:pPr>
            <a:r>
              <a:rPr lang="de-DE" sz="1800" dirty="0">
                <a:latin typeface="Arial" pitchFamily="34" charset="0"/>
                <a:cs typeface="Arial" pitchFamily="34" charset="0"/>
              </a:rPr>
              <a:t>DIN EN </a:t>
            </a:r>
            <a:r>
              <a:rPr lang="de-DE" sz="1800" dirty="0" smtClean="0">
                <a:latin typeface="Arial" pitchFamily="34" charset="0"/>
                <a:cs typeface="Arial" pitchFamily="34" charset="0"/>
              </a:rPr>
              <a:t>1005-3:2009-01</a:t>
            </a:r>
            <a:r>
              <a:rPr lang="de-DE" sz="1800" dirty="0">
                <a:latin typeface="Arial" pitchFamily="34" charset="0"/>
                <a:cs typeface="Arial" pitchFamily="34" charset="0"/>
              </a:rPr>
              <a:t>:  Kraftgrenzen bei Maschinenbetätigung</a:t>
            </a:r>
          </a:p>
          <a:p>
            <a:pPr marL="457200" indent="-457200" fontAlgn="auto">
              <a:spcBef>
                <a:spcPts val="0"/>
              </a:spcBef>
              <a:spcAft>
                <a:spcPts val="600"/>
              </a:spcAft>
              <a:buClr>
                <a:schemeClr val="accent2"/>
              </a:buClr>
              <a:buFont typeface="Wingdings" panose="05000000000000000000" pitchFamily="2" charset="2"/>
              <a:buChar char="§"/>
              <a:tabLst/>
              <a:defRPr/>
            </a:pPr>
            <a:r>
              <a:rPr lang="de-DE" sz="1800" b="0" dirty="0">
                <a:latin typeface="Arial" pitchFamily="34" charset="0"/>
                <a:cs typeface="Arial" pitchFamily="34" charset="0"/>
              </a:rPr>
              <a:t>Beachtung der vorgesehenen Benutzerpopulation</a:t>
            </a:r>
          </a:p>
          <a:p>
            <a:pPr marL="457200" indent="-457200" fontAlgn="auto">
              <a:spcBef>
                <a:spcPts val="0"/>
              </a:spcBef>
              <a:spcAft>
                <a:spcPts val="600"/>
              </a:spcAft>
              <a:buClr>
                <a:schemeClr val="accent2"/>
              </a:buClr>
              <a:buFont typeface="Wingdings" panose="05000000000000000000" pitchFamily="2" charset="2"/>
              <a:buChar char="§"/>
              <a:tabLst/>
              <a:defRPr/>
            </a:pPr>
            <a:r>
              <a:rPr lang="de-DE" sz="1800" b="0" dirty="0">
                <a:latin typeface="Arial" pitchFamily="34" charset="0"/>
                <a:cs typeface="Arial" pitchFamily="34" charset="0"/>
              </a:rPr>
              <a:t>gewerblicher und häuslicher </a:t>
            </a:r>
            <a:r>
              <a:rPr lang="de-DE" sz="1800" b="0" dirty="0" smtClean="0">
                <a:latin typeface="Arial" pitchFamily="34" charset="0"/>
                <a:cs typeface="Arial" pitchFamily="34" charset="0"/>
              </a:rPr>
              <a:t>Gebrauch</a:t>
            </a:r>
          </a:p>
          <a:p>
            <a:pPr fontAlgn="auto">
              <a:spcBef>
                <a:spcPts val="0"/>
              </a:spcBef>
              <a:spcAft>
                <a:spcPts val="600"/>
              </a:spcAft>
              <a:buClr>
                <a:schemeClr val="accent2"/>
              </a:buClr>
              <a:tabLst/>
              <a:defRPr/>
            </a:pPr>
            <a:endParaRPr lang="de-DE" sz="1800" b="0" dirty="0" smtClean="0">
              <a:latin typeface="Arial" pitchFamily="34" charset="0"/>
              <a:cs typeface="Arial" pitchFamily="34" charset="0"/>
            </a:endParaRPr>
          </a:p>
          <a:p>
            <a:pPr fontAlgn="auto">
              <a:spcBef>
                <a:spcPts val="0"/>
              </a:spcBef>
              <a:spcAft>
                <a:spcPts val="600"/>
              </a:spcAft>
              <a:buClr>
                <a:schemeClr val="accent2"/>
              </a:buClr>
              <a:tabLst/>
              <a:defRPr/>
            </a:pPr>
            <a:r>
              <a:rPr lang="de-DE" sz="1800" b="0" dirty="0" smtClean="0">
                <a:latin typeface="Arial" pitchFamily="34" charset="0"/>
                <a:cs typeface="Arial" pitchFamily="34" charset="0"/>
              </a:rPr>
              <a:t>85 </a:t>
            </a:r>
            <a:r>
              <a:rPr lang="de-DE" sz="1800" b="0" dirty="0">
                <a:latin typeface="Arial" pitchFamily="34" charset="0"/>
                <a:cs typeface="Arial" pitchFamily="34" charset="0"/>
              </a:rPr>
              <a:t>% oder 99 % der europäischen (männlichen und weiblichen) Benutzerpopulation  (20-65 Jahre) können ohne Überschreitung ihrer körperlichen Fähigkeiten arbeiten.</a:t>
            </a:r>
          </a:p>
          <a:p>
            <a:pPr marL="457200" indent="-457200" fontAlgn="auto">
              <a:spcBef>
                <a:spcPts val="0"/>
              </a:spcBef>
              <a:spcAft>
                <a:spcPts val="600"/>
              </a:spcAft>
              <a:buClr>
                <a:schemeClr val="accent2"/>
              </a:buClr>
              <a:buFont typeface="Wingdings" panose="05000000000000000000" pitchFamily="2" charset="2"/>
              <a:buChar char="§"/>
              <a:tabLst/>
              <a:defRPr/>
            </a:pPr>
            <a:endParaRPr lang="de-DE" sz="1800" b="0" dirty="0" smtClean="0">
              <a:latin typeface="Arial" pitchFamily="34" charset="0"/>
              <a:cs typeface="Arial" pitchFamily="34" charset="0"/>
            </a:endParaRPr>
          </a:p>
          <a:p>
            <a:pPr fontAlgn="auto">
              <a:spcBef>
                <a:spcPts val="0"/>
              </a:spcBef>
              <a:spcAft>
                <a:spcPts val="600"/>
              </a:spcAft>
              <a:buClr>
                <a:schemeClr val="accent2"/>
              </a:buClr>
              <a:tabLst/>
              <a:defRPr/>
            </a:pPr>
            <a:endParaRPr lang="de-DE" sz="2200" b="0" dirty="0">
              <a:latin typeface="Arial" pitchFamily="34" charset="0"/>
              <a:cs typeface="Arial" pitchFamily="34" charset="0"/>
            </a:endParaRPr>
          </a:p>
          <a:p>
            <a:pPr fontAlgn="auto">
              <a:spcBef>
                <a:spcPts val="0"/>
              </a:spcBef>
              <a:spcAft>
                <a:spcPts val="600"/>
              </a:spcAft>
              <a:buClr>
                <a:schemeClr val="accent2"/>
              </a:buClr>
              <a:tabLst/>
              <a:defRPr/>
            </a:pPr>
            <a:endParaRPr lang="de-DE" sz="2200" b="0" dirty="0">
              <a:latin typeface="Arial" pitchFamily="34" charset="0"/>
              <a:cs typeface="Arial" pitchFamily="34" charset="0"/>
            </a:endParaRPr>
          </a:p>
          <a:p>
            <a:endParaRPr lang="de-DE" sz="2200" dirty="0"/>
          </a:p>
        </p:txBody>
      </p:sp>
      <p:pic>
        <p:nvPicPr>
          <p:cNvPr id="10" name="Grafik 9" descr="Exemplarisch sind isometrische Maximalkräfte nach der Norm DIN EN 1005 Teil 3 von 2009 dargestellt. Im Stehen beträgt die Maximalkraft beim Schieben für gewerbliche Nutzung 200 Newton, für häusliche Nutzung 119 Newton. Beim Ziehen sind es 145 Newton für gewerbliche und 96 Newton für häusliche Nutzung."/>
          <p:cNvPicPr>
            <a:picLocks noChangeAspect="1"/>
          </p:cNvPicPr>
          <p:nvPr/>
        </p:nvPicPr>
        <p:blipFill>
          <a:blip r:embed="rId3"/>
          <a:stretch>
            <a:fillRect/>
          </a:stretch>
        </p:blipFill>
        <p:spPr>
          <a:xfrm>
            <a:off x="2849654" y="5138787"/>
            <a:ext cx="6486706" cy="1170533"/>
          </a:xfrm>
          <a:prstGeom prst="rect">
            <a:avLst/>
          </a:prstGeom>
        </p:spPr>
      </p:pic>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10</a:t>
            </a:fld>
            <a:endParaRPr lang="de-DE" altLang="de-DE"/>
          </a:p>
        </p:txBody>
      </p:sp>
    </p:spTree>
    <p:extLst>
      <p:ext uri="{BB962C8B-B14F-4D97-AF65-F5344CB8AC3E}">
        <p14:creationId xmlns:p14="http://schemas.microsoft.com/office/powerpoint/2010/main" val="29420912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Weitere Quellen max. Aktionskräfte</a:t>
            </a:r>
            <a:endParaRPr lang="de-DE" dirty="0"/>
          </a:p>
        </p:txBody>
      </p:sp>
      <p:sp>
        <p:nvSpPr>
          <p:cNvPr id="3" name="Inhaltsplatzhalter 2"/>
          <p:cNvSpPr>
            <a:spLocks noGrp="1"/>
          </p:cNvSpPr>
          <p:nvPr>
            <p:ph idx="1"/>
          </p:nvPr>
        </p:nvSpPr>
        <p:spPr/>
        <p:txBody>
          <a:bodyPr/>
          <a:lstStyle/>
          <a:p>
            <a:r>
              <a:rPr lang="de-DE" dirty="0" smtClean="0"/>
              <a:t>Montagespezifischer Kraftatlas</a:t>
            </a:r>
          </a:p>
          <a:p>
            <a:r>
              <a:rPr lang="de-DE" b="0" dirty="0" smtClean="0"/>
              <a:t>Quasistatistische Kräfte</a:t>
            </a:r>
          </a:p>
          <a:p>
            <a:pPr marL="342900" indent="-342900">
              <a:buClr>
                <a:schemeClr val="accent2"/>
              </a:buClr>
              <a:buFont typeface="Wingdings" panose="05000000000000000000" pitchFamily="2" charset="2"/>
              <a:buChar char="§"/>
            </a:pPr>
            <a:r>
              <a:rPr lang="de-DE" b="0" dirty="0" smtClean="0"/>
              <a:t>des Arm-Schulter-Ganzkörpersystems</a:t>
            </a:r>
          </a:p>
          <a:p>
            <a:pPr marL="877888" lvl="3" indent="-342900">
              <a:buClr>
                <a:schemeClr val="accent2"/>
              </a:buClr>
            </a:pPr>
            <a:r>
              <a:rPr lang="de-DE" dirty="0" smtClean="0"/>
              <a:t>Körperhaltungen: Stehen, Sitzen, Knien; jeweils aufrecht/ über Kopf / gebeugt</a:t>
            </a:r>
          </a:p>
          <a:p>
            <a:pPr marL="877888" lvl="3" indent="-342900">
              <a:buClr>
                <a:schemeClr val="accent2"/>
              </a:buClr>
            </a:pPr>
            <a:r>
              <a:rPr lang="de-DE" b="0" dirty="0" smtClean="0"/>
              <a:t>Sechs Kraftrichtungen: ein- und beidhändig</a:t>
            </a:r>
            <a:endParaRPr lang="de-DE" dirty="0" smtClean="0"/>
          </a:p>
          <a:p>
            <a:pPr marL="344488" lvl="1" indent="-342900">
              <a:buClr>
                <a:schemeClr val="accent2"/>
              </a:buClr>
              <a:buFont typeface="Wingdings" panose="05000000000000000000" pitchFamily="2" charset="2"/>
              <a:buChar char="§"/>
            </a:pPr>
            <a:r>
              <a:rPr lang="de-DE" b="0" dirty="0" smtClean="0"/>
              <a:t>des Finger-Hand-Systems</a:t>
            </a:r>
          </a:p>
          <a:p>
            <a:pPr marL="877888" lvl="3" indent="-342900">
              <a:buClr>
                <a:schemeClr val="accent2"/>
              </a:buClr>
            </a:pPr>
            <a:r>
              <a:rPr lang="de-DE" dirty="0" smtClean="0"/>
              <a:t>Acht Finger-Greif- und Aktionskräfte</a:t>
            </a:r>
            <a:br>
              <a:rPr lang="de-DE" dirty="0" smtClean="0"/>
            </a:br>
            <a:endParaRPr lang="de-DE" dirty="0" smtClean="0"/>
          </a:p>
          <a:p>
            <a:pPr marL="344488" lvl="1" indent="-342900">
              <a:buClr>
                <a:schemeClr val="accent2"/>
              </a:buClr>
            </a:pPr>
            <a:r>
              <a:rPr lang="de-DE" dirty="0"/>
              <a:t>Siehe dazu </a:t>
            </a:r>
            <a:r>
              <a:rPr lang="de-DE" dirty="0" smtClean="0">
                <a:hlinkClick r:id="rId3"/>
              </a:rPr>
              <a:t>www.kraftatlas.de/</a:t>
            </a:r>
            <a:r>
              <a:rPr lang="de-DE" dirty="0" smtClean="0"/>
              <a:t> </a:t>
            </a:r>
            <a:endParaRPr lang="de-DE" dirty="0"/>
          </a:p>
          <a:p>
            <a:pPr marL="344488" lvl="1" indent="-342900">
              <a:buClr>
                <a:schemeClr val="accent2"/>
              </a:buClr>
            </a:pPr>
            <a:r>
              <a:rPr lang="de-DE" dirty="0"/>
              <a:t>Speziell: max. Aktionskräfte beim Schieben eines Trolleys (Flugbegleiter/-innen) </a:t>
            </a:r>
            <a:r>
              <a:rPr lang="de-DE" dirty="0" smtClean="0">
                <a:hlinkClick r:id="rId4"/>
              </a:rPr>
              <a:t>www.dguv.de/ifa/publikationen/reports-download/bia-reports-2002-bis-2004/bia-report-5-2004/index.jsp</a:t>
            </a:r>
            <a:r>
              <a:rPr lang="de-DE" dirty="0" smtClean="0"/>
              <a:t> </a:t>
            </a:r>
            <a:endParaRPr lang="de-DE"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11</a:t>
            </a:fld>
            <a:endParaRPr lang="de-DE" altLang="de-DE"/>
          </a:p>
        </p:txBody>
      </p:sp>
    </p:spTree>
    <p:extLst>
      <p:ext uri="{BB962C8B-B14F-4D97-AF65-F5344CB8AC3E}">
        <p14:creationId xmlns:p14="http://schemas.microsoft.com/office/powerpoint/2010/main" val="1908952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a:t>
            </a:r>
            <a:endParaRPr lang="de-DE" dirty="0"/>
          </a:p>
        </p:txBody>
      </p:sp>
      <p:sp>
        <p:nvSpPr>
          <p:cNvPr id="3" name="Inhaltsplatzhalter 2"/>
          <p:cNvSpPr>
            <a:spLocks noGrp="1"/>
          </p:cNvSpPr>
          <p:nvPr>
            <p:ph idx="1"/>
          </p:nvPr>
        </p:nvSpPr>
        <p:spPr/>
        <p:txBody>
          <a:bodyPr/>
          <a:lstStyle/>
          <a:p>
            <a:pPr eaLnBrk="1" hangingPunct="1">
              <a:lnSpc>
                <a:spcPct val="120000"/>
              </a:lnSpc>
              <a:spcAft>
                <a:spcPct val="20000"/>
              </a:spcAft>
            </a:pPr>
            <a:r>
              <a:rPr lang="de-DE" altLang="de-DE" sz="1800" dirty="0" smtClean="0"/>
              <a:t>DIN </a:t>
            </a:r>
            <a:r>
              <a:rPr lang="de-DE" altLang="de-DE" sz="1800" dirty="0"/>
              <a:t>33411-1:1982-09 </a:t>
            </a:r>
            <a:r>
              <a:rPr lang="de-DE" altLang="de-DE" sz="1800" b="0" dirty="0"/>
              <a:t>Körperkräfte des Menschen - Begriffe, Zusammenhänge, Bestimmungsgrößen</a:t>
            </a:r>
          </a:p>
          <a:p>
            <a:pPr eaLnBrk="1" hangingPunct="1">
              <a:lnSpc>
                <a:spcPct val="120000"/>
              </a:lnSpc>
              <a:spcAft>
                <a:spcPct val="20000"/>
              </a:spcAft>
            </a:pPr>
            <a:r>
              <a:rPr lang="de-DE" altLang="de-DE" sz="1800" dirty="0"/>
              <a:t>DIN 33411-3:1986-12 </a:t>
            </a:r>
            <a:r>
              <a:rPr lang="de-DE" altLang="de-DE" sz="1800" b="0" dirty="0"/>
              <a:t>Körperkräfte des Menschen - maximal erreichbare statische Aktionsmomente männlicher Arbeitspersonen an Handrädern</a:t>
            </a:r>
          </a:p>
          <a:p>
            <a:pPr>
              <a:lnSpc>
                <a:spcPct val="120000"/>
              </a:lnSpc>
              <a:spcAft>
                <a:spcPct val="20000"/>
              </a:spcAft>
            </a:pPr>
            <a:r>
              <a:rPr lang="de-DE" altLang="de-DE" sz="1800" dirty="0"/>
              <a:t>DIN 33411-5:2023-03 </a:t>
            </a:r>
            <a:r>
              <a:rPr lang="de-DE" altLang="de-DE" sz="1800" b="0" dirty="0"/>
              <a:t>Körperkräfte des Menschen - Maximale statische Aktionskräfte (Isodynen)</a:t>
            </a:r>
          </a:p>
          <a:p>
            <a:pPr eaLnBrk="1" hangingPunct="1">
              <a:lnSpc>
                <a:spcPct val="120000"/>
              </a:lnSpc>
              <a:spcAft>
                <a:spcPct val="20000"/>
              </a:spcAft>
            </a:pPr>
            <a:r>
              <a:rPr lang="de-DE" altLang="de-DE" sz="1800" dirty="0"/>
              <a:t>DIN 33411-5:1999-11 </a:t>
            </a:r>
            <a:r>
              <a:rPr lang="de-DE" altLang="de-DE" sz="1800" b="0" dirty="0"/>
              <a:t>Körperkräfte des Menschen: Maximale statische Aktionskräfte - Werte</a:t>
            </a:r>
          </a:p>
          <a:p>
            <a:pPr eaLnBrk="1" hangingPunct="1">
              <a:lnSpc>
                <a:spcPct val="120000"/>
              </a:lnSpc>
              <a:spcAft>
                <a:spcPct val="20000"/>
              </a:spcAft>
            </a:pPr>
            <a:r>
              <a:rPr lang="de-DE" altLang="de-DE" sz="1800" dirty="0"/>
              <a:t>DIN EN 1005-3:2009-01 </a:t>
            </a:r>
            <a:r>
              <a:rPr lang="de-DE" altLang="de-DE" sz="1800" b="0" dirty="0"/>
              <a:t>Sicherheit von Maschinen - Menschliche körperliche Leistung - Empfohlene Kraftgrenzen bei </a:t>
            </a:r>
            <a:r>
              <a:rPr lang="de-DE" altLang="de-DE" sz="1800" b="0" dirty="0" smtClean="0"/>
              <a:t>Maschinenbetätigung</a:t>
            </a:r>
          </a:p>
          <a:p>
            <a:pPr eaLnBrk="1" hangingPunct="1">
              <a:lnSpc>
                <a:spcPct val="120000"/>
              </a:lnSpc>
              <a:spcAft>
                <a:spcPct val="20000"/>
              </a:spcAft>
            </a:pPr>
            <a:endParaRPr lang="de-DE" altLang="de-DE" sz="1800" b="0" dirty="0"/>
          </a:p>
          <a:p>
            <a:pPr eaLnBrk="1" hangingPunct="1">
              <a:lnSpc>
                <a:spcPct val="120000"/>
              </a:lnSpc>
              <a:spcAft>
                <a:spcPct val="20000"/>
              </a:spcAft>
            </a:pPr>
            <a:r>
              <a:rPr lang="de-DE" altLang="de-DE" sz="1800" dirty="0"/>
              <a:t>Weitere Normen finden Sie unter </a:t>
            </a:r>
            <a:r>
              <a:rPr lang="de-DE" altLang="de-DE" sz="1800" dirty="0" smtClean="0">
                <a:hlinkClick r:id="rId2"/>
              </a:rPr>
              <a:t>nora.kan-praxis.de/</a:t>
            </a:r>
            <a:r>
              <a:rPr lang="de-DE" altLang="de-DE" sz="1800" dirty="0" smtClean="0"/>
              <a:t>   </a:t>
            </a:r>
            <a:endParaRPr lang="de-DE" altLang="de-DE" sz="1800" dirty="0"/>
          </a:p>
          <a:p>
            <a:endParaRPr lang="de-DE" sz="1800"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12</a:t>
            </a:fld>
            <a:endParaRPr lang="de-DE" altLang="de-DE"/>
          </a:p>
        </p:txBody>
      </p:sp>
    </p:spTree>
    <p:extLst>
      <p:ext uri="{BB962C8B-B14F-4D97-AF65-F5344CB8AC3E}">
        <p14:creationId xmlns:p14="http://schemas.microsoft.com/office/powerpoint/2010/main" val="17817087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a:t>
            </a:r>
            <a:endParaRPr lang="de-DE" dirty="0"/>
          </a:p>
        </p:txBody>
      </p:sp>
      <p:sp>
        <p:nvSpPr>
          <p:cNvPr id="3" name="Inhaltsplatzhalter 2"/>
          <p:cNvSpPr>
            <a:spLocks noGrp="1"/>
          </p:cNvSpPr>
          <p:nvPr>
            <p:ph idx="1"/>
          </p:nvPr>
        </p:nvSpPr>
        <p:spPr/>
        <p:txBody>
          <a:bodyPr/>
          <a:lstStyle/>
          <a:p>
            <a:pPr lvl="0" eaLnBrk="1" hangingPunct="1">
              <a:lnSpc>
                <a:spcPct val="120000"/>
              </a:lnSpc>
              <a:spcAft>
                <a:spcPct val="10000"/>
              </a:spcAft>
              <a:buSzPct val="100000"/>
              <a:tabLst/>
            </a:pPr>
            <a:r>
              <a:rPr lang="de-DE" altLang="de-DE" sz="1800" dirty="0">
                <a:latin typeface="Arial" charset="0"/>
                <a:cs typeface="Arial" charset="0"/>
              </a:rPr>
              <a:t>BANDERA, J. E.; KERN, P.; SOLF, J. J. (1986): </a:t>
            </a:r>
            <a:r>
              <a:rPr lang="de-DE" altLang="de-DE" sz="1800" b="0" dirty="0">
                <a:latin typeface="Arial" charset="0"/>
                <a:cs typeface="Arial" charset="0"/>
              </a:rPr>
              <a:t>Leitfaden zur Auswahl, Anordnung und Gestaltung von kraftbetonten Stellteilen. Bremerhaven: Wirtschaftsverlag NW Verlag für neue Wissenschaft. (Schriftenreihe der Bundesanstalt für Arbeitsmedizin und Arbeitsschutz </a:t>
            </a:r>
            <a:r>
              <a:rPr lang="de-DE" altLang="de-DE" sz="1800" b="0" dirty="0" err="1">
                <a:latin typeface="Arial" charset="0"/>
                <a:cs typeface="Arial" charset="0"/>
              </a:rPr>
              <a:t>Fb</a:t>
            </a:r>
            <a:r>
              <a:rPr lang="de-DE" altLang="de-DE" sz="1800" b="0" dirty="0">
                <a:latin typeface="Arial" charset="0"/>
                <a:cs typeface="Arial" charset="0"/>
              </a:rPr>
              <a:t>. 494).</a:t>
            </a:r>
          </a:p>
          <a:p>
            <a:pPr lvl="0" eaLnBrk="1" hangingPunct="1">
              <a:lnSpc>
                <a:spcPct val="120000"/>
              </a:lnSpc>
              <a:spcAft>
                <a:spcPct val="10000"/>
              </a:spcAft>
              <a:buSzPct val="100000"/>
              <a:tabLst/>
            </a:pPr>
            <a:r>
              <a:rPr lang="de-DE" altLang="de-DE" sz="1800" dirty="0">
                <a:latin typeface="Arial" charset="0"/>
                <a:cs typeface="Arial" charset="0"/>
              </a:rPr>
              <a:t>BANDERA, J. E.; MUNTZINGER, W.; SOLF, J. J. (1989): </a:t>
            </a:r>
            <a:r>
              <a:rPr lang="de-DE" altLang="de-DE" sz="1800" b="0" dirty="0">
                <a:latin typeface="Arial" charset="0"/>
                <a:cs typeface="Arial" charset="0"/>
              </a:rPr>
              <a:t>Auswahl und Gestaltung von ergonomisch richtigen Fußstellteilen - Band I und II: Systematik und Fallbeispiele. Bremerhaven: Wirtschaftsverlag NW Verlag für neue Wissenschaft. (Schriftenreihe der Bundesanstalt für Arbeitsmedizin und Arbeitsschutz </a:t>
            </a:r>
            <a:r>
              <a:rPr lang="de-DE" altLang="de-DE" sz="1800" b="0" dirty="0" err="1">
                <a:latin typeface="Arial" charset="0"/>
                <a:cs typeface="Arial" charset="0"/>
              </a:rPr>
              <a:t>Fb</a:t>
            </a:r>
            <a:r>
              <a:rPr lang="de-DE" altLang="de-DE" sz="1800" b="0" dirty="0">
                <a:latin typeface="Arial" charset="0"/>
                <a:cs typeface="Arial" charset="0"/>
              </a:rPr>
              <a:t>. 590 Bd. I).</a:t>
            </a:r>
          </a:p>
          <a:p>
            <a:pPr lvl="0" eaLnBrk="1" hangingPunct="1">
              <a:lnSpc>
                <a:spcPct val="120000"/>
              </a:lnSpc>
              <a:spcAft>
                <a:spcPct val="10000"/>
              </a:spcAft>
              <a:buSzPct val="100000"/>
              <a:tabLst/>
            </a:pPr>
            <a:r>
              <a:rPr lang="de-DE" altLang="de-DE" sz="1800" dirty="0">
                <a:latin typeface="Arial" charset="0"/>
                <a:cs typeface="Arial" charset="0"/>
              </a:rPr>
              <a:t>GRANDJEAN, E. (1991):</a:t>
            </a:r>
            <a:r>
              <a:rPr lang="de-DE" altLang="de-DE" sz="1800" b="0" dirty="0">
                <a:latin typeface="Arial" charset="0"/>
                <a:cs typeface="Arial" charset="0"/>
              </a:rPr>
              <a:t> Physiologische Arbeitsgestaltung: Leitfaden der Ergonomie. 4. Auflage Landsberg: </a:t>
            </a:r>
            <a:r>
              <a:rPr lang="de-DE" altLang="de-DE" sz="1800" b="0" dirty="0" err="1">
                <a:latin typeface="Arial" charset="0"/>
                <a:cs typeface="Arial" charset="0"/>
              </a:rPr>
              <a:t>Ecomed</a:t>
            </a:r>
            <a:r>
              <a:rPr lang="de-DE" altLang="de-DE" sz="1800" b="0" dirty="0">
                <a:latin typeface="Arial" charset="0"/>
                <a:cs typeface="Arial" charset="0"/>
              </a:rPr>
              <a:t>.</a:t>
            </a:r>
          </a:p>
          <a:p>
            <a:pPr lvl="0" eaLnBrk="1" hangingPunct="1">
              <a:lnSpc>
                <a:spcPct val="120000"/>
              </a:lnSpc>
              <a:spcAft>
                <a:spcPct val="10000"/>
              </a:spcAft>
              <a:buSzPct val="100000"/>
              <a:tabLst/>
            </a:pPr>
            <a:r>
              <a:rPr lang="de-DE" altLang="de-DE" sz="1800" dirty="0">
                <a:latin typeface="Arial" charset="0"/>
                <a:cs typeface="Arial" charset="0"/>
              </a:rPr>
              <a:t>ROHMERT, W.; HETTINGER, T. (1963):</a:t>
            </a:r>
            <a:r>
              <a:rPr lang="de-DE" altLang="de-DE" sz="1800" b="0" dirty="0">
                <a:latin typeface="Arial" charset="0"/>
                <a:cs typeface="Arial" charset="0"/>
              </a:rPr>
              <a:t> Körperkräfte im Bewegungsraum. Berlin: Beuth.</a:t>
            </a:r>
            <a:endParaRPr lang="de-DE" altLang="de-DE" sz="1800" dirty="0">
              <a:latin typeface="Arial" charset="0"/>
              <a:cs typeface="Arial" charset="0"/>
            </a:endParaRPr>
          </a:p>
          <a:p>
            <a:pPr lvl="0" eaLnBrk="1" hangingPunct="1">
              <a:lnSpc>
                <a:spcPct val="120000"/>
              </a:lnSpc>
              <a:spcAft>
                <a:spcPct val="10000"/>
              </a:spcAft>
              <a:buSzPct val="100000"/>
              <a:tabLst/>
            </a:pPr>
            <a:r>
              <a:rPr lang="de-DE" altLang="de-DE" sz="1800" dirty="0">
                <a:latin typeface="Arial" charset="0"/>
                <a:cs typeface="Arial" charset="0"/>
              </a:rPr>
              <a:t>ROHMERT, W. (1967): </a:t>
            </a:r>
            <a:r>
              <a:rPr lang="de-DE" altLang="de-DE" sz="1800" b="0" dirty="0">
                <a:latin typeface="Arial" charset="0"/>
                <a:cs typeface="Arial" charset="0"/>
              </a:rPr>
              <a:t>Untersuchung über Muskelermüdung und Arbeitsgestaltung. Berlin: Beuth.</a:t>
            </a:r>
          </a:p>
          <a:p>
            <a:pPr lvl="0" eaLnBrk="1" hangingPunct="1">
              <a:lnSpc>
                <a:spcPct val="120000"/>
              </a:lnSpc>
              <a:spcAft>
                <a:spcPct val="10000"/>
              </a:spcAft>
              <a:buSzPct val="100000"/>
              <a:tabLst/>
            </a:pPr>
            <a:r>
              <a:rPr lang="de-DE" altLang="de-DE" sz="1800" dirty="0">
                <a:latin typeface="Arial" charset="0"/>
                <a:cs typeface="Arial" charset="0"/>
              </a:rPr>
              <a:t>WAKULA; BERG; SCHAUB; BRUDER; GLITSCH; ELLEGAST: </a:t>
            </a:r>
            <a:r>
              <a:rPr lang="de-DE" altLang="de-DE" sz="1800" b="0" dirty="0">
                <a:latin typeface="Arial" charset="0"/>
                <a:cs typeface="Arial" charset="0"/>
              </a:rPr>
              <a:t>Der Montagespezifische Kraftatlas: BGIA-Report 3/2009. Hrsg. DGUV 2009</a:t>
            </a:r>
          </a:p>
          <a:p>
            <a:endParaRPr lang="de-DE" sz="1800"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13</a:t>
            </a:fld>
            <a:endParaRPr lang="de-DE" altLang="de-DE"/>
          </a:p>
        </p:txBody>
      </p:sp>
    </p:spTree>
    <p:extLst>
      <p:ext uri="{BB962C8B-B14F-4D97-AF65-F5344CB8AC3E}">
        <p14:creationId xmlns:p14="http://schemas.microsoft.com/office/powerpoint/2010/main" val="1019893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smtClean="0">
                <a:solidFill>
                  <a:schemeClr val="tx2"/>
                </a:solidFill>
                <a:hlinkClick r:id="rId3"/>
              </a:rPr>
              <a:t>www.kan.de/</a:t>
            </a:r>
            <a:r>
              <a:rPr lang="de-DE" altLang="de-DE" dirty="0" smtClean="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0147987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12"/>
          <p:cNvSpPr>
            <a:spLocks noGrp="1" noChangeArrowheads="1"/>
          </p:cNvSpPr>
          <p:nvPr>
            <p:ph type="title"/>
          </p:nvPr>
        </p:nvSpPr>
        <p:spPr/>
        <p:txBody>
          <a:bodyPr/>
          <a:lstStyle/>
          <a:p>
            <a:pPr eaLnBrk="1" hangingPunct="1"/>
            <a:r>
              <a:rPr lang="de-DE" altLang="de-DE" dirty="0" smtClean="0"/>
              <a:t>Darum geht es</a:t>
            </a:r>
          </a:p>
        </p:txBody>
      </p:sp>
      <p:sp>
        <p:nvSpPr>
          <p:cNvPr id="5" name="Inhaltsplatzhalter 4"/>
          <p:cNvSpPr>
            <a:spLocks noGrp="1"/>
          </p:cNvSpPr>
          <p:nvPr>
            <p:ph idx="1"/>
          </p:nvPr>
        </p:nvSpPr>
        <p:spPr>
          <a:xfrm>
            <a:off x="719667" y="1484314"/>
            <a:ext cx="5736373" cy="4897437"/>
          </a:xfrm>
        </p:spPr>
        <p:txBody>
          <a:bodyPr/>
          <a:lstStyle/>
          <a:p>
            <a:r>
              <a:rPr lang="de-DE" altLang="de-DE" sz="2400" dirty="0">
                <a:solidFill>
                  <a:srgbClr val="6F6F6F"/>
                </a:solidFill>
              </a:rPr>
              <a:t>dynamische und statische Muskelarbeit</a:t>
            </a:r>
          </a:p>
          <a:p>
            <a:endParaRPr lang="de-DE" sz="2400" dirty="0" smtClean="0">
              <a:solidFill>
                <a:srgbClr val="6F6F6F"/>
              </a:solidFill>
            </a:endParaRPr>
          </a:p>
          <a:p>
            <a:r>
              <a:rPr lang="de-DE" altLang="de-DE" sz="2400" dirty="0">
                <a:solidFill>
                  <a:srgbClr val="6F6F6F"/>
                </a:solidFill>
              </a:rPr>
              <a:t>Bestimmungsgrößen für maximale statische Aktionskräfte</a:t>
            </a:r>
          </a:p>
          <a:p>
            <a:endParaRPr lang="de-DE" sz="2400" dirty="0" smtClean="0">
              <a:solidFill>
                <a:srgbClr val="6F6F6F"/>
              </a:solidFill>
            </a:endParaRPr>
          </a:p>
          <a:p>
            <a:r>
              <a:rPr lang="de-DE" altLang="de-DE" sz="2400" dirty="0">
                <a:solidFill>
                  <a:srgbClr val="6F6F6F"/>
                </a:solidFill>
              </a:rPr>
              <a:t>Datenquellen (z. B. Normen)</a:t>
            </a:r>
          </a:p>
          <a:p>
            <a:endParaRPr lang="de-DE" sz="2400" dirty="0">
              <a:solidFill>
                <a:srgbClr val="6F6F6F"/>
              </a:solidFill>
            </a:endParaRPr>
          </a:p>
        </p:txBody>
      </p:sp>
      <p:pic>
        <p:nvPicPr>
          <p:cNvPr id="4" name="Grafik 3" descr="Zeichnungen zeigen eine Frau und einen Mann, die an Packtischen stehen und Kartons vom Boden auf die Tische beziehungsweise in die andere Richtung heben."/>
          <p:cNvPicPr>
            <a:picLocks noChangeAspect="1"/>
          </p:cNvPicPr>
          <p:nvPr/>
        </p:nvPicPr>
        <p:blipFill>
          <a:blip r:embed="rId3"/>
          <a:stretch>
            <a:fillRect/>
          </a:stretch>
        </p:blipFill>
        <p:spPr>
          <a:xfrm>
            <a:off x="6456040" y="1329780"/>
            <a:ext cx="5297883" cy="5041829"/>
          </a:xfrm>
          <a:prstGeom prst="rect">
            <a:avLst/>
          </a:prstGeom>
        </p:spPr>
      </p:pic>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B098DBB8-DD27-420C-8AA5-2BB0146E34C8}" type="datetime1">
              <a:rPr lang="de-DE" altLang="de-DE" sz="1200" b="0">
                <a:solidFill>
                  <a:schemeClr val="bg1"/>
                </a:solidFill>
              </a:rPr>
              <a:t>11.08.2023</a:t>
            </a:fld>
            <a:endParaRPr lang="de-DE" altLang="de-DE" sz="1200" b="0">
              <a:solidFill>
                <a:schemeClr val="bg1"/>
              </a:solidFill>
            </a:endParaRP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Modul 2 - Ergonomie lernen - Teil 5</a:t>
            </a: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7DA9678E-8188-4F40-8293-AA29B13C7974}" type="slidenum">
              <a:rPr lang="de-DE" altLang="de-DE" sz="1200" b="0">
                <a:solidFill>
                  <a:schemeClr val="bg1"/>
                </a:solidFill>
              </a:rPr>
              <a:pPr eaLnBrk="1" hangingPunct="1"/>
              <a:t>2</a:t>
            </a:fld>
            <a:endParaRPr lang="de-DE" altLang="de-DE" sz="1200" b="0">
              <a:solidFill>
                <a:schemeClr val="bg1"/>
              </a:solidFill>
            </a:endParaRPr>
          </a:p>
        </p:txBody>
      </p:sp>
    </p:spTree>
    <p:extLst>
      <p:ext uri="{BB962C8B-B14F-4D97-AF65-F5344CB8AC3E}">
        <p14:creationId xmlns:p14="http://schemas.microsoft.com/office/powerpoint/2010/main" val="19198074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Begriffe</a:t>
            </a:r>
            <a:endParaRPr lang="de-DE" dirty="0"/>
          </a:p>
        </p:txBody>
      </p:sp>
      <p:sp>
        <p:nvSpPr>
          <p:cNvPr id="3" name="Inhaltsplatzhalter 2"/>
          <p:cNvSpPr>
            <a:spLocks noGrp="1"/>
          </p:cNvSpPr>
          <p:nvPr>
            <p:ph idx="1"/>
          </p:nvPr>
        </p:nvSpPr>
        <p:spPr/>
        <p:txBody>
          <a:bodyPr/>
          <a:lstStyle/>
          <a:p>
            <a:pPr marL="2155825" indent="-2155825"/>
            <a:r>
              <a:rPr lang="de-DE" sz="2200" dirty="0">
                <a:solidFill>
                  <a:srgbClr val="6F6F6F"/>
                </a:solidFill>
              </a:rPr>
              <a:t>Körperkraft</a:t>
            </a:r>
            <a:r>
              <a:rPr lang="de-DE" sz="2200" dirty="0"/>
              <a:t>	</a:t>
            </a:r>
            <a:r>
              <a:rPr lang="de-DE" sz="2200" b="0" dirty="0" smtClean="0"/>
              <a:t>Kraft</a:t>
            </a:r>
            <a:r>
              <a:rPr lang="de-DE" sz="2200" b="0" dirty="0"/>
              <a:t>, die im Zu</a:t>
            </a:r>
            <a:r>
              <a:rPr lang="de-DE" sz="2200" b="0" dirty="0">
                <a:solidFill>
                  <a:srgbClr val="6F6F6F"/>
                </a:solidFill>
              </a:rPr>
              <a:t>sam</a:t>
            </a:r>
            <a:r>
              <a:rPr lang="de-DE" sz="2200" b="0" dirty="0"/>
              <a:t>menhang mit dem</a:t>
            </a:r>
            <a:br>
              <a:rPr lang="de-DE" sz="2200" b="0" dirty="0"/>
            </a:br>
            <a:r>
              <a:rPr lang="de-DE" sz="2200" b="0" dirty="0" smtClean="0"/>
              <a:t>menschlichen </a:t>
            </a:r>
            <a:r>
              <a:rPr lang="de-DE" sz="2200" b="0" dirty="0"/>
              <a:t>Körper </a:t>
            </a:r>
            <a:r>
              <a:rPr lang="de-DE" sz="2200" b="0" dirty="0" smtClean="0"/>
              <a:t>entsteht (</a:t>
            </a:r>
            <a:r>
              <a:rPr lang="de-DE" sz="2200" b="0" dirty="0"/>
              <a:t>Massen-, Muskel-, Aktionskraft)</a:t>
            </a:r>
          </a:p>
          <a:p>
            <a:pPr marL="2155825" indent="-2155825"/>
            <a:r>
              <a:rPr lang="de-DE" sz="2200" dirty="0">
                <a:solidFill>
                  <a:srgbClr val="6F6F6F"/>
                </a:solidFill>
              </a:rPr>
              <a:t>Aktionskraft</a:t>
            </a:r>
            <a:r>
              <a:rPr lang="de-DE" sz="2200" dirty="0"/>
              <a:t>	</a:t>
            </a:r>
            <a:r>
              <a:rPr lang="de-DE" sz="2200" b="0" dirty="0" smtClean="0"/>
              <a:t>Körperkraft</a:t>
            </a:r>
            <a:r>
              <a:rPr lang="de-DE" sz="2200" b="0" dirty="0"/>
              <a:t>, die von einem </a:t>
            </a:r>
            <a:r>
              <a:rPr lang="de-DE" sz="2200" b="0" dirty="0" smtClean="0"/>
              <a:t>kraftgebenden </a:t>
            </a:r>
            <a:r>
              <a:rPr lang="de-DE" sz="2200" b="0" dirty="0"/>
              <a:t>Körperteil nach außen </a:t>
            </a:r>
            <a:r>
              <a:rPr lang="de-DE" sz="2200" b="0" dirty="0" smtClean="0"/>
              <a:t>wirkt (</a:t>
            </a:r>
            <a:r>
              <a:rPr lang="de-DE" sz="2200" b="0" dirty="0"/>
              <a:t>z.B. Bedienkräfte)</a:t>
            </a:r>
            <a:br>
              <a:rPr lang="de-DE" sz="2200" b="0" dirty="0"/>
            </a:br>
            <a:endParaRPr lang="de-DE" sz="2200" b="0" dirty="0"/>
          </a:p>
          <a:p>
            <a:r>
              <a:rPr lang="de-DE" sz="2200" dirty="0"/>
              <a:t>Dynamisch muskuläre Arbeit:</a:t>
            </a:r>
          </a:p>
          <a:p>
            <a:pPr marL="342900" indent="-342900">
              <a:buClr>
                <a:schemeClr val="accent2"/>
              </a:buClr>
              <a:buFont typeface="Wingdings" panose="05000000000000000000" pitchFamily="2" charset="2"/>
              <a:buChar char="§"/>
            </a:pPr>
            <a:r>
              <a:rPr lang="de-DE" sz="2200" b="0" dirty="0"/>
              <a:t>Wechsel von Spannung und Entspannung des Muskels</a:t>
            </a:r>
          </a:p>
          <a:p>
            <a:pPr marL="342900" indent="-342900">
              <a:buClr>
                <a:schemeClr val="accent2"/>
              </a:buClr>
              <a:buFont typeface="Wingdings" panose="05000000000000000000" pitchFamily="2" charset="2"/>
              <a:buChar char="§"/>
            </a:pPr>
            <a:r>
              <a:rPr lang="de-DE" sz="2200" b="0" dirty="0"/>
              <a:t>Muskel als Motorpumpe auf Blutkreislauf</a:t>
            </a:r>
          </a:p>
          <a:p>
            <a:pPr marL="877888" lvl="3" indent="-342900">
              <a:buClr>
                <a:schemeClr val="accent2"/>
              </a:buClr>
            </a:pPr>
            <a:r>
              <a:rPr lang="de-DE" sz="2200" dirty="0"/>
              <a:t>Muskelkontraktion: Austreibung des Blutes</a:t>
            </a:r>
          </a:p>
          <a:p>
            <a:pPr marL="877888" lvl="3" indent="-342900">
              <a:buClr>
                <a:schemeClr val="accent2"/>
              </a:buClr>
            </a:pPr>
            <a:r>
              <a:rPr lang="de-DE" sz="2200" dirty="0"/>
              <a:t>Entspannung: erneute Blutfüllung</a:t>
            </a:r>
          </a:p>
          <a:p>
            <a:pPr marL="877888" lvl="3" indent="-342900">
              <a:buClr>
                <a:schemeClr val="accent2"/>
              </a:buClr>
            </a:pPr>
            <a:r>
              <a:rPr lang="de-DE" sz="2200" dirty="0"/>
              <a:t>Blutzirkulation um 10 bis 20mal höher als in Ruhe</a:t>
            </a:r>
          </a:p>
          <a:p>
            <a:pPr marL="877888" lvl="3" indent="-342900">
              <a:buClr>
                <a:schemeClr val="accent2"/>
              </a:buClr>
            </a:pPr>
            <a:r>
              <a:rPr lang="de-DE" sz="2200" dirty="0"/>
              <a:t>Zucker und Sauerstoff werden zugeführt, Schlackenstoffe </a:t>
            </a:r>
            <a:r>
              <a:rPr lang="de-DE" sz="2200" dirty="0" smtClean="0"/>
              <a:t>weggespült</a:t>
            </a:r>
            <a:endParaRPr lang="de-DE" sz="2200" b="0"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3</a:t>
            </a:fld>
            <a:endParaRPr lang="de-DE" altLang="de-DE"/>
          </a:p>
        </p:txBody>
      </p:sp>
    </p:spTree>
    <p:extLst>
      <p:ext uri="{BB962C8B-B14F-4D97-AF65-F5344CB8AC3E}">
        <p14:creationId xmlns:p14="http://schemas.microsoft.com/office/powerpoint/2010/main" val="587887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Begriffe - Fortsetzung</a:t>
            </a:r>
            <a:endParaRPr lang="de-DE" dirty="0"/>
          </a:p>
        </p:txBody>
      </p:sp>
      <p:sp>
        <p:nvSpPr>
          <p:cNvPr id="3" name="Inhaltsplatzhalter 2"/>
          <p:cNvSpPr>
            <a:spLocks noGrp="1"/>
          </p:cNvSpPr>
          <p:nvPr>
            <p:ph idx="1"/>
          </p:nvPr>
        </p:nvSpPr>
        <p:spPr/>
        <p:txBody>
          <a:bodyPr/>
          <a:lstStyle/>
          <a:p>
            <a:r>
              <a:rPr lang="de-DE" sz="2200" dirty="0" smtClean="0"/>
              <a:t>Statisch muskuläre Arbeit</a:t>
            </a:r>
          </a:p>
          <a:p>
            <a:pPr marL="342900" indent="-342900">
              <a:buClr>
                <a:schemeClr val="accent2"/>
              </a:buClr>
              <a:buFont typeface="Wingdings" panose="05000000000000000000" pitchFamily="2" charset="2"/>
              <a:buChar char="§"/>
            </a:pPr>
            <a:r>
              <a:rPr lang="de-DE" sz="2200" b="0" dirty="0" smtClean="0"/>
              <a:t>lang andauernder Kontraktionszustand (Nach DIN EN 1005-1≥ 4 s)</a:t>
            </a:r>
            <a:endParaRPr lang="de-DE" sz="2200" b="0" dirty="0"/>
          </a:p>
          <a:p>
            <a:pPr marL="342900" indent="-342900">
              <a:buClr>
                <a:schemeClr val="accent2"/>
              </a:buClr>
              <a:buFont typeface="Wingdings" panose="05000000000000000000" pitchFamily="2" charset="2"/>
              <a:buChar char="§"/>
            </a:pPr>
            <a:r>
              <a:rPr lang="de-DE" sz="2200" b="0" dirty="0" smtClean="0"/>
              <a:t> keine Längenänderung der aktiven Muskeln</a:t>
            </a:r>
          </a:p>
          <a:p>
            <a:pPr marL="342900" indent="-342900">
              <a:buClr>
                <a:schemeClr val="accent2"/>
              </a:buClr>
              <a:buFont typeface="Wingdings" panose="05000000000000000000" pitchFamily="2" charset="2"/>
              <a:buChar char="§"/>
            </a:pPr>
            <a:r>
              <a:rPr lang="de-DE" sz="2200" b="0" dirty="0" smtClean="0"/>
              <a:t>zeitlich konstante Körperstellung</a:t>
            </a:r>
          </a:p>
          <a:p>
            <a:pPr marL="342900" indent="-342900">
              <a:buClr>
                <a:schemeClr val="accent2"/>
              </a:buClr>
              <a:buFont typeface="Wingdings" panose="05000000000000000000" pitchFamily="2" charset="2"/>
              <a:buChar char="§"/>
            </a:pPr>
            <a:r>
              <a:rPr lang="de-DE" sz="2200" b="0" dirty="0" smtClean="0"/>
              <a:t>Zusammenpressung der Blutgefäße, Drosselung des Blutflusses</a:t>
            </a:r>
          </a:p>
          <a:p>
            <a:pPr marL="342900" indent="-342900">
              <a:buClr>
                <a:schemeClr val="accent2"/>
              </a:buClr>
              <a:buFont typeface="Wingdings" panose="05000000000000000000" pitchFamily="2" charset="2"/>
              <a:buChar char="§"/>
            </a:pPr>
            <a:r>
              <a:rPr lang="de-DE" sz="2200" b="0" dirty="0" smtClean="0"/>
              <a:t>keine Schlackenbeseitigung </a:t>
            </a:r>
            <a:r>
              <a:rPr lang="de-DE" sz="2200" b="0" dirty="0" smtClean="0">
                <a:sym typeface="Wingdings" panose="05000000000000000000" pitchFamily="2" charset="2"/>
              </a:rPr>
              <a:t> Schmerzen der Muskelermüdung, Abnutzungserscheinungen in Gelenken, Bändern und Sehnen</a:t>
            </a:r>
          </a:p>
          <a:p>
            <a:pPr marL="342900" indent="-342900">
              <a:buClr>
                <a:schemeClr val="accent2"/>
              </a:buClr>
              <a:buFont typeface="Wingdings" panose="05000000000000000000" pitchFamily="2" charset="2"/>
              <a:buChar char="§"/>
            </a:pPr>
            <a:r>
              <a:rPr lang="de-DE" sz="2200" b="0" dirty="0" smtClean="0">
                <a:sym typeface="Wingdings" panose="05000000000000000000" pitchFamily="2" charset="2"/>
              </a:rPr>
              <a:t>ab 60% </a:t>
            </a:r>
            <a:r>
              <a:rPr lang="de-DE" sz="2200" b="0" dirty="0" err="1" smtClean="0">
                <a:sym typeface="Wingdings" panose="05000000000000000000" pitchFamily="2" charset="2"/>
              </a:rPr>
              <a:t>F</a:t>
            </a:r>
            <a:r>
              <a:rPr lang="de-DE" sz="2200" b="0" baseline="-25000" dirty="0" err="1" smtClean="0">
                <a:sym typeface="Wingdings" panose="05000000000000000000" pitchFamily="2" charset="2"/>
              </a:rPr>
              <a:t>max</a:t>
            </a:r>
            <a:r>
              <a:rPr lang="de-DE" sz="2200" b="0" dirty="0" smtClean="0">
                <a:sym typeface="Wingdings" panose="05000000000000000000" pitchFamily="2" charset="2"/>
              </a:rPr>
              <a:t> Durchblutung unterbunden  schnelle Muskelermüdung (</a:t>
            </a:r>
            <a:r>
              <a:rPr lang="de-DE" sz="2200" b="0" dirty="0" err="1" smtClean="0">
                <a:sym typeface="Wingdings" panose="05000000000000000000" pitchFamily="2" charset="2"/>
              </a:rPr>
              <a:t>min,s</a:t>
            </a:r>
            <a:r>
              <a:rPr lang="de-DE" sz="2200" b="0" dirty="0" smtClean="0">
                <a:sym typeface="Wingdings" panose="05000000000000000000" pitchFamily="2" charset="2"/>
              </a:rPr>
              <a:t>)</a:t>
            </a:r>
            <a:endParaRPr lang="de-DE" sz="2200" b="0"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4</a:t>
            </a:fld>
            <a:endParaRPr lang="de-DE" altLang="de-DE"/>
          </a:p>
        </p:txBody>
      </p:sp>
    </p:spTree>
    <p:extLst>
      <p:ext uri="{BB962C8B-B14F-4D97-AF65-F5344CB8AC3E}">
        <p14:creationId xmlns:p14="http://schemas.microsoft.com/office/powerpoint/2010/main" val="983120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Begriffe - </a:t>
            </a:r>
            <a:r>
              <a:rPr lang="de-DE" dirty="0"/>
              <a:t>Fortsetzung</a:t>
            </a:r>
            <a:r>
              <a:rPr lang="de-DE" dirty="0" smtClean="0"/>
              <a:t> </a:t>
            </a:r>
            <a:endParaRPr lang="de-DE" dirty="0"/>
          </a:p>
        </p:txBody>
      </p:sp>
      <p:sp>
        <p:nvSpPr>
          <p:cNvPr id="3" name="Inhaltsplatzhalter 2"/>
          <p:cNvSpPr>
            <a:spLocks noGrp="1"/>
          </p:cNvSpPr>
          <p:nvPr>
            <p:ph idx="1"/>
          </p:nvPr>
        </p:nvSpPr>
        <p:spPr/>
        <p:txBody>
          <a:bodyPr/>
          <a:lstStyle/>
          <a:p>
            <a:r>
              <a:rPr lang="de-DE" sz="2200" dirty="0" smtClean="0"/>
              <a:t>Vermeidung der Muskelermüdung bei statischer Anspannung durch: </a:t>
            </a:r>
          </a:p>
          <a:p>
            <a:pPr marL="342900" indent="-342900">
              <a:buClr>
                <a:schemeClr val="accent2"/>
              </a:buClr>
              <a:buFont typeface="Wingdings" panose="05000000000000000000" pitchFamily="2" charset="2"/>
              <a:buChar char="§"/>
            </a:pPr>
            <a:r>
              <a:rPr lang="de-DE" sz="2200" b="0" dirty="0" smtClean="0"/>
              <a:t>zeitweise völlige Muskelerschlaffung </a:t>
            </a:r>
            <a:r>
              <a:rPr lang="de-DE" sz="2200" b="0" dirty="0" smtClean="0">
                <a:sym typeface="Wingdings" panose="05000000000000000000" pitchFamily="2" charset="2"/>
              </a:rPr>
              <a:t> Pausen</a:t>
            </a:r>
          </a:p>
          <a:p>
            <a:pPr marL="342900" indent="-342900">
              <a:buClr>
                <a:schemeClr val="accent2"/>
              </a:buClr>
              <a:buFont typeface="Wingdings" panose="05000000000000000000" pitchFamily="2" charset="2"/>
              <a:buChar char="§"/>
            </a:pPr>
            <a:r>
              <a:rPr lang="de-DE" sz="2200" b="0" dirty="0" smtClean="0">
                <a:sym typeface="Wingdings" panose="05000000000000000000" pitchFamily="2" charset="2"/>
              </a:rPr>
              <a:t>Optimierung der Kraftaufbringung (Kraftrichtung, Ort, Körperhaltung)</a:t>
            </a:r>
          </a:p>
          <a:p>
            <a:pPr marL="342900" indent="-342900">
              <a:buClr>
                <a:schemeClr val="accent2"/>
              </a:buClr>
              <a:buFont typeface="Wingdings" panose="05000000000000000000" pitchFamily="2" charset="2"/>
              <a:buChar char="§"/>
            </a:pPr>
            <a:r>
              <a:rPr lang="de-DE" sz="2200" b="0" dirty="0" smtClean="0">
                <a:sym typeface="Wingdings" panose="05000000000000000000" pitchFamily="2" charset="2"/>
              </a:rPr>
              <a:t>Wahl einer geeigneten Arbeitsgeschwindigkeit und -häufigkeit</a:t>
            </a:r>
            <a:endParaRPr lang="de-DE" sz="2200" b="0"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5</a:t>
            </a:fld>
            <a:endParaRPr lang="de-DE" altLang="de-DE"/>
          </a:p>
        </p:txBody>
      </p:sp>
    </p:spTree>
    <p:extLst>
      <p:ext uri="{BB962C8B-B14F-4D97-AF65-F5344CB8AC3E}">
        <p14:creationId xmlns:p14="http://schemas.microsoft.com/office/powerpoint/2010/main" val="22914417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Verschiedene Belastungsarten des Muskels</a:t>
            </a:r>
            <a:endParaRPr lang="de-DE" dirty="0"/>
          </a:p>
        </p:txBody>
      </p:sp>
      <p:pic>
        <p:nvPicPr>
          <p:cNvPr id="28" name="Inhaltsplatzhalter 27" descr="Es werden folgende Belastungsarten von Muskeln unterschieden: Ruhe, es findet keine Muskelanspannung statt. Die Muskulatur wird nur mäßig durchblutet, der Blutbedarf ist jedoch auch gering. Dynamische Muskelarbeit ist gekennzeichnet durch einen Wechsel von Spannung und Entspannung des Muskels. Dies tritt beispielsweise beim Drehen an einer Handkurbel auf. Hierbei wird der Muskel gut durchblutet, der Blutbedarf ist jedoch auch sehr hoch. Statische Muskelarbeit ist gekennzeichnet durch eine langandauernde Anspannung des Muskels. Der Blutbedarf ist hierdurch mäßig erhöht, allerdings wird die Durchblutung des Muskels durch die andauernde Anspannung gehindert. Das statische Halten von Gegenständen ist ein typisches Beispiel für diese Art der Muskelarbeit."/>
          <p:cNvPicPr>
            <a:picLocks noGrp="1" noChangeAspect="1"/>
          </p:cNvPicPr>
          <p:nvPr>
            <p:ph idx="1"/>
          </p:nvPr>
        </p:nvPicPr>
        <p:blipFill>
          <a:blip r:embed="rId3"/>
          <a:stretch>
            <a:fillRect/>
          </a:stretch>
        </p:blipFill>
        <p:spPr>
          <a:xfrm>
            <a:off x="2132043" y="1340768"/>
            <a:ext cx="8096190" cy="4877223"/>
          </a:xfrm>
          <a:prstGeom prst="rect">
            <a:avLst/>
          </a:prstGeom>
        </p:spPr>
      </p:pic>
      <p:sp>
        <p:nvSpPr>
          <p:cNvPr id="17" name="Text Box 3"/>
          <p:cNvSpPr txBox="1">
            <a:spLocks noChangeArrowheads="1"/>
          </p:cNvSpPr>
          <p:nvPr/>
        </p:nvSpPr>
        <p:spPr bwMode="auto">
          <a:xfrm>
            <a:off x="5405876" y="6183949"/>
            <a:ext cx="6984776" cy="23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pPr>
            <a:r>
              <a:rPr lang="de-DE" altLang="de-DE" sz="900" dirty="0">
                <a:solidFill>
                  <a:schemeClr val="bg2"/>
                </a:solidFill>
              </a:rPr>
              <a:t>Quelle: nach GRANDJEAN, E. (1991): Physiologische Arbeitsgestaltung: Leitfaden der Ergonomie. 4. Auflage Landsberg: </a:t>
            </a:r>
            <a:r>
              <a:rPr lang="de-DE" altLang="de-DE" sz="900" dirty="0" err="1">
                <a:solidFill>
                  <a:schemeClr val="bg2"/>
                </a:solidFill>
              </a:rPr>
              <a:t>Ecomed</a:t>
            </a:r>
            <a:r>
              <a:rPr lang="de-DE" altLang="de-DE" sz="900" dirty="0">
                <a:solidFill>
                  <a:schemeClr val="bg2"/>
                </a:solidFill>
              </a:rPr>
              <a:t>.</a:t>
            </a:r>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6</a:t>
            </a:fld>
            <a:endParaRPr lang="de-DE" altLang="de-DE"/>
          </a:p>
        </p:txBody>
      </p:sp>
    </p:spTree>
    <p:extLst>
      <p:ext uri="{BB962C8B-B14F-4D97-AF65-F5344CB8AC3E}">
        <p14:creationId xmlns:p14="http://schemas.microsoft.com/office/powerpoint/2010/main" val="7999392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136973" cy="496888"/>
          </a:xfrm>
        </p:spPr>
        <p:txBody>
          <a:bodyPr/>
          <a:lstStyle/>
          <a:p>
            <a:r>
              <a:rPr lang="de-DE" sz="2800" dirty="0" smtClean="0"/>
              <a:t>Bestimmungsgröße maximaler statischer Aktionskräfte</a:t>
            </a:r>
            <a:endParaRPr lang="de-DE" sz="2800" dirty="0"/>
          </a:p>
        </p:txBody>
      </p:sp>
      <p:sp>
        <p:nvSpPr>
          <p:cNvPr id="3" name="Inhaltsplatzhalter 2"/>
          <p:cNvSpPr>
            <a:spLocks noGrp="1"/>
          </p:cNvSpPr>
          <p:nvPr>
            <p:ph idx="1"/>
          </p:nvPr>
        </p:nvSpPr>
        <p:spPr>
          <a:xfrm>
            <a:off x="719667" y="1484314"/>
            <a:ext cx="5376333" cy="4897437"/>
          </a:xfrm>
        </p:spPr>
        <p:txBody>
          <a:bodyPr/>
          <a:lstStyle/>
          <a:p>
            <a:pPr marL="457200" indent="-457200">
              <a:buAutoNum type="arabicParenBoth"/>
            </a:pPr>
            <a:r>
              <a:rPr lang="de-DE" sz="2200" dirty="0"/>
              <a:t>Betrag der Kraft in N</a:t>
            </a:r>
          </a:p>
          <a:p>
            <a:pPr marL="457200" indent="-457200">
              <a:buAutoNum type="arabicParenBoth"/>
            </a:pPr>
            <a:r>
              <a:rPr lang="de-DE" sz="2200" dirty="0"/>
              <a:t>Lage des Kraftangriffspunktes relativ zum Körper</a:t>
            </a:r>
            <a:r>
              <a:rPr lang="de-DE" sz="2200" b="0" dirty="0"/>
              <a:t/>
            </a:r>
            <a:br>
              <a:rPr lang="de-DE" sz="2200" b="0" dirty="0"/>
            </a:br>
            <a:r>
              <a:rPr lang="de-DE" sz="2200" b="0" dirty="0"/>
              <a:t>z.B. Polarkoordinaten: Höhenwinkel </a:t>
            </a:r>
            <a:r>
              <a:rPr lang="el-GR" sz="2200" b="0" dirty="0"/>
              <a:t>α</a:t>
            </a:r>
            <a:r>
              <a:rPr lang="de-DE" sz="2200" b="0" dirty="0"/>
              <a:t>; Seitenwinkel </a:t>
            </a:r>
            <a:r>
              <a:rPr lang="el-GR" sz="2200" b="0" dirty="0"/>
              <a:t>β</a:t>
            </a:r>
            <a:r>
              <a:rPr lang="de-DE" sz="2200" b="0" dirty="0"/>
              <a:t>; Armreichweite R</a:t>
            </a:r>
          </a:p>
          <a:p>
            <a:pPr marL="457200" indent="-457200">
              <a:buAutoNum type="arabicParenBoth"/>
            </a:pPr>
            <a:r>
              <a:rPr lang="de-DE" sz="2200" dirty="0"/>
              <a:t>Richtung Wirkungslinie Kraft, Kraftrichtungssinn</a:t>
            </a:r>
            <a:br>
              <a:rPr lang="de-DE" sz="2200" dirty="0"/>
            </a:br>
            <a:r>
              <a:rPr lang="de-DE" sz="2200" b="0" dirty="0"/>
              <a:t>Zugkraft, Druckkraft, </a:t>
            </a:r>
            <a:r>
              <a:rPr lang="de-DE" sz="2200" b="0" dirty="0" err="1"/>
              <a:t>Duktionskraft</a:t>
            </a:r>
            <a:r>
              <a:rPr lang="de-DE" sz="2200" dirty="0"/>
              <a:t/>
            </a:r>
            <a:br>
              <a:rPr lang="de-DE" sz="2200" dirty="0"/>
            </a:br>
            <a:r>
              <a:rPr lang="de-DE" sz="2200" b="0" dirty="0"/>
              <a:t>positiv, negativ entlang der Kraftwirkungslinie</a:t>
            </a:r>
          </a:p>
        </p:txBody>
      </p:sp>
      <p:pic>
        <p:nvPicPr>
          <p:cNvPr id="7" name="Grafik 6" descr="Es ist eine Person in Draufsicht dargestellt. Der rechte Arm ist ausgestreckt und etwas zur Seite abgespreizt. Ein rechter Winkel mit Ausgangspunkt im Schultergelenk kennzeichnet den Bewegungsbereich des rechten Armes in der horizontalen Ebene. Pfeile auf der Hand markieren die vier Bewegungsrichtungen in der horizontalen Ebene. Eine Bewegung beziehungsweise Kraftausübung zur Körpermitte wird zum Beispiel als Adduktionszug bezeichnet. Eine Bewegung nach außen als Abduktionsdruck."/>
          <p:cNvPicPr>
            <a:picLocks noChangeAspect="1"/>
          </p:cNvPicPr>
          <p:nvPr/>
        </p:nvPicPr>
        <p:blipFill>
          <a:blip r:embed="rId3"/>
          <a:stretch>
            <a:fillRect/>
          </a:stretch>
        </p:blipFill>
        <p:spPr>
          <a:xfrm>
            <a:off x="7193263" y="1772816"/>
            <a:ext cx="4316342" cy="3883489"/>
          </a:xfrm>
          <a:prstGeom prst="rect">
            <a:avLst/>
          </a:prstGeom>
        </p:spPr>
      </p:pic>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7</a:t>
            </a:fld>
            <a:endParaRPr lang="de-DE" altLang="de-DE"/>
          </a:p>
        </p:txBody>
      </p:sp>
    </p:spTree>
    <p:extLst>
      <p:ext uri="{BB962C8B-B14F-4D97-AF65-F5344CB8AC3E}">
        <p14:creationId xmlns:p14="http://schemas.microsoft.com/office/powerpoint/2010/main" val="57058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Datenquellen max. Aktionskräfte</a:t>
            </a:r>
            <a:endParaRPr lang="de-DE" dirty="0"/>
          </a:p>
        </p:txBody>
      </p:sp>
      <p:sp>
        <p:nvSpPr>
          <p:cNvPr id="3" name="Inhaltsplatzhalter 2"/>
          <p:cNvSpPr>
            <a:spLocks noGrp="1"/>
          </p:cNvSpPr>
          <p:nvPr>
            <p:ph idx="1"/>
          </p:nvPr>
        </p:nvSpPr>
        <p:spPr>
          <a:xfrm>
            <a:off x="719666" y="1484314"/>
            <a:ext cx="6888502" cy="4897437"/>
          </a:xfrm>
        </p:spPr>
        <p:txBody>
          <a:bodyPr/>
          <a:lstStyle/>
          <a:p>
            <a:r>
              <a:rPr lang="de-DE" sz="2200" dirty="0" smtClean="0"/>
              <a:t>Normative Daten</a:t>
            </a:r>
          </a:p>
          <a:p>
            <a:r>
              <a:rPr lang="de-DE" sz="2200" b="0" dirty="0" smtClean="0"/>
              <a:t>Isodynen waagerechter maximaler Armzugkräfte von Männern </a:t>
            </a:r>
            <a:r>
              <a:rPr lang="de-DE" sz="2200" b="0" dirty="0"/>
              <a:t>(DIN 33411-4:1987-05)</a:t>
            </a:r>
            <a:endParaRPr lang="de-DE" sz="2200" b="0" dirty="0" smtClean="0"/>
          </a:p>
          <a:p>
            <a:endParaRPr lang="de-DE" sz="2200" b="0" dirty="0"/>
          </a:p>
          <a:p>
            <a:pPr marL="1790700" indent="-1790700"/>
            <a:r>
              <a:rPr lang="de-DE" sz="2200" dirty="0" smtClean="0">
                <a:solidFill>
                  <a:srgbClr val="6F6F6F"/>
                </a:solidFill>
              </a:rPr>
              <a:t>Isodynen</a:t>
            </a:r>
            <a:r>
              <a:rPr lang="de-DE" sz="2200" dirty="0" smtClean="0">
                <a:solidFill>
                  <a:srgbClr val="92D050"/>
                </a:solidFill>
              </a:rPr>
              <a:t>		</a:t>
            </a:r>
            <a:r>
              <a:rPr lang="de-DE" sz="2200" b="0" dirty="0" smtClean="0"/>
              <a:t>Linien gleich großer Kräfte (Betrag, Kraftrichtung) in einer Ebene</a:t>
            </a:r>
            <a:endParaRPr lang="de-DE" sz="2200" dirty="0" smtClean="0">
              <a:solidFill>
                <a:srgbClr val="92D050"/>
              </a:solidFill>
            </a:endParaRPr>
          </a:p>
        </p:txBody>
      </p:sp>
      <p:pic>
        <p:nvPicPr>
          <p:cNvPr id="7" name="Grafik 6" descr="Es ist eine Person in Seitenansicht dargestellt. Ein Winkelsystem mit Ausgangspunkt im Schultergelenk kennzeichnet den Bewegungsbereich des Armes in der vertikalen Ebene. Eine horizontale Linie, welche im Schultergelenk entspringt entspricht hierbei 0 Grad. Positionen über dieser Linie werden als positive Winkel dargestellt und Positionen darunter als negative. Pfeile über der Hand der Person veranschaulichen exemplarisch mögliche Bewegungsrichtungen der Hand. Bewegungen nach oben werden als Zug bezeichnet, Bewegungen nach unten als Druck."/>
          <p:cNvPicPr>
            <a:picLocks noChangeAspect="1"/>
          </p:cNvPicPr>
          <p:nvPr/>
        </p:nvPicPr>
        <p:blipFill>
          <a:blip r:embed="rId3"/>
          <a:stretch>
            <a:fillRect/>
          </a:stretch>
        </p:blipFill>
        <p:spPr>
          <a:xfrm>
            <a:off x="8106866" y="1376363"/>
            <a:ext cx="3844826" cy="4771457"/>
          </a:xfrm>
          <a:prstGeom prst="rect">
            <a:avLst/>
          </a:prstGeom>
        </p:spPr>
      </p:pic>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8</a:t>
            </a:fld>
            <a:endParaRPr lang="de-DE" altLang="de-DE"/>
          </a:p>
        </p:txBody>
      </p:sp>
    </p:spTree>
    <p:extLst>
      <p:ext uri="{BB962C8B-B14F-4D97-AF65-F5344CB8AC3E}">
        <p14:creationId xmlns:p14="http://schemas.microsoft.com/office/powerpoint/2010/main" val="1537990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a:t>
            </a:r>
            <a:endParaRPr lang="de-DE" dirty="0"/>
          </a:p>
        </p:txBody>
      </p:sp>
      <p:sp>
        <p:nvSpPr>
          <p:cNvPr id="7" name="Inhaltsplatzhalter 6" descr="Es ist eine Person in Seitenansicht dargestellt. Ein Winkelsystem mit Ausgangspunkt im Schultergelenk kennzeichnet den Bewegungsbereich des Armes in der vertikalen Ebene. Eine horizontale Linie, welche im Schultergelenk entspringt entspricht hierbei 0 Grad. Positionen über dieser Linie werden als positive Winkel dargestellt und Positionen darunter als negative. Der Bewegungsbereich des Armes ist in Fünfzehn-Grad-Schritten in verschiedene Bereiche unterteilt."/>
          <p:cNvSpPr>
            <a:spLocks noGrp="1"/>
          </p:cNvSpPr>
          <p:nvPr>
            <p:ph idx="1"/>
          </p:nvPr>
        </p:nvSpPr>
        <p:spPr>
          <a:xfrm>
            <a:off x="719667" y="1484314"/>
            <a:ext cx="5808381" cy="4395049"/>
          </a:xfrm>
          <a:prstGeom prst="rect">
            <a:avLst/>
          </a:prstGeom>
        </p:spPr>
        <p:txBody>
          <a:bodyPr wrap="square">
            <a:spAutoFit/>
          </a:bodyPr>
          <a:lstStyle/>
          <a:p>
            <a:r>
              <a:rPr lang="de-DE" sz="2800" b="0" dirty="0">
                <a:latin typeface="Arial" pitchFamily="34" charset="0"/>
                <a:cs typeface="Arial" pitchFamily="34" charset="0"/>
              </a:rPr>
              <a:t>2 Kraftangriffspunkte im Greifraum, bei denen die maximale Aktionskraft 160 N beträgt</a:t>
            </a:r>
          </a:p>
          <a:p>
            <a:endParaRPr lang="de-DE" sz="2800" b="0" dirty="0">
              <a:latin typeface="Arial" pitchFamily="34" charset="0"/>
              <a:cs typeface="Arial" pitchFamily="34" charset="0"/>
            </a:endParaRPr>
          </a:p>
          <a:p>
            <a:pPr marL="355600" indent="-355600">
              <a:buFont typeface="Wingdings"/>
              <a:buChar char="à"/>
            </a:pPr>
            <a:r>
              <a:rPr lang="de-DE" sz="2800" b="0" dirty="0">
                <a:latin typeface="Arial" pitchFamily="34" charset="0"/>
                <a:cs typeface="Arial" pitchFamily="34" charset="0"/>
                <a:sym typeface="Wingdings" panose="05000000000000000000" pitchFamily="2" charset="2"/>
              </a:rPr>
              <a:t>50% Armreichweite,</a:t>
            </a:r>
          </a:p>
          <a:p>
            <a:pPr marL="355600" indent="-355600"/>
            <a:r>
              <a:rPr lang="de-DE" sz="2800" b="0" dirty="0">
                <a:latin typeface="Arial" pitchFamily="34" charset="0"/>
                <a:cs typeface="Arial" pitchFamily="34" charset="0"/>
                <a:sym typeface="Wingdings" panose="05000000000000000000" pitchFamily="2" charset="2"/>
              </a:rPr>
              <a:t>	Höhenwinkel 30°</a:t>
            </a:r>
          </a:p>
          <a:p>
            <a:pPr marL="355600" indent="-355600"/>
            <a:endParaRPr lang="de-DE" sz="2800" b="0" dirty="0">
              <a:latin typeface="Arial" pitchFamily="34" charset="0"/>
              <a:cs typeface="Arial" pitchFamily="34" charset="0"/>
              <a:sym typeface="Wingdings" panose="05000000000000000000" pitchFamily="2" charset="2"/>
            </a:endParaRPr>
          </a:p>
          <a:p>
            <a:pPr marL="355600" indent="-355600">
              <a:buFont typeface="Wingdings"/>
              <a:buChar char="à"/>
            </a:pPr>
            <a:r>
              <a:rPr lang="de-DE" sz="2800" b="0" dirty="0">
                <a:latin typeface="Arial" pitchFamily="34" charset="0"/>
                <a:cs typeface="Arial" pitchFamily="34" charset="0"/>
                <a:sym typeface="Wingdings" panose="05000000000000000000" pitchFamily="2" charset="2"/>
              </a:rPr>
              <a:t>70% Armreichweite,</a:t>
            </a:r>
          </a:p>
          <a:p>
            <a:pPr marL="355600" indent="-355600"/>
            <a:r>
              <a:rPr lang="de-DE" sz="2800" b="0" dirty="0">
                <a:latin typeface="Arial" pitchFamily="34" charset="0"/>
                <a:cs typeface="Arial" pitchFamily="34" charset="0"/>
                <a:sym typeface="Wingdings" panose="05000000000000000000" pitchFamily="2" charset="2"/>
              </a:rPr>
              <a:t>	Höhenwinkel -30°</a:t>
            </a:r>
            <a:endParaRPr lang="de-DE" sz="2800" b="0" dirty="0"/>
          </a:p>
        </p:txBody>
      </p:sp>
      <p:pic>
        <p:nvPicPr>
          <p:cNvPr id="3" name="Grafik 2" descr="Es ist eine Person in Seitenansicht dargestellt. Ein Winkelsystem mit Ausgangspunkt im Schultergelenk kennzeichnet den Bewegungsbereich des Armes in der vertikalen Ebene. Eine horizontale Linie, welche im Schultergelenk entspringt entspricht hierbei 0 Grad. Positionen über dieser Linie werden als positive Winkel dargestellt und Positionen darunter als negative. Der Bewegungsbereich des Armes ist in Fünfzehn-Grad-Schritten in verschiedene Bereiche unterteilt."/>
          <p:cNvPicPr>
            <a:picLocks noChangeAspect="1"/>
          </p:cNvPicPr>
          <p:nvPr/>
        </p:nvPicPr>
        <p:blipFill>
          <a:blip r:embed="rId3"/>
          <a:stretch>
            <a:fillRect/>
          </a:stretch>
        </p:blipFill>
        <p:spPr>
          <a:xfrm>
            <a:off x="7689912" y="852115"/>
            <a:ext cx="3323044" cy="5519494"/>
          </a:xfrm>
          <a:prstGeom prst="rect">
            <a:avLst/>
          </a:prstGeom>
        </p:spPr>
      </p:pic>
      <p:sp>
        <p:nvSpPr>
          <p:cNvPr id="4" name="Datumsplatzhalter 3"/>
          <p:cNvSpPr>
            <a:spLocks noGrp="1"/>
          </p:cNvSpPr>
          <p:nvPr>
            <p:ph type="dt" sz="half" idx="10"/>
          </p:nvPr>
        </p:nvSpPr>
        <p:spPr/>
        <p:txBody>
          <a:bodyPr/>
          <a:lstStyle/>
          <a:p>
            <a:pPr>
              <a:defRPr/>
            </a:pPr>
            <a:fld id="{F1DE3E6B-2BFE-4685-86A1-52889FDF448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5</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9</a:t>
            </a:fld>
            <a:endParaRPr lang="de-DE" altLang="de-DE"/>
          </a:p>
        </p:txBody>
      </p:sp>
    </p:spTree>
    <p:extLst>
      <p:ext uri="{BB962C8B-B14F-4D97-AF65-F5344CB8AC3E}">
        <p14:creationId xmlns:p14="http://schemas.microsoft.com/office/powerpoint/2010/main" val="1343717334"/>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1663</Words>
  <Application>Microsoft Office PowerPoint</Application>
  <PresentationFormat>Breitbild</PresentationFormat>
  <Paragraphs>202</Paragraphs>
  <Slides>14</Slides>
  <Notes>11</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14</vt:i4>
      </vt:variant>
    </vt:vector>
  </HeadingPairs>
  <TitlesOfParts>
    <vt:vector size="18" baseType="lpstr">
      <vt:lpstr>Arial</vt:lpstr>
      <vt:lpstr>Verdana</vt:lpstr>
      <vt:lpstr>Wingdings</vt:lpstr>
      <vt:lpstr>KAN_Master</vt:lpstr>
      <vt:lpstr>Anthropometrische und biomechanische Aspekte ergonomischer Gestaltung  Teil 5: Arten von Muskelarbeit und Bestimmungsgrößen für Körperkräfte</vt:lpstr>
      <vt:lpstr>Darum geht es</vt:lpstr>
      <vt:lpstr>Begriffe</vt:lpstr>
      <vt:lpstr>Begriffe - Fortsetzung</vt:lpstr>
      <vt:lpstr>Begriffe - Fortsetzung </vt:lpstr>
      <vt:lpstr>Verschiedene Belastungsarten des Muskels</vt:lpstr>
      <vt:lpstr>Bestimmungsgröße maximaler statischer Aktionskräfte</vt:lpstr>
      <vt:lpstr>Datenquellen max. Aktionskräfte</vt:lpstr>
      <vt:lpstr>Beispiel</vt:lpstr>
      <vt:lpstr>Datenquellen max. Aktionskräfte – normative Daten</vt:lpstr>
      <vt:lpstr>Weitere Quellen max. Aktionskräfte</vt:lpstr>
      <vt:lpstr>Wichtige Normen</vt:lpstr>
      <vt:lpstr>Wichtige Literatur</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35</cp:revision>
  <dcterms:created xsi:type="dcterms:W3CDTF">2023-07-17T12:06:45Z</dcterms:created>
  <dcterms:modified xsi:type="dcterms:W3CDTF">2023-08-11T08:11:50Z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