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5" r:id="rId2"/>
  </p:sldMasterIdLst>
  <p:notesMasterIdLst>
    <p:notesMasterId r:id="rId44"/>
  </p:notesMasterIdLst>
  <p:handoutMasterIdLst>
    <p:handoutMasterId r:id="rId45"/>
  </p:handoutMasterIdLst>
  <p:sldIdLst>
    <p:sldId id="261" r:id="rId3"/>
    <p:sldId id="265" r:id="rId4"/>
    <p:sldId id="263" r:id="rId5"/>
    <p:sldId id="266"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93" r:id="rId24"/>
    <p:sldId id="294" r:id="rId25"/>
    <p:sldId id="295" r:id="rId26"/>
    <p:sldId id="296" r:id="rId27"/>
    <p:sldId id="297" r:id="rId28"/>
    <p:sldId id="298" r:id="rId29"/>
    <p:sldId id="299" r:id="rId30"/>
    <p:sldId id="300" r:id="rId31"/>
    <p:sldId id="302" r:id="rId32"/>
    <p:sldId id="303" r:id="rId33"/>
    <p:sldId id="304" r:id="rId34"/>
    <p:sldId id="285" r:id="rId35"/>
    <p:sldId id="286" r:id="rId36"/>
    <p:sldId id="287" r:id="rId37"/>
    <p:sldId id="288" r:id="rId38"/>
    <p:sldId id="289" r:id="rId39"/>
    <p:sldId id="290" r:id="rId40"/>
    <p:sldId id="291" r:id="rId41"/>
    <p:sldId id="292" r:id="rId42"/>
    <p:sldId id="264" r:id="rId43"/>
  </p:sldIdLst>
  <p:sldSz cx="9144000" cy="6858000" type="screen4x3"/>
  <p:notesSz cx="6858000" cy="9144000"/>
  <p:defaultTextStyle>
    <a:defPPr>
      <a:defRPr lang="de-DE"/>
    </a:defPPr>
    <a:lvl1pPr algn="l" rtl="0" fontAlgn="base">
      <a:spcBef>
        <a:spcPct val="20000"/>
      </a:spcBef>
      <a:spcAft>
        <a:spcPct val="0"/>
      </a:spcAft>
      <a:defRPr sz="2000" kern="1200">
        <a:solidFill>
          <a:srgbClr val="6D6D6D"/>
        </a:solidFill>
        <a:latin typeface="Arial" charset="0"/>
        <a:ea typeface="+mn-ea"/>
        <a:cs typeface="+mn-cs"/>
      </a:defRPr>
    </a:lvl1pPr>
    <a:lvl2pPr marL="457200" algn="l" rtl="0" fontAlgn="base">
      <a:spcBef>
        <a:spcPct val="20000"/>
      </a:spcBef>
      <a:spcAft>
        <a:spcPct val="0"/>
      </a:spcAft>
      <a:defRPr sz="2000" kern="1200">
        <a:solidFill>
          <a:srgbClr val="6D6D6D"/>
        </a:solidFill>
        <a:latin typeface="Arial" charset="0"/>
        <a:ea typeface="+mn-ea"/>
        <a:cs typeface="+mn-cs"/>
      </a:defRPr>
    </a:lvl2pPr>
    <a:lvl3pPr marL="914400" algn="l" rtl="0" fontAlgn="base">
      <a:spcBef>
        <a:spcPct val="20000"/>
      </a:spcBef>
      <a:spcAft>
        <a:spcPct val="0"/>
      </a:spcAft>
      <a:defRPr sz="2000" kern="1200">
        <a:solidFill>
          <a:srgbClr val="6D6D6D"/>
        </a:solidFill>
        <a:latin typeface="Arial" charset="0"/>
        <a:ea typeface="+mn-ea"/>
        <a:cs typeface="+mn-cs"/>
      </a:defRPr>
    </a:lvl3pPr>
    <a:lvl4pPr marL="1371600" algn="l" rtl="0" fontAlgn="base">
      <a:spcBef>
        <a:spcPct val="20000"/>
      </a:spcBef>
      <a:spcAft>
        <a:spcPct val="0"/>
      </a:spcAft>
      <a:defRPr sz="2000" kern="1200">
        <a:solidFill>
          <a:srgbClr val="6D6D6D"/>
        </a:solidFill>
        <a:latin typeface="Arial" charset="0"/>
        <a:ea typeface="+mn-ea"/>
        <a:cs typeface="+mn-cs"/>
      </a:defRPr>
    </a:lvl4pPr>
    <a:lvl5pPr marL="1828800" algn="l" rtl="0" fontAlgn="base">
      <a:spcBef>
        <a:spcPct val="20000"/>
      </a:spcBef>
      <a:spcAft>
        <a:spcPct val="0"/>
      </a:spcAft>
      <a:defRPr sz="2000" kern="1200">
        <a:solidFill>
          <a:srgbClr val="6D6D6D"/>
        </a:solidFill>
        <a:latin typeface="Arial" charset="0"/>
        <a:ea typeface="+mn-ea"/>
        <a:cs typeface="+mn-cs"/>
      </a:defRPr>
    </a:lvl5pPr>
    <a:lvl6pPr marL="2286000" algn="l" defTabSz="914400" rtl="0" eaLnBrk="1" latinLnBrk="0" hangingPunct="1">
      <a:defRPr sz="2000" kern="1200">
        <a:solidFill>
          <a:srgbClr val="6D6D6D"/>
        </a:solidFill>
        <a:latin typeface="Arial" charset="0"/>
        <a:ea typeface="+mn-ea"/>
        <a:cs typeface="+mn-cs"/>
      </a:defRPr>
    </a:lvl6pPr>
    <a:lvl7pPr marL="2743200" algn="l" defTabSz="914400" rtl="0" eaLnBrk="1" latinLnBrk="0" hangingPunct="1">
      <a:defRPr sz="2000" kern="1200">
        <a:solidFill>
          <a:srgbClr val="6D6D6D"/>
        </a:solidFill>
        <a:latin typeface="Arial" charset="0"/>
        <a:ea typeface="+mn-ea"/>
        <a:cs typeface="+mn-cs"/>
      </a:defRPr>
    </a:lvl7pPr>
    <a:lvl8pPr marL="3200400" algn="l" defTabSz="914400" rtl="0" eaLnBrk="1" latinLnBrk="0" hangingPunct="1">
      <a:defRPr sz="2000" kern="1200">
        <a:solidFill>
          <a:srgbClr val="6D6D6D"/>
        </a:solidFill>
        <a:latin typeface="Arial" charset="0"/>
        <a:ea typeface="+mn-ea"/>
        <a:cs typeface="+mn-cs"/>
      </a:defRPr>
    </a:lvl8pPr>
    <a:lvl9pPr marL="3657600" algn="l" defTabSz="914400" rtl="0" eaLnBrk="1" latinLnBrk="0" hangingPunct="1">
      <a:defRPr sz="2000" kern="1200">
        <a:solidFill>
          <a:srgbClr val="6D6D6D"/>
        </a:solidFill>
        <a:latin typeface="Arial" charset="0"/>
        <a:ea typeface="+mn-ea"/>
        <a:cs typeface="+mn-cs"/>
      </a:defRPr>
    </a:lvl9pPr>
  </p:defaultTextStyle>
  <p:extLst>
    <p:ext uri="{EFAFB233-063F-42B5-8137-9DF3F51BA10A}">
      <p15:sldGuideLst xmlns:p15="http://schemas.microsoft.com/office/powerpoint/2012/main">
        <p15:guide id="1" orient="horz" pos="482">
          <p15:clr>
            <a:srgbClr val="A4A3A4"/>
          </p15:clr>
        </p15:guide>
        <p15:guide id="2" orient="horz" pos="4020">
          <p15:clr>
            <a:srgbClr val="A4A3A4"/>
          </p15:clr>
        </p15:guide>
        <p15:guide id="3" orient="horz" pos="935">
          <p15:clr>
            <a:srgbClr val="A4A3A4"/>
          </p15:clr>
        </p15:guide>
        <p15:guide id="4" pos="5420">
          <p15:clr>
            <a:srgbClr val="A4A3A4"/>
          </p15:clr>
        </p15:guide>
        <p15:guide id="5" pos="340">
          <p15:clr>
            <a:srgbClr val="A4A3A4"/>
          </p15:clr>
        </p15:guide>
        <p15:guide id="6" pos="39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hl, Gudrun" initials="PL" lastIdx="19" clrIdx="0">
    <p:extLst>
      <p:ext uri="{19B8F6BF-5375-455C-9EA6-DF929625EA0E}">
        <p15:presenceInfo xmlns:p15="http://schemas.microsoft.com/office/powerpoint/2012/main" userId="Pohl, Gudrun" providerId="None"/>
      </p:ext>
    </p:extLst>
  </p:cmAuthor>
  <p:cmAuthor id="2" name="Rössel, Valentina" initials="RV" lastIdx="1" clrIdx="1">
    <p:extLst>
      <p:ext uri="{19B8F6BF-5375-455C-9EA6-DF929625EA0E}">
        <p15:presenceInfo xmlns:p15="http://schemas.microsoft.com/office/powerpoint/2012/main" userId="Rössel, Valent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4D0E"/>
    <a:srgbClr val="94C11C"/>
    <a:srgbClr val="0095DB"/>
    <a:srgbClr val="008C8E"/>
    <a:srgbClr val="FFDB92"/>
    <a:srgbClr val="5775B3"/>
    <a:srgbClr val="5775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2134" autoAdjust="0"/>
  </p:normalViewPr>
  <p:slideViewPr>
    <p:cSldViewPr>
      <p:cViewPr varScale="1">
        <p:scale>
          <a:sx n="91" d="100"/>
          <a:sy n="91" d="100"/>
        </p:scale>
        <p:origin x="1410" y="78"/>
      </p:cViewPr>
      <p:guideLst>
        <p:guide orient="horz" pos="482"/>
        <p:guide orient="horz" pos="4020"/>
        <p:guide orient="horz" pos="935"/>
        <p:guide pos="5420"/>
        <p:guide pos="340"/>
        <p:guide pos="39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defRPr>
            </a:lvl1pPr>
          </a:lstStyle>
          <a:p>
            <a:pPr>
              <a:defRPr/>
            </a:pPr>
            <a:endParaRPr lang="de-DE" altLang="de-DE"/>
          </a:p>
        </p:txBody>
      </p:sp>
      <p:sp>
        <p:nvSpPr>
          <p:cNvPr id="139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defRPr>
            </a:lvl1pPr>
          </a:lstStyle>
          <a:p>
            <a:pPr>
              <a:defRPr/>
            </a:pPr>
            <a:endParaRPr lang="de-DE" altLang="de-DE"/>
          </a:p>
        </p:txBody>
      </p:sp>
      <p:sp>
        <p:nvSpPr>
          <p:cNvPr id="139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defRPr>
            </a:lvl1pPr>
          </a:lstStyle>
          <a:p>
            <a:pPr>
              <a:defRPr/>
            </a:pPr>
            <a:endParaRPr lang="de-DE" altLang="de-DE"/>
          </a:p>
        </p:txBody>
      </p:sp>
      <p:sp>
        <p:nvSpPr>
          <p:cNvPr id="139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pPr>
              <a:defRPr/>
            </a:pPr>
            <a:fld id="{04370CE5-F704-405D-BD59-FE89A54F148A}" type="slidenum">
              <a:rPr lang="de-DE" altLang="de-DE"/>
              <a:pPr>
                <a:defRPr/>
              </a:pPr>
              <a:t>‹Nr.›</a:t>
            </a:fld>
            <a:endParaRPr lang="de-DE" altLang="de-DE"/>
          </a:p>
        </p:txBody>
      </p:sp>
    </p:spTree>
    <p:extLst>
      <p:ext uri="{BB962C8B-B14F-4D97-AF65-F5344CB8AC3E}">
        <p14:creationId xmlns:p14="http://schemas.microsoft.com/office/powerpoint/2010/main" val="132282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defRPr>
            </a:lvl1pPr>
          </a:lstStyle>
          <a:p>
            <a:pPr>
              <a:defRPr/>
            </a:pPr>
            <a:endParaRPr lang="de-DE" altLang="de-DE"/>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defRPr>
            </a:lvl1pPr>
          </a:lstStyle>
          <a:p>
            <a:pPr>
              <a:defRPr/>
            </a:pPr>
            <a:endParaRPr lang="de-DE" altLang="de-DE"/>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defRPr>
            </a:lvl1pPr>
          </a:lstStyle>
          <a:p>
            <a:pPr>
              <a:defRPr/>
            </a:pPr>
            <a:endParaRPr lang="de-DE" altLang="de-DE"/>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pPr>
              <a:defRPr/>
            </a:pPr>
            <a:fld id="{2D6BC67D-8A8D-417F-8943-C6B5EDDF70F1}" type="slidenum">
              <a:rPr lang="de-DE" altLang="de-DE"/>
              <a:pPr>
                <a:defRPr/>
              </a:pPr>
              <a:t>‹Nr.›</a:t>
            </a:fld>
            <a:endParaRPr lang="de-DE" altLang="de-DE"/>
          </a:p>
        </p:txBody>
      </p:sp>
    </p:spTree>
    <p:extLst>
      <p:ext uri="{BB962C8B-B14F-4D97-AF65-F5344CB8AC3E}">
        <p14:creationId xmlns:p14="http://schemas.microsoft.com/office/powerpoint/2010/main" val="997980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1567F1F-9DFD-42D4-A9F5-FE1AE7FD47C1}" type="slidenum">
              <a:rPr lang="de-DE" altLang="de-DE" smtClean="0"/>
              <a:pPr>
                <a:spcBef>
                  <a:spcPct val="0"/>
                </a:spcBef>
              </a:pPr>
              <a:t>1</a:t>
            </a:fld>
            <a:endParaRPr lang="de-DE" altLang="de-DE"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de-DE" altLang="de-DE" sz="1400" dirty="0" smtClean="0">
                <a:latin typeface="Arial" charset="0"/>
              </a:rPr>
              <a:t>The </a:t>
            </a:r>
            <a:r>
              <a:rPr lang="de-DE" altLang="de-DE" sz="1400" dirty="0" err="1" smtClean="0">
                <a:latin typeface="Arial" charset="0"/>
              </a:rPr>
              <a:t>tuition</a:t>
            </a:r>
            <a:r>
              <a:rPr lang="de-DE" altLang="de-DE" sz="1400" dirty="0" smtClean="0">
                <a:latin typeface="Arial" charset="0"/>
              </a:rPr>
              <a:t> </a:t>
            </a:r>
            <a:r>
              <a:rPr lang="de-DE" altLang="de-DE" sz="1400" dirty="0" err="1" smtClean="0">
                <a:latin typeface="Arial" charset="0"/>
              </a:rPr>
              <a:t>modules</a:t>
            </a:r>
            <a:r>
              <a:rPr lang="de-DE" altLang="de-DE" sz="1400" dirty="0" smtClean="0">
                <a:latin typeface="Arial" charset="0"/>
              </a:rPr>
              <a:t> </a:t>
            </a:r>
            <a:r>
              <a:rPr lang="de-DE" altLang="de-DE" sz="1400" dirty="0" err="1" smtClean="0">
                <a:latin typeface="Arial" charset="0"/>
              </a:rPr>
              <a:t>have</a:t>
            </a:r>
            <a:r>
              <a:rPr lang="de-DE" altLang="de-DE" sz="1400" dirty="0" smtClean="0">
                <a:latin typeface="Arial" charset="0"/>
              </a:rPr>
              <a:t> </a:t>
            </a:r>
            <a:r>
              <a:rPr lang="de-DE" altLang="de-DE" sz="1400" dirty="0" err="1" smtClean="0">
                <a:latin typeface="Arial" charset="0"/>
              </a:rPr>
              <a:t>been</a:t>
            </a:r>
            <a:r>
              <a:rPr lang="de-DE" altLang="de-DE" sz="1400" dirty="0" smtClean="0">
                <a:latin typeface="Arial" charset="0"/>
              </a:rPr>
              <a:t> </a:t>
            </a:r>
            <a:r>
              <a:rPr lang="de-DE" altLang="de-DE" sz="1400" dirty="0" err="1" smtClean="0">
                <a:latin typeface="Arial" charset="0"/>
              </a:rPr>
              <a:t>developed</a:t>
            </a:r>
            <a:r>
              <a:rPr lang="de-DE" altLang="de-DE" sz="1400" dirty="0" smtClean="0">
                <a:latin typeface="Arial" charset="0"/>
              </a:rPr>
              <a:t> </a:t>
            </a:r>
            <a:r>
              <a:rPr lang="de-DE" altLang="de-DE" sz="1400" dirty="0" err="1" smtClean="0">
                <a:latin typeface="Arial" charset="0"/>
              </a:rPr>
              <a:t>independently</a:t>
            </a:r>
            <a:r>
              <a:rPr lang="de-DE" altLang="de-DE" sz="1400" dirty="0" smtClean="0">
                <a:latin typeface="Arial" charset="0"/>
              </a:rPr>
              <a:t> </a:t>
            </a:r>
            <a:r>
              <a:rPr lang="de-DE" altLang="de-DE" sz="1400" dirty="0" err="1" smtClean="0">
                <a:latin typeface="Arial" charset="0"/>
              </a:rPr>
              <a:t>of</a:t>
            </a:r>
            <a:r>
              <a:rPr lang="de-DE" altLang="de-DE" sz="1400" dirty="0" smtClean="0">
                <a:latin typeface="Arial" charset="0"/>
              </a:rPr>
              <a:t> </a:t>
            </a:r>
            <a:r>
              <a:rPr lang="de-DE" altLang="de-DE" sz="1400" dirty="0" err="1" smtClean="0">
                <a:latin typeface="Arial" charset="0"/>
              </a:rPr>
              <a:t>each</a:t>
            </a:r>
            <a:r>
              <a:rPr lang="de-DE" altLang="de-DE" sz="1400" dirty="0" smtClean="0">
                <a:latin typeface="Arial" charset="0"/>
              </a:rPr>
              <a:t> </a:t>
            </a:r>
            <a:r>
              <a:rPr lang="de-DE" altLang="de-DE" sz="1400" dirty="0" err="1" smtClean="0">
                <a:latin typeface="Arial" charset="0"/>
              </a:rPr>
              <a:t>other</a:t>
            </a:r>
            <a:r>
              <a:rPr lang="de-DE" altLang="de-DE" sz="1400" dirty="0" smtClean="0">
                <a:latin typeface="Arial" charset="0"/>
              </a:rPr>
              <a:t>, </a:t>
            </a:r>
            <a:r>
              <a:rPr lang="de-DE" altLang="de-DE" sz="1400" dirty="0" err="1" smtClean="0">
                <a:latin typeface="Arial" charset="0"/>
              </a:rPr>
              <a:t>and</a:t>
            </a:r>
            <a:r>
              <a:rPr lang="de-DE" altLang="de-DE" sz="1400" dirty="0" smtClean="0">
                <a:latin typeface="Arial" charset="0"/>
              </a:rPr>
              <a:t> </a:t>
            </a:r>
            <a:r>
              <a:rPr lang="de-DE" altLang="de-DE" sz="1400" dirty="0" err="1" smtClean="0">
                <a:latin typeface="Arial" charset="0"/>
              </a:rPr>
              <a:t>can</a:t>
            </a:r>
            <a:r>
              <a:rPr lang="de-DE" altLang="de-DE" sz="1400" dirty="0" smtClean="0">
                <a:latin typeface="Arial" charset="0"/>
              </a:rPr>
              <a:t> </a:t>
            </a:r>
            <a:r>
              <a:rPr lang="de-DE" altLang="de-DE" sz="1400" dirty="0" err="1" smtClean="0">
                <a:latin typeface="Arial" charset="0"/>
              </a:rPr>
              <a:t>therefore</a:t>
            </a:r>
            <a:r>
              <a:rPr lang="de-DE" altLang="de-DE" sz="1400" dirty="0" smtClean="0">
                <a:latin typeface="Arial" charset="0"/>
              </a:rPr>
              <a:t> </a:t>
            </a:r>
            <a:r>
              <a:rPr lang="de-DE" altLang="de-DE" sz="1400" dirty="0" err="1" smtClean="0">
                <a:latin typeface="Arial" charset="0"/>
              </a:rPr>
              <a:t>be</a:t>
            </a:r>
            <a:r>
              <a:rPr lang="de-DE" altLang="de-DE" sz="1400" dirty="0" smtClean="0">
                <a:latin typeface="Arial" charset="0"/>
              </a:rPr>
              <a:t> </a:t>
            </a:r>
            <a:r>
              <a:rPr lang="de-DE" altLang="de-DE" sz="1400" dirty="0" err="1" smtClean="0">
                <a:latin typeface="Arial" charset="0"/>
              </a:rPr>
              <a:t>used</a:t>
            </a:r>
            <a:r>
              <a:rPr lang="de-DE" altLang="de-DE" sz="1400" dirty="0" smtClean="0">
                <a:latin typeface="Arial" charset="0"/>
              </a:rPr>
              <a:t> </a:t>
            </a:r>
            <a:r>
              <a:rPr lang="de-DE" altLang="de-DE" sz="1400" dirty="0" err="1" smtClean="0">
                <a:latin typeface="Arial" charset="0"/>
              </a:rPr>
              <a:t>independently</a:t>
            </a:r>
            <a:r>
              <a:rPr lang="de-DE" altLang="de-DE" sz="1400" dirty="0" smtClean="0">
                <a:latin typeface="Arial" charset="0"/>
              </a:rPr>
              <a:t>. </a:t>
            </a:r>
          </a:p>
          <a:p>
            <a:pPr eaLnBrk="1" hangingPunct="1"/>
            <a:endParaRPr lang="de-DE" altLang="de-DE" sz="1400" dirty="0" smtClean="0">
              <a:latin typeface="Arial" charset="0"/>
            </a:endParaRPr>
          </a:p>
          <a:p>
            <a:pPr eaLnBrk="1" hangingPunct="1"/>
            <a:r>
              <a:rPr lang="de-DE" altLang="de-DE" sz="1400" dirty="0" smtClean="0">
                <a:latin typeface="Arial" charset="0"/>
              </a:rPr>
              <a:t>Module 1 </a:t>
            </a:r>
            <a:r>
              <a:rPr lang="de-DE" altLang="de-DE" sz="1400" dirty="0" err="1" smtClean="0">
                <a:latin typeface="Arial" charset="0"/>
              </a:rPr>
              <a:t>should</a:t>
            </a:r>
            <a:r>
              <a:rPr lang="de-DE" altLang="de-DE" sz="1400" dirty="0" smtClean="0">
                <a:latin typeface="Arial" charset="0"/>
              </a:rPr>
              <a:t> </a:t>
            </a:r>
            <a:r>
              <a:rPr lang="de-DE" altLang="de-DE" sz="1400" dirty="0" err="1" smtClean="0">
                <a:latin typeface="Arial" charset="0"/>
              </a:rPr>
              <a:t>however</a:t>
            </a:r>
            <a:r>
              <a:rPr lang="de-DE" altLang="de-DE" sz="1400" dirty="0" smtClean="0">
                <a:latin typeface="Arial" charset="0"/>
              </a:rPr>
              <a:t> </a:t>
            </a:r>
            <a:r>
              <a:rPr lang="de-DE" altLang="de-DE" sz="1400" dirty="0" err="1" smtClean="0">
                <a:latin typeface="Arial" charset="0"/>
              </a:rPr>
              <a:t>be</a:t>
            </a:r>
            <a:r>
              <a:rPr lang="de-DE" altLang="de-DE" sz="1400" dirty="0" smtClean="0">
                <a:latin typeface="Arial" charset="0"/>
              </a:rPr>
              <a:t> </a:t>
            </a:r>
            <a:r>
              <a:rPr lang="de-DE" altLang="de-DE" sz="1400" dirty="0" err="1" smtClean="0">
                <a:latin typeface="Arial" charset="0"/>
              </a:rPr>
              <a:t>regarded</a:t>
            </a:r>
            <a:r>
              <a:rPr lang="de-DE" altLang="de-DE" sz="1400" dirty="0" smtClean="0">
                <a:latin typeface="Arial" charset="0"/>
              </a:rPr>
              <a:t> </a:t>
            </a:r>
            <a:r>
              <a:rPr lang="de-DE" altLang="de-DE" sz="1400" dirty="0" err="1" smtClean="0">
                <a:latin typeface="Arial" charset="0"/>
              </a:rPr>
              <a:t>as</a:t>
            </a:r>
            <a:r>
              <a:rPr lang="de-DE" altLang="de-DE" sz="1400" dirty="0" smtClean="0">
                <a:latin typeface="Arial" charset="0"/>
              </a:rPr>
              <a:t> an </a:t>
            </a:r>
            <a:r>
              <a:rPr lang="de-DE" altLang="de-DE" sz="1400" b="1" dirty="0" smtClean="0">
                <a:latin typeface="Arial" charset="0"/>
              </a:rPr>
              <a:t>essential</a:t>
            </a:r>
            <a:r>
              <a:rPr lang="de-DE" altLang="de-DE" sz="1400" dirty="0" smtClean="0">
                <a:latin typeface="Arial" charset="0"/>
              </a:rPr>
              <a:t> </a:t>
            </a:r>
            <a:r>
              <a:rPr lang="de-DE" altLang="de-DE" sz="1400" dirty="0" err="1" smtClean="0">
                <a:latin typeface="Arial" charset="0"/>
              </a:rPr>
              <a:t>introduction</a:t>
            </a:r>
            <a:r>
              <a:rPr lang="de-DE" altLang="de-DE" sz="1400" dirty="0" smtClean="0">
                <a:latin typeface="Arial" charset="0"/>
              </a:rPr>
              <a:t> </a:t>
            </a:r>
            <a:r>
              <a:rPr lang="de-DE" altLang="de-DE" sz="1400" dirty="0" err="1" smtClean="0">
                <a:latin typeface="Arial" charset="0"/>
              </a:rPr>
              <a:t>to</a:t>
            </a:r>
            <a:r>
              <a:rPr lang="de-DE" altLang="de-DE" sz="1400" dirty="0" smtClean="0">
                <a:latin typeface="Arial" charset="0"/>
              </a:rPr>
              <a:t> </a:t>
            </a:r>
            <a:r>
              <a:rPr lang="de-DE" altLang="de-DE" sz="1400" dirty="0" err="1" smtClean="0">
                <a:latin typeface="Arial" charset="0"/>
              </a:rPr>
              <a:t>ergonomics</a:t>
            </a:r>
            <a:r>
              <a:rPr lang="de-DE" altLang="de-DE" sz="1400" dirty="0" smtClean="0">
                <a:latin typeface="Arial" charset="0"/>
              </a:rPr>
              <a:t>, </a:t>
            </a:r>
            <a:r>
              <a:rPr lang="de-DE" altLang="de-DE" sz="1400" dirty="0" err="1" smtClean="0">
                <a:latin typeface="Arial" charset="0"/>
              </a:rPr>
              <a:t>whereas</a:t>
            </a:r>
            <a:r>
              <a:rPr lang="de-DE" altLang="de-DE" sz="1400" dirty="0" smtClean="0">
                <a:latin typeface="Arial" charset="0"/>
              </a:rPr>
              <a:t> Module 5 </a:t>
            </a:r>
            <a:r>
              <a:rPr lang="de-DE" altLang="de-DE" sz="1400" dirty="0" err="1" smtClean="0">
                <a:latin typeface="Arial" charset="0"/>
              </a:rPr>
              <a:t>repeats</a:t>
            </a:r>
            <a:r>
              <a:rPr lang="de-DE" altLang="de-DE" sz="1400" dirty="0" smtClean="0">
                <a:latin typeface="Arial" charset="0"/>
              </a:rPr>
              <a:t> </a:t>
            </a:r>
            <a:r>
              <a:rPr lang="de-DE" altLang="de-DE" sz="1400" dirty="0" err="1" smtClean="0">
                <a:latin typeface="Arial" charset="0"/>
              </a:rPr>
              <a:t>and</a:t>
            </a:r>
            <a:r>
              <a:rPr lang="de-DE" altLang="de-DE" sz="1400" dirty="0" smtClean="0">
                <a:latin typeface="Arial" charset="0"/>
              </a:rPr>
              <a:t> </a:t>
            </a:r>
            <a:r>
              <a:rPr lang="de-DE" altLang="de-DE" sz="1400" dirty="0" err="1" smtClean="0">
                <a:latin typeface="Arial" charset="0"/>
              </a:rPr>
              <a:t>applies</a:t>
            </a:r>
            <a:r>
              <a:rPr lang="de-DE" altLang="de-DE" sz="1400" dirty="0" smtClean="0">
                <a:latin typeface="Arial" charset="0"/>
              </a:rPr>
              <a:t> </a:t>
            </a:r>
            <a:r>
              <a:rPr lang="de-DE" altLang="de-DE" sz="1400" dirty="0" err="1" smtClean="0">
                <a:latin typeface="Arial" charset="0"/>
              </a:rPr>
              <a:t>the</a:t>
            </a:r>
            <a:r>
              <a:rPr lang="de-DE" altLang="de-DE" sz="1400" dirty="0" smtClean="0">
                <a:latin typeface="Arial" charset="0"/>
              </a:rPr>
              <a:t> </a:t>
            </a:r>
            <a:r>
              <a:rPr lang="de-DE" altLang="de-DE" sz="1400" dirty="0" err="1" smtClean="0">
                <a:latin typeface="Arial" charset="0"/>
              </a:rPr>
              <a:t>content</a:t>
            </a:r>
            <a:r>
              <a:rPr lang="de-DE" altLang="de-DE" sz="1400" dirty="0" smtClean="0">
                <a:latin typeface="Arial" charset="0"/>
              </a:rPr>
              <a:t> </a:t>
            </a:r>
            <a:r>
              <a:rPr lang="de-DE" altLang="de-DE" sz="1400" dirty="0" err="1" smtClean="0">
                <a:latin typeface="Arial" charset="0"/>
              </a:rPr>
              <a:t>of</a:t>
            </a:r>
            <a:r>
              <a:rPr lang="de-DE" altLang="de-DE" sz="1400" dirty="0" smtClean="0">
                <a:latin typeface="Arial" charset="0"/>
              </a:rPr>
              <a:t> Modules 2 </a:t>
            </a:r>
            <a:r>
              <a:rPr lang="de-DE" altLang="de-DE" sz="1400" dirty="0" err="1" smtClean="0">
                <a:latin typeface="Arial" charset="0"/>
              </a:rPr>
              <a:t>to</a:t>
            </a:r>
            <a:r>
              <a:rPr lang="de-DE" altLang="de-DE" sz="1400" dirty="0" smtClean="0">
                <a:latin typeface="Arial" charset="0"/>
              </a:rPr>
              <a:t> 4.</a:t>
            </a:r>
          </a:p>
          <a:p>
            <a:endParaRPr lang="de-DE" altLang="de-DE" sz="1400" dirty="0" smtClean="0">
              <a:latin typeface="Arial" charset="0"/>
            </a:endParaRPr>
          </a:p>
          <a:p>
            <a:pPr eaLnBrk="1" hangingPunct="1"/>
            <a:endParaRPr lang="en-GB" altLang="de-DE"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b="1" i="1" dirty="0" err="1" smtClean="0">
                <a:latin typeface="Arial" charset="0"/>
              </a:rPr>
              <a:t>Ergonomics</a:t>
            </a:r>
            <a:r>
              <a:rPr lang="de-DE" altLang="de-DE" b="1" i="1" dirty="0" smtClean="0">
                <a:latin typeface="Arial" charset="0"/>
              </a:rPr>
              <a:t> </a:t>
            </a:r>
            <a:r>
              <a:rPr lang="de-DE" altLang="de-DE" b="1" i="1" dirty="0" err="1" smtClean="0">
                <a:latin typeface="Arial" charset="0"/>
              </a:rPr>
              <a:t>is</a:t>
            </a:r>
            <a:r>
              <a:rPr lang="de-DE" altLang="de-DE" b="1" i="1" dirty="0" smtClean="0">
                <a:latin typeface="Arial" charset="0"/>
              </a:rPr>
              <a:t> </a:t>
            </a:r>
            <a:r>
              <a:rPr lang="de-DE" altLang="de-DE" b="1" i="1" dirty="0" err="1" smtClean="0">
                <a:latin typeface="Arial" charset="0"/>
              </a:rPr>
              <a:t>most</a:t>
            </a:r>
            <a:r>
              <a:rPr lang="de-DE" altLang="de-DE" b="1" i="1" dirty="0" smtClean="0">
                <a:latin typeface="Arial" charset="0"/>
              </a:rPr>
              <a:t> </a:t>
            </a:r>
            <a:r>
              <a:rPr lang="de-DE" altLang="de-DE" b="1" i="1" dirty="0" err="1" smtClean="0">
                <a:latin typeface="Arial" charset="0"/>
              </a:rPr>
              <a:t>effective</a:t>
            </a:r>
            <a:r>
              <a:rPr lang="de-DE" altLang="de-DE" b="1" i="1" dirty="0" smtClean="0">
                <a:latin typeface="Arial" charset="0"/>
              </a:rPr>
              <a:t> as a </a:t>
            </a:r>
            <a:r>
              <a:rPr lang="de-DE" altLang="de-DE" b="1" i="1" dirty="0" err="1" smtClean="0">
                <a:latin typeface="Arial" charset="0"/>
              </a:rPr>
              <a:t>marketing</a:t>
            </a:r>
            <a:r>
              <a:rPr lang="de-DE" altLang="de-DE" b="1" i="1" dirty="0" smtClean="0">
                <a:latin typeface="Arial" charset="0"/>
              </a:rPr>
              <a:t> </a:t>
            </a:r>
            <a:r>
              <a:rPr lang="de-DE" altLang="de-DE" b="1" i="1" dirty="0" err="1" smtClean="0">
                <a:latin typeface="Arial" charset="0"/>
              </a:rPr>
              <a:t>argument</a:t>
            </a:r>
            <a:r>
              <a:rPr lang="de-DE" altLang="de-DE" b="1" i="1" dirty="0" smtClean="0">
                <a:latin typeface="Arial" charset="0"/>
              </a:rPr>
              <a:t> </a:t>
            </a:r>
            <a:r>
              <a:rPr lang="de-DE" altLang="de-DE" b="1" i="1" dirty="0" err="1" smtClean="0">
                <a:latin typeface="Arial" charset="0"/>
              </a:rPr>
              <a:t>when</a:t>
            </a:r>
            <a:r>
              <a:rPr lang="de-DE" altLang="de-DE" b="1" i="1" dirty="0" smtClean="0">
                <a:latin typeface="Arial" charset="0"/>
              </a:rPr>
              <a:t> </a:t>
            </a:r>
            <a:r>
              <a:rPr lang="de-DE" altLang="de-DE" b="1" i="1" dirty="0" err="1" smtClean="0">
                <a:latin typeface="Arial" charset="0"/>
              </a:rPr>
              <a:t>the</a:t>
            </a:r>
            <a:r>
              <a:rPr lang="de-DE" altLang="de-DE" b="1" i="1" dirty="0" smtClean="0">
                <a:latin typeface="Arial" charset="0"/>
              </a:rPr>
              <a:t> </a:t>
            </a:r>
            <a:r>
              <a:rPr lang="de-DE" altLang="de-DE" b="1" i="1" dirty="0" err="1" smtClean="0">
                <a:latin typeface="Arial" charset="0"/>
              </a:rPr>
              <a:t>purchasers</a:t>
            </a:r>
            <a:r>
              <a:rPr lang="de-DE" altLang="de-DE" b="1" i="1" dirty="0" smtClean="0">
                <a:latin typeface="Arial" charset="0"/>
              </a:rPr>
              <a:t> and end </a:t>
            </a:r>
            <a:r>
              <a:rPr lang="de-DE" altLang="de-DE" b="1" i="1" dirty="0" err="1" smtClean="0">
                <a:latin typeface="Arial" charset="0"/>
              </a:rPr>
              <a:t>users</a:t>
            </a:r>
            <a:r>
              <a:rPr lang="de-DE" altLang="de-DE" b="1" i="1" dirty="0" smtClean="0">
                <a:latin typeface="Arial" charset="0"/>
              </a:rPr>
              <a:t> </a:t>
            </a:r>
            <a:r>
              <a:rPr lang="de-DE" altLang="de-DE" b="1" i="1" dirty="0" err="1" smtClean="0">
                <a:latin typeface="Arial" charset="0"/>
              </a:rPr>
              <a:t>are</a:t>
            </a:r>
            <a:r>
              <a:rPr lang="de-DE" altLang="de-DE" b="1" i="1" dirty="0" smtClean="0">
                <a:latin typeface="Arial" charset="0"/>
              </a:rPr>
              <a:t> </a:t>
            </a:r>
            <a:r>
              <a:rPr lang="de-DE" altLang="de-DE" b="1" i="1" dirty="0" err="1" smtClean="0">
                <a:latin typeface="Arial" charset="0"/>
              </a:rPr>
              <a:t>one</a:t>
            </a:r>
            <a:r>
              <a:rPr lang="de-DE" altLang="de-DE" b="1" i="1" dirty="0" smtClean="0">
                <a:latin typeface="Arial" charset="0"/>
              </a:rPr>
              <a:t> and </a:t>
            </a:r>
            <a:r>
              <a:rPr lang="de-DE" altLang="de-DE" b="1" i="1" dirty="0" err="1" smtClean="0">
                <a:latin typeface="Arial" charset="0"/>
              </a:rPr>
              <a:t>the</a:t>
            </a:r>
            <a:r>
              <a:rPr lang="de-DE" altLang="de-DE" b="1" i="1" dirty="0" smtClean="0">
                <a:latin typeface="Arial" charset="0"/>
              </a:rPr>
              <a:t> same</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11</a:t>
            </a:fld>
            <a:endParaRPr lang="de-DE" altLang="de-DE"/>
          </a:p>
        </p:txBody>
      </p:sp>
    </p:spTree>
    <p:extLst>
      <p:ext uri="{BB962C8B-B14F-4D97-AF65-F5344CB8AC3E}">
        <p14:creationId xmlns:p14="http://schemas.microsoft.com/office/powerpoint/2010/main" val="237986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If</a:t>
            </a:r>
            <a:r>
              <a:rPr lang="de-DE" altLang="de-DE" dirty="0" smtClean="0">
                <a:latin typeface="Arial" charset="0"/>
              </a:rPr>
              <a:t> </a:t>
            </a:r>
            <a:r>
              <a:rPr lang="de-DE" altLang="de-DE" dirty="0" err="1" smtClean="0">
                <a:latin typeface="Arial" charset="0"/>
              </a:rPr>
              <a:t>ergonomics</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considered</a:t>
            </a:r>
            <a:r>
              <a:rPr lang="de-DE" altLang="de-DE" dirty="0" smtClean="0">
                <a:latin typeface="Arial" charset="0"/>
              </a:rPr>
              <a:t> </a:t>
            </a:r>
            <a:r>
              <a:rPr lang="de-DE" altLang="de-DE" dirty="0" err="1" smtClean="0">
                <a:latin typeface="Arial" charset="0"/>
              </a:rPr>
              <a:t>from</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outset</a:t>
            </a:r>
            <a:r>
              <a:rPr lang="de-DE" altLang="de-DE" dirty="0" smtClean="0">
                <a:latin typeface="Arial" charset="0"/>
              </a:rPr>
              <a:t> of </a:t>
            </a:r>
            <a:r>
              <a:rPr lang="de-DE" altLang="de-DE" dirty="0" err="1" smtClean="0">
                <a:latin typeface="Arial" charset="0"/>
              </a:rPr>
              <a:t>planning</a:t>
            </a:r>
            <a:r>
              <a:rPr lang="de-DE" altLang="de-DE" dirty="0" smtClean="0">
                <a:latin typeface="Arial" charset="0"/>
              </a:rPr>
              <a:t> of a </a:t>
            </a:r>
            <a:r>
              <a:rPr lang="de-DE" altLang="de-DE" dirty="0" err="1" smtClean="0">
                <a:latin typeface="Arial" charset="0"/>
              </a:rPr>
              <a:t>new</a:t>
            </a:r>
            <a:r>
              <a:rPr lang="de-DE" altLang="de-DE" dirty="0" smtClean="0">
                <a:latin typeface="Arial" charset="0"/>
              </a:rPr>
              <a:t> </a:t>
            </a:r>
            <a:r>
              <a:rPr lang="de-DE" altLang="de-DE" dirty="0" err="1" smtClean="0">
                <a:latin typeface="Arial" charset="0"/>
              </a:rPr>
              <a:t>development</a:t>
            </a:r>
            <a:r>
              <a:rPr lang="de-DE" altLang="de-DE" dirty="0" smtClean="0">
                <a:latin typeface="Arial" charset="0"/>
              </a:rPr>
              <a:t>, potential </a:t>
            </a:r>
            <a:r>
              <a:rPr lang="de-DE" altLang="de-DE" dirty="0" err="1" smtClean="0">
                <a:latin typeface="Arial" charset="0"/>
              </a:rPr>
              <a:t>errors</a:t>
            </a:r>
            <a:r>
              <a:rPr lang="de-DE" altLang="de-DE" dirty="0" smtClean="0">
                <a:latin typeface="Arial" charset="0"/>
              </a:rPr>
              <a:t> in </a:t>
            </a:r>
            <a:r>
              <a:rPr lang="de-DE" altLang="de-DE" dirty="0" err="1" smtClean="0">
                <a:latin typeface="Arial" charset="0"/>
              </a:rPr>
              <a:t>development</a:t>
            </a:r>
            <a:r>
              <a:rPr lang="de-DE" altLang="de-DE" dirty="0" smtClean="0">
                <a:latin typeface="Arial" charset="0"/>
              </a:rPr>
              <a:t> </a:t>
            </a:r>
            <a:r>
              <a:rPr lang="de-DE" altLang="de-DE" dirty="0" err="1" smtClean="0">
                <a:latin typeface="Arial" charset="0"/>
              </a:rPr>
              <a:t>can</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avoided</a:t>
            </a:r>
            <a:r>
              <a:rPr lang="de-DE" altLang="de-DE" dirty="0" smtClean="0">
                <a:latin typeface="Arial" charset="0"/>
              </a:rPr>
              <a:t> </a:t>
            </a:r>
            <a:r>
              <a:rPr lang="de-DE" altLang="de-DE" dirty="0" err="1" smtClean="0">
                <a:latin typeface="Arial" charset="0"/>
              </a:rPr>
              <a:t>which</a:t>
            </a:r>
            <a:r>
              <a:rPr lang="de-DE" altLang="de-DE" dirty="0" smtClean="0">
                <a:latin typeface="Arial" charset="0"/>
              </a:rPr>
              <a:t> </a:t>
            </a:r>
            <a:r>
              <a:rPr lang="de-DE" altLang="de-DE" dirty="0" err="1" smtClean="0">
                <a:latin typeface="Arial" charset="0"/>
              </a:rPr>
              <a:t>would</a:t>
            </a:r>
            <a:r>
              <a:rPr lang="de-DE" altLang="de-DE" dirty="0" smtClean="0">
                <a:latin typeface="Arial" charset="0"/>
              </a:rPr>
              <a:t> </a:t>
            </a:r>
            <a:r>
              <a:rPr lang="de-DE" altLang="de-DE" dirty="0" err="1" smtClean="0">
                <a:latin typeface="Arial" charset="0"/>
              </a:rPr>
              <a:t>lead</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either</a:t>
            </a:r>
            <a:r>
              <a:rPr lang="de-DE" altLang="de-DE" dirty="0" smtClean="0">
                <a:latin typeface="Arial" charset="0"/>
              </a:rPr>
              <a:t> </a:t>
            </a:r>
            <a:r>
              <a:rPr lang="de-DE" altLang="de-DE" dirty="0" err="1" smtClean="0">
                <a:latin typeface="Arial" charset="0"/>
              </a:rPr>
              <a:t>incalculable</a:t>
            </a:r>
            <a:r>
              <a:rPr lang="de-DE" altLang="de-DE" dirty="0" smtClean="0">
                <a:latin typeface="Arial" charset="0"/>
              </a:rPr>
              <a:t> </a:t>
            </a:r>
            <a:r>
              <a:rPr lang="de-DE" altLang="de-DE" dirty="0" err="1" smtClean="0">
                <a:latin typeface="Arial" charset="0"/>
              </a:rPr>
              <a:t>secondary</a:t>
            </a:r>
            <a:r>
              <a:rPr lang="de-DE" altLang="de-DE" dirty="0" smtClean="0">
                <a:latin typeface="Arial" charset="0"/>
              </a:rPr>
              <a:t> </a:t>
            </a:r>
            <a:r>
              <a:rPr lang="de-DE" altLang="de-DE" dirty="0" err="1" smtClean="0">
                <a:latin typeface="Arial" charset="0"/>
              </a:rPr>
              <a:t>costs</a:t>
            </a:r>
            <a:r>
              <a:rPr lang="de-DE" altLang="de-DE" dirty="0" smtClean="0">
                <a:latin typeface="Arial" charset="0"/>
              </a:rPr>
              <a:t> </a:t>
            </a:r>
            <a:r>
              <a:rPr lang="de-DE" altLang="de-DE" dirty="0" err="1" smtClean="0">
                <a:latin typeface="Arial" charset="0"/>
              </a:rPr>
              <a:t>or</a:t>
            </a:r>
            <a:r>
              <a:rPr lang="de-DE" altLang="de-DE" dirty="0" smtClean="0">
                <a:latin typeface="Arial" charset="0"/>
              </a:rPr>
              <a:t> </a:t>
            </a:r>
            <a:r>
              <a:rPr lang="de-DE" altLang="de-DE" dirty="0" err="1" smtClean="0">
                <a:latin typeface="Arial" charset="0"/>
              </a:rPr>
              <a:t>above-average</a:t>
            </a:r>
            <a:r>
              <a:rPr lang="de-DE" altLang="de-DE" dirty="0" smtClean="0">
                <a:latin typeface="Arial" charset="0"/>
              </a:rPr>
              <a:t> </a:t>
            </a:r>
            <a:r>
              <a:rPr lang="de-DE" altLang="de-DE" dirty="0" err="1" smtClean="0">
                <a:latin typeface="Arial" charset="0"/>
              </a:rPr>
              <a:t>stresses</a:t>
            </a:r>
            <a:r>
              <a:rPr lang="de-DE" altLang="de-DE" dirty="0" smtClean="0">
                <a:latin typeface="Arial" charset="0"/>
              </a:rPr>
              <a:t> upon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workers</a:t>
            </a:r>
            <a:r>
              <a:rPr lang="de-DE" altLang="de-DE" dirty="0" smtClean="0">
                <a:latin typeface="Arial" charset="0"/>
              </a:rPr>
              <a:t>. This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one</a:t>
            </a:r>
            <a:r>
              <a:rPr lang="de-DE" altLang="de-DE" dirty="0" smtClean="0">
                <a:latin typeface="Arial" charset="0"/>
              </a:rPr>
              <a:t> </a:t>
            </a:r>
            <a:r>
              <a:rPr lang="de-DE" altLang="de-DE" dirty="0" err="1" smtClean="0">
                <a:latin typeface="Arial" charset="0"/>
              </a:rPr>
              <a:t>reason</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development</a:t>
            </a:r>
            <a:r>
              <a:rPr lang="de-DE" altLang="de-DE" dirty="0" smtClean="0">
                <a:latin typeface="Arial" charset="0"/>
              </a:rPr>
              <a:t> of </a:t>
            </a:r>
            <a:r>
              <a:rPr lang="de-DE" altLang="de-DE" dirty="0" err="1" smtClean="0">
                <a:latin typeface="Arial" charset="0"/>
              </a:rPr>
              <a:t>these</a:t>
            </a:r>
            <a:r>
              <a:rPr lang="de-DE" altLang="de-DE" dirty="0" smtClean="0">
                <a:latin typeface="Arial" charset="0"/>
              </a:rPr>
              <a:t> </a:t>
            </a:r>
            <a:r>
              <a:rPr lang="de-DE" altLang="de-DE" dirty="0" err="1" smtClean="0">
                <a:latin typeface="Arial" charset="0"/>
              </a:rPr>
              <a:t>tuition</a:t>
            </a:r>
            <a:r>
              <a:rPr lang="de-DE" altLang="de-DE" dirty="0" smtClean="0">
                <a:latin typeface="Arial" charset="0"/>
              </a:rPr>
              <a:t> </a:t>
            </a:r>
            <a:r>
              <a:rPr lang="de-DE" altLang="de-DE" dirty="0" err="1" smtClean="0">
                <a:latin typeface="Arial" charset="0"/>
              </a:rPr>
              <a:t>materials</a:t>
            </a:r>
            <a:r>
              <a:rPr lang="de-DE" altLang="de-DE" dirty="0" smtClean="0">
                <a:latin typeface="Arial" charset="0"/>
              </a:rPr>
              <a:t>. </a:t>
            </a:r>
            <a:r>
              <a:rPr lang="de-DE" altLang="de-DE" dirty="0" err="1" smtClean="0">
                <a:latin typeface="Arial" charset="0"/>
              </a:rPr>
              <a:t>Respecting</a:t>
            </a:r>
            <a:r>
              <a:rPr lang="de-DE" altLang="de-DE" dirty="0" smtClean="0">
                <a:latin typeface="Arial" charset="0"/>
              </a:rPr>
              <a:t> of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a:t>
            </a:r>
            <a:r>
              <a:rPr lang="de-DE" altLang="de-DE" dirty="0" err="1" smtClean="0">
                <a:latin typeface="Arial" charset="0"/>
              </a:rPr>
              <a:t>benchmarks</a:t>
            </a:r>
            <a:r>
              <a:rPr lang="de-DE" altLang="de-DE" dirty="0" smtClean="0">
                <a:latin typeface="Arial" charset="0"/>
              </a:rPr>
              <a:t> </a:t>
            </a:r>
            <a:r>
              <a:rPr lang="de-DE" altLang="de-DE" dirty="0" err="1" smtClean="0">
                <a:latin typeface="Arial" charset="0"/>
              </a:rPr>
              <a:t>set</a:t>
            </a:r>
            <a:r>
              <a:rPr lang="de-DE" altLang="de-DE" dirty="0" smtClean="0">
                <a:latin typeface="Arial" charset="0"/>
              </a:rPr>
              <a:t> out in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standards</a:t>
            </a:r>
            <a:r>
              <a:rPr lang="de-DE" altLang="de-DE" dirty="0" smtClean="0">
                <a:latin typeface="Arial" charset="0"/>
              </a:rPr>
              <a:t> </a:t>
            </a:r>
            <a:r>
              <a:rPr lang="de-DE" altLang="de-DE" dirty="0" err="1" smtClean="0">
                <a:latin typeface="Arial" charset="0"/>
              </a:rPr>
              <a:t>avoids</a:t>
            </a:r>
            <a:r>
              <a:rPr lang="de-DE" altLang="de-DE" dirty="0" smtClean="0">
                <a:latin typeface="Arial" charset="0"/>
              </a:rPr>
              <a:t> such negative </a:t>
            </a:r>
            <a:r>
              <a:rPr lang="de-DE" altLang="de-DE" dirty="0" err="1" smtClean="0">
                <a:latin typeface="Arial" charset="0"/>
              </a:rPr>
              <a:t>consequences</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companies</a:t>
            </a:r>
            <a:r>
              <a:rPr lang="de-DE" altLang="de-DE" dirty="0" smtClean="0">
                <a:latin typeface="Arial" charset="0"/>
              </a:rPr>
              <a:t> and </a:t>
            </a:r>
            <a:r>
              <a:rPr lang="de-DE" altLang="de-DE" dirty="0" err="1" smtClean="0">
                <a:latin typeface="Arial" charset="0"/>
              </a:rPr>
              <a:t>users</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b="1" i="1" dirty="0" smtClean="0">
                <a:latin typeface="Arial" charset="0"/>
              </a:rPr>
              <a:t>Standards </a:t>
            </a:r>
            <a:r>
              <a:rPr lang="de-DE" altLang="de-DE" b="1" i="1" dirty="0" err="1" smtClean="0">
                <a:latin typeface="Arial" charset="0"/>
              </a:rPr>
              <a:t>are</a:t>
            </a:r>
            <a:r>
              <a:rPr lang="de-DE" altLang="de-DE" b="1" i="1" dirty="0" smtClean="0">
                <a:latin typeface="Arial" charset="0"/>
              </a:rPr>
              <a:t> </a:t>
            </a:r>
            <a:r>
              <a:rPr lang="de-DE" altLang="de-DE" b="1" i="1" dirty="0" err="1" smtClean="0">
                <a:latin typeface="Arial" charset="0"/>
              </a:rPr>
              <a:t>part</a:t>
            </a:r>
            <a:r>
              <a:rPr lang="de-DE" altLang="de-DE" b="1" i="1" dirty="0" smtClean="0">
                <a:latin typeface="Arial" charset="0"/>
              </a:rPr>
              <a:t> of </a:t>
            </a:r>
            <a:r>
              <a:rPr lang="de-DE" altLang="de-DE" b="1" i="1" dirty="0" err="1" smtClean="0">
                <a:latin typeface="Arial" charset="0"/>
              </a:rPr>
              <a:t>prospective</a:t>
            </a:r>
            <a:r>
              <a:rPr lang="de-DE" altLang="de-DE" b="1" i="1" dirty="0" smtClean="0">
                <a:latin typeface="Arial" charset="0"/>
              </a:rPr>
              <a:t> </a:t>
            </a:r>
            <a:r>
              <a:rPr lang="de-DE" altLang="de-DE" b="1" i="1" dirty="0" err="1" smtClean="0">
                <a:latin typeface="Arial" charset="0"/>
              </a:rPr>
              <a:t>ergonomics</a:t>
            </a:r>
            <a:r>
              <a:rPr lang="de-DE" altLang="de-DE" b="1" i="1" dirty="0" smtClean="0">
                <a:latin typeface="Arial" charset="0"/>
              </a:rPr>
              <a:t>. </a:t>
            </a:r>
          </a:p>
          <a:p>
            <a:endParaRPr lang="de-DE" dirty="0" smtClean="0">
              <a:latin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12</a:t>
            </a:fld>
            <a:endParaRPr lang="de-DE" altLang="de-DE"/>
          </a:p>
        </p:txBody>
      </p:sp>
    </p:spTree>
    <p:extLst>
      <p:ext uri="{BB962C8B-B14F-4D97-AF65-F5344CB8AC3E}">
        <p14:creationId xmlns:p14="http://schemas.microsoft.com/office/powerpoint/2010/main" val="414676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On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left</a:t>
            </a:r>
            <a:r>
              <a:rPr lang="de-DE" altLang="de-DE" dirty="0" smtClean="0">
                <a:latin typeface="Arial" charset="0"/>
              </a:rPr>
              <a:t>-hand </a:t>
            </a:r>
            <a:r>
              <a:rPr lang="de-DE" altLang="de-DE" dirty="0" err="1" smtClean="0">
                <a:latin typeface="Arial" charset="0"/>
              </a:rPr>
              <a:t>side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methodology</a:t>
            </a:r>
            <a:r>
              <a:rPr lang="de-DE" altLang="de-DE" dirty="0" smtClean="0">
                <a:latin typeface="Arial" charset="0"/>
              </a:rPr>
              <a:t> </a:t>
            </a:r>
            <a:r>
              <a:rPr lang="de-DE" altLang="de-DE" dirty="0" err="1" smtClean="0">
                <a:latin typeface="Arial" charset="0"/>
              </a:rPr>
              <a:t>to</a:t>
            </a:r>
            <a:r>
              <a:rPr lang="de-DE" altLang="de-DE" dirty="0" smtClean="0">
                <a:latin typeface="Arial" charset="0"/>
              </a:rPr>
              <a:t> VDI 2222 Blatt 1 „ Konstruktionsmethodik - Methodisches Entwickeln von Lösungsprinzipien“, </a:t>
            </a:r>
            <a:r>
              <a:rPr lang="de-DE" altLang="de-DE" dirty="0" err="1" smtClean="0">
                <a:latin typeface="Arial" charset="0"/>
              </a:rPr>
              <a:t>employed</a:t>
            </a:r>
            <a:r>
              <a:rPr lang="de-DE" altLang="de-DE" dirty="0" smtClean="0">
                <a:latin typeface="Arial" charset="0"/>
              </a:rPr>
              <a:t> in </a:t>
            </a:r>
            <a:r>
              <a:rPr lang="de-DE" altLang="de-DE" dirty="0" err="1" smtClean="0">
                <a:latin typeface="Arial" charset="0"/>
              </a:rPr>
              <a:t>many</a:t>
            </a:r>
            <a:r>
              <a:rPr lang="de-DE" altLang="de-DE" dirty="0" smtClean="0">
                <a:latin typeface="Arial" charset="0"/>
              </a:rPr>
              <a:t> </a:t>
            </a:r>
            <a:r>
              <a:rPr lang="de-DE" altLang="de-DE" dirty="0" err="1" smtClean="0">
                <a:latin typeface="Arial" charset="0"/>
              </a:rPr>
              <a:t>cases</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development</a:t>
            </a:r>
            <a:r>
              <a:rPr lang="de-DE" altLang="de-DE" dirty="0" smtClean="0">
                <a:latin typeface="Arial" charset="0"/>
              </a:rPr>
              <a:t> </a:t>
            </a:r>
            <a:r>
              <a:rPr lang="de-DE" altLang="de-DE" dirty="0" err="1" smtClean="0">
                <a:latin typeface="Arial" charset="0"/>
              </a:rPr>
              <a:t>processes</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shown</a:t>
            </a:r>
            <a:r>
              <a:rPr lang="de-DE" altLang="de-DE" dirty="0" smtClean="0">
                <a:latin typeface="Arial" charset="0"/>
              </a:rPr>
              <a:t>. </a:t>
            </a:r>
          </a:p>
          <a:p>
            <a:pPr eaLnBrk="1" hangingPunct="1"/>
            <a:r>
              <a:rPr lang="de-DE" altLang="de-DE" dirty="0" smtClean="0">
                <a:latin typeface="Arial" charset="0"/>
              </a:rPr>
              <a:t>The </a:t>
            </a:r>
            <a:r>
              <a:rPr lang="de-DE" altLang="de-DE" dirty="0" err="1" smtClean="0">
                <a:latin typeface="Arial" charset="0"/>
              </a:rPr>
              <a:t>elements</a:t>
            </a:r>
            <a:r>
              <a:rPr lang="de-DE" altLang="de-DE" dirty="0" smtClean="0">
                <a:latin typeface="Arial" charset="0"/>
              </a:rPr>
              <a:t> on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right</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blue</a:t>
            </a:r>
            <a:r>
              <a:rPr lang="de-DE" altLang="de-DE" dirty="0" smtClean="0">
                <a:latin typeface="Arial" charset="0"/>
              </a:rPr>
              <a:t> </a:t>
            </a:r>
            <a:r>
              <a:rPr lang="de-DE" altLang="de-DE" dirty="0" err="1" smtClean="0">
                <a:latin typeface="Arial" charset="0"/>
              </a:rPr>
              <a:t>background</a:t>
            </a:r>
            <a:r>
              <a:rPr lang="de-DE" altLang="de-DE" dirty="0" smtClean="0">
                <a:latin typeface="Arial" charset="0"/>
              </a:rPr>
              <a:t> </a:t>
            </a:r>
            <a:r>
              <a:rPr lang="de-DE" altLang="de-DE" dirty="0" err="1" smtClean="0">
                <a:latin typeface="Arial" charset="0"/>
              </a:rPr>
              <a:t>show</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procedure</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to</a:t>
            </a:r>
            <a:r>
              <a:rPr lang="de-DE" altLang="de-DE" dirty="0" smtClean="0">
                <a:latin typeface="Arial" charset="0"/>
              </a:rPr>
              <a:t> EN 614 -1 </a:t>
            </a:r>
            <a:r>
              <a:rPr lang="de-DE" altLang="de-DE" dirty="0" err="1" smtClean="0">
                <a:latin typeface="Arial" charset="0"/>
              </a:rPr>
              <a:t>Safety</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principles</a:t>
            </a:r>
            <a:r>
              <a:rPr lang="de-DE" altLang="de-DE" dirty="0" smtClean="0">
                <a:latin typeface="Arial" charset="0"/>
              </a:rPr>
              <a:t> - Part 1: </a:t>
            </a:r>
            <a:r>
              <a:rPr lang="de-DE" altLang="de-DE" dirty="0" err="1" smtClean="0">
                <a:latin typeface="Arial" charset="0"/>
              </a:rPr>
              <a:t>Terminology</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general</a:t>
            </a:r>
            <a:r>
              <a:rPr lang="de-DE" altLang="de-DE" dirty="0" smtClean="0">
                <a:latin typeface="Arial" charset="0"/>
              </a:rPr>
              <a:t> </a:t>
            </a:r>
            <a:r>
              <a:rPr lang="de-DE" altLang="de-DE" dirty="0" err="1" smtClean="0">
                <a:latin typeface="Arial" charset="0"/>
              </a:rPr>
              <a:t>principles</a:t>
            </a:r>
            <a:r>
              <a:rPr lang="de-DE" altLang="de-DE" dirty="0" smtClean="0">
                <a:latin typeface="Arial" charset="0"/>
              </a:rPr>
              <a:t> . </a:t>
            </a:r>
          </a:p>
          <a:p>
            <a:pPr eaLnBrk="1" hangingPunct="1"/>
            <a:r>
              <a:rPr lang="de-DE" altLang="de-DE" dirty="0" smtClean="0">
                <a:latin typeface="Arial" charset="0"/>
              </a:rPr>
              <a:t>This </a:t>
            </a:r>
            <a:r>
              <a:rPr lang="de-DE" altLang="de-DE" dirty="0" err="1" smtClean="0">
                <a:latin typeface="Arial" charset="0"/>
              </a:rPr>
              <a:t>shows</a:t>
            </a:r>
            <a:r>
              <a:rPr lang="de-DE" altLang="de-DE" dirty="0" smtClean="0">
                <a:latin typeface="Arial" charset="0"/>
              </a:rPr>
              <a:t> </a:t>
            </a:r>
            <a:r>
              <a:rPr lang="de-DE" altLang="de-DE" dirty="0" err="1" smtClean="0">
                <a:latin typeface="Arial" charset="0"/>
              </a:rPr>
              <a:t>that</a:t>
            </a:r>
            <a:r>
              <a:rPr lang="de-DE" altLang="de-DE" dirty="0" smtClean="0">
                <a:latin typeface="Arial" charset="0"/>
              </a:rPr>
              <a:t> </a:t>
            </a:r>
            <a:r>
              <a:rPr lang="de-DE" altLang="de-DE" dirty="0" err="1" smtClean="0">
                <a:latin typeface="Arial" charset="0"/>
              </a:rPr>
              <a:t>integration</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requirements</a:t>
            </a:r>
            <a:r>
              <a:rPr lang="de-DE" altLang="de-DE" dirty="0" smtClean="0">
                <a:latin typeface="Arial" charset="0"/>
              </a:rPr>
              <a:t> </a:t>
            </a:r>
            <a:r>
              <a:rPr lang="de-DE" altLang="de-DE" dirty="0" err="1" smtClean="0">
                <a:latin typeface="Arial" charset="0"/>
              </a:rPr>
              <a:t>into</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development</a:t>
            </a:r>
            <a:r>
              <a:rPr lang="de-DE" altLang="de-DE" dirty="0" smtClean="0">
                <a:latin typeface="Arial" charset="0"/>
              </a:rPr>
              <a:t> </a:t>
            </a:r>
            <a:r>
              <a:rPr lang="de-DE" altLang="de-DE" dirty="0" err="1" smtClean="0">
                <a:latin typeface="Arial" charset="0"/>
              </a:rPr>
              <a:t>process</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possible</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does</a:t>
            </a:r>
            <a:r>
              <a:rPr lang="de-DE" altLang="de-DE" dirty="0" smtClean="0">
                <a:latin typeface="Arial" charset="0"/>
              </a:rPr>
              <a:t> not </a:t>
            </a:r>
            <a:r>
              <a:rPr lang="de-DE" altLang="de-DE" dirty="0" err="1" smtClean="0">
                <a:latin typeface="Arial" charset="0"/>
              </a:rPr>
              <a:t>present</a:t>
            </a:r>
            <a:r>
              <a:rPr lang="de-DE" altLang="de-DE" dirty="0" smtClean="0">
                <a:latin typeface="Arial" charset="0"/>
              </a:rPr>
              <a:t> </a:t>
            </a:r>
            <a:r>
              <a:rPr lang="de-DE" altLang="de-DE" dirty="0" err="1" smtClean="0">
                <a:latin typeface="Arial" charset="0"/>
              </a:rPr>
              <a:t>difficulties</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dirty="0" smtClean="0">
                <a:latin typeface="Arial" charset="0"/>
              </a:rPr>
              <a:t>Note: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issue</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ergonomics</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considered</a:t>
            </a:r>
            <a:r>
              <a:rPr lang="de-DE" altLang="de-DE" dirty="0" smtClean="0">
                <a:latin typeface="Arial" charset="0"/>
              </a:rPr>
              <a:t> </a:t>
            </a:r>
            <a:r>
              <a:rPr lang="de-DE" altLang="de-DE" dirty="0" err="1" smtClean="0">
                <a:latin typeface="Arial" charset="0"/>
              </a:rPr>
              <a:t>over</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entire</a:t>
            </a:r>
            <a:r>
              <a:rPr lang="de-DE" altLang="de-DE" dirty="0" smtClean="0">
                <a:latin typeface="Arial" charset="0"/>
              </a:rPr>
              <a:t> </a:t>
            </a:r>
            <a:r>
              <a:rPr lang="de-DE" altLang="de-DE" dirty="0" err="1" smtClean="0">
                <a:latin typeface="Arial" charset="0"/>
              </a:rPr>
              <a:t>product</a:t>
            </a:r>
            <a:r>
              <a:rPr lang="de-DE" altLang="de-DE" dirty="0" smtClean="0">
                <a:latin typeface="Arial" charset="0"/>
              </a:rPr>
              <a:t> </a:t>
            </a:r>
            <a:r>
              <a:rPr lang="de-DE" altLang="de-DE" dirty="0" err="1" smtClean="0">
                <a:latin typeface="Arial" charset="0"/>
              </a:rPr>
              <a:t>life-cycle</a:t>
            </a:r>
            <a:r>
              <a:rPr lang="de-DE" altLang="de-DE" dirty="0" smtClean="0">
                <a:latin typeface="Arial" charset="0"/>
              </a:rPr>
              <a:t>. This also </a:t>
            </a:r>
            <a:r>
              <a:rPr lang="de-DE" altLang="de-DE" dirty="0" err="1" smtClean="0">
                <a:latin typeface="Arial" charset="0"/>
              </a:rPr>
              <a:t>includes</a:t>
            </a:r>
            <a:r>
              <a:rPr lang="de-DE" altLang="de-DE" dirty="0" smtClean="0">
                <a:latin typeface="Arial" charset="0"/>
              </a:rPr>
              <a:t> </a:t>
            </a:r>
            <a:r>
              <a:rPr lang="de-DE" altLang="de-DE" i="1" dirty="0" err="1" smtClean="0">
                <a:latin typeface="Arial" charset="0"/>
              </a:rPr>
              <a:t>maintenance</a:t>
            </a:r>
            <a:r>
              <a:rPr lang="de-DE" altLang="de-DE" dirty="0" smtClean="0">
                <a:latin typeface="Arial" charset="0"/>
              </a:rPr>
              <a:t>, </a:t>
            </a:r>
            <a:r>
              <a:rPr lang="de-DE" altLang="de-DE" dirty="0" err="1" smtClean="0">
                <a:latin typeface="Arial" charset="0"/>
              </a:rPr>
              <a:t>repair</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recycling</a:t>
            </a:r>
            <a:r>
              <a:rPr lang="de-DE" altLang="de-DE" dirty="0" smtClean="0">
                <a:latin typeface="Arial" charset="0"/>
              </a:rPr>
              <a:t>/</a:t>
            </a:r>
            <a:r>
              <a:rPr lang="de-DE" altLang="de-DE" i="1" dirty="0" err="1" smtClean="0">
                <a:latin typeface="Arial" charset="0"/>
              </a:rPr>
              <a:t>disposal</a:t>
            </a:r>
            <a:r>
              <a:rPr lang="de-DE" altLang="de-DE" dirty="0" smtClean="0">
                <a:latin typeface="Arial" charset="0"/>
              </a:rPr>
              <a:t>. See also EN 60300-1 </a:t>
            </a:r>
            <a:r>
              <a:rPr lang="de-DE" altLang="de-DE" dirty="0" err="1" smtClean="0">
                <a:latin typeface="Arial" charset="0"/>
              </a:rPr>
              <a:t>Dependability</a:t>
            </a:r>
            <a:r>
              <a:rPr lang="de-DE" altLang="de-DE" dirty="0" smtClean="0">
                <a:latin typeface="Arial" charset="0"/>
              </a:rPr>
              <a:t> </a:t>
            </a:r>
            <a:r>
              <a:rPr lang="de-DE" altLang="de-DE" dirty="0" err="1" smtClean="0">
                <a:latin typeface="Arial" charset="0"/>
              </a:rPr>
              <a:t>management</a:t>
            </a:r>
            <a:r>
              <a:rPr lang="de-DE" altLang="de-DE" dirty="0" smtClean="0">
                <a:latin typeface="Arial" charset="0"/>
              </a:rPr>
              <a:t> - Part 1: </a:t>
            </a:r>
            <a:r>
              <a:rPr lang="de-DE" altLang="de-DE" dirty="0" err="1" smtClean="0">
                <a:latin typeface="Arial" charset="0"/>
              </a:rPr>
              <a:t>Dependability</a:t>
            </a:r>
            <a:r>
              <a:rPr lang="de-DE" altLang="de-DE" dirty="0" smtClean="0">
                <a:latin typeface="Arial" charset="0"/>
              </a:rPr>
              <a:t> </a:t>
            </a:r>
            <a:r>
              <a:rPr lang="de-DE" altLang="de-DE" dirty="0" err="1" smtClean="0">
                <a:latin typeface="Arial" charset="0"/>
              </a:rPr>
              <a:t>management</a:t>
            </a:r>
            <a:r>
              <a:rPr lang="de-DE" altLang="de-DE" dirty="0" smtClean="0">
                <a:latin typeface="Arial" charset="0"/>
              </a:rPr>
              <a:t> </a:t>
            </a:r>
            <a:r>
              <a:rPr lang="de-DE" altLang="de-DE" dirty="0" err="1" smtClean="0">
                <a:latin typeface="Arial" charset="0"/>
              </a:rPr>
              <a:t>systems</a:t>
            </a:r>
            <a:r>
              <a:rPr lang="de-DE" altLang="de-DE" dirty="0" smtClean="0">
                <a:latin typeface="Arial" charset="0"/>
              </a:rPr>
              <a:t> (IEC 60300-1) </a:t>
            </a:r>
            <a:r>
              <a:rPr lang="de-DE" altLang="de-DE" dirty="0" err="1" smtClean="0">
                <a:latin typeface="Arial" charset="0"/>
              </a:rPr>
              <a:t>and</a:t>
            </a:r>
            <a:r>
              <a:rPr lang="de-DE" altLang="de-DE" dirty="0" smtClean="0">
                <a:latin typeface="Arial" charset="0"/>
              </a:rPr>
              <a:t> EN 60300-2 et </a:t>
            </a:r>
            <a:r>
              <a:rPr lang="de-DE" altLang="de-DE" dirty="0" err="1" smtClean="0">
                <a:latin typeface="Arial" charset="0"/>
              </a:rPr>
              <a:t>seqq</a:t>
            </a:r>
            <a:r>
              <a:rPr lang="de-DE" altLang="de-DE"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14</a:t>
            </a:fld>
            <a:endParaRPr lang="de-DE" altLang="de-DE"/>
          </a:p>
        </p:txBody>
      </p:sp>
    </p:spTree>
    <p:extLst>
      <p:ext uri="{BB962C8B-B14F-4D97-AF65-F5344CB8AC3E}">
        <p14:creationId xmlns:p14="http://schemas.microsoft.com/office/powerpoint/2010/main" val="122013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procedures</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defined</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reference</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tasks</a:t>
            </a:r>
            <a:r>
              <a:rPr lang="de-DE" altLang="de-DE" dirty="0" smtClean="0">
                <a:latin typeface="Arial" charset="0"/>
              </a:rPr>
              <a:t>. The relevant </a:t>
            </a:r>
            <a:r>
              <a:rPr lang="de-DE" altLang="de-DE" dirty="0" err="1" smtClean="0">
                <a:latin typeface="Arial" charset="0"/>
              </a:rPr>
              <a:t>basic</a:t>
            </a:r>
            <a:r>
              <a:rPr lang="de-DE" altLang="de-DE" dirty="0" smtClean="0">
                <a:latin typeface="Arial" charset="0"/>
              </a:rPr>
              <a:t> </a:t>
            </a:r>
            <a:r>
              <a:rPr lang="de-DE" altLang="de-DE" dirty="0" err="1" smtClean="0">
                <a:latin typeface="Arial" charset="0"/>
              </a:rPr>
              <a:t>knowledge</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taught</a:t>
            </a:r>
            <a:r>
              <a:rPr lang="de-DE" altLang="de-DE" dirty="0" smtClean="0">
                <a:latin typeface="Arial" charset="0"/>
              </a:rPr>
              <a:t> in Modules 2 </a:t>
            </a:r>
            <a:r>
              <a:rPr lang="de-DE" altLang="de-DE" dirty="0" err="1" smtClean="0">
                <a:latin typeface="Arial" charset="0"/>
              </a:rPr>
              <a:t>to</a:t>
            </a:r>
            <a:r>
              <a:rPr lang="de-DE" altLang="de-DE" dirty="0" smtClean="0">
                <a:latin typeface="Arial" charset="0"/>
              </a:rPr>
              <a:t> 4.</a:t>
            </a:r>
          </a:p>
          <a:p>
            <a:pPr eaLnBrk="1" hangingPunct="1"/>
            <a:endParaRPr lang="de-DE" altLang="de-DE" dirty="0" smtClean="0">
              <a:latin typeface="Arial" charset="0"/>
            </a:endParaRPr>
          </a:p>
          <a:p>
            <a:pPr eaLnBrk="1" hangingPunct="1"/>
            <a:r>
              <a:rPr lang="de-DE" altLang="de-DE" b="1" dirty="0" smtClean="0">
                <a:latin typeface="Arial" charset="0"/>
              </a:rPr>
              <a:t>Reference </a:t>
            </a:r>
            <a:r>
              <a:rPr lang="de-DE" altLang="de-DE" b="1" dirty="0" err="1" smtClean="0">
                <a:latin typeface="Arial" charset="0"/>
              </a:rPr>
              <a:t>to</a:t>
            </a:r>
            <a:r>
              <a:rPr lang="de-DE" altLang="de-DE" b="1" dirty="0" smtClean="0">
                <a:latin typeface="Arial" charset="0"/>
              </a:rPr>
              <a:t> </a:t>
            </a:r>
            <a:r>
              <a:rPr lang="de-DE" altLang="de-DE" b="1" dirty="0" err="1" smtClean="0">
                <a:latin typeface="Arial" charset="0"/>
              </a:rPr>
              <a:t>risk</a:t>
            </a:r>
            <a:r>
              <a:rPr lang="de-DE" altLang="de-DE" b="1" dirty="0" smtClean="0">
                <a:latin typeface="Arial" charset="0"/>
              </a:rPr>
              <a:t> </a:t>
            </a:r>
            <a:r>
              <a:rPr lang="de-DE" altLang="de-DE" b="1" dirty="0" err="1" smtClean="0">
                <a:latin typeface="Arial" charset="0"/>
              </a:rPr>
              <a:t>assessment</a:t>
            </a:r>
            <a:r>
              <a:rPr lang="de-DE" altLang="de-DE" b="1" dirty="0" smtClean="0">
                <a:latin typeface="Arial" charset="0"/>
              </a:rPr>
              <a:t>:</a:t>
            </a:r>
          </a:p>
          <a:p>
            <a:pPr eaLnBrk="1" hangingPunct="1"/>
            <a:r>
              <a:rPr lang="de-DE" altLang="de-DE" dirty="0" smtClean="0">
                <a:latin typeface="Arial" charset="0"/>
              </a:rPr>
              <a:t>EN ISO 12100 </a:t>
            </a:r>
            <a:r>
              <a:rPr lang="de-DE" altLang="de-DE" dirty="0" err="1" smtClean="0">
                <a:latin typeface="Arial" charset="0"/>
              </a:rPr>
              <a:t>Safety</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machinery</a:t>
            </a:r>
            <a:r>
              <a:rPr lang="de-DE" altLang="de-DE" dirty="0" smtClean="0">
                <a:latin typeface="Arial" charset="0"/>
              </a:rPr>
              <a:t> - General </a:t>
            </a:r>
            <a:r>
              <a:rPr lang="de-DE" altLang="de-DE" dirty="0" err="1" smtClean="0">
                <a:latin typeface="Arial" charset="0"/>
              </a:rPr>
              <a:t>principles</a:t>
            </a:r>
            <a:r>
              <a:rPr lang="de-DE" altLang="de-DE" dirty="0" smtClean="0">
                <a:latin typeface="Arial" charset="0"/>
              </a:rPr>
              <a:t> </a:t>
            </a:r>
            <a:r>
              <a:rPr lang="de-DE" altLang="de-DE" dirty="0" err="1" smtClean="0">
                <a:latin typeface="Arial" charset="0"/>
              </a:rPr>
              <a:t>for</a:t>
            </a:r>
            <a:r>
              <a:rPr lang="de-DE" altLang="de-DE" dirty="0" smtClean="0">
                <a:latin typeface="Arial" charset="0"/>
              </a:rPr>
              <a:t> design - </a:t>
            </a:r>
            <a:r>
              <a:rPr lang="de-DE" altLang="de-DE" dirty="0" err="1" smtClean="0">
                <a:latin typeface="Arial" charset="0"/>
              </a:rPr>
              <a:t>Risk</a:t>
            </a:r>
            <a:r>
              <a:rPr lang="de-DE" altLang="de-DE" dirty="0" smtClean="0">
                <a:latin typeface="Arial" charset="0"/>
              </a:rPr>
              <a:t> </a:t>
            </a:r>
            <a:r>
              <a:rPr lang="de-DE" altLang="de-DE" dirty="0" err="1" smtClean="0">
                <a:latin typeface="Arial" charset="0"/>
              </a:rPr>
              <a:t>assessment</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risk</a:t>
            </a:r>
            <a:r>
              <a:rPr lang="de-DE" altLang="de-DE" dirty="0" smtClean="0">
                <a:latin typeface="Arial" charset="0"/>
              </a:rPr>
              <a:t> </a:t>
            </a:r>
            <a:r>
              <a:rPr lang="de-DE" altLang="de-DE" dirty="0" err="1" smtClean="0">
                <a:latin typeface="Arial" charset="0"/>
              </a:rPr>
              <a:t>reduction</a:t>
            </a:r>
            <a:endParaRPr lang="de-DE" altLang="de-DE" dirty="0" smtClean="0">
              <a:latin typeface="Arial" charset="0"/>
            </a:endParaRPr>
          </a:p>
          <a:p>
            <a:pPr eaLnBrk="1" hangingPunct="1"/>
            <a:r>
              <a:rPr lang="de-DE" altLang="de-DE" dirty="0" smtClean="0">
                <a:latin typeface="Arial" charset="0"/>
              </a:rPr>
              <a:t>ISO /TR 14121-2  </a:t>
            </a:r>
            <a:r>
              <a:rPr lang="de-DE" altLang="de-DE" dirty="0" err="1" smtClean="0">
                <a:latin typeface="Arial" charset="0"/>
              </a:rPr>
              <a:t>Safety</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Risk</a:t>
            </a:r>
            <a:r>
              <a:rPr lang="de-DE" altLang="de-DE" dirty="0" smtClean="0">
                <a:latin typeface="Arial" charset="0"/>
              </a:rPr>
              <a:t> </a:t>
            </a:r>
            <a:r>
              <a:rPr lang="de-DE" altLang="de-DE" dirty="0" err="1" smtClean="0">
                <a:latin typeface="Arial" charset="0"/>
              </a:rPr>
              <a:t>assessment</a:t>
            </a:r>
            <a:r>
              <a:rPr lang="de-DE" altLang="de-DE" dirty="0" smtClean="0">
                <a:latin typeface="Arial" charset="0"/>
              </a:rPr>
              <a:t> - Part 2: </a:t>
            </a:r>
            <a:r>
              <a:rPr lang="de-DE" altLang="de-DE" dirty="0" err="1" smtClean="0">
                <a:latin typeface="Arial" charset="0"/>
              </a:rPr>
              <a:t>Practical</a:t>
            </a:r>
            <a:r>
              <a:rPr lang="de-DE" altLang="de-DE" dirty="0" smtClean="0">
                <a:latin typeface="Arial" charset="0"/>
              </a:rPr>
              <a:t> </a:t>
            </a:r>
            <a:r>
              <a:rPr lang="de-DE" altLang="de-DE" dirty="0" err="1" smtClean="0">
                <a:latin typeface="Arial" charset="0"/>
              </a:rPr>
              <a:t>guidance</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examples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methods</a:t>
            </a:r>
            <a:r>
              <a:rPr lang="de-DE" altLang="de-DE" dirty="0" smtClean="0">
                <a:latin typeface="Arial" charset="0"/>
              </a:rPr>
              <a:t> </a:t>
            </a:r>
          </a:p>
          <a:p>
            <a:pPr eaLnBrk="1" hangingPunct="1"/>
            <a:endParaRPr lang="de-DE" altLang="de-DE" i="1" dirty="0" smtClean="0">
              <a:latin typeface="Arial" charset="0"/>
            </a:endParaRPr>
          </a:p>
          <a:p>
            <a:pPr eaLnBrk="1" hangingPunct="1"/>
            <a:r>
              <a:rPr lang="de-DE" altLang="de-DE" i="1" dirty="0" smtClean="0">
                <a:latin typeface="Arial" charset="0"/>
              </a:rPr>
              <a:t>Points a) </a:t>
            </a:r>
            <a:r>
              <a:rPr lang="de-DE" altLang="de-DE" i="1" dirty="0" err="1" smtClean="0">
                <a:latin typeface="Arial" charset="0"/>
              </a:rPr>
              <a:t>to</a:t>
            </a:r>
            <a:r>
              <a:rPr lang="de-DE" altLang="de-DE" i="1" dirty="0" smtClean="0">
                <a:latin typeface="Arial" charset="0"/>
              </a:rPr>
              <a:t> d) </a:t>
            </a:r>
            <a:r>
              <a:rPr lang="de-DE" altLang="de-DE" i="1" dirty="0" err="1" smtClean="0">
                <a:latin typeface="Arial" charset="0"/>
              </a:rPr>
              <a:t>include</a:t>
            </a:r>
            <a:r>
              <a:rPr lang="de-DE" altLang="de-DE" i="1" dirty="0" smtClean="0">
                <a:latin typeface="Arial" charset="0"/>
              </a:rPr>
              <a:t> a </a:t>
            </a:r>
            <a:r>
              <a:rPr lang="de-DE" altLang="de-DE" i="1" dirty="0" err="1" smtClean="0">
                <a:latin typeface="Arial" charset="0"/>
              </a:rPr>
              <a:t>hazard</a:t>
            </a:r>
            <a:r>
              <a:rPr lang="de-DE" altLang="de-DE" i="1" dirty="0" smtClean="0">
                <a:latin typeface="Arial" charset="0"/>
              </a:rPr>
              <a:t> </a:t>
            </a:r>
            <a:r>
              <a:rPr lang="de-DE" altLang="de-DE" i="1" dirty="0" err="1" smtClean="0">
                <a:latin typeface="Arial" charset="0"/>
              </a:rPr>
              <a:t>analysis</a:t>
            </a:r>
            <a:r>
              <a:rPr lang="de-DE" altLang="de-DE" i="1" dirty="0" smtClean="0">
                <a:latin typeface="Arial" charset="0"/>
              </a:rPr>
              <a:t> </a:t>
            </a:r>
            <a:r>
              <a:rPr lang="de-DE" altLang="de-DE" i="1" dirty="0" err="1" smtClean="0">
                <a:latin typeface="Arial" charset="0"/>
              </a:rPr>
              <a:t>which</a:t>
            </a:r>
            <a:r>
              <a:rPr lang="de-DE" altLang="de-DE" i="1" dirty="0" smtClean="0">
                <a:latin typeface="Arial" charset="0"/>
              </a:rPr>
              <a:t> must </a:t>
            </a:r>
            <a:r>
              <a:rPr lang="de-DE" altLang="de-DE" i="1" dirty="0" err="1" smtClean="0">
                <a:latin typeface="Arial" charset="0"/>
              </a:rPr>
              <a:t>precede</a:t>
            </a:r>
            <a:r>
              <a:rPr lang="de-DE" altLang="de-DE" i="1" dirty="0" smtClean="0">
                <a:latin typeface="Arial" charset="0"/>
              </a:rPr>
              <a:t> </a:t>
            </a:r>
            <a:r>
              <a:rPr lang="de-DE" altLang="de-DE" i="1" dirty="0" err="1" smtClean="0">
                <a:latin typeface="Arial" charset="0"/>
              </a:rPr>
              <a:t>the</a:t>
            </a:r>
            <a:r>
              <a:rPr lang="de-DE" altLang="de-DE" i="1" dirty="0" smtClean="0">
                <a:latin typeface="Arial" charset="0"/>
              </a:rPr>
              <a:t> </a:t>
            </a:r>
            <a:r>
              <a:rPr lang="de-DE" altLang="de-DE" i="1" dirty="0" err="1" smtClean="0">
                <a:latin typeface="Arial" charset="0"/>
              </a:rPr>
              <a:t>risk</a:t>
            </a:r>
            <a:r>
              <a:rPr lang="de-DE" altLang="de-DE" i="1" dirty="0" smtClean="0">
                <a:latin typeface="Arial" charset="0"/>
              </a:rPr>
              <a:t> </a:t>
            </a:r>
            <a:r>
              <a:rPr lang="de-DE" altLang="de-DE" i="1" dirty="0" err="1" smtClean="0">
                <a:latin typeface="Arial" charset="0"/>
              </a:rPr>
              <a:t>assessment</a:t>
            </a:r>
            <a:r>
              <a:rPr lang="de-DE" altLang="de-DE" i="1" dirty="0" smtClean="0">
                <a:latin typeface="Arial" charset="0"/>
              </a:rPr>
              <a:t>. </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15</a:t>
            </a:fld>
            <a:endParaRPr lang="de-DE" altLang="de-DE"/>
          </a:p>
        </p:txBody>
      </p:sp>
    </p:spTree>
    <p:extLst>
      <p:ext uri="{BB962C8B-B14F-4D97-AF65-F5344CB8AC3E}">
        <p14:creationId xmlns:p14="http://schemas.microsoft.com/office/powerpoint/2010/main" val="59446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procedures</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defined</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reference</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tasks</a:t>
            </a:r>
            <a:r>
              <a:rPr lang="de-DE" altLang="de-DE" dirty="0" smtClean="0">
                <a:latin typeface="Arial" charset="0"/>
              </a:rPr>
              <a:t>. The relevant </a:t>
            </a:r>
            <a:r>
              <a:rPr lang="de-DE" altLang="de-DE" dirty="0" err="1" smtClean="0">
                <a:latin typeface="Arial" charset="0"/>
              </a:rPr>
              <a:t>basic</a:t>
            </a:r>
            <a:r>
              <a:rPr lang="de-DE" altLang="de-DE" dirty="0" smtClean="0">
                <a:latin typeface="Arial" charset="0"/>
              </a:rPr>
              <a:t> </a:t>
            </a:r>
            <a:r>
              <a:rPr lang="de-DE" altLang="de-DE" dirty="0" err="1" smtClean="0">
                <a:latin typeface="Arial" charset="0"/>
              </a:rPr>
              <a:t>knowledge</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taught</a:t>
            </a:r>
            <a:r>
              <a:rPr lang="de-DE" altLang="de-DE" dirty="0" smtClean="0">
                <a:latin typeface="Arial" charset="0"/>
              </a:rPr>
              <a:t> in Modules 2 </a:t>
            </a:r>
            <a:r>
              <a:rPr lang="de-DE" altLang="de-DE" dirty="0" err="1" smtClean="0">
                <a:latin typeface="Arial" charset="0"/>
              </a:rPr>
              <a:t>to</a:t>
            </a:r>
            <a:r>
              <a:rPr lang="de-DE" altLang="de-DE" dirty="0" smtClean="0">
                <a:latin typeface="Arial" charset="0"/>
              </a:rPr>
              <a:t> 4.</a:t>
            </a:r>
          </a:p>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16</a:t>
            </a:fld>
            <a:endParaRPr lang="de-DE" altLang="de-DE"/>
          </a:p>
        </p:txBody>
      </p:sp>
    </p:spTree>
    <p:extLst>
      <p:ext uri="{BB962C8B-B14F-4D97-AF65-F5344CB8AC3E}">
        <p14:creationId xmlns:p14="http://schemas.microsoft.com/office/powerpoint/2010/main" val="82316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procedures</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defined</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reference</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tasks</a:t>
            </a:r>
            <a:r>
              <a:rPr lang="de-DE" altLang="de-DE" dirty="0" smtClean="0">
                <a:latin typeface="Arial" charset="0"/>
              </a:rPr>
              <a:t>. The relevant </a:t>
            </a:r>
            <a:r>
              <a:rPr lang="de-DE" altLang="de-DE" dirty="0" err="1" smtClean="0">
                <a:latin typeface="Arial" charset="0"/>
              </a:rPr>
              <a:t>basic</a:t>
            </a:r>
            <a:r>
              <a:rPr lang="de-DE" altLang="de-DE" dirty="0" smtClean="0">
                <a:latin typeface="Arial" charset="0"/>
              </a:rPr>
              <a:t> </a:t>
            </a:r>
            <a:r>
              <a:rPr lang="de-DE" altLang="de-DE" dirty="0" err="1" smtClean="0">
                <a:latin typeface="Arial" charset="0"/>
              </a:rPr>
              <a:t>knowledge</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taught</a:t>
            </a:r>
            <a:r>
              <a:rPr lang="de-DE" altLang="de-DE" dirty="0" smtClean="0">
                <a:latin typeface="Arial" charset="0"/>
              </a:rPr>
              <a:t> in Modules 2 </a:t>
            </a:r>
            <a:r>
              <a:rPr lang="de-DE" altLang="de-DE" dirty="0" err="1" smtClean="0">
                <a:latin typeface="Arial" charset="0"/>
              </a:rPr>
              <a:t>to</a:t>
            </a:r>
            <a:r>
              <a:rPr lang="de-DE" altLang="de-DE" dirty="0" smtClean="0">
                <a:latin typeface="Arial" charset="0"/>
              </a:rPr>
              <a:t> 4.</a:t>
            </a:r>
          </a:p>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17</a:t>
            </a:fld>
            <a:endParaRPr lang="de-DE" altLang="de-DE"/>
          </a:p>
        </p:txBody>
      </p:sp>
    </p:spTree>
    <p:extLst>
      <p:ext uri="{BB962C8B-B14F-4D97-AF65-F5344CB8AC3E}">
        <p14:creationId xmlns:p14="http://schemas.microsoft.com/office/powerpoint/2010/main" val="370019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procedures</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defined</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reference</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tasks</a:t>
            </a:r>
            <a:r>
              <a:rPr lang="de-DE" altLang="de-DE" dirty="0" smtClean="0">
                <a:latin typeface="Arial" charset="0"/>
              </a:rPr>
              <a:t>. The relevant </a:t>
            </a:r>
            <a:r>
              <a:rPr lang="de-DE" altLang="de-DE" dirty="0" err="1" smtClean="0">
                <a:latin typeface="Arial" charset="0"/>
              </a:rPr>
              <a:t>basic</a:t>
            </a:r>
            <a:r>
              <a:rPr lang="de-DE" altLang="de-DE" dirty="0" smtClean="0">
                <a:latin typeface="Arial" charset="0"/>
              </a:rPr>
              <a:t> </a:t>
            </a:r>
            <a:r>
              <a:rPr lang="de-DE" altLang="de-DE" dirty="0" err="1" smtClean="0">
                <a:latin typeface="Arial" charset="0"/>
              </a:rPr>
              <a:t>knowledge</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taught</a:t>
            </a:r>
            <a:r>
              <a:rPr lang="de-DE" altLang="de-DE" dirty="0" smtClean="0">
                <a:latin typeface="Arial" charset="0"/>
              </a:rPr>
              <a:t> in Modules 2 </a:t>
            </a:r>
            <a:r>
              <a:rPr lang="de-DE" altLang="de-DE" dirty="0" err="1" smtClean="0">
                <a:latin typeface="Arial" charset="0"/>
              </a:rPr>
              <a:t>to</a:t>
            </a:r>
            <a:r>
              <a:rPr lang="de-DE" altLang="de-DE" dirty="0" smtClean="0">
                <a:latin typeface="Arial" charset="0"/>
              </a:rPr>
              <a:t> 4.</a:t>
            </a:r>
          </a:p>
          <a:p>
            <a:pPr eaLnBrk="1" hangingPunct="1"/>
            <a:endParaRPr lang="de-DE" altLang="de-DE" dirty="0" smtClean="0">
              <a:latin typeface="Arial" charset="0"/>
            </a:endParaRPr>
          </a:p>
          <a:p>
            <a:pPr eaLnBrk="1" hangingPunct="1"/>
            <a:r>
              <a:rPr lang="de-DE" altLang="de-DE" b="1" i="1" dirty="0" smtClean="0">
                <a:latin typeface="Arial" charset="0"/>
              </a:rPr>
              <a:t>The prototype was </a:t>
            </a:r>
            <a:r>
              <a:rPr lang="de-DE" altLang="de-DE" b="1" i="1" dirty="0" err="1" smtClean="0">
                <a:latin typeface="Arial" charset="0"/>
              </a:rPr>
              <a:t>produced</a:t>
            </a:r>
            <a:r>
              <a:rPr lang="de-DE" altLang="de-DE" b="1" i="1" dirty="0" smtClean="0">
                <a:latin typeface="Arial" charset="0"/>
              </a:rPr>
              <a:t> </a:t>
            </a:r>
            <a:r>
              <a:rPr lang="de-DE" altLang="de-DE" b="1" i="1" dirty="0" err="1" smtClean="0">
                <a:latin typeface="Arial" charset="0"/>
              </a:rPr>
              <a:t>between</a:t>
            </a:r>
            <a:r>
              <a:rPr lang="de-DE" altLang="de-DE" b="1" i="1" dirty="0" smtClean="0">
                <a:latin typeface="Arial" charset="0"/>
              </a:rPr>
              <a:t> </a:t>
            </a:r>
            <a:r>
              <a:rPr lang="de-DE" altLang="de-DE" b="1" i="1" dirty="0" err="1" smtClean="0">
                <a:latin typeface="Arial" charset="0"/>
              </a:rPr>
              <a:t>Steps</a:t>
            </a:r>
            <a:r>
              <a:rPr lang="de-DE" altLang="de-DE" b="1" i="1" dirty="0" smtClean="0">
                <a:latin typeface="Arial" charset="0"/>
              </a:rPr>
              <a:t> 3 </a:t>
            </a:r>
            <a:r>
              <a:rPr lang="de-DE" altLang="de-DE" b="1" i="1" dirty="0" err="1" smtClean="0">
                <a:latin typeface="Arial" charset="0"/>
              </a:rPr>
              <a:t>and</a:t>
            </a:r>
            <a:r>
              <a:rPr lang="de-DE" altLang="de-DE" b="1" i="1" dirty="0" smtClean="0">
                <a:latin typeface="Arial" charset="0"/>
              </a:rPr>
              <a:t> 4. </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18</a:t>
            </a:fld>
            <a:endParaRPr lang="de-DE" altLang="de-DE"/>
          </a:p>
        </p:txBody>
      </p:sp>
    </p:spTree>
    <p:extLst>
      <p:ext uri="{BB962C8B-B14F-4D97-AF65-F5344CB8AC3E}">
        <p14:creationId xmlns:p14="http://schemas.microsoft.com/office/powerpoint/2010/main" val="287431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Within</a:t>
            </a:r>
            <a:r>
              <a:rPr lang="de-DE" altLang="de-DE" dirty="0" smtClean="0">
                <a:latin typeface="Arial" charset="0"/>
              </a:rPr>
              <a:t> an in-house </a:t>
            </a:r>
            <a:r>
              <a:rPr lang="de-DE" altLang="de-DE" dirty="0" err="1" smtClean="0">
                <a:latin typeface="Arial" charset="0"/>
              </a:rPr>
              <a:t>discussion</a:t>
            </a:r>
            <a:r>
              <a:rPr lang="de-DE" altLang="de-DE" dirty="0" smtClean="0">
                <a:latin typeface="Arial" charset="0"/>
              </a:rPr>
              <a:t> </a:t>
            </a:r>
            <a:r>
              <a:rPr lang="de-DE" altLang="de-DE" dirty="0" err="1" smtClean="0">
                <a:latin typeface="Arial" charset="0"/>
              </a:rPr>
              <a:t>process</a:t>
            </a:r>
            <a:r>
              <a:rPr lang="de-DE" altLang="de-DE" dirty="0" smtClean="0">
                <a:latin typeface="Arial" charset="0"/>
              </a:rPr>
              <a:t>, </a:t>
            </a:r>
            <a:r>
              <a:rPr lang="de-DE" altLang="de-DE" dirty="0" err="1" smtClean="0">
                <a:latin typeface="Arial" charset="0"/>
              </a:rPr>
              <a:t>the</a:t>
            </a:r>
            <a:r>
              <a:rPr lang="de-DE" altLang="de-DE" dirty="0" smtClean="0">
                <a:latin typeface="Arial" charset="0"/>
              </a:rPr>
              <a:t> 3-zone </a:t>
            </a:r>
            <a:r>
              <a:rPr lang="de-DE" altLang="de-DE" dirty="0" err="1" smtClean="0">
                <a:latin typeface="Arial" charset="0"/>
              </a:rPr>
              <a:t>model</a:t>
            </a:r>
            <a:r>
              <a:rPr lang="de-DE" altLang="de-DE" dirty="0" smtClean="0">
                <a:latin typeface="Arial" charset="0"/>
              </a:rPr>
              <a:t> </a:t>
            </a:r>
            <a:r>
              <a:rPr lang="de-DE" altLang="de-DE" dirty="0" err="1" smtClean="0">
                <a:latin typeface="Arial" charset="0"/>
              </a:rPr>
              <a:t>constitutes</a:t>
            </a:r>
            <a:r>
              <a:rPr lang="de-DE" altLang="de-DE" dirty="0" smtClean="0">
                <a:latin typeface="Arial" charset="0"/>
              </a:rPr>
              <a:t> a simple </a:t>
            </a:r>
            <a:r>
              <a:rPr lang="de-DE" altLang="de-DE" dirty="0" err="1" smtClean="0">
                <a:latin typeface="Arial" charset="0"/>
              </a:rPr>
              <a:t>means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presenting</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status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quality</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identifying</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need</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action</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dirty="0" smtClean="0">
                <a:latin typeface="Arial" charset="0"/>
              </a:rPr>
              <a:t>Note: </a:t>
            </a:r>
            <a:r>
              <a:rPr lang="de-DE" altLang="de-DE" dirty="0" err="1" smtClean="0">
                <a:latin typeface="Arial" charset="0"/>
              </a:rPr>
              <a:t>explain</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three</a:t>
            </a:r>
            <a:r>
              <a:rPr lang="de-DE" altLang="de-DE" dirty="0" smtClean="0">
                <a:latin typeface="Arial" charset="0"/>
              </a:rPr>
              <a:t>-zone "</a:t>
            </a:r>
            <a:r>
              <a:rPr lang="de-DE" altLang="de-DE" dirty="0" err="1" smtClean="0">
                <a:latin typeface="Arial" charset="0"/>
              </a:rPr>
              <a:t>traffic</a:t>
            </a:r>
            <a:r>
              <a:rPr lang="de-DE" altLang="de-DE" dirty="0" smtClean="0">
                <a:latin typeface="Arial" charset="0"/>
              </a:rPr>
              <a:t>-light" </a:t>
            </a:r>
            <a:r>
              <a:rPr lang="de-DE" altLang="de-DE" dirty="0" err="1" smtClean="0">
                <a:latin typeface="Arial" charset="0"/>
              </a:rPr>
              <a:t>model</a:t>
            </a:r>
            <a:r>
              <a:rPr lang="de-DE" altLang="de-DE" dirty="0" smtClean="0">
                <a:latin typeface="Arial" charset="0"/>
              </a:rPr>
              <a:t> </a:t>
            </a:r>
            <a:r>
              <a:rPr lang="de-DE" altLang="de-DE" dirty="0" err="1" smtClean="0">
                <a:latin typeface="Arial" charset="0"/>
              </a:rPr>
              <a:t>only</a:t>
            </a:r>
            <a:r>
              <a:rPr lang="de-DE" altLang="de-DE" dirty="0" smtClean="0">
                <a:latin typeface="Arial" charset="0"/>
              </a:rPr>
              <a:t> in </a:t>
            </a:r>
            <a:r>
              <a:rPr lang="de-DE" altLang="de-DE" dirty="0" err="1" smtClean="0">
                <a:latin typeface="Arial" charset="0"/>
              </a:rPr>
              <a:t>general</a:t>
            </a:r>
            <a:r>
              <a:rPr lang="de-DE" altLang="de-DE" dirty="0" smtClean="0">
                <a:latin typeface="Arial" charset="0"/>
              </a:rPr>
              <a:t> </a:t>
            </a:r>
            <a:r>
              <a:rPr lang="de-DE" altLang="de-DE" dirty="0" err="1" smtClean="0">
                <a:latin typeface="Arial" charset="0"/>
              </a:rPr>
              <a:t>terms</a:t>
            </a:r>
            <a:r>
              <a:rPr lang="de-DE" altLang="de-DE" dirty="0" smtClean="0">
                <a:latin typeface="Arial" charset="0"/>
              </a:rPr>
              <a:t>; </a:t>
            </a:r>
            <a:r>
              <a:rPr lang="de-DE" altLang="de-DE" dirty="0" err="1" smtClean="0">
                <a:latin typeface="Arial" charset="0"/>
              </a:rPr>
              <a:t>indicate</a:t>
            </a:r>
            <a:r>
              <a:rPr lang="de-DE" altLang="de-DE" dirty="0" smtClean="0">
                <a:latin typeface="Arial" charset="0"/>
              </a:rPr>
              <a:t> </a:t>
            </a:r>
            <a:r>
              <a:rPr lang="de-DE" altLang="de-DE" dirty="0" err="1" smtClean="0">
                <a:latin typeface="Arial" charset="0"/>
              </a:rPr>
              <a:t>that</a:t>
            </a:r>
            <a:r>
              <a:rPr lang="de-DE" altLang="de-DE" dirty="0" smtClean="0">
                <a:latin typeface="Arial" charset="0"/>
              </a:rPr>
              <a:t> separate </a:t>
            </a:r>
            <a:r>
              <a:rPr lang="de-DE" altLang="de-DE" dirty="0" err="1" smtClean="0">
                <a:latin typeface="Arial" charset="0"/>
              </a:rPr>
              <a:t>assessments</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performed</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each</a:t>
            </a:r>
            <a:r>
              <a:rPr lang="de-DE" altLang="de-DE" dirty="0" smtClean="0">
                <a:latin typeface="Arial" charset="0"/>
              </a:rPr>
              <a:t> </a:t>
            </a:r>
            <a:r>
              <a:rPr lang="de-DE" altLang="de-DE" dirty="0" err="1" smtClean="0">
                <a:latin typeface="Arial" charset="0"/>
              </a:rPr>
              <a:t>hazard</a:t>
            </a:r>
            <a:r>
              <a:rPr lang="de-DE" altLang="de-DE" dirty="0" smtClean="0">
                <a:latin typeface="Arial" charset="0"/>
              </a:rPr>
              <a:t> </a:t>
            </a:r>
            <a:r>
              <a:rPr lang="de-DE" altLang="de-DE" dirty="0" err="1" smtClean="0">
                <a:latin typeface="Arial" charset="0"/>
              </a:rPr>
              <a:t>factor</a:t>
            </a:r>
            <a:r>
              <a:rPr lang="de-DE" altLang="de-DE" dirty="0" smtClean="0">
                <a:latin typeface="Arial" charset="0"/>
              </a:rPr>
              <a:t>, e.g. </a:t>
            </a:r>
            <a:r>
              <a:rPr lang="de-DE" altLang="de-DE" dirty="0" err="1" smtClean="0">
                <a:latin typeface="Arial" charset="0"/>
              </a:rPr>
              <a:t>physical</a:t>
            </a:r>
            <a:r>
              <a:rPr lang="de-DE" altLang="de-DE" dirty="0" smtClean="0">
                <a:latin typeface="Arial" charset="0"/>
              </a:rPr>
              <a:t> </a:t>
            </a:r>
            <a:r>
              <a:rPr lang="de-DE" altLang="de-DE" dirty="0" err="1" smtClean="0">
                <a:latin typeface="Arial" charset="0"/>
              </a:rPr>
              <a:t>strengths</a:t>
            </a:r>
            <a:r>
              <a:rPr lang="de-DE" altLang="de-DE" dirty="0" smtClean="0">
                <a:latin typeface="Arial" charset="0"/>
              </a:rPr>
              <a:t>. </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19</a:t>
            </a:fld>
            <a:endParaRPr lang="de-DE" altLang="de-DE"/>
          </a:p>
        </p:txBody>
      </p:sp>
    </p:spTree>
    <p:extLst>
      <p:ext uri="{BB962C8B-B14F-4D97-AF65-F5344CB8AC3E}">
        <p14:creationId xmlns:p14="http://schemas.microsoft.com/office/powerpoint/2010/main" val="301661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The links </a:t>
            </a:r>
            <a:r>
              <a:rPr lang="de-DE" altLang="de-DE" dirty="0" err="1" smtClean="0">
                <a:latin typeface="Arial" charset="0"/>
              </a:rPr>
              <a:t>show</a:t>
            </a:r>
            <a:r>
              <a:rPr lang="de-DE" altLang="de-DE" dirty="0" smtClean="0">
                <a:latin typeface="Arial" charset="0"/>
              </a:rPr>
              <a:t> </a:t>
            </a:r>
            <a:r>
              <a:rPr lang="de-DE" altLang="de-DE" dirty="0" err="1" smtClean="0">
                <a:latin typeface="Arial" charset="0"/>
              </a:rPr>
              <a:t>three</a:t>
            </a:r>
            <a:r>
              <a:rPr lang="de-DE" altLang="de-DE" dirty="0" smtClean="0">
                <a:latin typeface="Arial" charset="0"/>
              </a:rPr>
              <a:t> </a:t>
            </a:r>
            <a:r>
              <a:rPr lang="de-DE" altLang="de-DE" dirty="0" err="1" smtClean="0">
                <a:latin typeface="Arial" charset="0"/>
              </a:rPr>
              <a:t>examples</a:t>
            </a:r>
            <a:r>
              <a:rPr lang="de-DE" altLang="de-DE" dirty="0" smtClean="0">
                <a:latin typeface="Arial" charset="0"/>
              </a:rPr>
              <a:t> </a:t>
            </a:r>
            <a:r>
              <a:rPr lang="de-DE" altLang="de-DE" dirty="0" err="1" smtClean="0">
                <a:latin typeface="Arial" charset="0"/>
              </a:rPr>
              <a:t>which</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intended</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illustrate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benefits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a:t>
            </a:r>
            <a:r>
              <a:rPr lang="de-DE" altLang="de-DE" dirty="0" err="1" smtClean="0">
                <a:latin typeface="Arial" charset="0"/>
              </a:rPr>
              <a:t>machine</a:t>
            </a:r>
            <a:r>
              <a:rPr lang="de-DE" altLang="de-DE" dirty="0" smtClean="0">
                <a:latin typeface="Arial" charset="0"/>
              </a:rPr>
              <a:t> design. The </a:t>
            </a:r>
            <a:r>
              <a:rPr lang="de-DE" altLang="de-DE" dirty="0" err="1" smtClean="0">
                <a:latin typeface="Arial" charset="0"/>
              </a:rPr>
              <a:t>focus</a:t>
            </a:r>
            <a:r>
              <a:rPr lang="de-DE" altLang="de-DE" dirty="0" smtClean="0">
                <a:latin typeface="Arial" charset="0"/>
              </a:rPr>
              <a:t> lies upon </a:t>
            </a:r>
            <a:r>
              <a:rPr lang="de-DE" altLang="de-DE" dirty="0" err="1" smtClean="0">
                <a:latin typeface="Arial" charset="0"/>
              </a:rPr>
              <a:t>both</a:t>
            </a:r>
            <a:r>
              <a:rPr lang="de-DE" altLang="de-DE" dirty="0" smtClean="0">
                <a:latin typeface="Arial" charset="0"/>
              </a:rPr>
              <a:t> </a:t>
            </a:r>
            <a:r>
              <a:rPr lang="de-DE" altLang="de-DE" dirty="0" err="1" smtClean="0">
                <a:latin typeface="Arial" charset="0"/>
              </a:rPr>
              <a:t>economic</a:t>
            </a:r>
            <a:r>
              <a:rPr lang="de-DE" altLang="de-DE" dirty="0" smtClean="0">
                <a:latin typeface="Arial" charset="0"/>
              </a:rPr>
              <a:t> </a:t>
            </a:r>
            <a:r>
              <a:rPr lang="de-DE" altLang="de-DE" dirty="0" err="1" smtClean="0">
                <a:latin typeface="Arial" charset="0"/>
              </a:rPr>
              <a:t>and</a:t>
            </a:r>
            <a:r>
              <a:rPr lang="de-DE" altLang="de-DE" dirty="0" smtClean="0">
                <a:latin typeface="Arial" charset="0"/>
              </a:rPr>
              <a:t> human </a:t>
            </a:r>
            <a:r>
              <a:rPr lang="de-DE" altLang="de-DE" dirty="0" err="1" smtClean="0">
                <a:latin typeface="Arial" charset="0"/>
              </a:rPr>
              <a:t>factors</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dirty="0" err="1" smtClean="0">
                <a:latin typeface="Arial" charset="0"/>
              </a:rPr>
              <a:t>Extend</a:t>
            </a:r>
            <a:r>
              <a:rPr lang="de-DE" altLang="de-DE" dirty="0" smtClean="0">
                <a:latin typeface="Arial" charset="0"/>
              </a:rPr>
              <a:t> </a:t>
            </a:r>
            <a:r>
              <a:rPr lang="de-DE" altLang="de-DE" dirty="0" err="1" smtClean="0">
                <a:latin typeface="Arial" charset="0"/>
              </a:rPr>
              <a:t>the</a:t>
            </a:r>
            <a:r>
              <a:rPr lang="de-DE" altLang="de-DE" dirty="0" smtClean="0">
                <a:latin typeface="Arial" charset="0"/>
              </a:rPr>
              <a:t> links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examples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your</a:t>
            </a:r>
            <a:r>
              <a:rPr lang="de-DE" altLang="de-DE" dirty="0" smtClean="0">
                <a:latin typeface="Arial" charset="0"/>
              </a:rPr>
              <a:t> </a:t>
            </a:r>
            <a:r>
              <a:rPr lang="de-DE" altLang="de-DE" dirty="0" err="1" smtClean="0">
                <a:latin typeface="Arial" charset="0"/>
              </a:rPr>
              <a:t>own</a:t>
            </a:r>
            <a:r>
              <a:rPr lang="de-DE" altLang="de-DE" dirty="0" smtClean="0">
                <a:latin typeface="Arial" charset="0"/>
              </a:rPr>
              <a:t> in </a:t>
            </a:r>
            <a:r>
              <a:rPr lang="de-DE" altLang="de-DE" dirty="0" err="1" smtClean="0">
                <a:latin typeface="Arial" charset="0"/>
              </a:rPr>
              <a:t>order</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address</a:t>
            </a:r>
            <a:r>
              <a:rPr lang="de-DE" altLang="de-DE" dirty="0" smtClean="0">
                <a:latin typeface="Arial" charset="0"/>
              </a:rPr>
              <a:t> </a:t>
            </a:r>
            <a:r>
              <a:rPr lang="de-DE" altLang="de-DE" dirty="0" err="1" smtClean="0">
                <a:latin typeface="Arial" charset="0"/>
              </a:rPr>
              <a:t>your</a:t>
            </a:r>
            <a:r>
              <a:rPr lang="de-DE" altLang="de-DE" dirty="0" smtClean="0">
                <a:latin typeface="Arial" charset="0"/>
              </a:rPr>
              <a:t> </a:t>
            </a:r>
            <a:r>
              <a:rPr lang="de-DE" altLang="de-DE" dirty="0" err="1" smtClean="0">
                <a:latin typeface="Arial" charset="0"/>
              </a:rPr>
              <a:t>audience</a:t>
            </a:r>
            <a:r>
              <a:rPr lang="de-DE" altLang="de-DE" dirty="0" smtClean="0">
                <a:latin typeface="Arial" charset="0"/>
              </a:rPr>
              <a:t> </a:t>
            </a:r>
            <a:r>
              <a:rPr lang="de-DE" altLang="de-DE" dirty="0" err="1" smtClean="0">
                <a:latin typeface="Arial" charset="0"/>
              </a:rPr>
              <a:t>directly</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example</a:t>
            </a:r>
            <a:r>
              <a:rPr lang="de-DE" altLang="de-DE" dirty="0" smtClean="0">
                <a:latin typeface="Arial" charset="0"/>
              </a:rPr>
              <a:t>, </a:t>
            </a:r>
            <a:r>
              <a:rPr lang="de-DE" altLang="de-DE" dirty="0" err="1" smtClean="0">
                <a:latin typeface="Arial" charset="0"/>
              </a:rPr>
              <a:t>relating</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vehicle</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vehicle</a:t>
            </a:r>
            <a:r>
              <a:rPr lang="de-DE" altLang="de-DE" dirty="0" smtClean="0">
                <a:latin typeface="Arial" charset="0"/>
              </a:rPr>
              <a:t> </a:t>
            </a:r>
            <a:r>
              <a:rPr lang="de-DE" altLang="de-DE" dirty="0" err="1" smtClean="0">
                <a:latin typeface="Arial" charset="0"/>
              </a:rPr>
              <a:t>designers</a:t>
            </a:r>
            <a:r>
              <a:rPr lang="de-DE" altLang="de-DE" dirty="0" smtClean="0">
                <a:latin typeface="Arial" charset="0"/>
              </a:rPr>
              <a:t>, </a:t>
            </a:r>
            <a:r>
              <a:rPr lang="de-DE" altLang="de-DE" dirty="0" err="1" smtClean="0">
                <a:latin typeface="Arial" charset="0"/>
              </a:rPr>
              <a:t>or</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machine</a:t>
            </a:r>
            <a:r>
              <a:rPr lang="de-DE" altLang="de-DE" dirty="0" smtClean="0">
                <a:latin typeface="Arial" charset="0"/>
              </a:rPr>
              <a:t> </a:t>
            </a:r>
            <a:r>
              <a:rPr lang="de-DE" altLang="de-DE" dirty="0" err="1" smtClean="0">
                <a:latin typeface="Arial" charset="0"/>
              </a:rPr>
              <a:t>tools</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machinery</a:t>
            </a:r>
            <a:r>
              <a:rPr lang="de-DE" altLang="de-DE" dirty="0" smtClean="0">
                <a:latin typeface="Arial" charset="0"/>
              </a:rPr>
              <a:t> </a:t>
            </a:r>
            <a:r>
              <a:rPr lang="de-DE" altLang="de-DE" dirty="0" err="1" smtClean="0">
                <a:latin typeface="Arial" charset="0"/>
              </a:rPr>
              <a:t>manufacturers</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dirty="0" err="1" smtClean="0">
                <a:latin typeface="Arial" charset="0"/>
              </a:rPr>
              <a:t>Example</a:t>
            </a:r>
            <a:r>
              <a:rPr lang="de-DE" altLang="de-DE" dirty="0" smtClean="0">
                <a:latin typeface="Arial" charset="0"/>
              </a:rPr>
              <a:t> 5 </a:t>
            </a:r>
            <a:r>
              <a:rPr lang="de-DE" altLang="de-DE" dirty="0" err="1" smtClean="0">
                <a:latin typeface="Arial" charset="0"/>
              </a:rPr>
              <a:t>represents</a:t>
            </a:r>
            <a:r>
              <a:rPr lang="de-DE" altLang="de-DE" dirty="0" smtClean="0">
                <a:latin typeface="Arial" charset="0"/>
              </a:rPr>
              <a:t> an alternative </a:t>
            </a:r>
            <a:r>
              <a:rPr lang="de-DE" altLang="de-DE" dirty="0" err="1" smtClean="0">
                <a:latin typeface="Arial" charset="0"/>
              </a:rPr>
              <a:t>for</a:t>
            </a:r>
            <a:r>
              <a:rPr lang="de-DE" altLang="de-DE" dirty="0" smtClean="0">
                <a:latin typeface="Arial" charset="0"/>
              </a:rPr>
              <a:t> design </a:t>
            </a:r>
            <a:r>
              <a:rPr lang="de-DE" altLang="de-DE" dirty="0" err="1" smtClean="0">
                <a:latin typeface="Arial" charset="0"/>
              </a:rPr>
              <a:t>improvements</a:t>
            </a:r>
            <a:r>
              <a:rPr lang="de-DE" altLang="de-DE" dirty="0" smtClean="0">
                <a:latin typeface="Arial" charset="0"/>
              </a:rPr>
              <a:t> in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complex</a:t>
            </a:r>
            <a:r>
              <a:rPr lang="de-DE" altLang="de-DE" dirty="0" smtClean="0">
                <a:latin typeface="Arial" charset="0"/>
              </a:rPr>
              <a:t> </a:t>
            </a:r>
            <a:r>
              <a:rPr lang="de-DE" altLang="de-DE" dirty="0" err="1" smtClean="0">
                <a:latin typeface="Arial" charset="0"/>
              </a:rPr>
              <a:t>example</a:t>
            </a:r>
            <a:r>
              <a:rPr lang="de-DE" altLang="de-DE" dirty="0" smtClean="0">
                <a:latin typeface="Arial" charset="0"/>
              </a:rPr>
              <a:t>. This </a:t>
            </a:r>
            <a:r>
              <a:rPr lang="de-DE" altLang="de-DE" dirty="0" err="1" smtClean="0">
                <a:latin typeface="Arial" charset="0"/>
              </a:rPr>
              <a:t>forms</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basis</a:t>
            </a:r>
            <a:r>
              <a:rPr lang="de-DE" altLang="de-DE" dirty="0" smtClean="0">
                <a:latin typeface="Arial" charset="0"/>
              </a:rPr>
              <a:t> </a:t>
            </a:r>
            <a:r>
              <a:rPr lang="de-DE" altLang="de-DE" dirty="0" err="1" smtClean="0">
                <a:latin typeface="Arial" charset="0"/>
              </a:rPr>
              <a:t>of</a:t>
            </a:r>
            <a:r>
              <a:rPr lang="de-DE" altLang="de-DE" dirty="0" smtClean="0">
                <a:latin typeface="Arial" charset="0"/>
              </a:rPr>
              <a:t> Module 5, </a:t>
            </a:r>
            <a:r>
              <a:rPr lang="de-DE" altLang="de-DE" dirty="0" err="1" smtClean="0">
                <a:latin typeface="Arial" charset="0"/>
              </a:rPr>
              <a:t>where</a:t>
            </a:r>
            <a:r>
              <a:rPr lang="de-DE" altLang="de-DE" dirty="0" smtClean="0">
                <a:latin typeface="Arial" charset="0"/>
              </a:rPr>
              <a:t> </a:t>
            </a:r>
            <a:r>
              <a:rPr lang="de-DE" altLang="de-DE" dirty="0" err="1" smtClean="0">
                <a:latin typeface="Arial" charset="0"/>
              </a:rPr>
              <a:t>it</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taken</a:t>
            </a:r>
            <a:r>
              <a:rPr lang="de-DE" altLang="de-DE" dirty="0" smtClean="0">
                <a:latin typeface="Arial" charset="0"/>
              </a:rPr>
              <a:t> </a:t>
            </a:r>
            <a:r>
              <a:rPr lang="de-DE" altLang="de-DE" dirty="0" err="1" smtClean="0">
                <a:latin typeface="Arial" charset="0"/>
              </a:rPr>
              <a:t>up</a:t>
            </a:r>
            <a:r>
              <a:rPr lang="de-DE" altLang="de-DE" dirty="0" smtClean="0">
                <a:latin typeface="Arial" charset="0"/>
              </a:rPr>
              <a:t> </a:t>
            </a:r>
            <a:r>
              <a:rPr lang="de-DE" altLang="de-DE" dirty="0" err="1" smtClean="0">
                <a:latin typeface="Arial" charset="0"/>
              </a:rPr>
              <a:t>again</a:t>
            </a:r>
            <a:r>
              <a:rPr lang="de-DE" altLang="de-DE" dirty="0" smtClean="0">
                <a:latin typeface="Arial" charset="0"/>
              </a:rPr>
              <a:t>. </a:t>
            </a:r>
            <a:r>
              <a:rPr lang="de-DE" altLang="de-DE" dirty="0" err="1" smtClean="0">
                <a:latin typeface="Arial" charset="0"/>
              </a:rPr>
              <a:t>Opportunity</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recap</a:t>
            </a:r>
            <a:r>
              <a:rPr lang="de-DE" altLang="de-DE" dirty="0" smtClean="0">
                <a:latin typeface="Arial" charset="0"/>
              </a:rPr>
              <a:t> </a:t>
            </a:r>
            <a:r>
              <a:rPr lang="de-DE" altLang="de-DE" dirty="0" err="1" smtClean="0">
                <a:latin typeface="Arial" charset="0"/>
              </a:rPr>
              <a:t>between</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introduction</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application</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taught</a:t>
            </a:r>
            <a:r>
              <a:rPr lang="de-DE" altLang="de-DE" dirty="0" smtClean="0">
                <a:latin typeface="Arial" charset="0"/>
              </a:rPr>
              <a:t> </a:t>
            </a:r>
            <a:r>
              <a:rPr lang="de-DE" altLang="de-DE" dirty="0" err="1" smtClean="0">
                <a:latin typeface="Arial" charset="0"/>
              </a:rPr>
              <a:t>content</a:t>
            </a:r>
            <a:r>
              <a:rPr lang="de-DE" altLang="de-DE"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21</a:t>
            </a:fld>
            <a:endParaRPr lang="de-DE" altLang="de-DE"/>
          </a:p>
        </p:txBody>
      </p:sp>
    </p:spTree>
    <p:extLst>
      <p:ext uri="{BB962C8B-B14F-4D97-AF65-F5344CB8AC3E}">
        <p14:creationId xmlns:p14="http://schemas.microsoft.com/office/powerpoint/2010/main" val="379467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800" indent="-177800"/>
            <a:r>
              <a:rPr lang="de-DE" altLang="de-DE" dirty="0" err="1" smtClean="0"/>
              <a:t>Creation</a:t>
            </a:r>
            <a:r>
              <a:rPr lang="de-DE" altLang="de-DE" dirty="0" smtClean="0"/>
              <a:t> </a:t>
            </a:r>
            <a:r>
              <a:rPr lang="de-DE" altLang="de-DE" dirty="0" err="1" smtClean="0"/>
              <a:t>of</a:t>
            </a:r>
            <a:r>
              <a:rPr lang="de-DE" altLang="de-DE" dirty="0" smtClean="0"/>
              <a:t> a </a:t>
            </a:r>
            <a:r>
              <a:rPr lang="de-DE" altLang="de-DE" dirty="0" err="1" smtClean="0"/>
              <a:t>virtually</a:t>
            </a:r>
            <a:r>
              <a:rPr lang="de-DE" altLang="de-DE" dirty="0" smtClean="0"/>
              <a:t> </a:t>
            </a:r>
            <a:r>
              <a:rPr lang="de-DE" altLang="de-DE" dirty="0" err="1" smtClean="0"/>
              <a:t>constant</a:t>
            </a:r>
            <a:r>
              <a:rPr lang="de-DE" altLang="de-DE" dirty="0" smtClean="0"/>
              <a:t> </a:t>
            </a:r>
            <a:r>
              <a:rPr lang="de-DE" altLang="de-DE" dirty="0" err="1" smtClean="0"/>
              <a:t>stack</a:t>
            </a:r>
            <a:r>
              <a:rPr lang="de-DE" altLang="de-DE" dirty="0" smtClean="0"/>
              <a:t> </a:t>
            </a:r>
            <a:r>
              <a:rPr lang="de-DE" altLang="de-DE" dirty="0" err="1" smtClean="0"/>
              <a:t>height</a:t>
            </a:r>
            <a:r>
              <a:rPr lang="de-DE" altLang="de-DE" dirty="0" smtClean="0"/>
              <a:t> </a:t>
            </a:r>
            <a:r>
              <a:rPr lang="de-DE" altLang="de-DE" dirty="0" err="1" smtClean="0"/>
              <a:t>for</a:t>
            </a:r>
            <a:r>
              <a:rPr lang="de-DE" altLang="de-DE" dirty="0" smtClean="0"/>
              <a:t> </a:t>
            </a:r>
            <a:r>
              <a:rPr lang="de-DE" altLang="de-DE" dirty="0" err="1" smtClean="0"/>
              <a:t>containers</a:t>
            </a:r>
            <a:r>
              <a:rPr lang="de-DE" altLang="de-DE" dirty="0" smtClean="0"/>
              <a:t> </a:t>
            </a:r>
            <a:r>
              <a:rPr lang="de-DE" altLang="de-DE" dirty="0" err="1" smtClean="0"/>
              <a:t>by</a:t>
            </a:r>
            <a:r>
              <a:rPr lang="de-DE" altLang="de-DE" dirty="0" smtClean="0"/>
              <a:t> </a:t>
            </a:r>
            <a:r>
              <a:rPr lang="de-DE" altLang="de-DE" dirty="0" err="1" smtClean="0"/>
              <a:t>the</a:t>
            </a:r>
            <a:r>
              <a:rPr lang="de-DE" altLang="de-DE" dirty="0" smtClean="0"/>
              <a:t> </a:t>
            </a:r>
            <a:r>
              <a:rPr lang="de-DE" altLang="de-DE" dirty="0" err="1" smtClean="0"/>
              <a:t>use</a:t>
            </a:r>
            <a:r>
              <a:rPr lang="de-DE" altLang="de-DE" dirty="0" smtClean="0"/>
              <a:t> </a:t>
            </a:r>
            <a:r>
              <a:rPr lang="de-DE" altLang="de-DE" dirty="0" err="1" smtClean="0"/>
              <a:t>of</a:t>
            </a:r>
            <a:r>
              <a:rPr lang="de-DE" altLang="de-DE" dirty="0" smtClean="0"/>
              <a:t> a </a:t>
            </a:r>
            <a:r>
              <a:rPr lang="de-DE" altLang="de-DE" dirty="0" err="1" smtClean="0"/>
              <a:t>lowerable</a:t>
            </a:r>
            <a:r>
              <a:rPr lang="de-DE" altLang="de-DE" dirty="0" smtClean="0"/>
              <a:t> </a:t>
            </a:r>
            <a:r>
              <a:rPr lang="de-DE" altLang="de-DE" dirty="0" err="1" smtClean="0"/>
              <a:t>lifting</a:t>
            </a:r>
            <a:r>
              <a:rPr lang="de-DE" altLang="de-DE" dirty="0" smtClean="0"/>
              <a:t> </a:t>
            </a:r>
            <a:r>
              <a:rPr lang="de-DE" altLang="de-DE" dirty="0" err="1" smtClean="0"/>
              <a:t>platform</a:t>
            </a:r>
            <a:r>
              <a:rPr lang="de-DE" altLang="de-DE" dirty="0" smtClean="0"/>
              <a:t>:</a:t>
            </a:r>
          </a:p>
          <a:p>
            <a:pPr marL="177800" indent="-177800">
              <a:buFontTx/>
              <a:buChar char="-"/>
            </a:pPr>
            <a:r>
              <a:rPr lang="de-DE" altLang="de-DE" dirty="0" smtClean="0"/>
              <a:t>As a </a:t>
            </a:r>
            <a:r>
              <a:rPr lang="de-DE" altLang="de-DE" dirty="0" err="1" smtClean="0"/>
              <a:t>result</a:t>
            </a:r>
            <a:r>
              <a:rPr lang="de-DE" altLang="de-DE" dirty="0" smtClean="0"/>
              <a:t>, </a:t>
            </a:r>
            <a:r>
              <a:rPr lang="de-DE" altLang="de-DE" dirty="0" err="1" smtClean="0"/>
              <a:t>improved</a:t>
            </a:r>
            <a:r>
              <a:rPr lang="de-DE" altLang="de-DE" dirty="0" smtClean="0"/>
              <a:t> </a:t>
            </a:r>
            <a:r>
              <a:rPr lang="de-DE" altLang="de-DE" dirty="0" err="1" smtClean="0"/>
              <a:t>posture</a:t>
            </a:r>
            <a:r>
              <a:rPr lang="de-DE" altLang="de-DE" dirty="0" smtClean="0"/>
              <a:t> </a:t>
            </a:r>
            <a:r>
              <a:rPr lang="de-DE" altLang="de-DE" dirty="0" err="1" smtClean="0"/>
              <a:t>and</a:t>
            </a:r>
            <a:r>
              <a:rPr lang="de-DE" altLang="de-DE" dirty="0" smtClean="0"/>
              <a:t> </a:t>
            </a:r>
            <a:r>
              <a:rPr lang="de-DE" altLang="de-DE" dirty="0" err="1" smtClean="0"/>
              <a:t>reduction</a:t>
            </a:r>
            <a:r>
              <a:rPr lang="de-DE" altLang="de-DE" dirty="0" smtClean="0"/>
              <a:t> in time </a:t>
            </a:r>
            <a:r>
              <a:rPr lang="de-DE" altLang="de-DE" dirty="0" err="1" smtClean="0"/>
              <a:t>requirement</a:t>
            </a:r>
            <a:r>
              <a:rPr lang="de-DE" altLang="de-DE" dirty="0" smtClean="0"/>
              <a:t> </a:t>
            </a:r>
            <a:r>
              <a:rPr lang="de-DE" altLang="de-DE" dirty="0" err="1" smtClean="0"/>
              <a:t>from</a:t>
            </a:r>
            <a:r>
              <a:rPr lang="de-DE" altLang="de-DE" dirty="0" smtClean="0"/>
              <a:t> 1.93 </a:t>
            </a:r>
            <a:r>
              <a:rPr lang="de-DE" altLang="de-DE" dirty="0" err="1" smtClean="0"/>
              <a:t>to</a:t>
            </a:r>
            <a:r>
              <a:rPr lang="de-DE" altLang="de-DE" dirty="0" smtClean="0"/>
              <a:t> 0.88 </a:t>
            </a:r>
            <a:r>
              <a:rPr lang="de-DE" altLang="de-DE" dirty="0" err="1" smtClean="0"/>
              <a:t>hours</a:t>
            </a:r>
            <a:r>
              <a:rPr lang="de-DE" altLang="de-DE" dirty="0" smtClean="0"/>
              <a:t> per 100 </a:t>
            </a:r>
            <a:r>
              <a:rPr lang="de-DE" altLang="de-DE" dirty="0" err="1" smtClean="0"/>
              <a:t>containers</a:t>
            </a:r>
            <a:r>
              <a:rPr lang="de-DE" altLang="de-DE" dirty="0" smtClean="0"/>
              <a:t> (</a:t>
            </a:r>
            <a:r>
              <a:rPr lang="de-DE" altLang="de-DE" dirty="0" err="1" smtClean="0"/>
              <a:t>since</a:t>
            </a:r>
            <a:r>
              <a:rPr lang="de-DE" altLang="de-DE" dirty="0" smtClean="0"/>
              <a:t> </a:t>
            </a:r>
            <a:r>
              <a:rPr lang="de-DE" altLang="de-DE" dirty="0" err="1" smtClean="0"/>
              <a:t>lifting</a:t>
            </a:r>
            <a:r>
              <a:rPr lang="de-DE" altLang="de-DE" dirty="0" smtClean="0"/>
              <a:t> </a:t>
            </a:r>
            <a:r>
              <a:rPr lang="de-DE" altLang="de-DE" dirty="0" err="1" smtClean="0"/>
              <a:t>and</a:t>
            </a:r>
            <a:r>
              <a:rPr lang="de-DE" altLang="de-DE" dirty="0" smtClean="0"/>
              <a:t> </a:t>
            </a:r>
            <a:r>
              <a:rPr lang="de-DE" altLang="de-DE" dirty="0" err="1" smtClean="0"/>
              <a:t>bending</a:t>
            </a:r>
            <a:r>
              <a:rPr lang="de-DE" altLang="de-DE" dirty="0" smtClean="0"/>
              <a:t> </a:t>
            </a:r>
            <a:r>
              <a:rPr lang="de-DE" altLang="de-DE" dirty="0" err="1" smtClean="0"/>
              <a:t>are</a:t>
            </a:r>
            <a:r>
              <a:rPr lang="de-DE" altLang="de-DE" dirty="0" smtClean="0"/>
              <a:t> </a:t>
            </a:r>
            <a:r>
              <a:rPr lang="de-DE" altLang="de-DE" dirty="0" err="1" smtClean="0"/>
              <a:t>no</a:t>
            </a:r>
            <a:r>
              <a:rPr lang="de-DE" altLang="de-DE" dirty="0" smtClean="0"/>
              <a:t> </a:t>
            </a:r>
            <a:r>
              <a:rPr lang="de-DE" altLang="de-DE" dirty="0" err="1" smtClean="0"/>
              <a:t>longer</a:t>
            </a:r>
            <a:r>
              <a:rPr lang="de-DE" altLang="de-DE" dirty="0" smtClean="0"/>
              <a:t> </a:t>
            </a:r>
            <a:r>
              <a:rPr lang="de-DE" altLang="de-DE" dirty="0" err="1" smtClean="0"/>
              <a:t>required</a:t>
            </a:r>
            <a:r>
              <a:rPr lang="de-DE" altLang="de-DE" dirty="0" smtClean="0"/>
              <a:t>), </a:t>
            </a:r>
            <a:r>
              <a:rPr lang="de-DE" altLang="de-DE" dirty="0" err="1" smtClean="0"/>
              <a:t>and</a:t>
            </a:r>
            <a:r>
              <a:rPr lang="de-DE" altLang="de-DE" dirty="0" smtClean="0"/>
              <a:t> </a:t>
            </a:r>
            <a:r>
              <a:rPr lang="de-DE" altLang="de-DE" dirty="0" err="1" smtClean="0"/>
              <a:t>reduction</a:t>
            </a:r>
            <a:r>
              <a:rPr lang="de-DE" altLang="de-DE" dirty="0" smtClean="0"/>
              <a:t> in </a:t>
            </a:r>
            <a:r>
              <a:rPr lang="de-DE" altLang="de-DE" dirty="0" err="1" smtClean="0"/>
              <a:t>force</a:t>
            </a:r>
            <a:r>
              <a:rPr lang="de-DE" altLang="de-DE" dirty="0" smtClean="0"/>
              <a:t> </a:t>
            </a:r>
            <a:r>
              <a:rPr lang="de-DE" altLang="de-DE" dirty="0" err="1" smtClean="0"/>
              <a:t>requirement</a:t>
            </a:r>
            <a:endParaRPr lang="de-DE" altLang="de-DE" dirty="0" smtClean="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22</a:t>
            </a:fld>
            <a:endParaRPr lang="de-DE" altLang="de-DE"/>
          </a:p>
        </p:txBody>
      </p:sp>
    </p:spTree>
    <p:extLst>
      <p:ext uri="{BB962C8B-B14F-4D97-AF65-F5344CB8AC3E}">
        <p14:creationId xmlns:p14="http://schemas.microsoft.com/office/powerpoint/2010/main" val="414479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Simplified</a:t>
            </a:r>
            <a:r>
              <a:rPr lang="de-DE" altLang="de-DE" dirty="0" smtClean="0">
                <a:latin typeface="Arial" charset="0"/>
              </a:rPr>
              <a:t> </a:t>
            </a:r>
            <a:r>
              <a:rPr lang="de-DE" altLang="de-DE" dirty="0" err="1" smtClean="0">
                <a:latin typeface="Arial" charset="0"/>
              </a:rPr>
              <a:t>definition</a:t>
            </a:r>
            <a:r>
              <a:rPr lang="de-DE" altLang="de-DE" dirty="0" smtClean="0">
                <a:latin typeface="Arial" charset="0"/>
              </a:rPr>
              <a:t> </a:t>
            </a:r>
            <a:r>
              <a:rPr lang="de-DE" altLang="de-DE" dirty="0" err="1" smtClean="0">
                <a:latin typeface="Arial" charset="0"/>
              </a:rPr>
              <a:t>based</a:t>
            </a:r>
            <a:r>
              <a:rPr lang="de-DE" altLang="de-DE" dirty="0" smtClean="0">
                <a:latin typeface="Arial" charset="0"/>
              </a:rPr>
              <a:t> upon EN 614-1 “</a:t>
            </a:r>
            <a:r>
              <a:rPr lang="de-DE" altLang="de-DE" dirty="0" err="1" smtClean="0">
                <a:latin typeface="Arial" charset="0"/>
              </a:rPr>
              <a:t>Safety</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principles</a:t>
            </a:r>
            <a:r>
              <a:rPr lang="de-DE" altLang="de-DE" dirty="0" smtClean="0">
                <a:latin typeface="Arial" charset="0"/>
              </a:rPr>
              <a:t> - Part 1: </a:t>
            </a:r>
            <a:r>
              <a:rPr lang="de-DE" altLang="de-DE" dirty="0" err="1" smtClean="0">
                <a:latin typeface="Arial" charset="0"/>
              </a:rPr>
              <a:t>Terminology</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general</a:t>
            </a:r>
            <a:r>
              <a:rPr lang="de-DE" altLang="de-DE" dirty="0" smtClean="0">
                <a:latin typeface="Arial" charset="0"/>
              </a:rPr>
              <a:t> </a:t>
            </a:r>
            <a:r>
              <a:rPr lang="de-DE" altLang="de-DE" dirty="0" err="1" smtClean="0">
                <a:latin typeface="Arial" charset="0"/>
              </a:rPr>
              <a:t>principles</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adaptation</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technology</a:t>
            </a:r>
            <a:r>
              <a:rPr lang="de-DE" altLang="de-DE" dirty="0" smtClean="0">
                <a:latin typeface="Arial" charset="0"/>
              </a:rPr>
              <a:t> </a:t>
            </a:r>
            <a:r>
              <a:rPr lang="de-DE" altLang="de-DE" dirty="0" err="1" smtClean="0">
                <a:latin typeface="Arial" charset="0"/>
              </a:rPr>
              <a:t>to</a:t>
            </a:r>
            <a:r>
              <a:rPr lang="de-DE" altLang="de-DE" dirty="0" smtClean="0">
                <a:latin typeface="Arial" charset="0"/>
              </a:rPr>
              <a:t> human </a:t>
            </a:r>
            <a:r>
              <a:rPr lang="de-DE" altLang="de-DE" dirty="0" err="1" smtClean="0">
                <a:latin typeface="Arial" charset="0"/>
              </a:rPr>
              <a:t>performance</a:t>
            </a:r>
            <a:r>
              <a:rPr lang="de-DE" altLang="de-DE" dirty="0" smtClean="0">
                <a:latin typeface="Arial" charset="0"/>
              </a:rPr>
              <a:t> </a:t>
            </a:r>
            <a:r>
              <a:rPr lang="de-DE" altLang="de-DE" dirty="0" err="1" smtClean="0">
                <a:latin typeface="Arial" charset="0"/>
              </a:rPr>
              <a:t>conditions</a:t>
            </a:r>
            <a:r>
              <a:rPr lang="de-DE" altLang="de-DE" dirty="0" smtClean="0">
                <a:latin typeface="Arial" charset="0"/>
              </a:rPr>
              <a:t>. </a:t>
            </a:r>
            <a:r>
              <a:rPr lang="de-DE" altLang="de-DE" dirty="0" err="1" smtClean="0">
                <a:latin typeface="Arial" charset="0"/>
              </a:rPr>
              <a:t>Ergonomics</a:t>
            </a:r>
            <a:r>
              <a:rPr lang="de-DE" altLang="de-DE" dirty="0" smtClean="0">
                <a:latin typeface="Arial" charset="0"/>
              </a:rPr>
              <a:t> must </a:t>
            </a:r>
            <a:r>
              <a:rPr lang="de-DE" altLang="de-DE" dirty="0" err="1" smtClean="0">
                <a:latin typeface="Arial" charset="0"/>
              </a:rPr>
              <a:t>always</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viewed</a:t>
            </a:r>
            <a:r>
              <a:rPr lang="de-DE" altLang="de-DE" dirty="0" smtClean="0">
                <a:latin typeface="Arial" charset="0"/>
              </a:rPr>
              <a:t> </a:t>
            </a:r>
            <a:r>
              <a:rPr lang="de-DE" altLang="de-DE" dirty="0" err="1" smtClean="0">
                <a:latin typeface="Arial" charset="0"/>
              </a:rPr>
              <a:t>as</a:t>
            </a:r>
            <a:r>
              <a:rPr lang="de-DE" altLang="de-DE" dirty="0" smtClean="0">
                <a:latin typeface="Arial" charset="0"/>
              </a:rPr>
              <a:t> a </a:t>
            </a:r>
            <a:r>
              <a:rPr lang="de-DE" altLang="de-DE" dirty="0" err="1" smtClean="0">
                <a:latin typeface="Arial" charset="0"/>
              </a:rPr>
              <a:t>complex</a:t>
            </a:r>
            <a:r>
              <a:rPr lang="de-DE" altLang="de-DE" dirty="0" smtClean="0">
                <a:latin typeface="Arial" charset="0"/>
              </a:rPr>
              <a:t> design </a:t>
            </a:r>
            <a:r>
              <a:rPr lang="de-DE" altLang="de-DE" dirty="0" err="1" smtClean="0">
                <a:latin typeface="Arial" charset="0"/>
              </a:rPr>
              <a:t>problem</a:t>
            </a:r>
            <a:r>
              <a:rPr lang="de-DE" altLang="de-DE" dirty="0" smtClean="0">
                <a:latin typeface="Arial" charset="0"/>
              </a:rPr>
              <a:t>, </a:t>
            </a:r>
            <a:r>
              <a:rPr lang="de-DE" altLang="de-DE" dirty="0" err="1" smtClean="0">
                <a:latin typeface="Arial" charset="0"/>
              </a:rPr>
              <a:t>since</a:t>
            </a:r>
            <a:r>
              <a:rPr lang="de-DE" altLang="de-DE" dirty="0" smtClean="0">
                <a:latin typeface="Arial" charset="0"/>
              </a:rPr>
              <a:t> </a:t>
            </a:r>
            <a:r>
              <a:rPr lang="de-DE" altLang="de-DE" dirty="0" err="1" smtClean="0">
                <a:latin typeface="Arial" charset="0"/>
              </a:rPr>
              <a:t>improvements</a:t>
            </a:r>
            <a:r>
              <a:rPr lang="de-DE" altLang="de-DE" dirty="0" smtClean="0">
                <a:latin typeface="Arial" charset="0"/>
              </a:rPr>
              <a:t> at </a:t>
            </a:r>
            <a:r>
              <a:rPr lang="de-DE" altLang="de-DE" dirty="0" err="1" smtClean="0">
                <a:latin typeface="Arial" charset="0"/>
              </a:rPr>
              <a:t>one</a:t>
            </a:r>
            <a:r>
              <a:rPr lang="de-DE" altLang="de-DE" dirty="0" smtClean="0">
                <a:latin typeface="Arial" charset="0"/>
              </a:rPr>
              <a:t> </a:t>
            </a:r>
            <a:r>
              <a:rPr lang="de-DE" altLang="de-DE" dirty="0" err="1" smtClean="0">
                <a:latin typeface="Arial" charset="0"/>
              </a:rPr>
              <a:t>point</a:t>
            </a:r>
            <a:r>
              <a:rPr lang="de-DE" altLang="de-DE" dirty="0" smtClean="0">
                <a:latin typeface="Arial" charset="0"/>
              </a:rPr>
              <a:t> </a:t>
            </a:r>
            <a:r>
              <a:rPr lang="de-DE" altLang="de-DE" dirty="0" err="1" smtClean="0">
                <a:latin typeface="Arial" charset="0"/>
              </a:rPr>
              <a:t>may</a:t>
            </a:r>
            <a:r>
              <a:rPr lang="de-DE" altLang="de-DE" dirty="0" smtClean="0">
                <a:latin typeface="Arial" charset="0"/>
              </a:rPr>
              <a:t> </a:t>
            </a:r>
            <a:r>
              <a:rPr lang="de-DE" altLang="de-DE" dirty="0" err="1" smtClean="0">
                <a:latin typeface="Arial" charset="0"/>
              </a:rPr>
              <a:t>result</a:t>
            </a:r>
            <a:r>
              <a:rPr lang="de-DE" altLang="de-DE" dirty="0" smtClean="0">
                <a:latin typeface="Arial" charset="0"/>
              </a:rPr>
              <a:t> in </a:t>
            </a:r>
            <a:r>
              <a:rPr lang="de-DE" altLang="de-DE" dirty="0" err="1" smtClean="0">
                <a:latin typeface="Arial" charset="0"/>
              </a:rPr>
              <a:t>drawbacks</a:t>
            </a:r>
            <a:r>
              <a:rPr lang="de-DE" altLang="de-DE" dirty="0" smtClean="0">
                <a:latin typeface="Arial" charset="0"/>
              </a:rPr>
              <a:t> at </a:t>
            </a:r>
            <a:r>
              <a:rPr lang="de-DE" altLang="de-DE" dirty="0" err="1" smtClean="0">
                <a:latin typeface="Arial" charset="0"/>
              </a:rPr>
              <a:t>another</a:t>
            </a:r>
            <a:r>
              <a:rPr lang="de-DE" altLang="de-DE" dirty="0" smtClean="0">
                <a:latin typeface="Arial" charset="0"/>
              </a:rPr>
              <a:t>.</a:t>
            </a:r>
          </a:p>
          <a:p>
            <a:pPr eaLnBrk="1" hangingPunct="1"/>
            <a:r>
              <a:rPr lang="de-DE" altLang="de-DE" dirty="0" err="1" smtClean="0">
                <a:latin typeface="Arial" charset="0"/>
              </a:rPr>
              <a:t>Example</a:t>
            </a:r>
            <a:r>
              <a:rPr lang="de-DE" altLang="de-DE" dirty="0" smtClean="0">
                <a:latin typeface="Arial" charset="0"/>
              </a:rPr>
              <a:t>: in </a:t>
            </a:r>
            <a:r>
              <a:rPr lang="de-DE" altLang="de-DE" dirty="0" err="1" smtClean="0">
                <a:latin typeface="Arial" charset="0"/>
              </a:rPr>
              <a:t>order</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reduce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weight</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size</a:t>
            </a:r>
            <a:r>
              <a:rPr lang="de-DE" altLang="de-DE" dirty="0" smtClean="0">
                <a:latin typeface="Arial" charset="0"/>
              </a:rPr>
              <a:t> </a:t>
            </a:r>
            <a:r>
              <a:rPr lang="de-DE" altLang="de-DE" dirty="0" err="1" smtClean="0">
                <a:latin typeface="Arial" charset="0"/>
              </a:rPr>
              <a:t>of</a:t>
            </a:r>
            <a:r>
              <a:rPr lang="de-DE" altLang="de-DE" dirty="0" smtClean="0">
                <a:latin typeface="Arial" charset="0"/>
              </a:rPr>
              <a:t> a mobile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unit</a:t>
            </a:r>
            <a:r>
              <a:rPr lang="de-DE" altLang="de-DE" dirty="0" smtClean="0">
                <a:latin typeface="Arial" charset="0"/>
              </a:rPr>
              <a:t>, multiple </a:t>
            </a:r>
            <a:r>
              <a:rPr lang="de-DE" altLang="de-DE" dirty="0" err="1" smtClean="0">
                <a:latin typeface="Arial" charset="0"/>
              </a:rPr>
              <a:t>functions</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assigned</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buttons</a:t>
            </a:r>
            <a:r>
              <a:rPr lang="de-DE" altLang="de-DE" dirty="0" smtClean="0">
                <a:latin typeface="Arial" charset="0"/>
              </a:rPr>
              <a:t>, </a:t>
            </a:r>
            <a:r>
              <a:rPr lang="de-DE" altLang="de-DE" dirty="0" err="1" smtClean="0">
                <a:latin typeface="Arial" charset="0"/>
              </a:rPr>
              <a:t>or</a:t>
            </a:r>
            <a:r>
              <a:rPr lang="de-DE" altLang="de-DE" dirty="0" smtClean="0">
                <a:latin typeface="Arial" charset="0"/>
              </a:rPr>
              <a:t>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called</a:t>
            </a:r>
            <a:r>
              <a:rPr lang="de-DE" altLang="de-DE" dirty="0" smtClean="0">
                <a:latin typeface="Arial" charset="0"/>
              </a:rPr>
              <a:t> </a:t>
            </a:r>
            <a:r>
              <a:rPr lang="de-DE" altLang="de-DE" dirty="0" err="1" smtClean="0">
                <a:latin typeface="Arial" charset="0"/>
              </a:rPr>
              <a:t>up</a:t>
            </a:r>
            <a:r>
              <a:rPr lang="de-DE" altLang="de-DE" dirty="0" smtClean="0">
                <a:latin typeface="Arial" charset="0"/>
              </a:rPr>
              <a:t> </a:t>
            </a:r>
            <a:r>
              <a:rPr lang="de-DE" altLang="de-DE" dirty="0" err="1" smtClean="0">
                <a:latin typeface="Arial" charset="0"/>
              </a:rPr>
              <a:t>through</a:t>
            </a:r>
            <a:r>
              <a:rPr lang="de-DE" altLang="de-DE" dirty="0" smtClean="0">
                <a:latin typeface="Arial" charset="0"/>
              </a:rPr>
              <a:t> </a:t>
            </a:r>
            <a:r>
              <a:rPr lang="de-DE" altLang="de-DE" dirty="0" err="1" smtClean="0">
                <a:latin typeface="Arial" charset="0"/>
              </a:rPr>
              <a:t>menu</a:t>
            </a:r>
            <a:r>
              <a:rPr lang="de-DE" altLang="de-DE" dirty="0" smtClean="0">
                <a:latin typeface="Arial" charset="0"/>
              </a:rPr>
              <a:t> </a:t>
            </a:r>
            <a:r>
              <a:rPr lang="de-DE" altLang="de-DE" dirty="0" err="1" smtClean="0">
                <a:latin typeface="Arial" charset="0"/>
              </a:rPr>
              <a:t>structures</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aid</a:t>
            </a:r>
            <a:r>
              <a:rPr lang="de-DE" altLang="de-DE" dirty="0" smtClean="0">
                <a:latin typeface="Arial" charset="0"/>
              </a:rPr>
              <a:t> </a:t>
            </a:r>
            <a:r>
              <a:rPr lang="de-DE" altLang="de-DE" dirty="0" err="1" smtClean="0">
                <a:latin typeface="Arial" charset="0"/>
              </a:rPr>
              <a:t>of</a:t>
            </a:r>
            <a:r>
              <a:rPr lang="de-DE" altLang="de-DE" dirty="0" smtClean="0">
                <a:latin typeface="Arial" charset="0"/>
              </a:rPr>
              <a:t> a </a:t>
            </a:r>
            <a:r>
              <a:rPr lang="de-DE" altLang="de-DE" dirty="0" err="1" smtClean="0">
                <a:latin typeface="Arial" charset="0"/>
              </a:rPr>
              <a:t>display</a:t>
            </a:r>
            <a:r>
              <a:rPr lang="de-DE" altLang="de-DE" dirty="0" smtClean="0">
                <a:latin typeface="Arial" charset="0"/>
              </a:rPr>
              <a:t>. The </a:t>
            </a:r>
            <a:r>
              <a:rPr lang="de-DE" altLang="de-DE" dirty="0" err="1" smtClean="0">
                <a:latin typeface="Arial" charset="0"/>
              </a:rPr>
              <a:t>resulting</a:t>
            </a:r>
            <a:r>
              <a:rPr lang="de-DE" altLang="de-DE" dirty="0" smtClean="0">
                <a:latin typeface="Arial" charset="0"/>
              </a:rPr>
              <a:t>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unit</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smaller</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lighter</a:t>
            </a:r>
            <a:r>
              <a:rPr lang="de-DE" altLang="de-DE" dirty="0" smtClean="0">
                <a:latin typeface="Arial" charset="0"/>
              </a:rPr>
              <a:t>, but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speed</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reliability</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which</a:t>
            </a:r>
            <a:r>
              <a:rPr lang="de-DE" altLang="de-DE" dirty="0" smtClean="0">
                <a:latin typeface="Arial" charset="0"/>
              </a:rPr>
              <a:t> </a:t>
            </a:r>
            <a:r>
              <a:rPr lang="de-DE" altLang="de-DE" dirty="0" err="1" smtClean="0">
                <a:latin typeface="Arial" charset="0"/>
              </a:rPr>
              <a:t>it</a:t>
            </a:r>
            <a:r>
              <a:rPr lang="de-DE" altLang="de-DE" dirty="0" smtClean="0">
                <a:latin typeface="Arial" charset="0"/>
              </a:rPr>
              <a:t> </a:t>
            </a:r>
            <a:r>
              <a:rPr lang="de-DE" altLang="de-DE" dirty="0" err="1" smtClean="0">
                <a:latin typeface="Arial" charset="0"/>
              </a:rPr>
              <a:t>can</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operated</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reduced</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b="1" dirty="0" err="1" smtClean="0">
                <a:latin typeface="Arial" charset="0"/>
              </a:rPr>
              <a:t>Animated</a:t>
            </a:r>
            <a:r>
              <a:rPr lang="de-DE" altLang="de-DE" b="1" dirty="0" smtClean="0">
                <a:latin typeface="Arial" charset="0"/>
              </a:rPr>
              <a:t> </a:t>
            </a:r>
            <a:r>
              <a:rPr lang="de-DE" altLang="de-DE" b="1" dirty="0" err="1" smtClean="0">
                <a:latin typeface="Arial" charset="0"/>
              </a:rPr>
              <a:t>inserted</a:t>
            </a:r>
            <a:r>
              <a:rPr lang="de-DE" altLang="de-DE" b="1" dirty="0" smtClean="0">
                <a:latin typeface="Arial" charset="0"/>
              </a:rPr>
              <a:t>: </a:t>
            </a:r>
          </a:p>
          <a:p>
            <a:pPr eaLnBrk="1" hangingPunct="1"/>
            <a:r>
              <a:rPr lang="de-DE" altLang="de-DE" dirty="0" smtClean="0">
                <a:latin typeface="Arial" charset="0"/>
              </a:rPr>
              <a:t>Original </a:t>
            </a:r>
            <a:r>
              <a:rPr lang="de-DE" altLang="de-DE" dirty="0" err="1" smtClean="0">
                <a:latin typeface="Arial" charset="0"/>
              </a:rPr>
              <a:t>definition</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ergonomics</a:t>
            </a:r>
            <a:r>
              <a:rPr lang="de-DE" altLang="de-DE" dirty="0" smtClean="0">
                <a:latin typeface="Arial" charset="0"/>
              </a:rPr>
              <a:t>" in EN 614-1 (</a:t>
            </a:r>
            <a:r>
              <a:rPr lang="de-DE" altLang="de-DE" dirty="0" err="1" smtClean="0">
                <a:latin typeface="Arial" charset="0"/>
              </a:rPr>
              <a:t>identical</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definition</a:t>
            </a:r>
            <a:r>
              <a:rPr lang="de-DE" altLang="de-DE" dirty="0" smtClean="0">
                <a:latin typeface="Arial" charset="0"/>
              </a:rPr>
              <a:t> in EN ISO 6385 "</a:t>
            </a:r>
            <a:r>
              <a:rPr lang="de-DE" altLang="de-DE" dirty="0" err="1" smtClean="0">
                <a:latin typeface="Arial" charset="0"/>
              </a:rPr>
              <a:t>Ergonomic</a:t>
            </a:r>
            <a:r>
              <a:rPr lang="de-DE" altLang="de-DE" dirty="0" smtClean="0">
                <a:latin typeface="Arial" charset="0"/>
              </a:rPr>
              <a:t> </a:t>
            </a:r>
            <a:r>
              <a:rPr lang="de-DE" altLang="de-DE" dirty="0" err="1" smtClean="0">
                <a:latin typeface="Arial" charset="0"/>
              </a:rPr>
              <a:t>principles</a:t>
            </a:r>
            <a:r>
              <a:rPr lang="de-DE" altLang="de-DE" dirty="0" smtClean="0">
                <a:latin typeface="Arial" charset="0"/>
              </a:rPr>
              <a:t> in </a:t>
            </a:r>
            <a:r>
              <a:rPr lang="de-DE" altLang="de-DE" dirty="0" err="1" smtClean="0">
                <a:latin typeface="Arial" charset="0"/>
              </a:rPr>
              <a:t>the</a:t>
            </a:r>
            <a:r>
              <a:rPr lang="de-DE" altLang="de-DE" dirty="0" smtClean="0">
                <a:latin typeface="Arial" charset="0"/>
              </a:rPr>
              <a:t> design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work</a:t>
            </a:r>
            <a:r>
              <a:rPr lang="de-DE" altLang="de-DE" dirty="0" smtClean="0">
                <a:latin typeface="Arial" charset="0"/>
              </a:rPr>
              <a:t> </a:t>
            </a:r>
            <a:r>
              <a:rPr lang="de-DE" altLang="de-DE" dirty="0" err="1" smtClean="0">
                <a:latin typeface="Arial" charset="0"/>
              </a:rPr>
              <a:t>systems</a:t>
            </a:r>
            <a:r>
              <a:rPr lang="de-DE" altLang="de-DE" dirty="0" smtClean="0">
                <a:latin typeface="Arial" charset="0"/>
              </a:rPr>
              <a:t>"): </a:t>
            </a:r>
          </a:p>
          <a:p>
            <a:pPr eaLnBrk="1" hangingPunct="1"/>
            <a:r>
              <a:rPr lang="de-DE" altLang="de-DE" dirty="0" err="1" smtClean="0">
                <a:latin typeface="Arial" charset="0"/>
              </a:rPr>
              <a:t>Ergonomics</a:t>
            </a:r>
            <a:r>
              <a:rPr lang="de-DE" altLang="de-DE" dirty="0" smtClean="0">
                <a:latin typeface="Arial" charset="0"/>
              </a:rPr>
              <a:t>: "Scientific </a:t>
            </a:r>
            <a:r>
              <a:rPr lang="de-DE" altLang="de-DE" dirty="0" err="1" smtClean="0">
                <a:latin typeface="Arial" charset="0"/>
              </a:rPr>
              <a:t>discipline</a:t>
            </a:r>
            <a:r>
              <a:rPr lang="de-DE" altLang="de-DE" dirty="0" smtClean="0">
                <a:latin typeface="Arial" charset="0"/>
              </a:rPr>
              <a:t> </a:t>
            </a:r>
            <a:r>
              <a:rPr lang="de-DE" altLang="de-DE" dirty="0" err="1" smtClean="0">
                <a:latin typeface="Arial" charset="0"/>
              </a:rPr>
              <a:t>concerned</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understanding</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interactions</a:t>
            </a:r>
            <a:r>
              <a:rPr lang="de-DE" altLang="de-DE" dirty="0" smtClean="0">
                <a:latin typeface="Arial" charset="0"/>
              </a:rPr>
              <a:t> </a:t>
            </a:r>
            <a:r>
              <a:rPr lang="de-DE" altLang="de-DE" dirty="0" err="1" smtClean="0">
                <a:latin typeface="Arial" charset="0"/>
              </a:rPr>
              <a:t>among</a:t>
            </a:r>
            <a:r>
              <a:rPr lang="de-DE" altLang="de-DE" dirty="0" smtClean="0">
                <a:latin typeface="Arial" charset="0"/>
              </a:rPr>
              <a:t> human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other</a:t>
            </a:r>
            <a:r>
              <a:rPr lang="de-DE" altLang="de-DE" dirty="0" smtClean="0">
                <a:latin typeface="Arial" charset="0"/>
              </a:rPr>
              <a:t> </a:t>
            </a:r>
            <a:r>
              <a:rPr lang="de-DE" altLang="de-DE" dirty="0" err="1" smtClean="0">
                <a:latin typeface="Arial" charset="0"/>
              </a:rPr>
              <a:t>elements</a:t>
            </a:r>
            <a:r>
              <a:rPr lang="de-DE" altLang="de-DE" dirty="0" smtClean="0">
                <a:latin typeface="Arial" charset="0"/>
              </a:rPr>
              <a:t> </a:t>
            </a:r>
            <a:r>
              <a:rPr lang="de-DE" altLang="de-DE" dirty="0" err="1" smtClean="0">
                <a:latin typeface="Arial" charset="0"/>
              </a:rPr>
              <a:t>of</a:t>
            </a:r>
            <a:r>
              <a:rPr lang="de-DE" altLang="de-DE" dirty="0" smtClean="0">
                <a:latin typeface="Arial" charset="0"/>
              </a:rPr>
              <a:t> a </a:t>
            </a:r>
            <a:r>
              <a:rPr lang="de-DE" altLang="de-DE" dirty="0" err="1" smtClean="0">
                <a:latin typeface="Arial" charset="0"/>
              </a:rPr>
              <a:t>system</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profession</a:t>
            </a:r>
            <a:r>
              <a:rPr lang="de-DE" altLang="de-DE" dirty="0" smtClean="0">
                <a:latin typeface="Arial" charset="0"/>
              </a:rPr>
              <a:t> </a:t>
            </a:r>
            <a:r>
              <a:rPr lang="de-DE" altLang="de-DE" dirty="0" err="1" smtClean="0">
                <a:latin typeface="Arial" charset="0"/>
              </a:rPr>
              <a:t>that</a:t>
            </a:r>
            <a:r>
              <a:rPr lang="de-DE" altLang="de-DE" dirty="0" smtClean="0">
                <a:latin typeface="Arial" charset="0"/>
              </a:rPr>
              <a:t> </a:t>
            </a:r>
            <a:r>
              <a:rPr lang="de-DE" altLang="de-DE" dirty="0" err="1" smtClean="0">
                <a:latin typeface="Arial" charset="0"/>
              </a:rPr>
              <a:t>applies</a:t>
            </a:r>
            <a:r>
              <a:rPr lang="de-DE" altLang="de-DE" dirty="0" smtClean="0">
                <a:latin typeface="Arial" charset="0"/>
              </a:rPr>
              <a:t> </a:t>
            </a:r>
            <a:r>
              <a:rPr lang="de-DE" altLang="de-DE" dirty="0" err="1" smtClean="0">
                <a:latin typeface="Arial" charset="0"/>
              </a:rPr>
              <a:t>theory</a:t>
            </a:r>
            <a:r>
              <a:rPr lang="de-DE" altLang="de-DE" dirty="0" smtClean="0">
                <a:latin typeface="Arial" charset="0"/>
              </a:rPr>
              <a:t>, </a:t>
            </a:r>
            <a:r>
              <a:rPr lang="de-DE" altLang="de-DE" dirty="0" err="1" smtClean="0">
                <a:latin typeface="Arial" charset="0"/>
              </a:rPr>
              <a:t>principles</a:t>
            </a:r>
            <a:r>
              <a:rPr lang="de-DE" altLang="de-DE" dirty="0" smtClean="0">
                <a:latin typeface="Arial" charset="0"/>
              </a:rPr>
              <a:t>, </a:t>
            </a:r>
            <a:r>
              <a:rPr lang="de-DE" altLang="de-DE" dirty="0" err="1" smtClean="0">
                <a:latin typeface="Arial" charset="0"/>
              </a:rPr>
              <a:t>data</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methods</a:t>
            </a:r>
            <a:r>
              <a:rPr lang="de-DE" altLang="de-DE" dirty="0" smtClean="0">
                <a:latin typeface="Arial" charset="0"/>
              </a:rPr>
              <a:t> </a:t>
            </a:r>
            <a:r>
              <a:rPr lang="de-DE" altLang="de-DE" dirty="0" err="1" smtClean="0">
                <a:latin typeface="Arial" charset="0"/>
              </a:rPr>
              <a:t>to</a:t>
            </a:r>
            <a:r>
              <a:rPr lang="de-DE" altLang="de-DE" dirty="0" smtClean="0">
                <a:latin typeface="Arial" charset="0"/>
              </a:rPr>
              <a:t> design in </a:t>
            </a:r>
            <a:r>
              <a:rPr lang="de-DE" altLang="de-DE" dirty="0" err="1" smtClean="0">
                <a:latin typeface="Arial" charset="0"/>
              </a:rPr>
              <a:t>order</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optimize</a:t>
            </a:r>
            <a:r>
              <a:rPr lang="de-DE" altLang="de-DE" dirty="0" smtClean="0">
                <a:latin typeface="Arial" charset="0"/>
              </a:rPr>
              <a:t> human well-</a:t>
            </a:r>
            <a:r>
              <a:rPr lang="de-DE" altLang="de-DE" dirty="0" err="1" smtClean="0">
                <a:latin typeface="Arial" charset="0"/>
              </a:rPr>
              <a:t>being</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overall</a:t>
            </a:r>
            <a:r>
              <a:rPr lang="de-DE" altLang="de-DE" dirty="0" smtClean="0">
                <a:latin typeface="Arial" charset="0"/>
              </a:rPr>
              <a:t> </a:t>
            </a:r>
            <a:r>
              <a:rPr lang="de-DE" altLang="de-DE" dirty="0" err="1" smtClean="0">
                <a:latin typeface="Arial" charset="0"/>
              </a:rPr>
              <a:t>system</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a:t>
            </a:r>
          </a:p>
          <a:p>
            <a:pPr eaLnBrk="1" hangingPunct="1"/>
            <a:endParaRPr lang="de-DE" altLang="de-DE" dirty="0" smtClean="0">
              <a:latin typeface="Arial" charset="0"/>
            </a:endParaRPr>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2</a:t>
            </a:fld>
            <a:endParaRPr lang="de-DE" altLang="de-DE"/>
          </a:p>
        </p:txBody>
      </p:sp>
    </p:spTree>
    <p:extLst>
      <p:ext uri="{BB962C8B-B14F-4D97-AF65-F5344CB8AC3E}">
        <p14:creationId xmlns:p14="http://schemas.microsoft.com/office/powerpoint/2010/main" val="51025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err="1" smtClean="0"/>
              <a:t>If</a:t>
            </a:r>
            <a:r>
              <a:rPr lang="de-DE" altLang="de-DE" dirty="0" smtClean="0"/>
              <a:t> an </a:t>
            </a:r>
            <a:r>
              <a:rPr lang="de-DE" altLang="de-DE" dirty="0" err="1" smtClean="0"/>
              <a:t>investment</a:t>
            </a:r>
            <a:r>
              <a:rPr lang="de-DE" altLang="de-DE" dirty="0" smtClean="0"/>
              <a:t> </a:t>
            </a:r>
            <a:r>
              <a:rPr lang="de-DE" altLang="de-DE" dirty="0" err="1" smtClean="0"/>
              <a:t>of</a:t>
            </a:r>
            <a:r>
              <a:rPr lang="de-DE" altLang="de-DE" dirty="0" smtClean="0"/>
              <a:t> €15,000 </a:t>
            </a:r>
            <a:r>
              <a:rPr lang="de-DE" altLang="de-DE" dirty="0" err="1" smtClean="0"/>
              <a:t>is</a:t>
            </a:r>
            <a:r>
              <a:rPr lang="de-DE" altLang="de-DE" dirty="0" smtClean="0"/>
              <a:t> </a:t>
            </a:r>
            <a:r>
              <a:rPr lang="de-DE" altLang="de-DE" dirty="0" err="1" smtClean="0"/>
              <a:t>assumed</a:t>
            </a:r>
            <a:r>
              <a:rPr lang="de-DE" altLang="de-DE" dirty="0" smtClean="0"/>
              <a:t> </a:t>
            </a:r>
            <a:r>
              <a:rPr lang="de-DE" altLang="de-DE" dirty="0" err="1" smtClean="0"/>
              <a:t>for</a:t>
            </a:r>
            <a:r>
              <a:rPr lang="de-DE" altLang="de-DE" dirty="0" smtClean="0"/>
              <a:t> </a:t>
            </a:r>
            <a:r>
              <a:rPr lang="de-DE" altLang="de-DE" dirty="0" err="1" smtClean="0"/>
              <a:t>the</a:t>
            </a:r>
            <a:r>
              <a:rPr lang="de-DE" altLang="de-DE" dirty="0" smtClean="0"/>
              <a:t> </a:t>
            </a:r>
            <a:r>
              <a:rPr lang="de-DE" altLang="de-DE" dirty="0" err="1" smtClean="0"/>
              <a:t>lifting</a:t>
            </a:r>
            <a:r>
              <a:rPr lang="de-DE" altLang="de-DE" dirty="0" smtClean="0"/>
              <a:t> </a:t>
            </a:r>
            <a:r>
              <a:rPr lang="de-DE" altLang="de-DE" dirty="0" err="1" smtClean="0"/>
              <a:t>platform</a:t>
            </a:r>
            <a:r>
              <a:rPr lang="de-DE" altLang="de-DE" dirty="0" smtClean="0"/>
              <a:t>, </a:t>
            </a:r>
            <a:r>
              <a:rPr lang="de-DE" altLang="de-DE" dirty="0" err="1" smtClean="0"/>
              <a:t>it</a:t>
            </a:r>
            <a:r>
              <a:rPr lang="de-DE" altLang="de-DE" dirty="0" smtClean="0"/>
              <a:t> </a:t>
            </a:r>
            <a:r>
              <a:rPr lang="de-DE" altLang="de-DE" dirty="0" err="1" smtClean="0"/>
              <a:t>has</a:t>
            </a:r>
            <a:r>
              <a:rPr lang="de-DE" altLang="de-DE" dirty="0" smtClean="0"/>
              <a:t> </a:t>
            </a:r>
            <a:r>
              <a:rPr lang="de-DE" altLang="de-DE" dirty="0" err="1" smtClean="0"/>
              <a:t>paid</a:t>
            </a:r>
            <a:r>
              <a:rPr lang="de-DE" altLang="de-DE" dirty="0" smtClean="0"/>
              <a:t> </a:t>
            </a:r>
            <a:r>
              <a:rPr lang="de-DE" altLang="de-DE" dirty="0" err="1" smtClean="0"/>
              <a:t>for</a:t>
            </a:r>
            <a:r>
              <a:rPr lang="de-DE" altLang="de-DE" dirty="0" smtClean="0"/>
              <a:t> </a:t>
            </a:r>
            <a:r>
              <a:rPr lang="de-DE" altLang="de-DE" dirty="0" err="1" smtClean="0"/>
              <a:t>itself</a:t>
            </a:r>
            <a:r>
              <a:rPr lang="de-DE" altLang="de-DE" dirty="0" smtClean="0"/>
              <a:t> after </a:t>
            </a:r>
            <a:r>
              <a:rPr lang="de-DE" altLang="de-DE" dirty="0" err="1" smtClean="0"/>
              <a:t>approximately</a:t>
            </a:r>
            <a:r>
              <a:rPr lang="de-DE" altLang="de-DE" dirty="0" smtClean="0"/>
              <a:t> </a:t>
            </a:r>
            <a:r>
              <a:rPr lang="de-DE" altLang="de-DE" dirty="0" err="1" smtClean="0"/>
              <a:t>one</a:t>
            </a:r>
            <a:r>
              <a:rPr lang="de-DE" altLang="de-DE" dirty="0" smtClean="0"/>
              <a:t> </a:t>
            </a:r>
            <a:r>
              <a:rPr lang="de-DE" altLang="de-DE" dirty="0" err="1" smtClean="0"/>
              <a:t>year</a:t>
            </a:r>
            <a:r>
              <a:rPr lang="de-DE" altLang="de-DE" dirty="0" smtClean="0"/>
              <a:t> </a:t>
            </a:r>
            <a:r>
              <a:rPr lang="de-DE" altLang="de-DE" dirty="0" err="1" smtClean="0"/>
              <a:t>when</a:t>
            </a:r>
            <a:r>
              <a:rPr lang="de-DE" altLang="de-DE" dirty="0" smtClean="0"/>
              <a:t> in </a:t>
            </a:r>
            <a:r>
              <a:rPr lang="de-DE" altLang="de-DE" dirty="0" err="1" smtClean="0"/>
              <a:t>use</a:t>
            </a:r>
            <a:r>
              <a:rPr lang="de-DE" altLang="de-DE" dirty="0" smtClean="0"/>
              <a:t> </a:t>
            </a:r>
            <a:r>
              <a:rPr lang="de-DE" altLang="de-DE" dirty="0" err="1" smtClean="0"/>
              <a:t>over</a:t>
            </a:r>
            <a:r>
              <a:rPr lang="de-DE" altLang="de-DE" dirty="0" smtClean="0"/>
              <a:t> </a:t>
            </a:r>
            <a:r>
              <a:rPr lang="de-DE" altLang="de-DE" dirty="0" err="1" smtClean="0"/>
              <a:t>the</a:t>
            </a:r>
            <a:r>
              <a:rPr lang="de-DE" altLang="de-DE" dirty="0" smtClean="0"/>
              <a:t> </a:t>
            </a:r>
            <a:r>
              <a:rPr lang="de-DE" altLang="de-DE" dirty="0" err="1" smtClean="0"/>
              <a:t>whole</a:t>
            </a:r>
            <a:r>
              <a:rPr lang="de-DE" altLang="de-DE" dirty="0" smtClean="0"/>
              <a:t> </a:t>
            </a:r>
            <a:r>
              <a:rPr lang="de-DE" altLang="de-DE" dirty="0" err="1" smtClean="0"/>
              <a:t>day</a:t>
            </a:r>
            <a:r>
              <a:rPr lang="de-DE" altLang="de-DE" dirty="0" smtClean="0"/>
              <a:t> (1,600 </a:t>
            </a:r>
            <a:r>
              <a:rPr lang="de-DE" altLang="de-DE" dirty="0" err="1" smtClean="0"/>
              <a:t>hours</a:t>
            </a:r>
            <a:r>
              <a:rPr lang="de-DE" altLang="de-DE" dirty="0" smtClean="0"/>
              <a:t>/</a:t>
            </a:r>
            <a:r>
              <a:rPr lang="de-DE" altLang="de-DE" dirty="0" err="1" smtClean="0"/>
              <a:t>year</a:t>
            </a:r>
            <a:r>
              <a:rPr lang="de-DE" altLang="de-DE" dirty="0" smtClean="0"/>
              <a:t>) </a:t>
            </a:r>
            <a:r>
              <a:rPr lang="de-DE" altLang="de-DE" dirty="0" err="1" smtClean="0"/>
              <a:t>or</a:t>
            </a:r>
            <a:r>
              <a:rPr lang="de-DE" altLang="de-DE" dirty="0" smtClean="0"/>
              <a:t> after </a:t>
            </a:r>
            <a:r>
              <a:rPr lang="de-DE" altLang="de-DE" dirty="0" err="1" smtClean="0"/>
              <a:t>up</a:t>
            </a:r>
            <a:r>
              <a:rPr lang="de-DE" altLang="de-DE" dirty="0" smtClean="0"/>
              <a:t> </a:t>
            </a:r>
            <a:r>
              <a:rPr lang="de-DE" altLang="de-DE" dirty="0" err="1" smtClean="0"/>
              <a:t>to</a:t>
            </a:r>
            <a:r>
              <a:rPr lang="de-DE" altLang="de-DE" dirty="0" smtClean="0"/>
              <a:t> </a:t>
            </a:r>
            <a:r>
              <a:rPr lang="de-DE" altLang="de-DE" dirty="0" err="1" smtClean="0"/>
              <a:t>three</a:t>
            </a:r>
            <a:r>
              <a:rPr lang="de-DE" altLang="de-DE" dirty="0" smtClean="0"/>
              <a:t> </a:t>
            </a:r>
            <a:r>
              <a:rPr lang="de-DE" altLang="de-DE" dirty="0" err="1" smtClean="0"/>
              <a:t>years</a:t>
            </a:r>
            <a:r>
              <a:rPr lang="de-DE" altLang="de-DE" dirty="0" smtClean="0"/>
              <a:t> </a:t>
            </a:r>
            <a:r>
              <a:rPr lang="de-DE" altLang="de-DE" dirty="0" err="1" smtClean="0"/>
              <a:t>when</a:t>
            </a:r>
            <a:r>
              <a:rPr lang="de-DE" altLang="de-DE" dirty="0" smtClean="0"/>
              <a:t> </a:t>
            </a:r>
            <a:r>
              <a:rPr lang="de-DE" altLang="de-DE" dirty="0" err="1" smtClean="0"/>
              <a:t>used</a:t>
            </a:r>
            <a:r>
              <a:rPr lang="de-DE" altLang="de-DE" dirty="0" smtClean="0"/>
              <a:t> </a:t>
            </a:r>
            <a:r>
              <a:rPr lang="de-DE" altLang="de-DE" dirty="0" err="1" smtClean="0"/>
              <a:t>for</a:t>
            </a:r>
            <a:r>
              <a:rPr lang="de-DE" altLang="de-DE" dirty="0" smtClean="0"/>
              <a:t> </a:t>
            </a:r>
            <a:r>
              <a:rPr lang="de-DE" altLang="de-DE" dirty="0" err="1" smtClean="0"/>
              <a:t>part</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time.</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23</a:t>
            </a:fld>
            <a:endParaRPr lang="de-DE" altLang="de-DE"/>
          </a:p>
        </p:txBody>
      </p:sp>
    </p:spTree>
    <p:extLst>
      <p:ext uri="{BB962C8B-B14F-4D97-AF65-F5344CB8AC3E}">
        <p14:creationId xmlns:p14="http://schemas.microsoft.com/office/powerpoint/2010/main" val="203957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26</a:t>
            </a:fld>
            <a:endParaRPr lang="de-DE" altLang="de-DE"/>
          </a:p>
        </p:txBody>
      </p:sp>
    </p:spTree>
    <p:extLst>
      <p:ext uri="{BB962C8B-B14F-4D97-AF65-F5344CB8AC3E}">
        <p14:creationId xmlns:p14="http://schemas.microsoft.com/office/powerpoint/2010/main" val="148421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r>
              <a:rPr lang="de-DE" altLang="ja-JP" dirty="0" smtClean="0"/>
              <a:t>Task: </a:t>
            </a:r>
            <a:r>
              <a:rPr lang="de-DE" altLang="ja-JP" b="1" dirty="0" err="1" smtClean="0"/>
              <a:t>workplace</a:t>
            </a:r>
            <a:r>
              <a:rPr lang="de-DE" altLang="ja-JP" b="1" dirty="0" smtClean="0"/>
              <a:t> design </a:t>
            </a:r>
            <a:r>
              <a:rPr lang="de-DE" altLang="ja-JP" b="1" dirty="0" err="1" smtClean="0"/>
              <a:t>for</a:t>
            </a:r>
            <a:r>
              <a:rPr lang="de-DE" altLang="ja-JP" b="1" dirty="0" smtClean="0"/>
              <a:t> "</a:t>
            </a:r>
            <a:r>
              <a:rPr lang="de-DE" altLang="ja-JP" b="1" dirty="0" err="1" smtClean="0"/>
              <a:t>dashboard</a:t>
            </a:r>
            <a:r>
              <a:rPr lang="de-DE" altLang="ja-JP" b="1" dirty="0" smtClean="0"/>
              <a:t> </a:t>
            </a:r>
            <a:r>
              <a:rPr lang="de-DE" altLang="ja-JP" b="1" dirty="0" err="1" smtClean="0"/>
              <a:t>insulation</a:t>
            </a:r>
            <a:r>
              <a:rPr lang="de-DE" altLang="ja-JP" b="1" dirty="0" smtClean="0"/>
              <a:t>" (</a:t>
            </a:r>
            <a:r>
              <a:rPr lang="de-DE" altLang="ja-JP" b="1" dirty="0" err="1" smtClean="0"/>
              <a:t>automotive</a:t>
            </a:r>
            <a:r>
              <a:rPr lang="de-DE" altLang="ja-JP" b="1" dirty="0" smtClean="0"/>
              <a:t> </a:t>
            </a:r>
            <a:r>
              <a:rPr lang="de-DE" altLang="ja-JP" b="1" dirty="0" err="1" smtClean="0"/>
              <a:t>industry</a:t>
            </a:r>
            <a:r>
              <a:rPr lang="de-DE" altLang="ja-JP" b="1" dirty="0" smtClean="0"/>
              <a:t>)</a:t>
            </a:r>
          </a:p>
          <a:p>
            <a:pPr marL="228600" indent="-228600"/>
            <a:r>
              <a:rPr lang="de-DE" altLang="ja-JP" b="1" dirty="0" smtClean="0"/>
              <a:t>Trigger </a:t>
            </a:r>
            <a:r>
              <a:rPr lang="de-DE" altLang="ja-JP" b="1" dirty="0" err="1" smtClean="0"/>
              <a:t>for</a:t>
            </a:r>
            <a:r>
              <a:rPr lang="de-DE" altLang="ja-JP" b="1" dirty="0" smtClean="0"/>
              <a:t> </a:t>
            </a:r>
            <a:r>
              <a:rPr lang="de-DE" altLang="ja-JP" b="1" dirty="0" err="1" smtClean="0"/>
              <a:t>improvements</a:t>
            </a:r>
            <a:r>
              <a:rPr lang="de-DE" altLang="ja-JP" b="1" dirty="0" smtClean="0"/>
              <a:t> </a:t>
            </a:r>
            <a:r>
              <a:rPr lang="de-DE" altLang="ja-JP" b="1" dirty="0" err="1" smtClean="0"/>
              <a:t>to</a:t>
            </a:r>
            <a:r>
              <a:rPr lang="de-DE" altLang="ja-JP" b="1" dirty="0" smtClean="0"/>
              <a:t> </a:t>
            </a:r>
            <a:r>
              <a:rPr lang="de-DE" altLang="ja-JP" dirty="0" smtClean="0"/>
              <a:t> </a:t>
            </a:r>
            <a:r>
              <a:rPr lang="de-DE" altLang="ja-JP" dirty="0" err="1" smtClean="0"/>
              <a:t>the</a:t>
            </a:r>
            <a:r>
              <a:rPr lang="de-DE" altLang="ja-JP" dirty="0" smtClean="0"/>
              <a:t> </a:t>
            </a:r>
            <a:r>
              <a:rPr lang="de-DE" altLang="ja-JP" dirty="0" err="1" smtClean="0"/>
              <a:t>work</a:t>
            </a:r>
            <a:r>
              <a:rPr lang="de-DE" altLang="ja-JP" dirty="0" smtClean="0"/>
              <a:t> design: </a:t>
            </a:r>
            <a:r>
              <a:rPr lang="de-DE" altLang="ja-JP" dirty="0" err="1" smtClean="0"/>
              <a:t>considerable</a:t>
            </a:r>
            <a:r>
              <a:rPr lang="de-DE" altLang="ja-JP" dirty="0" smtClean="0"/>
              <a:t> time lost </a:t>
            </a:r>
            <a:r>
              <a:rPr lang="de-DE" altLang="ja-JP" dirty="0" err="1" smtClean="0"/>
              <a:t>owing</a:t>
            </a:r>
            <a:r>
              <a:rPr lang="de-DE" altLang="ja-JP" dirty="0" smtClean="0"/>
              <a:t> </a:t>
            </a:r>
            <a:r>
              <a:rPr lang="de-DE" altLang="ja-JP" dirty="0" err="1" smtClean="0"/>
              <a:t>to</a:t>
            </a:r>
            <a:r>
              <a:rPr lang="de-DE" altLang="ja-JP" dirty="0" smtClean="0"/>
              <a:t> </a:t>
            </a:r>
            <a:r>
              <a:rPr lang="de-DE" altLang="ja-JP" dirty="0" err="1" smtClean="0"/>
              <a:t>disorders</a:t>
            </a:r>
            <a:r>
              <a:rPr lang="de-DE" altLang="ja-JP" dirty="0" smtClean="0"/>
              <a:t> </a:t>
            </a:r>
            <a:r>
              <a:rPr lang="de-DE" altLang="ja-JP" dirty="0" err="1" smtClean="0"/>
              <a:t>affecting</a:t>
            </a:r>
            <a:r>
              <a:rPr lang="de-DE" altLang="ja-JP" dirty="0" smtClean="0"/>
              <a:t> </a:t>
            </a:r>
            <a:r>
              <a:rPr lang="de-DE" altLang="ja-JP" dirty="0" err="1" smtClean="0"/>
              <a:t>the</a:t>
            </a:r>
            <a:r>
              <a:rPr lang="de-DE" altLang="ja-JP" dirty="0" smtClean="0"/>
              <a:t> </a:t>
            </a:r>
            <a:r>
              <a:rPr lang="de-DE" altLang="ja-JP" dirty="0" err="1" smtClean="0"/>
              <a:t>musculoskeletal</a:t>
            </a:r>
            <a:r>
              <a:rPr lang="de-DE" altLang="ja-JP" dirty="0" smtClean="0"/>
              <a:t> </a:t>
            </a:r>
            <a:r>
              <a:rPr lang="de-DE" altLang="ja-JP" dirty="0" err="1" smtClean="0"/>
              <a:t>system</a:t>
            </a:r>
            <a:r>
              <a:rPr lang="de-DE" altLang="ja-JP" dirty="0" smtClean="0"/>
              <a:t> </a:t>
            </a:r>
            <a:r>
              <a:rPr lang="de-DE" altLang="ja-JP" dirty="0" err="1" smtClean="0"/>
              <a:t>and</a:t>
            </a:r>
            <a:r>
              <a:rPr lang="de-DE" altLang="ja-JP" dirty="0" smtClean="0"/>
              <a:t> </a:t>
            </a:r>
            <a:r>
              <a:rPr lang="de-DE" altLang="ja-JP" dirty="0" err="1" smtClean="0"/>
              <a:t>locomotor</a:t>
            </a:r>
            <a:r>
              <a:rPr lang="de-DE" altLang="ja-JP" dirty="0" smtClean="0"/>
              <a:t> </a:t>
            </a:r>
            <a:r>
              <a:rPr lang="de-DE" altLang="ja-JP" dirty="0" err="1" smtClean="0"/>
              <a:t>apparatus</a:t>
            </a:r>
            <a:r>
              <a:rPr lang="de-DE" altLang="ja-JP" dirty="0" smtClean="0"/>
              <a:t> (</a:t>
            </a:r>
            <a:r>
              <a:rPr lang="de-DE" altLang="ja-JP" dirty="0" err="1" smtClean="0"/>
              <a:t>costs</a:t>
            </a:r>
            <a:r>
              <a:rPr lang="de-DE" altLang="ja-JP" dirty="0" smtClean="0"/>
              <a:t> </a:t>
            </a:r>
            <a:r>
              <a:rPr lang="de-DE" altLang="ja-JP" dirty="0" err="1" smtClean="0"/>
              <a:t>of</a:t>
            </a:r>
            <a:r>
              <a:rPr lang="de-DE" altLang="ja-JP" dirty="0" smtClean="0"/>
              <a:t> </a:t>
            </a:r>
            <a:r>
              <a:rPr lang="de-DE" altLang="ja-JP" dirty="0" err="1" smtClean="0"/>
              <a:t>unfitness</a:t>
            </a:r>
            <a:r>
              <a:rPr lang="de-DE" altLang="ja-JP" dirty="0" smtClean="0"/>
              <a:t> </a:t>
            </a:r>
            <a:r>
              <a:rPr lang="de-DE" altLang="ja-JP" dirty="0" err="1" smtClean="0"/>
              <a:t>for</a:t>
            </a:r>
            <a:r>
              <a:rPr lang="de-DE" altLang="ja-JP" dirty="0" smtClean="0"/>
              <a:t> </a:t>
            </a:r>
            <a:r>
              <a:rPr lang="de-DE" altLang="ja-JP" dirty="0" err="1" smtClean="0"/>
              <a:t>work</a:t>
            </a:r>
            <a:r>
              <a:rPr lang="de-DE" altLang="ja-JP" dirty="0" smtClean="0"/>
              <a:t>) </a:t>
            </a:r>
            <a:r>
              <a:rPr lang="de-DE" altLang="ja-JP" dirty="0" err="1" smtClean="0"/>
              <a:t>caused</a:t>
            </a:r>
            <a:r>
              <a:rPr lang="de-DE" altLang="ja-JP" dirty="0" smtClean="0"/>
              <a:t> </a:t>
            </a:r>
            <a:r>
              <a:rPr lang="de-DE" altLang="ja-JP" dirty="0" err="1" smtClean="0"/>
              <a:t>by</a:t>
            </a:r>
            <a:r>
              <a:rPr lang="de-DE" altLang="ja-JP" dirty="0" smtClean="0"/>
              <a:t> a </a:t>
            </a:r>
            <a:r>
              <a:rPr lang="de-DE" altLang="ja-JP" dirty="0" err="1" smtClean="0"/>
              <a:t>very</a:t>
            </a:r>
            <a:r>
              <a:rPr lang="de-DE" altLang="ja-JP" dirty="0" smtClean="0"/>
              <a:t> </a:t>
            </a:r>
            <a:r>
              <a:rPr lang="de-DE" altLang="ja-JP" dirty="0" err="1" smtClean="0"/>
              <a:t>unfavourable</a:t>
            </a:r>
            <a:r>
              <a:rPr lang="de-DE" altLang="ja-JP" dirty="0" smtClean="0"/>
              <a:t> </a:t>
            </a:r>
            <a:r>
              <a:rPr lang="de-DE" altLang="ja-JP" dirty="0" err="1" smtClean="0"/>
              <a:t>posture</a:t>
            </a:r>
            <a:r>
              <a:rPr lang="de-DE" altLang="ja-JP" dirty="0" smtClean="0"/>
              <a:t>, high stress upon </a:t>
            </a:r>
            <a:r>
              <a:rPr lang="de-DE" altLang="ja-JP" dirty="0" err="1" smtClean="0"/>
              <a:t>the</a:t>
            </a:r>
            <a:r>
              <a:rPr lang="de-DE" altLang="ja-JP" dirty="0" smtClean="0"/>
              <a:t> back</a:t>
            </a:r>
            <a:endParaRPr lang="de-DE" altLang="ja-JP" b="1" dirty="0" smtClean="0"/>
          </a:p>
          <a:p>
            <a:pPr marL="228600" indent="-228600"/>
            <a:r>
              <a:rPr lang="de-DE" altLang="ja-JP" b="1" dirty="0" err="1" smtClean="0"/>
              <a:t>Costs</a:t>
            </a:r>
            <a:r>
              <a:rPr lang="de-DE" altLang="ja-JP" dirty="0" smtClean="0"/>
              <a:t> </a:t>
            </a:r>
            <a:r>
              <a:rPr lang="de-DE" altLang="ja-JP" dirty="0" err="1" smtClean="0"/>
              <a:t>caused</a:t>
            </a:r>
            <a:r>
              <a:rPr lang="de-DE" altLang="ja-JP" dirty="0" smtClean="0"/>
              <a:t> </a:t>
            </a:r>
            <a:r>
              <a:rPr lang="de-DE" altLang="ja-JP" dirty="0" err="1" smtClean="0"/>
              <a:t>by</a:t>
            </a:r>
            <a:r>
              <a:rPr lang="de-DE" altLang="ja-JP" dirty="0" smtClean="0"/>
              <a:t> </a:t>
            </a:r>
            <a:r>
              <a:rPr lang="de-DE" altLang="ja-JP" dirty="0" err="1" smtClean="0"/>
              <a:t>insufficient</a:t>
            </a:r>
            <a:r>
              <a:rPr lang="de-DE" altLang="ja-JP" dirty="0" smtClean="0"/>
              <a:t> </a:t>
            </a:r>
            <a:r>
              <a:rPr lang="de-DE" altLang="ja-JP" dirty="0" err="1" smtClean="0"/>
              <a:t>attention</a:t>
            </a:r>
            <a:r>
              <a:rPr lang="de-DE" altLang="ja-JP" dirty="0" smtClean="0"/>
              <a:t> </a:t>
            </a:r>
            <a:r>
              <a:rPr lang="de-DE" altLang="ja-JP" dirty="0" err="1" smtClean="0"/>
              <a:t>being</a:t>
            </a:r>
            <a:r>
              <a:rPr lang="de-DE" altLang="ja-JP" dirty="0" smtClean="0"/>
              <a:t> </a:t>
            </a:r>
            <a:r>
              <a:rPr lang="de-DE" altLang="ja-JP" dirty="0" err="1" smtClean="0"/>
              <a:t>paid</a:t>
            </a:r>
            <a:r>
              <a:rPr lang="de-DE" altLang="ja-JP" dirty="0" smtClean="0"/>
              <a:t> </a:t>
            </a:r>
            <a:r>
              <a:rPr lang="de-DE" altLang="ja-JP" dirty="0" err="1" smtClean="0"/>
              <a:t>to</a:t>
            </a:r>
            <a:r>
              <a:rPr lang="de-DE" altLang="ja-JP" dirty="0" smtClean="0"/>
              <a:t> </a:t>
            </a:r>
            <a:r>
              <a:rPr lang="de-DE" altLang="ja-JP" dirty="0" err="1" smtClean="0"/>
              <a:t>ergonomic</a:t>
            </a:r>
            <a:r>
              <a:rPr lang="de-DE" altLang="ja-JP" dirty="0" smtClean="0"/>
              <a:t> </a:t>
            </a:r>
            <a:r>
              <a:rPr lang="de-DE" altLang="ja-JP" dirty="0" err="1" smtClean="0"/>
              <a:t>findings</a:t>
            </a:r>
            <a:r>
              <a:rPr lang="de-DE" altLang="ja-JP" dirty="0" smtClean="0"/>
              <a:t> </a:t>
            </a:r>
            <a:r>
              <a:rPr lang="de-DE" altLang="ja-JP" dirty="0" err="1" smtClean="0"/>
              <a:t>during</a:t>
            </a:r>
            <a:r>
              <a:rPr lang="de-DE" altLang="ja-JP" dirty="0" smtClean="0"/>
              <a:t> </a:t>
            </a:r>
            <a:r>
              <a:rPr lang="de-DE" altLang="ja-JP" dirty="0" err="1" smtClean="0"/>
              <a:t>the</a:t>
            </a:r>
            <a:r>
              <a:rPr lang="de-DE" altLang="ja-JP" dirty="0" smtClean="0"/>
              <a:t> design </a:t>
            </a:r>
            <a:r>
              <a:rPr lang="de-DE" altLang="ja-JP" dirty="0" err="1" smtClean="0"/>
              <a:t>of</a:t>
            </a:r>
            <a:r>
              <a:rPr lang="de-DE" altLang="ja-JP" dirty="0" smtClean="0"/>
              <a:t> </a:t>
            </a:r>
            <a:r>
              <a:rPr lang="de-DE" altLang="ja-JP" dirty="0" err="1" smtClean="0"/>
              <a:t>the</a:t>
            </a:r>
            <a:r>
              <a:rPr lang="de-DE" altLang="ja-JP" dirty="0" smtClean="0"/>
              <a:t> </a:t>
            </a:r>
            <a:r>
              <a:rPr lang="de-DE" altLang="ja-JP" dirty="0" err="1" smtClean="0"/>
              <a:t>product</a:t>
            </a:r>
            <a:r>
              <a:rPr lang="de-DE" altLang="ja-JP" dirty="0" smtClean="0"/>
              <a:t> (in </a:t>
            </a:r>
            <a:r>
              <a:rPr lang="de-DE" altLang="ja-JP" dirty="0" err="1" smtClean="0"/>
              <a:t>this</a:t>
            </a:r>
            <a:r>
              <a:rPr lang="de-DE" altLang="ja-JP" dirty="0" smtClean="0"/>
              <a:t> </a:t>
            </a:r>
            <a:r>
              <a:rPr lang="de-DE" altLang="ja-JP" dirty="0" err="1" smtClean="0"/>
              <a:t>case</a:t>
            </a:r>
            <a:r>
              <a:rPr lang="de-DE" altLang="ja-JP" dirty="0" smtClean="0"/>
              <a:t>, a </a:t>
            </a:r>
            <a:r>
              <a:rPr lang="de-DE" altLang="ja-JP" dirty="0" err="1" smtClean="0"/>
              <a:t>car</a:t>
            </a:r>
            <a:r>
              <a:rPr lang="de-DE" altLang="ja-JP" dirty="0" smtClean="0"/>
              <a:t>) </a:t>
            </a:r>
            <a:r>
              <a:rPr lang="de-DE" altLang="ja-JP" dirty="0" err="1" smtClean="0"/>
              <a:t>and</a:t>
            </a:r>
            <a:r>
              <a:rPr lang="de-DE" altLang="ja-JP" dirty="0" smtClean="0"/>
              <a:t> in </a:t>
            </a:r>
            <a:r>
              <a:rPr lang="de-DE" altLang="ja-JP" dirty="0" err="1" smtClean="0"/>
              <a:t>the</a:t>
            </a:r>
            <a:r>
              <a:rPr lang="de-DE" altLang="ja-JP" dirty="0" smtClean="0"/>
              <a:t> design </a:t>
            </a:r>
            <a:r>
              <a:rPr lang="de-DE" altLang="ja-JP" dirty="0" err="1" smtClean="0"/>
              <a:t>of</a:t>
            </a:r>
            <a:r>
              <a:rPr lang="de-DE" altLang="ja-JP" dirty="0" smtClean="0"/>
              <a:t> </a:t>
            </a:r>
            <a:r>
              <a:rPr lang="de-DE" altLang="ja-JP" dirty="0" err="1" smtClean="0"/>
              <a:t>the</a:t>
            </a:r>
            <a:r>
              <a:rPr lang="de-DE" altLang="ja-JP" dirty="0" smtClean="0"/>
              <a:t> </a:t>
            </a:r>
            <a:r>
              <a:rPr lang="de-DE" altLang="ja-JP" dirty="0" err="1" smtClean="0"/>
              <a:t>workplaces</a:t>
            </a:r>
            <a:r>
              <a:rPr lang="de-DE" altLang="ja-JP" dirty="0" smtClean="0"/>
              <a:t> </a:t>
            </a:r>
            <a:r>
              <a:rPr lang="de-DE" altLang="ja-JP" dirty="0" err="1" smtClean="0"/>
              <a:t>for</a:t>
            </a:r>
            <a:r>
              <a:rPr lang="de-DE" altLang="ja-JP" dirty="0" smtClean="0"/>
              <a:t> </a:t>
            </a:r>
            <a:r>
              <a:rPr lang="de-DE" altLang="ja-JP" dirty="0" err="1" smtClean="0"/>
              <a:t>manufacture</a:t>
            </a:r>
            <a:r>
              <a:rPr lang="de-DE" altLang="ja-JP" dirty="0" smtClean="0"/>
              <a:t> </a:t>
            </a:r>
            <a:r>
              <a:rPr lang="de-DE" altLang="ja-JP" dirty="0" err="1" smtClean="0"/>
              <a:t>of</a:t>
            </a:r>
            <a:r>
              <a:rPr lang="de-DE" altLang="ja-JP" dirty="0" smtClean="0"/>
              <a:t> </a:t>
            </a:r>
            <a:r>
              <a:rPr lang="de-DE" altLang="ja-JP" dirty="0" err="1" smtClean="0"/>
              <a:t>the</a:t>
            </a:r>
            <a:r>
              <a:rPr lang="de-DE" altLang="ja-JP" dirty="0" smtClean="0"/>
              <a:t> </a:t>
            </a:r>
            <a:r>
              <a:rPr lang="de-DE" altLang="ja-JP" dirty="0" err="1" smtClean="0"/>
              <a:t>product</a:t>
            </a:r>
            <a:r>
              <a:rPr lang="de-DE" altLang="ja-JP" dirty="0" smtClean="0"/>
              <a:t>, </a:t>
            </a:r>
            <a:r>
              <a:rPr lang="de-DE" altLang="ja-JP" dirty="0" err="1" smtClean="0"/>
              <a:t>leading</a:t>
            </a:r>
            <a:r>
              <a:rPr lang="de-DE" altLang="ja-JP" dirty="0" smtClean="0"/>
              <a:t> </a:t>
            </a:r>
            <a:r>
              <a:rPr lang="de-DE" altLang="ja-JP" dirty="0" err="1" smtClean="0"/>
              <a:t>to</a:t>
            </a:r>
            <a:r>
              <a:rPr lang="de-DE" altLang="ja-JP" dirty="0" smtClean="0"/>
              <a:t> </a:t>
            </a:r>
            <a:r>
              <a:rPr lang="de-DE" altLang="ja-JP" dirty="0" err="1" smtClean="0"/>
              <a:t>critical</a:t>
            </a:r>
            <a:r>
              <a:rPr lang="de-DE" altLang="ja-JP" dirty="0" smtClean="0"/>
              <a:t> stress upon </a:t>
            </a:r>
            <a:r>
              <a:rPr lang="de-DE" altLang="ja-JP" dirty="0" err="1" smtClean="0"/>
              <a:t>the</a:t>
            </a:r>
            <a:r>
              <a:rPr lang="de-DE" altLang="ja-JP" dirty="0" smtClean="0"/>
              <a:t> </a:t>
            </a:r>
            <a:r>
              <a:rPr lang="de-DE" altLang="ja-JP" dirty="0" err="1" smtClean="0"/>
              <a:t>assembly</a:t>
            </a:r>
            <a:r>
              <a:rPr lang="de-DE" altLang="ja-JP" dirty="0" smtClean="0"/>
              <a:t> </a:t>
            </a:r>
            <a:r>
              <a:rPr lang="de-DE" altLang="ja-JP" dirty="0" err="1" smtClean="0"/>
              <a:t>personnel</a:t>
            </a:r>
            <a:endParaRPr lang="de-DE" altLang="ja-JP" dirty="0" smtClean="0"/>
          </a:p>
          <a:p>
            <a:pPr marL="228600" indent="-228600"/>
            <a:r>
              <a:rPr lang="de-DE" altLang="ja-JP" b="1" dirty="0" smtClean="0"/>
              <a:t>"Visible" </a:t>
            </a:r>
            <a:r>
              <a:rPr lang="de-DE" altLang="ja-JP" b="1" dirty="0" err="1" smtClean="0"/>
              <a:t>costs</a:t>
            </a:r>
            <a:r>
              <a:rPr lang="de-DE" altLang="ja-JP" b="1" dirty="0" smtClean="0"/>
              <a:t>:</a:t>
            </a:r>
            <a:endParaRPr lang="de-DE" altLang="ja-JP" dirty="0" smtClean="0"/>
          </a:p>
          <a:p>
            <a:pPr marL="228600" indent="-228600">
              <a:buFont typeface="Wingdings" pitchFamily="2" charset="2"/>
              <a:buChar char="§"/>
            </a:pPr>
            <a:r>
              <a:rPr lang="de-DE" altLang="ja-JP" dirty="0" err="1" smtClean="0"/>
              <a:t>Hardship</a:t>
            </a:r>
            <a:r>
              <a:rPr lang="de-DE" altLang="ja-JP" dirty="0" smtClean="0"/>
              <a:t> </a:t>
            </a:r>
            <a:r>
              <a:rPr lang="de-DE" altLang="ja-JP" dirty="0" err="1" smtClean="0"/>
              <a:t>allowance</a:t>
            </a:r>
            <a:r>
              <a:rPr lang="de-DE" altLang="ja-JP" dirty="0" smtClean="0"/>
              <a:t> (in </a:t>
            </a:r>
            <a:r>
              <a:rPr lang="de-DE" altLang="ja-JP" dirty="0" err="1" smtClean="0"/>
              <a:t>this</a:t>
            </a:r>
            <a:r>
              <a:rPr lang="de-DE" altLang="ja-JP" dirty="0" smtClean="0"/>
              <a:t> </a:t>
            </a:r>
            <a:r>
              <a:rPr lang="de-DE" altLang="ja-JP" dirty="0" err="1" smtClean="0"/>
              <a:t>case</a:t>
            </a:r>
            <a:r>
              <a:rPr lang="de-DE" altLang="ja-JP" dirty="0" smtClean="0"/>
              <a:t>, </a:t>
            </a:r>
            <a:r>
              <a:rPr lang="de-DE" altLang="ja-JP" dirty="0" err="1" smtClean="0"/>
              <a:t>owing</a:t>
            </a:r>
            <a:r>
              <a:rPr lang="de-DE" altLang="ja-JP" dirty="0" smtClean="0"/>
              <a:t> </a:t>
            </a:r>
            <a:r>
              <a:rPr lang="de-DE" altLang="ja-JP" dirty="0" err="1" smtClean="0"/>
              <a:t>to</a:t>
            </a:r>
            <a:r>
              <a:rPr lang="de-DE" altLang="ja-JP" dirty="0" smtClean="0"/>
              <a:t> </a:t>
            </a:r>
            <a:r>
              <a:rPr lang="de-DE" altLang="ja-JP" dirty="0" err="1" smtClean="0"/>
              <a:t>the</a:t>
            </a:r>
            <a:r>
              <a:rPr lang="de-DE" altLang="ja-JP" dirty="0" smtClean="0"/>
              <a:t> </a:t>
            </a:r>
            <a:r>
              <a:rPr lang="de-DE" altLang="ja-JP" dirty="0" err="1" smtClean="0"/>
              <a:t>constrained</a:t>
            </a:r>
            <a:r>
              <a:rPr lang="de-DE" altLang="ja-JP" dirty="0" smtClean="0"/>
              <a:t> </a:t>
            </a:r>
            <a:r>
              <a:rPr lang="de-DE" altLang="ja-JP" dirty="0" err="1" smtClean="0"/>
              <a:t>posture</a:t>
            </a:r>
            <a:r>
              <a:rPr lang="de-DE" altLang="ja-JP" dirty="0" smtClean="0"/>
              <a:t>) </a:t>
            </a:r>
            <a:r>
              <a:rPr lang="de-DE" altLang="ja-JP" dirty="0" smtClean="0">
                <a:sym typeface="Wingdings" pitchFamily="2" charset="2"/>
              </a:rPr>
              <a:t></a:t>
            </a:r>
            <a:r>
              <a:rPr lang="de-DE" altLang="ja-JP" dirty="0" smtClean="0"/>
              <a:t> </a:t>
            </a:r>
            <a:r>
              <a:rPr lang="de-DE" altLang="ja-JP" dirty="0" err="1" smtClean="0"/>
              <a:t>remuneration</a:t>
            </a:r>
            <a:endParaRPr lang="de-DE" altLang="ja-JP" dirty="0" smtClean="0"/>
          </a:p>
          <a:p>
            <a:pPr marL="228600" indent="-228600">
              <a:buFont typeface="Wingdings" pitchFamily="2" charset="2"/>
              <a:buChar char="§"/>
            </a:pPr>
            <a:r>
              <a:rPr lang="de-DE" altLang="ja-JP" dirty="0" err="1" smtClean="0"/>
              <a:t>Recuperation</a:t>
            </a:r>
            <a:r>
              <a:rPr lang="de-DE" altLang="ja-JP" dirty="0" smtClean="0"/>
              <a:t> </a:t>
            </a:r>
            <a:r>
              <a:rPr lang="de-DE" altLang="ja-JP" dirty="0" err="1" smtClean="0"/>
              <a:t>times</a:t>
            </a:r>
            <a:r>
              <a:rPr lang="de-DE" altLang="ja-JP" dirty="0" smtClean="0"/>
              <a:t> </a:t>
            </a:r>
            <a:r>
              <a:rPr lang="de-DE" altLang="ja-JP" dirty="0" smtClean="0">
                <a:sym typeface="Wingdings" pitchFamily="2" charset="2"/>
              </a:rPr>
              <a:t></a:t>
            </a:r>
            <a:r>
              <a:rPr lang="de-DE" altLang="ja-JP" dirty="0" smtClean="0"/>
              <a:t> </a:t>
            </a:r>
            <a:r>
              <a:rPr lang="de-DE" altLang="ja-JP" dirty="0" err="1" smtClean="0"/>
              <a:t>payment</a:t>
            </a:r>
            <a:r>
              <a:rPr lang="de-DE" altLang="ja-JP" dirty="0" smtClean="0"/>
              <a:t> </a:t>
            </a:r>
            <a:r>
              <a:rPr lang="de-DE" altLang="ja-JP" dirty="0" err="1" smtClean="0"/>
              <a:t>of</a:t>
            </a:r>
            <a:r>
              <a:rPr lang="de-DE" altLang="ja-JP" dirty="0" smtClean="0"/>
              <a:t> </a:t>
            </a:r>
            <a:r>
              <a:rPr lang="de-DE" altLang="ja-JP" dirty="0" err="1" smtClean="0"/>
              <a:t>remuneration</a:t>
            </a:r>
            <a:r>
              <a:rPr lang="de-DE" altLang="ja-JP" dirty="0" smtClean="0"/>
              <a:t> </a:t>
            </a:r>
            <a:r>
              <a:rPr lang="de-DE" altLang="ja-JP" dirty="0" err="1" smtClean="0"/>
              <a:t>without</a:t>
            </a:r>
            <a:r>
              <a:rPr lang="de-DE" altLang="ja-JP" dirty="0" smtClean="0"/>
              <a:t> </a:t>
            </a:r>
            <a:r>
              <a:rPr lang="de-DE" altLang="ja-JP" dirty="0" err="1" smtClean="0"/>
              <a:t>productivity</a:t>
            </a:r>
            <a:endParaRPr lang="de-DE" altLang="ja-JP" dirty="0" smtClean="0"/>
          </a:p>
          <a:p>
            <a:pPr marL="228600" indent="-228600">
              <a:buFont typeface="Wingdings" pitchFamily="2" charset="2"/>
              <a:buChar char="§"/>
            </a:pPr>
            <a:r>
              <a:rPr lang="de-DE" altLang="ja-JP" dirty="0" err="1" smtClean="0"/>
              <a:t>Continuation</a:t>
            </a:r>
            <a:r>
              <a:rPr lang="de-DE" altLang="ja-JP" dirty="0" smtClean="0"/>
              <a:t> </a:t>
            </a:r>
            <a:r>
              <a:rPr lang="de-DE" altLang="ja-JP" dirty="0" err="1" smtClean="0"/>
              <a:t>of</a:t>
            </a:r>
            <a:r>
              <a:rPr lang="de-DE" altLang="ja-JP" dirty="0" smtClean="0"/>
              <a:t> wage </a:t>
            </a:r>
            <a:r>
              <a:rPr lang="de-DE" altLang="ja-JP" dirty="0" err="1" smtClean="0"/>
              <a:t>payments</a:t>
            </a:r>
            <a:r>
              <a:rPr lang="de-DE" altLang="ja-JP" dirty="0" smtClean="0"/>
              <a:t> in </a:t>
            </a:r>
            <a:r>
              <a:rPr lang="de-DE" altLang="ja-JP" dirty="0" err="1" smtClean="0"/>
              <a:t>the</a:t>
            </a:r>
            <a:r>
              <a:rPr lang="de-DE" altLang="ja-JP" dirty="0" smtClean="0"/>
              <a:t> </a:t>
            </a:r>
            <a:r>
              <a:rPr lang="de-DE" altLang="ja-JP" dirty="0" err="1" smtClean="0"/>
              <a:t>event</a:t>
            </a:r>
            <a:r>
              <a:rPr lang="de-DE" altLang="ja-JP" dirty="0" smtClean="0"/>
              <a:t> </a:t>
            </a:r>
            <a:r>
              <a:rPr lang="de-DE" altLang="ja-JP" dirty="0" err="1" smtClean="0"/>
              <a:t>of</a:t>
            </a:r>
            <a:r>
              <a:rPr lang="de-DE" altLang="ja-JP" dirty="0" smtClean="0"/>
              <a:t> </a:t>
            </a:r>
            <a:r>
              <a:rPr lang="de-DE" altLang="ja-JP" dirty="0" err="1" smtClean="0"/>
              <a:t>sickness</a:t>
            </a:r>
            <a:r>
              <a:rPr lang="de-DE" altLang="ja-JP" dirty="0" smtClean="0"/>
              <a:t> (</a:t>
            </a:r>
            <a:r>
              <a:rPr lang="de-DE" altLang="ja-JP" dirty="0" err="1" smtClean="0"/>
              <a:t>ergonomics-related</a:t>
            </a:r>
            <a:r>
              <a:rPr lang="de-DE" altLang="ja-JP" dirty="0" smtClean="0"/>
              <a:t> </a:t>
            </a:r>
            <a:r>
              <a:rPr lang="de-DE" altLang="ja-JP" dirty="0" err="1" smtClean="0"/>
              <a:t>continued</a:t>
            </a:r>
            <a:r>
              <a:rPr lang="de-DE" altLang="ja-JP" dirty="0" smtClean="0"/>
              <a:t> wage </a:t>
            </a:r>
            <a:r>
              <a:rPr lang="de-DE" altLang="ja-JP" dirty="0" err="1" smtClean="0"/>
              <a:t>payment</a:t>
            </a:r>
            <a:r>
              <a:rPr lang="de-DE" altLang="ja-JP" dirty="0" smtClean="0"/>
              <a:t> </a:t>
            </a:r>
            <a:r>
              <a:rPr lang="de-DE" altLang="ja-JP" dirty="0" err="1" smtClean="0"/>
              <a:t>costs</a:t>
            </a:r>
            <a:r>
              <a:rPr lang="de-DE" altLang="ja-JP" dirty="0" smtClean="0"/>
              <a:t> </a:t>
            </a:r>
            <a:r>
              <a:rPr lang="de-DE" altLang="ja-JP" dirty="0" err="1" smtClean="0"/>
              <a:t>can</a:t>
            </a:r>
            <a:r>
              <a:rPr lang="de-DE" altLang="ja-JP" dirty="0" smtClean="0"/>
              <a:t> </a:t>
            </a:r>
            <a:r>
              <a:rPr lang="de-DE" altLang="ja-JP" dirty="0" err="1" smtClean="0"/>
              <a:t>be</a:t>
            </a:r>
            <a:r>
              <a:rPr lang="de-DE" altLang="ja-JP" dirty="0" smtClean="0"/>
              <a:t> </a:t>
            </a:r>
            <a:r>
              <a:rPr lang="de-DE" altLang="ja-JP" dirty="0" err="1" smtClean="0"/>
              <a:t>identified</a:t>
            </a:r>
            <a:r>
              <a:rPr lang="de-DE" altLang="ja-JP" dirty="0" smtClean="0"/>
              <a:t> </a:t>
            </a:r>
            <a:r>
              <a:rPr lang="de-DE" altLang="ja-JP" dirty="0" err="1" smtClean="0"/>
              <a:t>from</a:t>
            </a:r>
            <a:r>
              <a:rPr lang="de-DE" altLang="ja-JP" dirty="0" smtClean="0"/>
              <a:t> a </a:t>
            </a:r>
            <a:r>
              <a:rPr lang="de-DE" altLang="ja-JP" dirty="0" err="1" smtClean="0"/>
              <a:t>code</a:t>
            </a:r>
            <a:r>
              <a:rPr lang="de-DE" altLang="ja-JP" dirty="0" smtClean="0"/>
              <a:t> </a:t>
            </a:r>
            <a:r>
              <a:rPr lang="de-DE" altLang="ja-JP" dirty="0" err="1" smtClean="0"/>
              <a:t>indicating</a:t>
            </a:r>
            <a:r>
              <a:rPr lang="de-DE" altLang="ja-JP" dirty="0" smtClean="0"/>
              <a:t> </a:t>
            </a:r>
            <a:r>
              <a:rPr lang="de-DE" altLang="ja-JP" dirty="0" err="1" smtClean="0"/>
              <a:t>the</a:t>
            </a:r>
            <a:r>
              <a:rPr lang="de-DE" altLang="ja-JP" dirty="0" smtClean="0"/>
              <a:t> </a:t>
            </a:r>
            <a:r>
              <a:rPr lang="de-DE" altLang="ja-JP" dirty="0" err="1" smtClean="0"/>
              <a:t>diseases</a:t>
            </a:r>
            <a:r>
              <a:rPr lang="de-DE" altLang="ja-JP" dirty="0" smtClean="0"/>
              <a:t>)</a:t>
            </a:r>
          </a:p>
          <a:p>
            <a:pPr marL="228600" indent="-228600"/>
            <a:r>
              <a:rPr lang="de-DE" altLang="ja-JP" b="1" dirty="0" smtClean="0"/>
              <a:t>"Invisible" </a:t>
            </a:r>
            <a:r>
              <a:rPr lang="de-DE" altLang="ja-JP" b="1" dirty="0" err="1" smtClean="0"/>
              <a:t>costs</a:t>
            </a:r>
            <a:r>
              <a:rPr lang="de-DE" altLang="ja-JP" b="1" dirty="0" smtClean="0"/>
              <a:t> </a:t>
            </a:r>
            <a:r>
              <a:rPr lang="de-DE" altLang="ja-JP" dirty="0" smtClean="0"/>
              <a:t> </a:t>
            </a:r>
            <a:r>
              <a:rPr lang="de-DE" altLang="ja-JP" dirty="0" err="1" smtClean="0"/>
              <a:t>including</a:t>
            </a:r>
            <a:r>
              <a:rPr lang="de-DE" altLang="ja-JP" dirty="0" smtClean="0"/>
              <a:t>:</a:t>
            </a:r>
          </a:p>
          <a:p>
            <a:pPr marL="228600" indent="-228600">
              <a:buFont typeface="Wingdings" pitchFamily="2" charset="2"/>
              <a:buChar char="§"/>
            </a:pPr>
            <a:r>
              <a:rPr lang="de-DE" altLang="ja-JP" dirty="0" smtClean="0"/>
              <a:t>Travel </a:t>
            </a:r>
            <a:r>
              <a:rPr lang="de-DE" altLang="ja-JP" dirty="0" err="1" smtClean="0"/>
              <a:t>and</a:t>
            </a:r>
            <a:r>
              <a:rPr lang="de-DE" altLang="ja-JP" dirty="0" smtClean="0"/>
              <a:t> </a:t>
            </a:r>
            <a:r>
              <a:rPr lang="de-DE" altLang="ja-JP" dirty="0" err="1" smtClean="0"/>
              <a:t>waiting</a:t>
            </a:r>
            <a:r>
              <a:rPr lang="de-DE" altLang="ja-JP" dirty="0" smtClean="0"/>
              <a:t> </a:t>
            </a:r>
            <a:r>
              <a:rPr lang="de-DE" altLang="ja-JP" dirty="0" err="1" smtClean="0"/>
              <a:t>times</a:t>
            </a:r>
            <a:r>
              <a:rPr lang="de-DE" altLang="ja-JP" dirty="0" smtClean="0"/>
              <a:t> </a:t>
            </a:r>
            <a:r>
              <a:rPr lang="de-DE" altLang="ja-JP" dirty="0" err="1" smtClean="0"/>
              <a:t>for</a:t>
            </a:r>
            <a:r>
              <a:rPr lang="de-DE" altLang="ja-JP" dirty="0" smtClean="0"/>
              <a:t> </a:t>
            </a:r>
            <a:r>
              <a:rPr lang="de-DE" altLang="ja-JP" dirty="0" err="1" smtClean="0"/>
              <a:t>visits</a:t>
            </a:r>
            <a:r>
              <a:rPr lang="de-DE" altLang="ja-JP" dirty="0" smtClean="0"/>
              <a:t> </a:t>
            </a:r>
            <a:r>
              <a:rPr lang="de-DE" altLang="ja-JP" dirty="0" err="1" smtClean="0"/>
              <a:t>to</a:t>
            </a:r>
            <a:r>
              <a:rPr lang="de-DE" altLang="ja-JP" dirty="0" smtClean="0"/>
              <a:t> </a:t>
            </a:r>
            <a:r>
              <a:rPr lang="de-DE" altLang="ja-JP" dirty="0" err="1" smtClean="0"/>
              <a:t>the</a:t>
            </a:r>
            <a:r>
              <a:rPr lang="de-DE" altLang="ja-JP" dirty="0" smtClean="0"/>
              <a:t> </a:t>
            </a:r>
            <a:r>
              <a:rPr lang="de-DE" altLang="ja-JP" dirty="0" err="1" smtClean="0"/>
              <a:t>occupational</a:t>
            </a:r>
            <a:r>
              <a:rPr lang="de-DE" altLang="ja-JP" dirty="0" smtClean="0"/>
              <a:t> </a:t>
            </a:r>
            <a:r>
              <a:rPr lang="de-DE" altLang="ja-JP" dirty="0" err="1" smtClean="0"/>
              <a:t>physician</a:t>
            </a:r>
            <a:endParaRPr lang="de-DE" altLang="ja-JP" dirty="0" smtClean="0"/>
          </a:p>
          <a:p>
            <a:pPr marL="228600" indent="-228600">
              <a:buFont typeface="Wingdings" pitchFamily="2" charset="2"/>
              <a:buChar char="§"/>
            </a:pPr>
            <a:r>
              <a:rPr lang="de-DE" altLang="ja-JP" dirty="0" smtClean="0"/>
              <a:t>Loss </a:t>
            </a:r>
            <a:r>
              <a:rPr lang="de-DE" altLang="ja-JP" dirty="0" err="1" smtClean="0"/>
              <a:t>of</a:t>
            </a:r>
            <a:r>
              <a:rPr lang="de-DE" altLang="ja-JP" dirty="0" smtClean="0"/>
              <a:t> </a:t>
            </a:r>
            <a:r>
              <a:rPr lang="de-DE" altLang="ja-JP" dirty="0" err="1" smtClean="0"/>
              <a:t>productivity</a:t>
            </a:r>
            <a:r>
              <a:rPr lang="de-DE" altLang="ja-JP" dirty="0" smtClean="0"/>
              <a:t> </a:t>
            </a:r>
            <a:r>
              <a:rPr lang="de-DE" altLang="ja-JP" dirty="0" err="1" smtClean="0"/>
              <a:t>owing</a:t>
            </a:r>
            <a:r>
              <a:rPr lang="de-DE" altLang="ja-JP" dirty="0" smtClean="0"/>
              <a:t> </a:t>
            </a:r>
            <a:r>
              <a:rPr lang="de-DE" altLang="ja-JP" dirty="0" err="1" smtClean="0"/>
              <a:t>to</a:t>
            </a:r>
            <a:r>
              <a:rPr lang="de-DE" altLang="ja-JP" dirty="0" smtClean="0"/>
              <a:t> </a:t>
            </a:r>
            <a:r>
              <a:rPr lang="de-DE" altLang="ja-JP" dirty="0" err="1" smtClean="0"/>
              <a:t>dropping</a:t>
            </a:r>
            <a:r>
              <a:rPr lang="de-DE" altLang="ja-JP" dirty="0" smtClean="0"/>
              <a:t> out </a:t>
            </a:r>
            <a:r>
              <a:rPr lang="de-DE" altLang="ja-JP" dirty="0" err="1" smtClean="0"/>
              <a:t>of</a:t>
            </a:r>
            <a:r>
              <a:rPr lang="de-DE" altLang="ja-JP" dirty="0" smtClean="0"/>
              <a:t> </a:t>
            </a:r>
            <a:r>
              <a:rPr lang="de-DE" altLang="ja-JP" dirty="0" err="1" smtClean="0"/>
              <a:t>experienced</a:t>
            </a:r>
            <a:r>
              <a:rPr lang="de-DE" altLang="ja-JP" dirty="0" smtClean="0"/>
              <a:t> </a:t>
            </a:r>
            <a:r>
              <a:rPr lang="de-DE" altLang="ja-JP" dirty="0" err="1" smtClean="0"/>
              <a:t>personnel</a:t>
            </a:r>
            <a:r>
              <a:rPr lang="de-DE" altLang="ja-JP" dirty="0" smtClean="0"/>
              <a:t> </a:t>
            </a:r>
          </a:p>
          <a:p>
            <a:pPr marL="228600" indent="-228600">
              <a:buFont typeface="Wingdings" pitchFamily="2" charset="2"/>
              <a:buChar char="§"/>
            </a:pPr>
            <a:r>
              <a:rPr lang="de-DE" altLang="ja-JP" dirty="0" smtClean="0"/>
              <a:t>Supplement </a:t>
            </a:r>
            <a:r>
              <a:rPr lang="de-DE" altLang="ja-JP" dirty="0" err="1" smtClean="0"/>
              <a:t>to</a:t>
            </a:r>
            <a:r>
              <a:rPr lang="de-DE" altLang="ja-JP" dirty="0" smtClean="0"/>
              <a:t> sick </a:t>
            </a:r>
            <a:r>
              <a:rPr lang="de-DE" altLang="ja-JP" dirty="0" err="1" smtClean="0"/>
              <a:t>pay</a:t>
            </a:r>
            <a:endParaRPr lang="de-DE" altLang="ja-JP" dirty="0" smtClean="0"/>
          </a:p>
          <a:p>
            <a:pPr marL="228600" indent="-228600">
              <a:buFont typeface="Wingdings" pitchFamily="2" charset="2"/>
              <a:buChar char="§"/>
            </a:pPr>
            <a:r>
              <a:rPr lang="de-DE" altLang="ja-JP" dirty="0" err="1" smtClean="0"/>
              <a:t>Repair</a:t>
            </a:r>
            <a:r>
              <a:rPr lang="de-DE" altLang="ja-JP" dirty="0" smtClean="0"/>
              <a:t> </a:t>
            </a:r>
            <a:r>
              <a:rPr lang="de-DE" altLang="ja-JP" dirty="0" err="1" smtClean="0"/>
              <a:t>costs</a:t>
            </a:r>
            <a:endParaRPr lang="de-DE" altLang="ja-JP" dirty="0" smtClean="0"/>
          </a:p>
          <a:p>
            <a:pPr marL="228600" indent="-228600">
              <a:buFont typeface="Wingdings" pitchFamily="2" charset="2"/>
              <a:buChar char="§"/>
            </a:pPr>
            <a:r>
              <a:rPr lang="de-DE" altLang="ja-JP" dirty="0" smtClean="0"/>
              <a:t>Higher </a:t>
            </a:r>
            <a:r>
              <a:rPr lang="de-DE" altLang="ja-JP" dirty="0" err="1" smtClean="0"/>
              <a:t>contributions</a:t>
            </a:r>
            <a:r>
              <a:rPr lang="de-DE" altLang="ja-JP" dirty="0" smtClean="0"/>
              <a:t> </a:t>
            </a:r>
            <a:r>
              <a:rPr lang="de-DE" altLang="ja-JP" dirty="0" err="1" smtClean="0"/>
              <a:t>to</a:t>
            </a:r>
            <a:r>
              <a:rPr lang="de-DE" altLang="ja-JP" dirty="0" smtClean="0"/>
              <a:t> </a:t>
            </a:r>
            <a:r>
              <a:rPr lang="de-DE" altLang="ja-JP" dirty="0" err="1" smtClean="0"/>
              <a:t>the</a:t>
            </a:r>
            <a:r>
              <a:rPr lang="de-DE" altLang="ja-JP" dirty="0" smtClean="0"/>
              <a:t> </a:t>
            </a:r>
            <a:r>
              <a:rPr lang="de-DE" altLang="ja-JP" dirty="0" err="1" smtClean="0"/>
              <a:t>statutory</a:t>
            </a:r>
            <a:r>
              <a:rPr lang="de-DE" altLang="ja-JP" dirty="0" smtClean="0"/>
              <a:t> </a:t>
            </a:r>
            <a:r>
              <a:rPr lang="de-DE" altLang="ja-JP" dirty="0" err="1" smtClean="0"/>
              <a:t>accident</a:t>
            </a:r>
            <a:r>
              <a:rPr lang="de-DE" altLang="ja-JP" dirty="0" smtClean="0"/>
              <a:t> </a:t>
            </a:r>
            <a:r>
              <a:rPr lang="de-DE" altLang="ja-JP" dirty="0" err="1" smtClean="0"/>
              <a:t>insurance</a:t>
            </a:r>
            <a:r>
              <a:rPr lang="de-DE" altLang="ja-JP" dirty="0" smtClean="0"/>
              <a:t> </a:t>
            </a:r>
            <a:r>
              <a:rPr lang="de-DE" altLang="ja-JP" dirty="0" err="1" smtClean="0"/>
              <a:t>institution</a:t>
            </a:r>
            <a:r>
              <a:rPr lang="de-DE" altLang="ja-JP" dirty="0" smtClean="0"/>
              <a:t> (in </a:t>
            </a:r>
            <a:r>
              <a:rPr lang="de-DE" altLang="ja-JP" dirty="0" err="1" smtClean="0"/>
              <a:t>the</a:t>
            </a:r>
            <a:r>
              <a:rPr lang="de-DE" altLang="ja-JP" dirty="0" smtClean="0"/>
              <a:t> </a:t>
            </a:r>
            <a:r>
              <a:rPr lang="de-DE" altLang="ja-JP" dirty="0" err="1" smtClean="0"/>
              <a:t>event</a:t>
            </a:r>
            <a:r>
              <a:rPr lang="de-DE" altLang="ja-JP" dirty="0" smtClean="0"/>
              <a:t> </a:t>
            </a:r>
            <a:r>
              <a:rPr lang="de-DE" altLang="ja-JP" dirty="0" err="1" smtClean="0"/>
              <a:t>of</a:t>
            </a:r>
            <a:r>
              <a:rPr lang="de-DE" altLang="ja-JP" dirty="0" smtClean="0"/>
              <a:t> an </a:t>
            </a:r>
            <a:r>
              <a:rPr lang="de-DE" altLang="ja-JP" dirty="0" err="1" smtClean="0"/>
              <a:t>accident</a:t>
            </a:r>
            <a:r>
              <a:rPr lang="de-DE" altLang="ja-JP" dirty="0" smtClean="0"/>
              <a:t>)</a:t>
            </a:r>
          </a:p>
          <a:p>
            <a:pPr marL="228600" indent="-228600">
              <a:buFont typeface="Wingdings" pitchFamily="2" charset="2"/>
              <a:buChar char="§"/>
            </a:pPr>
            <a:r>
              <a:rPr lang="de-DE" altLang="ja-JP" dirty="0" smtClean="0"/>
              <a:t>Meetings </a:t>
            </a:r>
            <a:r>
              <a:rPr lang="de-DE" altLang="ja-JP" dirty="0" err="1" smtClean="0"/>
              <a:t>of</a:t>
            </a:r>
            <a:r>
              <a:rPr lang="de-DE" altLang="ja-JP" dirty="0" smtClean="0"/>
              <a:t> </a:t>
            </a:r>
            <a:r>
              <a:rPr lang="de-DE" altLang="ja-JP" dirty="0" err="1" smtClean="0"/>
              <a:t>designers</a:t>
            </a:r>
            <a:r>
              <a:rPr lang="de-DE" altLang="ja-JP" dirty="0" smtClean="0"/>
              <a:t>, </a:t>
            </a:r>
            <a:r>
              <a:rPr lang="de-DE" altLang="ja-JP" dirty="0" err="1" smtClean="0"/>
              <a:t>work</a:t>
            </a:r>
            <a:r>
              <a:rPr lang="de-DE" altLang="ja-JP" dirty="0" smtClean="0"/>
              <a:t> </a:t>
            </a:r>
            <a:r>
              <a:rPr lang="de-DE" altLang="ja-JP" dirty="0" err="1" smtClean="0"/>
              <a:t>planners</a:t>
            </a:r>
            <a:r>
              <a:rPr lang="de-DE" altLang="ja-JP" dirty="0" smtClean="0"/>
              <a:t>, </a:t>
            </a:r>
            <a:r>
              <a:rPr lang="de-DE" altLang="ja-JP" dirty="0" err="1" smtClean="0"/>
              <a:t>physicians</a:t>
            </a:r>
            <a:r>
              <a:rPr lang="de-DE" altLang="ja-JP" dirty="0" smtClean="0"/>
              <a:t>, etc.</a:t>
            </a:r>
          </a:p>
          <a:p>
            <a:pPr marL="228600" indent="-228600">
              <a:buFont typeface="Wingdings" pitchFamily="2" charset="2"/>
              <a:buChar char="§"/>
            </a:pPr>
            <a:r>
              <a:rPr lang="de-DE" altLang="ja-JP" dirty="0" smtClean="0"/>
              <a:t>…</a:t>
            </a:r>
          </a:p>
          <a:p>
            <a:pPr marL="228600" indent="-228600"/>
            <a:r>
              <a:rPr lang="de-DE" altLang="ja-JP" dirty="0" err="1" smtClean="0"/>
              <a:t>Figure</a:t>
            </a:r>
            <a:r>
              <a:rPr lang="de-DE" altLang="ja-JP" dirty="0" smtClean="0"/>
              <a:t> 1: Visible </a:t>
            </a:r>
            <a:r>
              <a:rPr lang="de-DE" altLang="ja-JP" dirty="0" err="1" smtClean="0"/>
              <a:t>and</a:t>
            </a:r>
            <a:r>
              <a:rPr lang="de-DE" altLang="ja-JP" dirty="0" smtClean="0"/>
              <a:t> invisible </a:t>
            </a:r>
            <a:r>
              <a:rPr lang="de-DE" altLang="ja-JP" dirty="0" err="1" smtClean="0"/>
              <a:t>costs</a:t>
            </a:r>
            <a:r>
              <a:rPr lang="de-DE" altLang="ja-JP" dirty="0" smtClean="0"/>
              <a:t> ("</a:t>
            </a:r>
            <a:r>
              <a:rPr lang="de-DE" altLang="ja-JP" dirty="0" err="1" smtClean="0"/>
              <a:t>iceberg</a:t>
            </a:r>
            <a:r>
              <a:rPr lang="de-DE" altLang="ja-JP" dirty="0" smtClean="0"/>
              <a:t>")</a:t>
            </a:r>
          </a:p>
          <a:p>
            <a:pPr marL="228600" indent="-228600"/>
            <a:r>
              <a:rPr lang="de-DE" altLang="ja-JP" b="1" dirty="0" smtClean="0"/>
              <a:t>Note: </a:t>
            </a:r>
            <a:r>
              <a:rPr lang="de-DE" altLang="ja-JP" b="1" dirty="0" err="1" smtClean="0"/>
              <a:t>Costs</a:t>
            </a:r>
            <a:r>
              <a:rPr lang="de-DE" altLang="ja-JP" b="1" dirty="0" smtClean="0"/>
              <a:t> </a:t>
            </a:r>
            <a:r>
              <a:rPr lang="de-DE" altLang="ja-JP" b="1" dirty="0" err="1" smtClean="0"/>
              <a:t>of</a:t>
            </a:r>
            <a:r>
              <a:rPr lang="de-DE" altLang="ja-JP" b="1" dirty="0" smtClean="0"/>
              <a:t> </a:t>
            </a:r>
            <a:r>
              <a:rPr lang="de-DE" altLang="ja-JP" b="1" dirty="0" err="1" smtClean="0"/>
              <a:t>the</a:t>
            </a:r>
            <a:r>
              <a:rPr lang="de-DE" altLang="ja-JP" b="1" dirty="0" smtClean="0"/>
              <a:t> </a:t>
            </a:r>
            <a:r>
              <a:rPr lang="de-DE" altLang="ja-JP" b="1" dirty="0" err="1" smtClean="0"/>
              <a:t>example</a:t>
            </a:r>
            <a:r>
              <a:rPr lang="de-DE" altLang="ja-JP" b="1" dirty="0" smtClean="0"/>
              <a:t> </a:t>
            </a:r>
            <a:r>
              <a:rPr lang="de-DE" altLang="ja-JP" b="1" dirty="0" err="1" smtClean="0"/>
              <a:t>appear</a:t>
            </a:r>
            <a:r>
              <a:rPr lang="de-DE" altLang="ja-JP" b="1" dirty="0" smtClean="0"/>
              <a:t> after </a:t>
            </a:r>
            <a:r>
              <a:rPr lang="de-DE" altLang="ja-JP" b="1" dirty="0" err="1" smtClean="0"/>
              <a:t>clicking</a:t>
            </a:r>
            <a:r>
              <a:rPr lang="de-DE" altLang="ja-JP" b="1" dirty="0" smtClean="0"/>
              <a:t>.</a:t>
            </a:r>
            <a:endParaRPr lang="de-DE" altLang="de-DE" b="1" dirty="0" smtClean="0"/>
          </a:p>
          <a:p>
            <a:pPr marL="228600" indent="-228600"/>
            <a:endParaRPr lang="de-DE" b="0"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27</a:t>
            </a:fld>
            <a:endParaRPr lang="de-DE" altLang="de-DE"/>
          </a:p>
        </p:txBody>
      </p:sp>
    </p:spTree>
    <p:extLst>
      <p:ext uri="{BB962C8B-B14F-4D97-AF65-F5344CB8AC3E}">
        <p14:creationId xmlns:p14="http://schemas.microsoft.com/office/powerpoint/2010/main" val="185517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err="1" smtClean="0"/>
              <a:t>Conversion</a:t>
            </a:r>
            <a:r>
              <a:rPr lang="de-DE" altLang="de-DE" b="1" dirty="0" smtClean="0"/>
              <a:t> </a:t>
            </a:r>
            <a:r>
              <a:rPr lang="de-DE" altLang="de-DE" b="1" dirty="0" err="1" smtClean="0"/>
              <a:t>of</a:t>
            </a:r>
            <a:r>
              <a:rPr lang="de-DE" altLang="de-DE" b="1" dirty="0" smtClean="0"/>
              <a:t> </a:t>
            </a:r>
            <a:r>
              <a:rPr lang="de-DE" altLang="de-DE" b="1" dirty="0" err="1" smtClean="0"/>
              <a:t>production</a:t>
            </a:r>
            <a:endParaRPr lang="de-DE" altLang="de-DE" b="1" dirty="0" smtClean="0"/>
          </a:p>
          <a:p>
            <a:r>
              <a:rPr lang="de-DE" altLang="de-DE" dirty="0" smtClean="0"/>
              <a:t>The </a:t>
            </a:r>
            <a:r>
              <a:rPr lang="de-DE" altLang="de-DE" dirty="0" err="1" smtClean="0"/>
              <a:t>dashboard</a:t>
            </a:r>
            <a:r>
              <a:rPr lang="de-DE" altLang="de-DE" dirty="0" smtClean="0"/>
              <a:t> </a:t>
            </a:r>
            <a:r>
              <a:rPr lang="de-DE" altLang="de-DE" dirty="0" err="1" smtClean="0"/>
              <a:t>is</a:t>
            </a:r>
            <a:r>
              <a:rPr lang="de-DE" altLang="de-DE" dirty="0" smtClean="0"/>
              <a:t> </a:t>
            </a:r>
            <a:r>
              <a:rPr lang="de-DE" altLang="de-DE" dirty="0" err="1" smtClean="0"/>
              <a:t>no</a:t>
            </a:r>
            <a:r>
              <a:rPr lang="de-DE" altLang="de-DE" dirty="0" smtClean="0"/>
              <a:t> </a:t>
            </a:r>
            <a:r>
              <a:rPr lang="de-DE" altLang="de-DE" dirty="0" err="1" smtClean="0"/>
              <a:t>longer</a:t>
            </a:r>
            <a:r>
              <a:rPr lang="de-DE" altLang="de-DE" dirty="0" smtClean="0"/>
              <a:t> </a:t>
            </a:r>
            <a:r>
              <a:rPr lang="de-DE" altLang="de-DE" dirty="0" err="1" smtClean="0"/>
              <a:t>insulated</a:t>
            </a:r>
            <a:r>
              <a:rPr lang="de-DE" altLang="de-DE" dirty="0" smtClean="0"/>
              <a:t> at </a:t>
            </a:r>
            <a:r>
              <a:rPr lang="de-DE" altLang="de-DE" dirty="0" err="1" smtClean="0"/>
              <a:t>the</a:t>
            </a:r>
            <a:r>
              <a:rPr lang="de-DE" altLang="de-DE" dirty="0" smtClean="0"/>
              <a:t> </a:t>
            </a:r>
            <a:r>
              <a:rPr lang="de-DE" altLang="de-DE" dirty="0" err="1" smtClean="0"/>
              <a:t>beginning</a:t>
            </a:r>
            <a:r>
              <a:rPr lang="de-DE" altLang="de-DE" dirty="0" smtClean="0"/>
              <a:t> </a:t>
            </a:r>
            <a:r>
              <a:rPr lang="de-DE" altLang="de-DE" dirty="0" err="1" smtClean="0"/>
              <a:t>of</a:t>
            </a:r>
            <a:r>
              <a:rPr lang="de-DE" altLang="de-DE" dirty="0" smtClean="0"/>
              <a:t> </a:t>
            </a:r>
            <a:r>
              <a:rPr lang="de-DE" altLang="de-DE" dirty="0" err="1" smtClean="0"/>
              <a:t>assembly</a:t>
            </a:r>
            <a:r>
              <a:rPr lang="de-DE" altLang="de-DE" dirty="0" smtClean="0"/>
              <a:t>, </a:t>
            </a:r>
            <a:r>
              <a:rPr lang="de-DE" altLang="de-DE" dirty="0" err="1" smtClean="0"/>
              <a:t>where</a:t>
            </a:r>
            <a:r>
              <a:rPr lang="de-DE" altLang="de-DE" dirty="0" smtClean="0"/>
              <a:t> </a:t>
            </a:r>
            <a:r>
              <a:rPr lang="de-DE" altLang="de-DE" dirty="0" err="1" smtClean="0"/>
              <a:t>this</a:t>
            </a:r>
            <a:r>
              <a:rPr lang="de-DE" altLang="de-DE" dirty="0" smtClean="0"/>
              <a:t> </a:t>
            </a:r>
            <a:r>
              <a:rPr lang="de-DE" altLang="de-DE" dirty="0" err="1" smtClean="0"/>
              <a:t>entails</a:t>
            </a:r>
            <a:r>
              <a:rPr lang="de-DE" altLang="de-DE" dirty="0" smtClean="0"/>
              <a:t> a </a:t>
            </a:r>
            <a:r>
              <a:rPr lang="de-DE" altLang="de-DE" dirty="0" err="1" smtClean="0"/>
              <a:t>very</a:t>
            </a:r>
            <a:r>
              <a:rPr lang="de-DE" altLang="de-DE" dirty="0" smtClean="0"/>
              <a:t> </a:t>
            </a:r>
            <a:r>
              <a:rPr lang="de-DE" altLang="de-DE" dirty="0" err="1" smtClean="0"/>
              <a:t>unfavourable</a:t>
            </a:r>
            <a:r>
              <a:rPr lang="de-DE" altLang="de-DE" dirty="0" smtClean="0"/>
              <a:t> </a:t>
            </a:r>
            <a:r>
              <a:rPr lang="de-DE" altLang="de-DE" dirty="0" err="1" smtClean="0"/>
              <a:t>posture</a:t>
            </a:r>
            <a:r>
              <a:rPr lang="de-DE" altLang="de-DE" dirty="0" smtClean="0"/>
              <a:t> (</a:t>
            </a:r>
            <a:r>
              <a:rPr lang="de-DE" altLang="de-DE" dirty="0" err="1" smtClean="0"/>
              <a:t>low</a:t>
            </a:r>
            <a:r>
              <a:rPr lang="de-DE" altLang="de-DE" dirty="0" smtClean="0"/>
              <a:t> </a:t>
            </a:r>
            <a:r>
              <a:rPr lang="de-DE" altLang="de-DE" dirty="0" err="1" smtClean="0"/>
              <a:t>position</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workplace</a:t>
            </a:r>
            <a:r>
              <a:rPr lang="de-DE" altLang="de-DE" dirty="0" smtClean="0"/>
              <a:t>); </a:t>
            </a:r>
            <a:r>
              <a:rPr lang="de-DE" altLang="de-DE" dirty="0" err="1" smtClean="0"/>
              <a:t>instead</a:t>
            </a:r>
            <a:r>
              <a:rPr lang="de-DE" altLang="de-DE" dirty="0" smtClean="0"/>
              <a:t>, </a:t>
            </a:r>
            <a:r>
              <a:rPr lang="de-DE" altLang="de-DE" dirty="0" err="1" smtClean="0"/>
              <a:t>this</a:t>
            </a:r>
            <a:r>
              <a:rPr lang="de-DE" altLang="de-DE" dirty="0" smtClean="0"/>
              <a:t> </a:t>
            </a:r>
            <a:r>
              <a:rPr lang="de-DE" altLang="de-DE" dirty="0" err="1" smtClean="0"/>
              <a:t>takes</a:t>
            </a:r>
            <a:r>
              <a:rPr lang="de-DE" altLang="de-DE" dirty="0" smtClean="0"/>
              <a:t> </a:t>
            </a:r>
            <a:r>
              <a:rPr lang="de-DE" altLang="de-DE" dirty="0" err="1" smtClean="0"/>
              <a:t>place</a:t>
            </a:r>
            <a:r>
              <a:rPr lang="de-DE" altLang="de-DE" dirty="0" smtClean="0"/>
              <a:t> </a:t>
            </a:r>
            <a:r>
              <a:rPr lang="de-DE" altLang="de-DE" dirty="0" err="1" smtClean="0"/>
              <a:t>towards</a:t>
            </a:r>
            <a:r>
              <a:rPr lang="de-DE" altLang="de-DE" dirty="0" smtClean="0"/>
              <a:t> </a:t>
            </a:r>
            <a:r>
              <a:rPr lang="de-DE" altLang="de-DE" dirty="0" err="1" smtClean="0"/>
              <a:t>the</a:t>
            </a:r>
            <a:r>
              <a:rPr lang="de-DE" altLang="de-DE" dirty="0" smtClean="0"/>
              <a:t> end </a:t>
            </a:r>
            <a:r>
              <a:rPr lang="de-DE" altLang="de-DE" dirty="0" err="1" smtClean="0"/>
              <a:t>of</a:t>
            </a:r>
            <a:r>
              <a:rPr lang="de-DE" altLang="de-DE" dirty="0" smtClean="0"/>
              <a:t> </a:t>
            </a:r>
            <a:r>
              <a:rPr lang="de-DE" altLang="de-DE" dirty="0" err="1" smtClean="0"/>
              <a:t>assembly</a:t>
            </a:r>
            <a:r>
              <a:rPr lang="de-DE" altLang="de-DE" dirty="0" smtClean="0"/>
              <a:t>. As a </a:t>
            </a:r>
            <a:r>
              <a:rPr lang="de-DE" altLang="de-DE" dirty="0" err="1" smtClean="0"/>
              <a:t>result</a:t>
            </a:r>
            <a:r>
              <a:rPr lang="de-DE" altLang="de-DE" dirty="0" smtClean="0"/>
              <a:t>, </a:t>
            </a:r>
            <a:r>
              <a:rPr lang="de-DE" altLang="de-DE" dirty="0" err="1" smtClean="0"/>
              <a:t>the</a:t>
            </a:r>
            <a:r>
              <a:rPr lang="de-DE" altLang="de-DE" dirty="0" smtClean="0"/>
              <a:t> </a:t>
            </a:r>
            <a:r>
              <a:rPr lang="de-DE" altLang="de-DE" dirty="0" err="1" smtClean="0"/>
              <a:t>installation</a:t>
            </a:r>
            <a:r>
              <a:rPr lang="de-DE" altLang="de-DE" dirty="0" smtClean="0"/>
              <a:t> </a:t>
            </a:r>
            <a:r>
              <a:rPr lang="de-DE" altLang="de-DE" dirty="0" err="1" smtClean="0"/>
              <a:t>height</a:t>
            </a:r>
            <a:r>
              <a:rPr lang="de-DE" altLang="de-DE" dirty="0" smtClean="0"/>
              <a:t> </a:t>
            </a:r>
            <a:r>
              <a:rPr lang="de-DE" altLang="de-DE" dirty="0" err="1" smtClean="0"/>
              <a:t>and</a:t>
            </a:r>
            <a:r>
              <a:rPr lang="de-DE" altLang="de-DE" dirty="0" smtClean="0"/>
              <a:t> </a:t>
            </a:r>
            <a:r>
              <a:rPr lang="de-DE" altLang="de-DE" dirty="0" err="1" smtClean="0"/>
              <a:t>thus</a:t>
            </a:r>
            <a:r>
              <a:rPr lang="de-DE" altLang="de-DE" dirty="0" smtClean="0"/>
              <a:t> </a:t>
            </a:r>
            <a:r>
              <a:rPr lang="de-DE" altLang="de-DE" dirty="0" err="1" smtClean="0"/>
              <a:t>the</a:t>
            </a:r>
            <a:r>
              <a:rPr lang="de-DE" altLang="de-DE" dirty="0" smtClean="0"/>
              <a:t> </a:t>
            </a:r>
            <a:r>
              <a:rPr lang="de-DE" altLang="de-DE" dirty="0" err="1" smtClean="0"/>
              <a:t>accessibility</a:t>
            </a:r>
            <a:r>
              <a:rPr lang="de-DE" altLang="de-DE" dirty="0" smtClean="0"/>
              <a:t> </a:t>
            </a:r>
            <a:r>
              <a:rPr lang="de-DE" altLang="de-DE" dirty="0" err="1" smtClean="0"/>
              <a:t>have</a:t>
            </a:r>
            <a:r>
              <a:rPr lang="de-DE" altLang="de-DE" dirty="0" smtClean="0"/>
              <a:t> </a:t>
            </a:r>
            <a:r>
              <a:rPr lang="de-DE" altLang="de-DE" dirty="0" err="1" smtClean="0"/>
              <a:t>been</a:t>
            </a:r>
            <a:r>
              <a:rPr lang="de-DE" altLang="de-DE" dirty="0" smtClean="0"/>
              <a:t> </a:t>
            </a:r>
            <a:r>
              <a:rPr lang="de-DE" altLang="de-DE" dirty="0" err="1" smtClean="0"/>
              <a:t>considerably</a:t>
            </a:r>
            <a:r>
              <a:rPr lang="de-DE" altLang="de-DE" dirty="0" smtClean="0"/>
              <a:t> </a:t>
            </a:r>
            <a:r>
              <a:rPr lang="de-DE" altLang="de-DE" dirty="0" err="1" smtClean="0"/>
              <a:t>improved</a:t>
            </a:r>
            <a:r>
              <a:rPr lang="de-DE" altLang="de-DE" dirty="0" smtClean="0"/>
              <a:t>, </a:t>
            </a:r>
            <a:r>
              <a:rPr lang="de-DE" altLang="de-DE" dirty="0" err="1" smtClean="0"/>
              <a:t>and</a:t>
            </a:r>
            <a:r>
              <a:rPr lang="de-DE" altLang="de-DE" dirty="0" smtClean="0"/>
              <a:t> </a:t>
            </a:r>
            <a:r>
              <a:rPr lang="de-DE" altLang="de-DE" dirty="0" err="1" smtClean="0"/>
              <a:t>the</a:t>
            </a:r>
            <a:r>
              <a:rPr lang="de-DE" altLang="de-DE" dirty="0" smtClean="0"/>
              <a:t> </a:t>
            </a:r>
            <a:r>
              <a:rPr lang="de-DE" altLang="de-DE" dirty="0" err="1" smtClean="0"/>
              <a:t>ergonomic</a:t>
            </a:r>
            <a:r>
              <a:rPr lang="de-DE" altLang="de-DE" dirty="0" smtClean="0"/>
              <a:t> </a:t>
            </a:r>
            <a:r>
              <a:rPr lang="de-DE" altLang="de-DE" dirty="0" err="1" smtClean="0"/>
              <a:t>deficits</a:t>
            </a:r>
            <a:r>
              <a:rPr lang="de-DE" altLang="de-DE" dirty="0" smtClean="0"/>
              <a:t> </a:t>
            </a:r>
            <a:r>
              <a:rPr lang="de-DE" altLang="de-DE" dirty="0" err="1" smtClean="0"/>
              <a:t>largely</a:t>
            </a:r>
            <a:r>
              <a:rPr lang="de-DE" altLang="de-DE" dirty="0" smtClean="0"/>
              <a:t> </a:t>
            </a:r>
            <a:r>
              <a:rPr lang="de-DE" altLang="de-DE" dirty="0" err="1" smtClean="0"/>
              <a:t>eliminated</a:t>
            </a:r>
            <a:r>
              <a:rPr lang="de-DE" altLang="de-DE" dirty="0" smtClean="0"/>
              <a:t>.</a:t>
            </a:r>
          </a:p>
          <a:p>
            <a:endParaRPr lang="de-DE" altLang="de-DE" dirty="0" smtClean="0"/>
          </a:p>
          <a:p>
            <a:r>
              <a:rPr lang="de-DE" altLang="de-DE" b="1" dirty="0" smtClean="0"/>
              <a:t>Investments:</a:t>
            </a:r>
            <a:r>
              <a:rPr lang="de-DE" altLang="de-DE" dirty="0" smtClean="0"/>
              <a:t> The </a:t>
            </a:r>
            <a:r>
              <a:rPr lang="de-DE" altLang="de-DE" dirty="0" err="1" smtClean="0"/>
              <a:t>conversion</a:t>
            </a:r>
            <a:r>
              <a:rPr lang="de-DE" altLang="de-DE" dirty="0" smtClean="0"/>
              <a:t> </a:t>
            </a:r>
            <a:r>
              <a:rPr lang="de-DE" altLang="de-DE" dirty="0" err="1" smtClean="0"/>
              <a:t>of</a:t>
            </a:r>
            <a:r>
              <a:rPr lang="de-DE" altLang="de-DE" dirty="0" smtClean="0"/>
              <a:t> </a:t>
            </a:r>
            <a:r>
              <a:rPr lang="de-DE" altLang="de-DE" dirty="0" err="1" smtClean="0"/>
              <a:t>production</a:t>
            </a:r>
            <a:r>
              <a:rPr lang="de-DE" altLang="de-DE" dirty="0" smtClean="0"/>
              <a:t> </a:t>
            </a:r>
            <a:r>
              <a:rPr lang="de-DE" altLang="de-DE" dirty="0" err="1" smtClean="0"/>
              <a:t>entailed</a:t>
            </a:r>
            <a:r>
              <a:rPr lang="de-DE" altLang="de-DE" dirty="0" smtClean="0"/>
              <a:t> a </a:t>
            </a:r>
            <a:r>
              <a:rPr lang="de-DE" altLang="de-DE" dirty="0" err="1" smtClean="0"/>
              <a:t>once</a:t>
            </a:r>
            <a:r>
              <a:rPr lang="de-DE" altLang="de-DE" dirty="0" smtClean="0"/>
              <a:t>-off </a:t>
            </a:r>
            <a:r>
              <a:rPr lang="de-DE" altLang="de-DE" dirty="0" err="1" smtClean="0"/>
              <a:t>cost</a:t>
            </a:r>
            <a:r>
              <a:rPr lang="de-DE" altLang="de-DE" dirty="0" smtClean="0"/>
              <a:t> </a:t>
            </a:r>
            <a:r>
              <a:rPr lang="de-DE" altLang="de-DE" dirty="0" err="1" smtClean="0"/>
              <a:t>of</a:t>
            </a:r>
            <a:r>
              <a:rPr lang="de-DE" altLang="de-DE" dirty="0" smtClean="0"/>
              <a:t> </a:t>
            </a:r>
            <a:r>
              <a:rPr lang="de-DE" altLang="de-DE" dirty="0" err="1" smtClean="0"/>
              <a:t>around</a:t>
            </a:r>
            <a:r>
              <a:rPr lang="de-DE" altLang="de-DE" dirty="0" smtClean="0"/>
              <a:t> €160,000.</a:t>
            </a:r>
            <a:endParaRPr lang="de-DE" altLang="de-DE" b="1" dirty="0" smtClean="0"/>
          </a:p>
          <a:p>
            <a:pPr marL="228600" indent="-228600"/>
            <a:endParaRPr lang="de-DE" b="0"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28</a:t>
            </a:fld>
            <a:endParaRPr lang="de-DE" altLang="de-DE"/>
          </a:p>
        </p:txBody>
      </p:sp>
    </p:spTree>
    <p:extLst>
      <p:ext uri="{BB962C8B-B14F-4D97-AF65-F5344CB8AC3E}">
        <p14:creationId xmlns:p14="http://schemas.microsoft.com/office/powerpoint/2010/main" val="300113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0" fontAlgn="base" latinLnBrk="0" hangingPunct="0">
              <a:lnSpc>
                <a:spcPct val="100000"/>
              </a:lnSpc>
              <a:spcBef>
                <a:spcPct val="0"/>
              </a:spcBef>
              <a:spcAft>
                <a:spcPct val="0"/>
              </a:spcAft>
              <a:buClrTx/>
              <a:buSzTx/>
              <a:buFontTx/>
              <a:buNone/>
              <a:tabLst/>
              <a:defRPr/>
            </a:pPr>
            <a:fld id="{9AAE982F-717D-48CA-A9BC-1C54C50A0C7D}" type="slidenum">
              <a:rPr kumimoji="0" lang="de-DE" sz="1200" b="0" i="0" u="none" strike="noStrike" kern="1200" cap="none" spc="0" normalizeH="0" baseline="0" noProof="0">
                <a:ln>
                  <a:noFill/>
                </a:ln>
                <a:solidFill>
                  <a:srgbClr val="000000"/>
                </a:solidFill>
                <a:effectLst/>
                <a:uLnTx/>
                <a:uFillTx/>
                <a:latin typeface="Futura Bk BT" pitchFamily="34" charset="0"/>
                <a:ea typeface="+mn-ea"/>
                <a:cs typeface="+mn-cs"/>
              </a:rPr>
              <a:pPr marL="0" marR="0" lvl="0" indent="0" algn="r" defTabSz="9271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a:ln>
                <a:noFill/>
              </a:ln>
              <a:solidFill>
                <a:srgbClr val="000000"/>
              </a:solidFill>
              <a:effectLst/>
              <a:uLnTx/>
              <a:uFillTx/>
              <a:latin typeface="Futura Bk BT" pitchFamily="34" charset="0"/>
              <a:ea typeface="+mn-ea"/>
              <a:cs typeface="+mn-cs"/>
            </a:endParaRPr>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de-DE" altLang="de-DE" dirty="0" smtClean="0">
                <a:latin typeface="Futura Bk BT"/>
              </a:rPr>
              <a:t>In </a:t>
            </a:r>
            <a:r>
              <a:rPr lang="de-DE" altLang="de-DE" dirty="0" err="1" smtClean="0">
                <a:latin typeface="Futura Bk BT"/>
              </a:rPr>
              <a:t>February</a:t>
            </a:r>
            <a:r>
              <a:rPr lang="de-DE" altLang="de-DE" dirty="0" smtClean="0">
                <a:latin typeface="Futura Bk BT"/>
              </a:rPr>
              <a:t> 2008, MEWA Textil-Service AG &amp; Co. was </a:t>
            </a:r>
            <a:r>
              <a:rPr lang="de-DE" altLang="de-DE" dirty="0" err="1" smtClean="0">
                <a:latin typeface="Futura Bk BT"/>
              </a:rPr>
              <a:t>awarded</a:t>
            </a:r>
            <a:r>
              <a:rPr lang="de-DE" altLang="de-DE" dirty="0" smtClean="0">
                <a:latin typeface="Futura Bk BT"/>
              </a:rPr>
              <a:t> </a:t>
            </a:r>
            <a:r>
              <a:rPr lang="de-DE" altLang="de-DE" dirty="0" err="1" smtClean="0">
                <a:latin typeface="Futura Bk BT"/>
              </a:rPr>
              <a:t>first</a:t>
            </a:r>
            <a:r>
              <a:rPr lang="de-DE" altLang="de-DE" dirty="0" smtClean="0">
                <a:latin typeface="Futura Bk BT"/>
              </a:rPr>
              <a:t> </a:t>
            </a:r>
            <a:r>
              <a:rPr lang="de-DE" altLang="de-DE" dirty="0" err="1" smtClean="0">
                <a:latin typeface="Futura Bk BT"/>
              </a:rPr>
              <a:t>place</a:t>
            </a:r>
            <a:r>
              <a:rPr lang="de-DE" altLang="de-DE" dirty="0" smtClean="0">
                <a:latin typeface="Futura Bk BT"/>
              </a:rPr>
              <a:t> </a:t>
            </a:r>
            <a:r>
              <a:rPr lang="de-DE" altLang="de-DE" dirty="0" err="1" smtClean="0">
                <a:latin typeface="Futura Bk BT"/>
              </a:rPr>
              <a:t>of</a:t>
            </a:r>
            <a:r>
              <a:rPr lang="de-DE" altLang="de-DE" dirty="0" smtClean="0">
                <a:latin typeface="Futura Bk BT"/>
              </a:rPr>
              <a:t> </a:t>
            </a:r>
            <a:r>
              <a:rPr lang="de-DE" altLang="de-DE" dirty="0" err="1" smtClean="0">
                <a:latin typeface="Futura Bk BT"/>
              </a:rPr>
              <a:t>the</a:t>
            </a:r>
            <a:r>
              <a:rPr lang="de-DE" altLang="de-DE" dirty="0" smtClean="0">
                <a:latin typeface="Futura Bk BT"/>
              </a:rPr>
              <a:t> 2007 European </a:t>
            </a:r>
            <a:r>
              <a:rPr lang="de-DE" altLang="de-DE" dirty="0" err="1" smtClean="0">
                <a:latin typeface="Futura Bk BT"/>
              </a:rPr>
              <a:t>Good</a:t>
            </a:r>
            <a:r>
              <a:rPr lang="de-DE" altLang="de-DE" dirty="0" smtClean="0">
                <a:latin typeface="Futura Bk BT"/>
              </a:rPr>
              <a:t> Practice Award </a:t>
            </a:r>
            <a:r>
              <a:rPr lang="de-DE" altLang="de-DE" dirty="0" err="1" smtClean="0">
                <a:latin typeface="Futura Bk BT"/>
              </a:rPr>
              <a:t>by</a:t>
            </a:r>
            <a:r>
              <a:rPr lang="de-DE" altLang="de-DE" dirty="0" smtClean="0">
                <a:latin typeface="Futura Bk BT"/>
              </a:rPr>
              <a:t> </a:t>
            </a:r>
            <a:r>
              <a:rPr lang="de-DE" altLang="de-DE" dirty="0" err="1" smtClean="0">
                <a:latin typeface="Futura Bk BT"/>
              </a:rPr>
              <a:t>the</a:t>
            </a:r>
            <a:r>
              <a:rPr lang="de-DE" altLang="de-DE" dirty="0" smtClean="0">
                <a:latin typeface="Futura Bk BT"/>
              </a:rPr>
              <a:t> European Agency </a:t>
            </a:r>
            <a:r>
              <a:rPr lang="de-DE" altLang="de-DE" dirty="0" err="1" smtClean="0">
                <a:latin typeface="Futura Bk BT"/>
              </a:rPr>
              <a:t>for</a:t>
            </a:r>
            <a:r>
              <a:rPr lang="de-DE" altLang="de-DE" dirty="0" smtClean="0">
                <a:latin typeface="Futura Bk BT"/>
              </a:rPr>
              <a:t> </a:t>
            </a:r>
            <a:r>
              <a:rPr lang="de-DE" altLang="de-DE" dirty="0" err="1" smtClean="0">
                <a:latin typeface="Futura Bk BT"/>
              </a:rPr>
              <a:t>Safety</a:t>
            </a:r>
            <a:r>
              <a:rPr lang="de-DE" altLang="de-DE" dirty="0" smtClean="0">
                <a:latin typeface="Futura Bk BT"/>
              </a:rPr>
              <a:t> </a:t>
            </a:r>
            <a:r>
              <a:rPr lang="de-DE" altLang="de-DE" dirty="0" err="1" smtClean="0">
                <a:latin typeface="Futura Bk BT"/>
              </a:rPr>
              <a:t>and</a:t>
            </a:r>
            <a:r>
              <a:rPr lang="de-DE" altLang="de-DE" dirty="0" smtClean="0">
                <a:latin typeface="Futura Bk BT"/>
              </a:rPr>
              <a:t> </a:t>
            </a:r>
            <a:r>
              <a:rPr lang="de-DE" altLang="de-DE" dirty="0" err="1" smtClean="0">
                <a:latin typeface="Futura Bk BT"/>
              </a:rPr>
              <a:t>Health</a:t>
            </a:r>
            <a:r>
              <a:rPr lang="de-DE" altLang="de-DE" dirty="0" smtClean="0">
                <a:latin typeface="Futura Bk BT"/>
              </a:rPr>
              <a:t> at Work </a:t>
            </a:r>
            <a:r>
              <a:rPr lang="de-DE" altLang="de-DE" dirty="0" err="1" smtClean="0">
                <a:latin typeface="Futura Bk BT"/>
              </a:rPr>
              <a:t>for</a:t>
            </a:r>
            <a:r>
              <a:rPr lang="de-DE" altLang="de-DE" dirty="0" smtClean="0">
                <a:latin typeface="Futura Bk BT"/>
              </a:rPr>
              <a:t> </a:t>
            </a:r>
            <a:r>
              <a:rPr lang="de-DE" altLang="de-DE" dirty="0" err="1" smtClean="0">
                <a:latin typeface="Futura Bk BT"/>
              </a:rPr>
              <a:t>its</a:t>
            </a:r>
            <a:r>
              <a:rPr lang="de-DE" altLang="de-DE" dirty="0" smtClean="0">
                <a:latin typeface="Futura Bk BT"/>
              </a:rPr>
              <a:t> </a:t>
            </a:r>
            <a:r>
              <a:rPr lang="de-DE" altLang="de-DE" dirty="0" err="1" smtClean="0">
                <a:latin typeface="Futura Bk BT"/>
              </a:rPr>
              <a:t>development</a:t>
            </a:r>
            <a:r>
              <a:rPr lang="de-DE" altLang="de-DE" dirty="0" smtClean="0">
                <a:latin typeface="Futura Bk BT"/>
              </a:rPr>
              <a:t> </a:t>
            </a:r>
            <a:r>
              <a:rPr lang="de-DE" altLang="de-DE" dirty="0" err="1" smtClean="0">
                <a:latin typeface="Futura Bk BT"/>
              </a:rPr>
              <a:t>of</a:t>
            </a:r>
            <a:r>
              <a:rPr lang="de-DE" altLang="de-DE" dirty="0" smtClean="0">
                <a:latin typeface="Futura Bk BT"/>
              </a:rPr>
              <a:t> </a:t>
            </a:r>
            <a:r>
              <a:rPr lang="de-DE" altLang="de-DE" dirty="0" err="1" smtClean="0">
                <a:latin typeface="Futura Bk BT"/>
              </a:rPr>
              <a:t>ergonomic</a:t>
            </a:r>
            <a:r>
              <a:rPr lang="de-DE" altLang="de-DE" dirty="0" smtClean="0">
                <a:latin typeface="Futura Bk BT"/>
              </a:rPr>
              <a:t> </a:t>
            </a:r>
            <a:r>
              <a:rPr lang="de-DE" altLang="de-DE" dirty="0" err="1" smtClean="0">
                <a:latin typeface="Futura Bk BT"/>
              </a:rPr>
              <a:t>standing</a:t>
            </a:r>
            <a:r>
              <a:rPr lang="de-DE" altLang="de-DE" dirty="0" smtClean="0">
                <a:latin typeface="Futura Bk BT"/>
              </a:rPr>
              <a:t> </a:t>
            </a:r>
            <a:r>
              <a:rPr lang="de-DE" altLang="de-DE" dirty="0" err="1" smtClean="0">
                <a:latin typeface="Futura Bk BT"/>
              </a:rPr>
              <a:t>sewing</a:t>
            </a:r>
            <a:r>
              <a:rPr lang="de-DE" altLang="de-DE" dirty="0" smtClean="0">
                <a:latin typeface="Futura Bk BT"/>
              </a:rPr>
              <a:t> </a:t>
            </a:r>
            <a:r>
              <a:rPr lang="de-DE" altLang="de-DE" dirty="0" err="1" smtClean="0">
                <a:latin typeface="Futura Bk BT"/>
              </a:rPr>
              <a:t>workplaces</a:t>
            </a:r>
            <a:r>
              <a:rPr lang="de-DE" altLang="de-DE" dirty="0" smtClean="0">
                <a:latin typeface="Futura Bk BT"/>
              </a:rPr>
              <a:t>. </a:t>
            </a:r>
          </a:p>
          <a:p>
            <a:r>
              <a:rPr lang="de-DE" altLang="de-DE" dirty="0" smtClean="0">
                <a:latin typeface="Futura Bk BT"/>
              </a:rPr>
              <a:t>The </a:t>
            </a:r>
            <a:r>
              <a:rPr lang="de-DE" altLang="de-DE" dirty="0" err="1" smtClean="0">
                <a:latin typeface="Futura Bk BT"/>
              </a:rPr>
              <a:t>spine</a:t>
            </a:r>
            <a:r>
              <a:rPr lang="de-DE" altLang="de-DE" dirty="0" smtClean="0">
                <a:latin typeface="Futura Bk BT"/>
              </a:rPr>
              <a:t>, neck </a:t>
            </a:r>
            <a:r>
              <a:rPr lang="de-DE" altLang="de-DE" dirty="0" err="1" smtClean="0">
                <a:latin typeface="Futura Bk BT"/>
              </a:rPr>
              <a:t>and</a:t>
            </a:r>
            <a:r>
              <a:rPr lang="de-DE" altLang="de-DE" dirty="0" smtClean="0">
                <a:latin typeface="Futura Bk BT"/>
              </a:rPr>
              <a:t> </a:t>
            </a:r>
            <a:r>
              <a:rPr lang="de-DE" altLang="de-DE" dirty="0" err="1" smtClean="0">
                <a:latin typeface="Futura Bk BT"/>
              </a:rPr>
              <a:t>shoulder</a:t>
            </a:r>
            <a:r>
              <a:rPr lang="de-DE" altLang="de-DE" dirty="0" smtClean="0">
                <a:latin typeface="Futura Bk BT"/>
              </a:rPr>
              <a:t>, </a:t>
            </a:r>
            <a:r>
              <a:rPr lang="de-DE" altLang="de-DE" dirty="0" err="1" smtClean="0">
                <a:latin typeface="Futura Bk BT"/>
              </a:rPr>
              <a:t>and</a:t>
            </a:r>
            <a:r>
              <a:rPr lang="de-DE" altLang="de-DE" dirty="0" smtClean="0">
                <a:latin typeface="Futura Bk BT"/>
              </a:rPr>
              <a:t> </a:t>
            </a:r>
            <a:r>
              <a:rPr lang="de-DE" altLang="de-DE" dirty="0" err="1" smtClean="0">
                <a:latin typeface="Futura Bk BT"/>
              </a:rPr>
              <a:t>stomach</a:t>
            </a:r>
            <a:r>
              <a:rPr lang="de-DE" altLang="de-DE" dirty="0" smtClean="0">
                <a:latin typeface="Futura Bk BT"/>
              </a:rPr>
              <a:t> </a:t>
            </a:r>
            <a:r>
              <a:rPr lang="de-DE" altLang="de-DE" dirty="0" err="1" smtClean="0">
                <a:latin typeface="Futura Bk BT"/>
              </a:rPr>
              <a:t>regions</a:t>
            </a:r>
            <a:r>
              <a:rPr lang="de-DE" altLang="de-DE" dirty="0" smtClean="0">
                <a:latin typeface="Futura Bk BT"/>
              </a:rPr>
              <a:t> </a:t>
            </a:r>
            <a:r>
              <a:rPr lang="de-DE" altLang="de-DE" dirty="0" err="1" smtClean="0">
                <a:latin typeface="Futura Bk BT"/>
              </a:rPr>
              <a:t>are</a:t>
            </a:r>
            <a:r>
              <a:rPr lang="de-DE" altLang="de-DE" dirty="0" smtClean="0">
                <a:latin typeface="Futura Bk BT"/>
              </a:rPr>
              <a:t> </a:t>
            </a:r>
            <a:r>
              <a:rPr lang="de-DE" altLang="de-DE" dirty="0" err="1" smtClean="0">
                <a:latin typeface="Futura Bk BT"/>
              </a:rPr>
              <a:t>generally</a:t>
            </a:r>
            <a:r>
              <a:rPr lang="de-DE" altLang="de-DE" dirty="0" smtClean="0">
                <a:latin typeface="Futura Bk BT"/>
              </a:rPr>
              <a:t> </a:t>
            </a:r>
            <a:r>
              <a:rPr lang="de-DE" altLang="de-DE" dirty="0" err="1" smtClean="0">
                <a:latin typeface="Futura Bk BT"/>
              </a:rPr>
              <a:t>subject</a:t>
            </a:r>
            <a:r>
              <a:rPr lang="de-DE" altLang="de-DE" dirty="0" smtClean="0">
                <a:latin typeface="Futura Bk BT"/>
              </a:rPr>
              <a:t> </a:t>
            </a:r>
            <a:r>
              <a:rPr lang="de-DE" altLang="de-DE" dirty="0" err="1" smtClean="0">
                <a:latin typeface="Futura Bk BT"/>
              </a:rPr>
              <a:t>to</a:t>
            </a:r>
            <a:r>
              <a:rPr lang="de-DE" altLang="de-DE" dirty="0" smtClean="0">
                <a:latin typeface="Futura Bk BT"/>
              </a:rPr>
              <a:t> </a:t>
            </a:r>
            <a:r>
              <a:rPr lang="de-DE" altLang="de-DE" dirty="0" err="1" smtClean="0">
                <a:latin typeface="Futura Bk BT"/>
              </a:rPr>
              <a:t>particular</a:t>
            </a:r>
            <a:r>
              <a:rPr lang="de-DE" altLang="de-DE" dirty="0" smtClean="0">
                <a:latin typeface="Futura Bk BT"/>
              </a:rPr>
              <a:t> stress </a:t>
            </a:r>
            <a:r>
              <a:rPr lang="de-DE" altLang="de-DE" dirty="0" err="1" smtClean="0">
                <a:latin typeface="Futura Bk BT"/>
              </a:rPr>
              <a:t>during</a:t>
            </a:r>
            <a:r>
              <a:rPr lang="de-DE" altLang="de-DE" dirty="0" smtClean="0">
                <a:latin typeface="Futura Bk BT"/>
              </a:rPr>
              <a:t> </a:t>
            </a:r>
            <a:r>
              <a:rPr lang="de-DE" altLang="de-DE" dirty="0" err="1" smtClean="0">
                <a:latin typeface="Futura Bk BT"/>
              </a:rPr>
              <a:t>sewing</a:t>
            </a:r>
            <a:r>
              <a:rPr lang="de-DE" altLang="de-DE" dirty="0" smtClean="0">
                <a:latin typeface="Futura Bk BT"/>
              </a:rPr>
              <a:t> </a:t>
            </a:r>
            <a:r>
              <a:rPr lang="de-DE" altLang="de-DE" dirty="0" err="1" smtClean="0">
                <a:latin typeface="Futura Bk BT"/>
              </a:rPr>
              <a:t>work</a:t>
            </a:r>
            <a:r>
              <a:rPr lang="de-DE" altLang="de-DE" dirty="0" smtClean="0">
                <a:latin typeface="Futura Bk BT"/>
              </a:rPr>
              <a:t> </a:t>
            </a:r>
            <a:r>
              <a:rPr lang="de-DE" altLang="de-DE" dirty="0" err="1" smtClean="0">
                <a:latin typeface="Futura Bk BT"/>
              </a:rPr>
              <a:t>performed</a:t>
            </a:r>
            <a:r>
              <a:rPr lang="de-DE" altLang="de-DE" dirty="0" smtClean="0">
                <a:latin typeface="Futura Bk BT"/>
              </a:rPr>
              <a:t> </a:t>
            </a:r>
            <a:r>
              <a:rPr lang="de-DE" altLang="de-DE" dirty="0" err="1" smtClean="0">
                <a:latin typeface="Futura Bk BT"/>
              </a:rPr>
              <a:t>seated</a:t>
            </a:r>
            <a:r>
              <a:rPr lang="de-DE" altLang="de-DE" dirty="0" smtClean="0">
                <a:latin typeface="Futura Bk BT"/>
              </a:rPr>
              <a:t>, </a:t>
            </a:r>
            <a:r>
              <a:rPr lang="de-DE" altLang="de-DE" dirty="0" err="1" smtClean="0">
                <a:latin typeface="Futura Bk BT"/>
              </a:rPr>
              <a:t>owing</a:t>
            </a:r>
            <a:r>
              <a:rPr lang="de-DE" altLang="de-DE" dirty="0" smtClean="0">
                <a:latin typeface="Futura Bk BT"/>
              </a:rPr>
              <a:t> </a:t>
            </a:r>
            <a:r>
              <a:rPr lang="de-DE" altLang="de-DE" dirty="0" err="1" smtClean="0">
                <a:latin typeface="Futura Bk BT"/>
              </a:rPr>
              <a:t>to</a:t>
            </a:r>
            <a:r>
              <a:rPr lang="de-DE" altLang="de-DE" dirty="0" smtClean="0">
                <a:latin typeface="Futura Bk BT"/>
              </a:rPr>
              <a:t> </a:t>
            </a:r>
            <a:r>
              <a:rPr lang="de-DE" altLang="de-DE" dirty="0" err="1" smtClean="0">
                <a:latin typeface="Futura Bk BT"/>
              </a:rPr>
              <a:t>the</a:t>
            </a:r>
            <a:r>
              <a:rPr lang="de-DE" altLang="de-DE" dirty="0" smtClean="0">
                <a:latin typeface="Futura Bk BT"/>
              </a:rPr>
              <a:t> </a:t>
            </a:r>
            <a:r>
              <a:rPr lang="de-DE" altLang="de-DE" dirty="0" err="1" smtClean="0">
                <a:latin typeface="Futura Bk BT"/>
              </a:rPr>
              <a:t>bent</a:t>
            </a:r>
            <a:r>
              <a:rPr lang="de-DE" altLang="de-DE" dirty="0" smtClean="0">
                <a:latin typeface="Futura Bk BT"/>
              </a:rPr>
              <a:t> </a:t>
            </a:r>
            <a:r>
              <a:rPr lang="de-DE" altLang="de-DE" dirty="0" err="1" smtClean="0">
                <a:latin typeface="Futura Bk BT"/>
              </a:rPr>
              <a:t>posture</a:t>
            </a:r>
            <a:r>
              <a:rPr lang="de-DE" altLang="de-DE" dirty="0" smtClean="0">
                <a:latin typeface="Futura Bk BT"/>
              </a:rPr>
              <a:t>. The </a:t>
            </a:r>
            <a:r>
              <a:rPr lang="de-DE" altLang="de-DE" dirty="0" err="1" smtClean="0">
                <a:latin typeface="Futura Bk BT"/>
              </a:rPr>
              <a:t>result</a:t>
            </a:r>
            <a:r>
              <a:rPr lang="de-DE" altLang="de-DE" dirty="0" smtClean="0">
                <a:latin typeface="Futura Bk BT"/>
              </a:rPr>
              <a:t> </a:t>
            </a:r>
            <a:r>
              <a:rPr lang="de-DE" altLang="de-DE" dirty="0" err="1" smtClean="0">
                <a:latin typeface="Futura Bk BT"/>
              </a:rPr>
              <a:t>of</a:t>
            </a:r>
            <a:r>
              <a:rPr lang="de-DE" altLang="de-DE" dirty="0" smtClean="0">
                <a:latin typeface="Futura Bk BT"/>
              </a:rPr>
              <a:t> </a:t>
            </a:r>
            <a:r>
              <a:rPr lang="de-DE" altLang="de-DE" dirty="0" err="1" smtClean="0">
                <a:latin typeface="Futura Bk BT"/>
              </a:rPr>
              <a:t>the</a:t>
            </a:r>
            <a:r>
              <a:rPr lang="de-DE" altLang="de-DE" dirty="0" smtClean="0">
                <a:latin typeface="Futura Bk BT"/>
              </a:rPr>
              <a:t> </a:t>
            </a:r>
            <a:r>
              <a:rPr lang="de-DE" altLang="de-DE" dirty="0" err="1" smtClean="0">
                <a:latin typeface="Futura Bk BT"/>
              </a:rPr>
              <a:t>two-year</a:t>
            </a:r>
            <a:r>
              <a:rPr lang="de-DE" altLang="de-DE" dirty="0" smtClean="0">
                <a:latin typeface="Futura Bk BT"/>
              </a:rPr>
              <a:t> </a:t>
            </a:r>
            <a:r>
              <a:rPr lang="de-DE" altLang="de-DE" dirty="0" err="1" smtClean="0">
                <a:latin typeface="Futura Bk BT"/>
              </a:rPr>
              <a:t>research</a:t>
            </a:r>
            <a:r>
              <a:rPr lang="de-DE" altLang="de-DE" dirty="0" smtClean="0">
                <a:latin typeface="Futura Bk BT"/>
              </a:rPr>
              <a:t> </a:t>
            </a:r>
            <a:r>
              <a:rPr lang="de-DE" altLang="de-DE" dirty="0" err="1" smtClean="0">
                <a:latin typeface="Futura Bk BT"/>
              </a:rPr>
              <a:t>project</a:t>
            </a:r>
            <a:r>
              <a:rPr lang="de-DE" altLang="de-DE" dirty="0" smtClean="0">
                <a:latin typeface="Futura Bk BT"/>
              </a:rPr>
              <a:t> </a:t>
            </a:r>
            <a:r>
              <a:rPr lang="de-DE" altLang="de-DE" dirty="0" err="1" smtClean="0">
                <a:latin typeface="Futura Bk BT"/>
              </a:rPr>
              <a:t>is</a:t>
            </a:r>
            <a:r>
              <a:rPr lang="de-DE" altLang="de-DE" dirty="0" smtClean="0">
                <a:latin typeface="Futura Bk BT"/>
              </a:rPr>
              <a:t> a </a:t>
            </a:r>
            <a:r>
              <a:rPr lang="de-DE" altLang="de-DE" dirty="0" err="1" smtClean="0">
                <a:latin typeface="Futura Bk BT"/>
              </a:rPr>
              <a:t>workplace</a:t>
            </a:r>
            <a:r>
              <a:rPr lang="de-DE" altLang="de-DE" dirty="0" smtClean="0">
                <a:latin typeface="Futura Bk BT"/>
              </a:rPr>
              <a:t> </a:t>
            </a:r>
            <a:r>
              <a:rPr lang="de-DE" altLang="de-DE" dirty="0" err="1" smtClean="0">
                <a:latin typeface="Futura Bk BT"/>
              </a:rPr>
              <a:t>that</a:t>
            </a:r>
            <a:r>
              <a:rPr lang="de-DE" altLang="de-DE" dirty="0" smtClean="0">
                <a:latin typeface="Futura Bk BT"/>
              </a:rPr>
              <a:t> </a:t>
            </a:r>
            <a:r>
              <a:rPr lang="de-DE" altLang="de-DE" dirty="0" err="1" smtClean="0">
                <a:latin typeface="Futura Bk BT"/>
              </a:rPr>
              <a:t>has</a:t>
            </a:r>
            <a:r>
              <a:rPr lang="de-DE" altLang="de-DE" dirty="0" smtClean="0">
                <a:latin typeface="Futura Bk BT"/>
              </a:rPr>
              <a:t> </a:t>
            </a:r>
            <a:r>
              <a:rPr lang="de-DE" altLang="de-DE" dirty="0" err="1" smtClean="0">
                <a:latin typeface="Futura Bk BT"/>
              </a:rPr>
              <a:t>very</a:t>
            </a:r>
            <a:r>
              <a:rPr lang="de-DE" altLang="de-DE" dirty="0" smtClean="0">
                <a:latin typeface="Futura Bk BT"/>
              </a:rPr>
              <a:t> </a:t>
            </a:r>
            <a:r>
              <a:rPr lang="de-DE" altLang="de-DE" dirty="0" err="1" smtClean="0">
                <a:latin typeface="Futura Bk BT"/>
              </a:rPr>
              <a:t>little</a:t>
            </a:r>
            <a:r>
              <a:rPr lang="de-DE" altLang="de-DE" dirty="0" smtClean="0">
                <a:latin typeface="Futura Bk BT"/>
              </a:rPr>
              <a:t> in </a:t>
            </a:r>
            <a:r>
              <a:rPr lang="de-DE" altLang="de-DE" dirty="0" err="1" smtClean="0">
                <a:latin typeface="Futura Bk BT"/>
              </a:rPr>
              <a:t>common</a:t>
            </a:r>
            <a:r>
              <a:rPr lang="de-DE" altLang="de-DE" dirty="0" smtClean="0">
                <a:latin typeface="Futura Bk BT"/>
              </a:rPr>
              <a:t> </a:t>
            </a:r>
            <a:r>
              <a:rPr lang="de-DE" altLang="de-DE" dirty="0" err="1" smtClean="0">
                <a:latin typeface="Futura Bk BT"/>
              </a:rPr>
              <a:t>with</a:t>
            </a:r>
            <a:r>
              <a:rPr lang="de-DE" altLang="de-DE" dirty="0" smtClean="0">
                <a:latin typeface="Futura Bk BT"/>
              </a:rPr>
              <a:t> </a:t>
            </a:r>
            <a:r>
              <a:rPr lang="de-DE" altLang="de-DE" dirty="0" err="1" smtClean="0">
                <a:latin typeface="Futura Bk BT"/>
              </a:rPr>
              <a:t>conventional</a:t>
            </a:r>
            <a:r>
              <a:rPr lang="de-DE" altLang="de-DE" dirty="0" smtClean="0">
                <a:latin typeface="Futura Bk BT"/>
              </a:rPr>
              <a:t> </a:t>
            </a:r>
            <a:r>
              <a:rPr lang="de-DE" altLang="de-DE" dirty="0" err="1" smtClean="0">
                <a:latin typeface="Futura Bk BT"/>
              </a:rPr>
              <a:t>sewing</a:t>
            </a:r>
            <a:r>
              <a:rPr lang="de-DE" altLang="de-DE" dirty="0" smtClean="0">
                <a:latin typeface="Futura Bk BT"/>
              </a:rPr>
              <a:t> </a:t>
            </a:r>
            <a:r>
              <a:rPr lang="de-DE" altLang="de-DE" dirty="0" err="1" smtClean="0">
                <a:latin typeface="Futura Bk BT"/>
              </a:rPr>
              <a:t>tables</a:t>
            </a:r>
            <a:r>
              <a:rPr lang="de-DE" altLang="de-DE" dirty="0" smtClean="0">
                <a:latin typeface="Futura Bk BT"/>
              </a:rPr>
              <a:t>: </a:t>
            </a:r>
            <a:r>
              <a:rPr lang="de-DE" altLang="de-DE" dirty="0" err="1" smtClean="0">
                <a:latin typeface="Futura Bk BT"/>
              </a:rPr>
              <a:t>instead</a:t>
            </a:r>
            <a:r>
              <a:rPr lang="de-DE" altLang="de-DE" dirty="0" smtClean="0">
                <a:latin typeface="Futura Bk BT"/>
              </a:rPr>
              <a:t>, </a:t>
            </a:r>
            <a:r>
              <a:rPr lang="de-DE" altLang="de-DE" dirty="0" err="1" smtClean="0">
                <a:latin typeface="Futura Bk BT"/>
              </a:rPr>
              <a:t>the</a:t>
            </a:r>
            <a:r>
              <a:rPr lang="de-DE" altLang="de-DE" dirty="0" smtClean="0">
                <a:latin typeface="Futura Bk BT"/>
              </a:rPr>
              <a:t> </a:t>
            </a:r>
            <a:r>
              <a:rPr lang="de-DE" altLang="de-DE" dirty="0" err="1" smtClean="0">
                <a:latin typeface="Futura Bk BT"/>
              </a:rPr>
              <a:t>work</a:t>
            </a:r>
            <a:r>
              <a:rPr lang="de-DE" altLang="de-DE" dirty="0" smtClean="0">
                <a:latin typeface="Futura Bk BT"/>
              </a:rPr>
              <a:t> </a:t>
            </a:r>
            <a:r>
              <a:rPr lang="de-DE" altLang="de-DE" dirty="0" err="1" smtClean="0">
                <a:latin typeface="Futura Bk BT"/>
              </a:rPr>
              <a:t>is</a:t>
            </a:r>
            <a:r>
              <a:rPr lang="de-DE" altLang="de-DE" dirty="0" smtClean="0">
                <a:latin typeface="Futura Bk BT"/>
              </a:rPr>
              <a:t> </a:t>
            </a:r>
            <a:r>
              <a:rPr lang="de-DE" altLang="de-DE" dirty="0" err="1" smtClean="0">
                <a:latin typeface="Futura Bk BT"/>
              </a:rPr>
              <a:t>performed</a:t>
            </a:r>
            <a:r>
              <a:rPr lang="de-DE" altLang="de-DE" dirty="0" smtClean="0">
                <a:latin typeface="Futura Bk BT"/>
              </a:rPr>
              <a:t> </a:t>
            </a:r>
            <a:r>
              <a:rPr lang="de-DE" altLang="de-DE" dirty="0" err="1" smtClean="0">
                <a:latin typeface="Futura Bk BT"/>
              </a:rPr>
              <a:t>standing</a:t>
            </a:r>
            <a:r>
              <a:rPr lang="de-DE" altLang="de-DE" dirty="0" smtClean="0">
                <a:latin typeface="Futura Bk BT"/>
              </a:rPr>
              <a:t>. The </a:t>
            </a:r>
            <a:r>
              <a:rPr lang="de-DE" altLang="de-DE" dirty="0" err="1" smtClean="0">
                <a:latin typeface="Futura Bk BT"/>
              </a:rPr>
              <a:t>sewing</a:t>
            </a:r>
            <a:r>
              <a:rPr lang="de-DE" altLang="de-DE" dirty="0" smtClean="0">
                <a:latin typeface="Futura Bk BT"/>
              </a:rPr>
              <a:t> operatives </a:t>
            </a:r>
            <a:r>
              <a:rPr lang="de-DE" altLang="de-DE" dirty="0" err="1" smtClean="0">
                <a:latin typeface="Futura Bk BT"/>
              </a:rPr>
              <a:t>are</a:t>
            </a:r>
            <a:r>
              <a:rPr lang="de-DE" altLang="de-DE" dirty="0" smtClean="0">
                <a:latin typeface="Futura Bk BT"/>
              </a:rPr>
              <a:t> </a:t>
            </a:r>
            <a:r>
              <a:rPr lang="de-DE" altLang="de-DE" dirty="0" err="1" smtClean="0">
                <a:latin typeface="Futura Bk BT"/>
              </a:rPr>
              <a:t>able</a:t>
            </a:r>
            <a:r>
              <a:rPr lang="de-DE" altLang="de-DE" dirty="0" smtClean="0">
                <a:latin typeface="Futura Bk BT"/>
              </a:rPr>
              <a:t> </a:t>
            </a:r>
            <a:r>
              <a:rPr lang="de-DE" altLang="de-DE" dirty="0" err="1" smtClean="0">
                <a:latin typeface="Futura Bk BT"/>
              </a:rPr>
              <a:t>to</a:t>
            </a:r>
            <a:r>
              <a:rPr lang="de-DE" altLang="de-DE" dirty="0" smtClean="0">
                <a:latin typeface="Futura Bk BT"/>
              </a:rPr>
              <a:t> </a:t>
            </a:r>
            <a:r>
              <a:rPr lang="de-DE" altLang="de-DE" dirty="0" err="1" smtClean="0">
                <a:latin typeface="Futura Bk BT"/>
              </a:rPr>
              <a:t>move</a:t>
            </a:r>
            <a:r>
              <a:rPr lang="de-DE" altLang="de-DE" dirty="0" smtClean="0">
                <a:latin typeface="Futura Bk BT"/>
              </a:rPr>
              <a:t> </a:t>
            </a:r>
            <a:r>
              <a:rPr lang="de-DE" altLang="de-DE" dirty="0" err="1" smtClean="0">
                <a:latin typeface="Futura Bk BT"/>
              </a:rPr>
              <a:t>freely</a:t>
            </a:r>
            <a:r>
              <a:rPr lang="de-DE" altLang="de-DE" dirty="0" smtClean="0">
                <a:latin typeface="Futura Bk BT"/>
              </a:rPr>
              <a:t>, </a:t>
            </a:r>
            <a:r>
              <a:rPr lang="de-DE" altLang="de-DE" dirty="0" err="1" smtClean="0">
                <a:latin typeface="Futura Bk BT"/>
              </a:rPr>
              <a:t>and</a:t>
            </a:r>
            <a:r>
              <a:rPr lang="de-DE" altLang="de-DE" dirty="0" smtClean="0">
                <a:latin typeface="Futura Bk BT"/>
              </a:rPr>
              <a:t> </a:t>
            </a:r>
            <a:r>
              <a:rPr lang="de-DE" altLang="de-DE" dirty="0" err="1" smtClean="0">
                <a:latin typeface="Futura Bk BT"/>
              </a:rPr>
              <a:t>thus</a:t>
            </a:r>
            <a:r>
              <a:rPr lang="de-DE" altLang="de-DE" dirty="0" smtClean="0">
                <a:latin typeface="Futura Bk BT"/>
              </a:rPr>
              <a:t> also </a:t>
            </a:r>
            <a:r>
              <a:rPr lang="de-DE" altLang="de-DE" dirty="0" err="1" smtClean="0">
                <a:latin typeface="Futura Bk BT"/>
              </a:rPr>
              <a:t>to</a:t>
            </a:r>
            <a:r>
              <a:rPr lang="de-DE" altLang="de-DE" dirty="0" smtClean="0">
                <a:latin typeface="Futura Bk BT"/>
              </a:rPr>
              <a:t> </a:t>
            </a:r>
            <a:r>
              <a:rPr lang="de-DE" altLang="de-DE" dirty="0" err="1" smtClean="0">
                <a:latin typeface="Futura Bk BT"/>
              </a:rPr>
              <a:t>work</a:t>
            </a:r>
            <a:r>
              <a:rPr lang="de-DE" altLang="de-DE" dirty="0" smtClean="0">
                <a:latin typeface="Futura Bk BT"/>
              </a:rPr>
              <a:t> at different </a:t>
            </a:r>
            <a:r>
              <a:rPr lang="de-DE" altLang="de-DE" dirty="0" err="1" smtClean="0">
                <a:latin typeface="Futura Bk BT"/>
              </a:rPr>
              <a:t>special</a:t>
            </a:r>
            <a:r>
              <a:rPr lang="de-DE" altLang="de-DE" dirty="0" smtClean="0">
                <a:latin typeface="Futura Bk BT"/>
              </a:rPr>
              <a:t> </a:t>
            </a:r>
            <a:r>
              <a:rPr lang="de-DE" altLang="de-DE" dirty="0" err="1" smtClean="0">
                <a:latin typeface="Futura Bk BT"/>
              </a:rPr>
              <a:t>machines</a:t>
            </a:r>
            <a:r>
              <a:rPr lang="de-DE" altLang="de-DE" dirty="0" smtClean="0">
                <a:latin typeface="Futura Bk BT"/>
              </a:rPr>
              <a:t>. The </a:t>
            </a:r>
            <a:r>
              <a:rPr lang="de-DE" altLang="de-DE" dirty="0" err="1" smtClean="0">
                <a:latin typeface="Futura Bk BT"/>
              </a:rPr>
              <a:t>hand</a:t>
            </a:r>
            <a:r>
              <a:rPr lang="de-DE" altLang="de-DE" dirty="0" smtClean="0">
                <a:latin typeface="Futura Bk BT"/>
              </a:rPr>
              <a:t> </a:t>
            </a:r>
            <a:r>
              <a:rPr lang="de-DE" altLang="de-DE" dirty="0" err="1" smtClean="0">
                <a:latin typeface="Futura Bk BT"/>
              </a:rPr>
              <a:t>and</a:t>
            </a:r>
            <a:r>
              <a:rPr lang="de-DE" altLang="de-DE" dirty="0" smtClean="0">
                <a:latin typeface="Futura Bk BT"/>
              </a:rPr>
              <a:t> arm </a:t>
            </a:r>
            <a:r>
              <a:rPr lang="de-DE" altLang="de-DE" dirty="0" err="1" smtClean="0">
                <a:latin typeface="Futura Bk BT"/>
              </a:rPr>
              <a:t>rests</a:t>
            </a:r>
            <a:r>
              <a:rPr lang="de-DE" altLang="de-DE" dirty="0" smtClean="0">
                <a:latin typeface="Futura Bk BT"/>
              </a:rPr>
              <a:t> </a:t>
            </a:r>
            <a:r>
              <a:rPr lang="de-DE" altLang="de-DE" dirty="0" err="1" smtClean="0">
                <a:latin typeface="Futura Bk BT"/>
              </a:rPr>
              <a:t>can</a:t>
            </a:r>
            <a:r>
              <a:rPr lang="de-DE" altLang="de-DE" dirty="0" smtClean="0">
                <a:latin typeface="Futura Bk BT"/>
              </a:rPr>
              <a:t> </a:t>
            </a:r>
            <a:r>
              <a:rPr lang="de-DE" altLang="de-DE" dirty="0" err="1" smtClean="0">
                <a:latin typeface="Futura Bk BT"/>
              </a:rPr>
              <a:t>be</a:t>
            </a:r>
            <a:r>
              <a:rPr lang="de-DE" altLang="de-DE" dirty="0" smtClean="0">
                <a:latin typeface="Futura Bk BT"/>
              </a:rPr>
              <a:t> </a:t>
            </a:r>
            <a:r>
              <a:rPr lang="de-DE" altLang="de-DE" dirty="0" err="1" smtClean="0">
                <a:latin typeface="Futura Bk BT"/>
              </a:rPr>
              <a:t>adjusted</a:t>
            </a:r>
            <a:r>
              <a:rPr lang="de-DE" altLang="de-DE" dirty="0" smtClean="0">
                <a:latin typeface="Futura Bk BT"/>
              </a:rPr>
              <a:t> </a:t>
            </a:r>
            <a:r>
              <a:rPr lang="de-DE" altLang="de-DE" dirty="0" err="1" smtClean="0">
                <a:latin typeface="Futura Bk BT"/>
              </a:rPr>
              <a:t>individually</a:t>
            </a:r>
            <a:r>
              <a:rPr lang="de-DE" altLang="de-DE" dirty="0" smtClean="0">
                <a:latin typeface="Futura Bk BT"/>
              </a:rPr>
              <a:t>. This </a:t>
            </a:r>
            <a:r>
              <a:rPr lang="de-DE" altLang="de-DE" dirty="0" err="1" smtClean="0">
                <a:latin typeface="Futura Bk BT"/>
              </a:rPr>
              <a:t>relieves</a:t>
            </a:r>
            <a:r>
              <a:rPr lang="de-DE" altLang="de-DE" dirty="0" smtClean="0">
                <a:latin typeface="Futura Bk BT"/>
              </a:rPr>
              <a:t> stress upon </a:t>
            </a:r>
            <a:r>
              <a:rPr lang="de-DE" altLang="de-DE" dirty="0" err="1" smtClean="0">
                <a:latin typeface="Futura Bk BT"/>
              </a:rPr>
              <a:t>the</a:t>
            </a:r>
            <a:r>
              <a:rPr lang="de-DE" altLang="de-DE" dirty="0" smtClean="0">
                <a:latin typeface="Futura Bk BT"/>
              </a:rPr>
              <a:t> </a:t>
            </a:r>
            <a:r>
              <a:rPr lang="de-DE" altLang="de-DE" dirty="0" err="1" smtClean="0">
                <a:latin typeface="Futura Bk BT"/>
              </a:rPr>
              <a:t>shoulders</a:t>
            </a:r>
            <a:r>
              <a:rPr lang="de-DE" altLang="de-DE" dirty="0" smtClean="0">
                <a:latin typeface="Futura Bk BT"/>
              </a:rPr>
              <a:t> </a:t>
            </a:r>
            <a:r>
              <a:rPr lang="de-DE" altLang="de-DE" dirty="0" err="1" smtClean="0">
                <a:latin typeface="Futura Bk BT"/>
              </a:rPr>
              <a:t>and</a:t>
            </a:r>
            <a:r>
              <a:rPr lang="de-DE" altLang="de-DE" dirty="0" smtClean="0">
                <a:latin typeface="Futura Bk BT"/>
              </a:rPr>
              <a:t> neck. Foot </a:t>
            </a:r>
            <a:r>
              <a:rPr lang="de-DE" altLang="de-DE" dirty="0" err="1" smtClean="0">
                <a:latin typeface="Futura Bk BT"/>
              </a:rPr>
              <a:t>controls</a:t>
            </a:r>
            <a:r>
              <a:rPr lang="de-DE" altLang="de-DE" dirty="0" smtClean="0">
                <a:latin typeface="Futura Bk BT"/>
              </a:rPr>
              <a:t> </a:t>
            </a:r>
            <a:r>
              <a:rPr lang="de-DE" altLang="de-DE" dirty="0" err="1" smtClean="0">
                <a:latin typeface="Futura Bk BT"/>
              </a:rPr>
              <a:t>and</a:t>
            </a:r>
            <a:r>
              <a:rPr lang="de-DE" altLang="de-DE" dirty="0" smtClean="0">
                <a:latin typeface="Futura Bk BT"/>
              </a:rPr>
              <a:t> </a:t>
            </a:r>
            <a:r>
              <a:rPr lang="de-DE" altLang="de-DE" dirty="0" err="1" smtClean="0">
                <a:latin typeface="Futura Bk BT"/>
              </a:rPr>
              <a:t>height-adjustable</a:t>
            </a:r>
            <a:r>
              <a:rPr lang="de-DE" altLang="de-DE" dirty="0" smtClean="0">
                <a:latin typeface="Futura Bk BT"/>
              </a:rPr>
              <a:t> </a:t>
            </a:r>
            <a:r>
              <a:rPr lang="de-DE" altLang="de-DE" dirty="0" err="1" smtClean="0">
                <a:latin typeface="Futura Bk BT"/>
              </a:rPr>
              <a:t>workbenches</a:t>
            </a:r>
            <a:r>
              <a:rPr lang="de-DE" altLang="de-DE" dirty="0" smtClean="0">
                <a:latin typeface="Futura Bk BT"/>
              </a:rPr>
              <a:t> </a:t>
            </a:r>
            <a:r>
              <a:rPr lang="de-DE" altLang="de-DE" dirty="0" err="1" smtClean="0">
                <a:latin typeface="Futura Bk BT"/>
              </a:rPr>
              <a:t>prevent</a:t>
            </a:r>
            <a:r>
              <a:rPr lang="de-DE" altLang="de-DE" dirty="0" smtClean="0">
                <a:latin typeface="Futura Bk BT"/>
              </a:rPr>
              <a:t> a </a:t>
            </a:r>
            <a:r>
              <a:rPr lang="de-DE" altLang="de-DE" dirty="0" err="1" smtClean="0">
                <a:latin typeface="Futura Bk BT"/>
              </a:rPr>
              <a:t>bent</a:t>
            </a:r>
            <a:r>
              <a:rPr lang="de-DE" altLang="de-DE" dirty="0" smtClean="0">
                <a:latin typeface="Futura Bk BT"/>
              </a:rPr>
              <a:t> </a:t>
            </a:r>
            <a:r>
              <a:rPr lang="de-DE" altLang="de-DE" dirty="0" err="1" smtClean="0">
                <a:latin typeface="Futura Bk BT"/>
              </a:rPr>
              <a:t>posture</a:t>
            </a:r>
            <a:r>
              <a:rPr lang="de-DE" altLang="de-DE" dirty="0" smtClean="0">
                <a:latin typeface="Futura Bk BT"/>
              </a:rPr>
              <a:t>. The stress upon </a:t>
            </a:r>
            <a:r>
              <a:rPr lang="de-DE" altLang="de-DE" dirty="0" err="1" smtClean="0">
                <a:latin typeface="Futura Bk BT"/>
              </a:rPr>
              <a:t>the</a:t>
            </a:r>
            <a:r>
              <a:rPr lang="de-DE" altLang="de-DE" dirty="0" smtClean="0">
                <a:latin typeface="Futura Bk BT"/>
              </a:rPr>
              <a:t> </a:t>
            </a:r>
            <a:r>
              <a:rPr lang="de-DE" altLang="de-DE" dirty="0" err="1" smtClean="0">
                <a:latin typeface="Futura Bk BT"/>
              </a:rPr>
              <a:t>spine</a:t>
            </a:r>
            <a:r>
              <a:rPr lang="de-DE" altLang="de-DE" dirty="0" smtClean="0">
                <a:latin typeface="Futura Bk BT"/>
              </a:rPr>
              <a:t> </a:t>
            </a:r>
            <a:r>
              <a:rPr lang="de-DE" altLang="de-DE" dirty="0" err="1" smtClean="0">
                <a:latin typeface="Futura Bk BT"/>
              </a:rPr>
              <a:t>is</a:t>
            </a:r>
            <a:r>
              <a:rPr lang="de-DE" altLang="de-DE" dirty="0" smtClean="0">
                <a:latin typeface="Futura Bk BT"/>
              </a:rPr>
              <a:t> </a:t>
            </a:r>
            <a:r>
              <a:rPr lang="de-DE" altLang="de-DE" dirty="0" err="1" smtClean="0">
                <a:latin typeface="Futura Bk BT"/>
              </a:rPr>
              <a:t>relieved</a:t>
            </a:r>
            <a:r>
              <a:rPr lang="de-DE" altLang="de-DE" dirty="0" smtClean="0">
                <a:latin typeface="Futura Bk BT"/>
              </a:rPr>
              <a:t>. In </a:t>
            </a:r>
            <a:r>
              <a:rPr lang="de-DE" altLang="de-DE" dirty="0" err="1" smtClean="0">
                <a:latin typeface="Futura Bk BT"/>
              </a:rPr>
              <a:t>addition</a:t>
            </a:r>
            <a:r>
              <a:rPr lang="de-DE" altLang="de-DE" dirty="0" smtClean="0">
                <a:latin typeface="Futura Bk BT"/>
              </a:rPr>
              <a:t>, </a:t>
            </a:r>
            <a:r>
              <a:rPr lang="de-DE" altLang="de-DE" dirty="0" err="1" smtClean="0">
                <a:latin typeface="Futura Bk BT"/>
              </a:rPr>
              <a:t>attention</a:t>
            </a:r>
            <a:r>
              <a:rPr lang="de-DE" altLang="de-DE" dirty="0" smtClean="0">
                <a:latin typeface="Futura Bk BT"/>
              </a:rPr>
              <a:t> was </a:t>
            </a:r>
            <a:r>
              <a:rPr lang="de-DE" altLang="de-DE" dirty="0" err="1" smtClean="0">
                <a:latin typeface="Futura Bk BT"/>
              </a:rPr>
              <a:t>paid</a:t>
            </a:r>
            <a:r>
              <a:rPr lang="de-DE" altLang="de-DE" dirty="0" smtClean="0">
                <a:latin typeface="Futura Bk BT"/>
              </a:rPr>
              <a:t> </a:t>
            </a:r>
            <a:r>
              <a:rPr lang="de-DE" altLang="de-DE" dirty="0" err="1" smtClean="0">
                <a:latin typeface="Futura Bk BT"/>
              </a:rPr>
              <a:t>during</a:t>
            </a:r>
            <a:r>
              <a:rPr lang="de-DE" altLang="de-DE" dirty="0" smtClean="0">
                <a:latin typeface="Futura Bk BT"/>
              </a:rPr>
              <a:t> </a:t>
            </a:r>
            <a:r>
              <a:rPr lang="de-DE" altLang="de-DE" dirty="0" err="1" smtClean="0">
                <a:latin typeface="Futura Bk BT"/>
              </a:rPr>
              <a:t>creation</a:t>
            </a:r>
            <a:r>
              <a:rPr lang="de-DE" altLang="de-DE" dirty="0" smtClean="0">
                <a:latin typeface="Futura Bk BT"/>
              </a:rPr>
              <a:t> </a:t>
            </a:r>
            <a:r>
              <a:rPr lang="de-DE" altLang="de-DE" dirty="0" err="1" smtClean="0">
                <a:latin typeface="Futura Bk BT"/>
              </a:rPr>
              <a:t>of</a:t>
            </a:r>
            <a:r>
              <a:rPr lang="de-DE" altLang="de-DE" dirty="0" smtClean="0">
                <a:latin typeface="Futura Bk BT"/>
              </a:rPr>
              <a:t> </a:t>
            </a:r>
            <a:r>
              <a:rPr lang="de-DE" altLang="de-DE" dirty="0" err="1" smtClean="0">
                <a:latin typeface="Futura Bk BT"/>
              </a:rPr>
              <a:t>the</a:t>
            </a:r>
            <a:r>
              <a:rPr lang="de-DE" altLang="de-DE" dirty="0" smtClean="0">
                <a:latin typeface="Futura Bk BT"/>
              </a:rPr>
              <a:t> </a:t>
            </a:r>
            <a:r>
              <a:rPr lang="de-DE" altLang="de-DE" dirty="0" err="1" smtClean="0">
                <a:latin typeface="Futura Bk BT"/>
              </a:rPr>
              <a:t>new</a:t>
            </a:r>
            <a:r>
              <a:rPr lang="de-DE" altLang="de-DE" dirty="0" smtClean="0">
                <a:latin typeface="Futura Bk BT"/>
              </a:rPr>
              <a:t> </a:t>
            </a:r>
            <a:r>
              <a:rPr lang="de-DE" altLang="de-DE" dirty="0" err="1" smtClean="0">
                <a:latin typeface="Futura Bk BT"/>
              </a:rPr>
              <a:t>workplaces</a:t>
            </a:r>
            <a:r>
              <a:rPr lang="de-DE" altLang="de-DE" dirty="0" smtClean="0">
                <a:latin typeface="Futura Bk BT"/>
              </a:rPr>
              <a:t> </a:t>
            </a:r>
            <a:r>
              <a:rPr lang="de-DE" altLang="de-DE" dirty="0" err="1" smtClean="0">
                <a:latin typeface="Futura Bk BT"/>
              </a:rPr>
              <a:t>to</a:t>
            </a:r>
            <a:r>
              <a:rPr lang="de-DE" altLang="de-DE" dirty="0" smtClean="0">
                <a:latin typeface="Futura Bk BT"/>
              </a:rPr>
              <a:t> an open design </a:t>
            </a:r>
            <a:r>
              <a:rPr lang="de-DE" altLang="de-DE" dirty="0" err="1" smtClean="0">
                <a:latin typeface="Futura Bk BT"/>
              </a:rPr>
              <a:t>and</a:t>
            </a:r>
            <a:r>
              <a:rPr lang="de-DE" altLang="de-DE" dirty="0" smtClean="0">
                <a:latin typeface="Futura Bk BT"/>
              </a:rPr>
              <a:t> </a:t>
            </a:r>
            <a:r>
              <a:rPr lang="de-DE" altLang="de-DE" dirty="0" err="1" smtClean="0">
                <a:latin typeface="Futura Bk BT"/>
              </a:rPr>
              <a:t>to</a:t>
            </a:r>
            <a:r>
              <a:rPr lang="de-DE" altLang="de-DE" dirty="0" smtClean="0">
                <a:latin typeface="Futura Bk BT"/>
              </a:rPr>
              <a:t> </a:t>
            </a:r>
            <a:r>
              <a:rPr lang="de-DE" altLang="de-DE" dirty="0" err="1" smtClean="0">
                <a:latin typeface="Futura Bk BT"/>
              </a:rPr>
              <a:t>the</a:t>
            </a:r>
            <a:r>
              <a:rPr lang="de-DE" altLang="de-DE" dirty="0" smtClean="0">
                <a:latin typeface="Futura Bk BT"/>
              </a:rPr>
              <a:t> </a:t>
            </a:r>
            <a:r>
              <a:rPr lang="de-DE" altLang="de-DE" dirty="0" err="1" smtClean="0">
                <a:latin typeface="Futura Bk BT"/>
              </a:rPr>
              <a:t>greatest</a:t>
            </a:r>
            <a:r>
              <a:rPr lang="de-DE" altLang="de-DE" dirty="0" smtClean="0">
                <a:latin typeface="Futura Bk BT"/>
              </a:rPr>
              <a:t> </a:t>
            </a:r>
            <a:r>
              <a:rPr lang="de-DE" altLang="de-DE" dirty="0" err="1" smtClean="0">
                <a:latin typeface="Futura Bk BT"/>
              </a:rPr>
              <a:t>possible</a:t>
            </a:r>
            <a:r>
              <a:rPr lang="de-DE" altLang="de-DE" dirty="0" smtClean="0">
                <a:latin typeface="Futura Bk BT"/>
              </a:rPr>
              <a:t> </a:t>
            </a:r>
            <a:r>
              <a:rPr lang="de-DE" altLang="de-DE" dirty="0" err="1" smtClean="0">
                <a:latin typeface="Futura Bk BT"/>
              </a:rPr>
              <a:t>ingress</a:t>
            </a:r>
            <a:r>
              <a:rPr lang="de-DE" altLang="de-DE" dirty="0" smtClean="0">
                <a:latin typeface="Futura Bk BT"/>
              </a:rPr>
              <a:t> </a:t>
            </a:r>
            <a:r>
              <a:rPr lang="de-DE" altLang="de-DE" dirty="0" err="1" smtClean="0">
                <a:latin typeface="Futura Bk BT"/>
              </a:rPr>
              <a:t>of</a:t>
            </a:r>
            <a:r>
              <a:rPr lang="de-DE" altLang="de-DE" dirty="0" smtClean="0">
                <a:latin typeface="Futura Bk BT"/>
              </a:rPr>
              <a:t> </a:t>
            </a:r>
            <a:r>
              <a:rPr lang="de-DE" altLang="de-DE" dirty="0" err="1" smtClean="0">
                <a:latin typeface="Futura Bk BT"/>
              </a:rPr>
              <a:t>natural</a:t>
            </a:r>
            <a:r>
              <a:rPr lang="de-DE" altLang="de-DE" dirty="0" smtClean="0">
                <a:latin typeface="Futura Bk BT"/>
              </a:rPr>
              <a:t> light. The </a:t>
            </a:r>
            <a:r>
              <a:rPr lang="de-DE" altLang="de-DE" dirty="0" err="1" smtClean="0">
                <a:latin typeface="Futura Bk BT"/>
              </a:rPr>
              <a:t>costs</a:t>
            </a:r>
            <a:r>
              <a:rPr lang="de-DE" altLang="de-DE" dirty="0" smtClean="0">
                <a:latin typeface="Futura Bk BT"/>
              </a:rPr>
              <a:t> </a:t>
            </a:r>
            <a:r>
              <a:rPr lang="de-DE" altLang="de-DE" dirty="0" err="1" smtClean="0">
                <a:latin typeface="Futura Bk BT"/>
              </a:rPr>
              <a:t>of</a:t>
            </a:r>
            <a:r>
              <a:rPr lang="de-DE" altLang="de-DE" dirty="0" smtClean="0">
                <a:latin typeface="Futura Bk BT"/>
              </a:rPr>
              <a:t> </a:t>
            </a:r>
            <a:r>
              <a:rPr lang="de-DE" altLang="de-DE" dirty="0" err="1" smtClean="0">
                <a:latin typeface="Futura Bk BT"/>
              </a:rPr>
              <a:t>conversion</a:t>
            </a:r>
            <a:r>
              <a:rPr lang="de-DE" altLang="de-DE" dirty="0" smtClean="0">
                <a:latin typeface="Futura Bk BT"/>
              </a:rPr>
              <a:t> </a:t>
            </a:r>
            <a:r>
              <a:rPr lang="de-DE" altLang="de-DE" dirty="0" err="1" smtClean="0">
                <a:latin typeface="Futura Bk BT"/>
              </a:rPr>
              <a:t>have</a:t>
            </a:r>
            <a:r>
              <a:rPr lang="de-DE" altLang="de-DE" dirty="0" smtClean="0">
                <a:latin typeface="Futura Bk BT"/>
              </a:rPr>
              <a:t> </a:t>
            </a:r>
            <a:r>
              <a:rPr lang="de-DE" altLang="de-DE" dirty="0" err="1" smtClean="0">
                <a:latin typeface="Futura Bk BT"/>
              </a:rPr>
              <a:t>long</a:t>
            </a:r>
            <a:r>
              <a:rPr lang="de-DE" altLang="de-DE" dirty="0" smtClean="0">
                <a:latin typeface="Futura Bk BT"/>
              </a:rPr>
              <a:t> </a:t>
            </a:r>
            <a:r>
              <a:rPr lang="de-DE" altLang="de-DE" dirty="0" err="1" smtClean="0">
                <a:latin typeface="Futura Bk BT"/>
              </a:rPr>
              <a:t>been</a:t>
            </a:r>
            <a:r>
              <a:rPr lang="de-DE" altLang="de-DE" dirty="0" smtClean="0">
                <a:latin typeface="Futura Bk BT"/>
              </a:rPr>
              <a:t> </a:t>
            </a:r>
            <a:r>
              <a:rPr lang="de-DE" altLang="de-DE" dirty="0" err="1" smtClean="0">
                <a:latin typeface="Futura Bk BT"/>
              </a:rPr>
              <a:t>recouped</a:t>
            </a:r>
            <a:r>
              <a:rPr lang="de-DE" altLang="de-DE" dirty="0" smtClean="0">
                <a:latin typeface="Futura Bk BT"/>
              </a:rPr>
              <a:t>. </a:t>
            </a:r>
          </a:p>
        </p:txBody>
      </p:sp>
    </p:spTree>
    <p:extLst>
      <p:ext uri="{BB962C8B-B14F-4D97-AF65-F5344CB8AC3E}">
        <p14:creationId xmlns:p14="http://schemas.microsoft.com/office/powerpoint/2010/main" val="396051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The </a:t>
            </a:r>
            <a:r>
              <a:rPr lang="de-DE" altLang="de-DE" dirty="0" err="1" smtClean="0">
                <a:latin typeface="Arial" charset="0"/>
              </a:rPr>
              <a:t>students</a:t>
            </a:r>
            <a:r>
              <a:rPr lang="de-DE" altLang="de-DE" dirty="0" smtClean="0">
                <a:latin typeface="Arial" charset="0"/>
              </a:rPr>
              <a:t> </a:t>
            </a:r>
            <a:r>
              <a:rPr lang="de-DE" altLang="de-DE" dirty="0" err="1" smtClean="0">
                <a:latin typeface="Arial" charset="0"/>
              </a:rPr>
              <a:t>have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task</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identifying</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elements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work</a:t>
            </a:r>
            <a:r>
              <a:rPr lang="de-DE" altLang="de-DE" dirty="0" smtClean="0">
                <a:latin typeface="Arial" charset="0"/>
              </a:rPr>
              <a:t> </a:t>
            </a:r>
            <a:r>
              <a:rPr lang="de-DE" altLang="de-DE" dirty="0" err="1" smtClean="0">
                <a:latin typeface="Arial" charset="0"/>
              </a:rPr>
              <a:t>system</a:t>
            </a:r>
            <a:r>
              <a:rPr lang="de-DE" altLang="de-DE" dirty="0" smtClean="0">
                <a:latin typeface="Arial" charset="0"/>
              </a:rPr>
              <a:t> </a:t>
            </a:r>
            <a:r>
              <a:rPr lang="de-DE" altLang="de-DE" dirty="0" err="1" smtClean="0">
                <a:latin typeface="Arial" charset="0"/>
              </a:rPr>
              <a:t>when</a:t>
            </a:r>
            <a:r>
              <a:rPr lang="de-DE" altLang="de-DE" dirty="0" smtClean="0">
                <a:latin typeface="Arial" charset="0"/>
              </a:rPr>
              <a:t> </a:t>
            </a:r>
            <a:r>
              <a:rPr lang="de-DE" altLang="de-DE" dirty="0" err="1" smtClean="0">
                <a:latin typeface="Arial" charset="0"/>
              </a:rPr>
              <a:t>prompted</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entering</a:t>
            </a:r>
            <a:r>
              <a:rPr lang="de-DE" altLang="de-DE" dirty="0" smtClean="0">
                <a:latin typeface="Arial" charset="0"/>
              </a:rPr>
              <a:t> </a:t>
            </a:r>
            <a:r>
              <a:rPr lang="de-DE" altLang="de-DE" dirty="0" err="1" smtClean="0">
                <a:latin typeface="Arial" charset="0"/>
              </a:rPr>
              <a:t>them</a:t>
            </a:r>
            <a:r>
              <a:rPr lang="de-DE" altLang="de-DE" dirty="0" smtClean="0">
                <a:latin typeface="Arial" charset="0"/>
              </a:rPr>
              <a:t> on a </a:t>
            </a:r>
            <a:r>
              <a:rPr lang="de-DE" altLang="de-DE" dirty="0" err="1" smtClean="0">
                <a:latin typeface="Arial" charset="0"/>
              </a:rPr>
              <a:t>worksheet</a:t>
            </a:r>
            <a:r>
              <a:rPr lang="de-DE" altLang="de-DE" dirty="0" smtClean="0">
                <a:latin typeface="Arial" charset="0"/>
              </a:rPr>
              <a:t>. </a:t>
            </a:r>
            <a:r>
              <a:rPr lang="de-DE" altLang="de-DE" dirty="0" err="1" smtClean="0">
                <a:latin typeface="Arial" charset="0"/>
              </a:rPr>
              <a:t>Allow</a:t>
            </a:r>
            <a:r>
              <a:rPr lang="de-DE" altLang="de-DE" dirty="0" smtClean="0">
                <a:latin typeface="Arial" charset="0"/>
              </a:rPr>
              <a:t> </a:t>
            </a:r>
            <a:r>
              <a:rPr lang="de-DE" altLang="de-DE" dirty="0" err="1" smtClean="0">
                <a:latin typeface="Arial" charset="0"/>
              </a:rPr>
              <a:t>around</a:t>
            </a:r>
            <a:r>
              <a:rPr lang="de-DE" altLang="de-DE" dirty="0" smtClean="0">
                <a:latin typeface="Arial" charset="0"/>
              </a:rPr>
              <a:t> 2 </a:t>
            </a:r>
            <a:r>
              <a:rPr lang="de-DE" altLang="de-DE" dirty="0" err="1" smtClean="0">
                <a:latin typeface="Arial" charset="0"/>
              </a:rPr>
              <a:t>to</a:t>
            </a:r>
            <a:r>
              <a:rPr lang="de-DE" altLang="de-DE" dirty="0" smtClean="0">
                <a:latin typeface="Arial" charset="0"/>
              </a:rPr>
              <a:t> 5 </a:t>
            </a:r>
            <a:r>
              <a:rPr lang="de-DE" altLang="de-DE" dirty="0" err="1" smtClean="0">
                <a:latin typeface="Arial" charset="0"/>
              </a:rPr>
              <a:t>minutes</a:t>
            </a:r>
            <a:r>
              <a:rPr lang="de-DE" altLang="de-DE" dirty="0" smtClean="0">
                <a:latin typeface="Arial" charset="0"/>
              </a:rPr>
              <a:t>. (</a:t>
            </a:r>
            <a:r>
              <a:rPr lang="de-DE" altLang="de-DE" dirty="0" err="1" smtClean="0">
                <a:latin typeface="Arial" charset="0"/>
              </a:rPr>
              <a:t>If</a:t>
            </a:r>
            <a:r>
              <a:rPr lang="de-DE" altLang="de-DE" dirty="0" smtClean="0">
                <a:latin typeface="Arial" charset="0"/>
              </a:rPr>
              <a:t> </a:t>
            </a:r>
            <a:r>
              <a:rPr lang="de-DE" altLang="de-DE" dirty="0" err="1" smtClean="0">
                <a:latin typeface="Arial" charset="0"/>
              </a:rPr>
              <a:t>possible</a:t>
            </a:r>
            <a:r>
              <a:rPr lang="de-DE" altLang="de-DE" dirty="0" smtClean="0">
                <a:latin typeface="Arial" charset="0"/>
              </a:rPr>
              <a:t>, </a:t>
            </a:r>
            <a:r>
              <a:rPr lang="de-DE" altLang="de-DE" dirty="0" err="1" smtClean="0">
                <a:latin typeface="Arial" charset="0"/>
              </a:rPr>
              <a:t>use</a:t>
            </a:r>
            <a:r>
              <a:rPr lang="de-DE" altLang="de-DE" dirty="0" smtClean="0">
                <a:latin typeface="Arial" charset="0"/>
              </a:rPr>
              <a:t> a </a:t>
            </a:r>
            <a:r>
              <a:rPr lang="de-DE" altLang="de-DE" dirty="0" err="1" smtClean="0">
                <a:latin typeface="Arial" charset="0"/>
              </a:rPr>
              <a:t>worksheet</a:t>
            </a:r>
            <a:r>
              <a:rPr lang="de-DE" altLang="de-DE" dirty="0" smtClean="0">
                <a:latin typeface="Arial" charset="0"/>
              </a:rPr>
              <a:t> </a:t>
            </a:r>
            <a:r>
              <a:rPr lang="de-DE" altLang="de-DE" dirty="0" err="1" smtClean="0">
                <a:latin typeface="Arial" charset="0"/>
              </a:rPr>
              <a:t>or</a:t>
            </a:r>
            <a:r>
              <a:rPr lang="de-DE" altLang="de-DE" dirty="0" smtClean="0">
                <a:latin typeface="Arial" charset="0"/>
              </a:rPr>
              <a:t> </a:t>
            </a:r>
            <a:r>
              <a:rPr lang="de-DE" altLang="de-DE" dirty="0" err="1" smtClean="0">
                <a:latin typeface="Arial" charset="0"/>
              </a:rPr>
              <a:t>gather</a:t>
            </a:r>
            <a:r>
              <a:rPr lang="de-DE" altLang="de-DE" dirty="0" smtClean="0">
                <a:latin typeface="Arial" charset="0"/>
              </a:rPr>
              <a:t> </a:t>
            </a:r>
            <a:r>
              <a:rPr lang="de-DE" altLang="de-DE" dirty="0" err="1" smtClean="0">
                <a:latin typeface="Arial" charset="0"/>
              </a:rPr>
              <a:t>suggestions</a:t>
            </a:r>
            <a:r>
              <a:rPr lang="de-DE" altLang="de-DE" dirty="0" smtClean="0">
                <a:latin typeface="Arial" charset="0"/>
              </a:rPr>
              <a:t> on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board</a:t>
            </a:r>
            <a:r>
              <a:rPr lang="de-DE" altLang="de-DE" dirty="0" smtClean="0">
                <a:latin typeface="Arial" charset="0"/>
              </a:rPr>
              <a:t>.) </a:t>
            </a:r>
            <a:r>
              <a:rPr lang="de-DE" altLang="de-DE" dirty="0" err="1" smtClean="0">
                <a:latin typeface="Arial" charset="0"/>
              </a:rPr>
              <a:t>If</a:t>
            </a:r>
            <a:r>
              <a:rPr lang="de-DE" altLang="de-DE" dirty="0" smtClean="0">
                <a:latin typeface="Arial" charset="0"/>
              </a:rPr>
              <a:t> </a:t>
            </a:r>
            <a:r>
              <a:rPr lang="de-DE" altLang="de-DE" dirty="0" err="1" smtClean="0">
                <a:latin typeface="Arial" charset="0"/>
              </a:rPr>
              <a:t>this</a:t>
            </a:r>
            <a:r>
              <a:rPr lang="de-DE" altLang="de-DE" dirty="0" smtClean="0">
                <a:latin typeface="Arial" charset="0"/>
              </a:rPr>
              <a:t> </a:t>
            </a:r>
            <a:r>
              <a:rPr lang="de-DE" altLang="de-DE" dirty="0" err="1" smtClean="0">
                <a:latin typeface="Arial" charset="0"/>
              </a:rPr>
              <a:t>is</a:t>
            </a:r>
            <a:r>
              <a:rPr lang="de-DE" altLang="de-DE" dirty="0" smtClean="0">
                <a:latin typeface="Arial" charset="0"/>
              </a:rPr>
              <a:t> not </a:t>
            </a:r>
            <a:r>
              <a:rPr lang="de-DE" altLang="de-DE" dirty="0" err="1" smtClean="0">
                <a:latin typeface="Arial" charset="0"/>
              </a:rPr>
              <a:t>possible</a:t>
            </a:r>
            <a:r>
              <a:rPr lang="de-DE" altLang="de-DE" dirty="0" smtClean="0">
                <a:latin typeface="Arial" charset="0"/>
              </a:rPr>
              <a:t> </a:t>
            </a:r>
            <a:r>
              <a:rPr lang="de-DE" altLang="de-DE" dirty="0" err="1" smtClean="0">
                <a:latin typeface="Arial" charset="0"/>
              </a:rPr>
              <a:t>owing</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circumstances</a:t>
            </a:r>
            <a:r>
              <a:rPr lang="de-DE" altLang="de-DE" dirty="0" smtClean="0">
                <a:latin typeface="Arial" charset="0"/>
              </a:rPr>
              <a:t> (a large </a:t>
            </a:r>
            <a:r>
              <a:rPr lang="de-DE" altLang="de-DE" dirty="0" err="1" smtClean="0">
                <a:latin typeface="Arial" charset="0"/>
              </a:rPr>
              <a:t>lecture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lecturer</a:t>
            </a:r>
            <a:r>
              <a:rPr lang="de-DE" altLang="de-DE" dirty="0" smtClean="0">
                <a:latin typeface="Arial" charset="0"/>
              </a:rPr>
              <a:t> </a:t>
            </a:r>
            <a:r>
              <a:rPr lang="de-DE" altLang="de-DE" dirty="0" err="1" smtClean="0">
                <a:latin typeface="Arial" charset="0"/>
              </a:rPr>
              <a:t>should</a:t>
            </a:r>
            <a:r>
              <a:rPr lang="de-DE" altLang="de-DE" dirty="0" smtClean="0">
                <a:latin typeface="Arial" charset="0"/>
              </a:rPr>
              <a:t> </a:t>
            </a:r>
            <a:r>
              <a:rPr lang="de-DE" altLang="de-DE" dirty="0" err="1" smtClean="0">
                <a:latin typeface="Arial" charset="0"/>
              </a:rPr>
              <a:t>present</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solutions</a:t>
            </a:r>
            <a:r>
              <a:rPr lang="de-DE" altLang="de-DE" dirty="0" smtClean="0">
                <a:latin typeface="Arial" charset="0"/>
              </a:rPr>
              <a:t>.</a:t>
            </a:r>
          </a:p>
          <a:p>
            <a:pPr eaLnBrk="1" hangingPunct="1"/>
            <a:r>
              <a:rPr lang="de-DE" altLang="de-DE" dirty="0" smtClean="0">
                <a:latin typeface="Arial" charset="0"/>
              </a:rPr>
              <a:t/>
            </a:r>
            <a:br>
              <a:rPr lang="de-DE" altLang="de-DE" dirty="0" smtClean="0">
                <a:latin typeface="Arial" charset="0"/>
              </a:rPr>
            </a:br>
            <a:r>
              <a:rPr lang="de-DE" altLang="de-DE" dirty="0" smtClean="0">
                <a:latin typeface="Arial" charset="0"/>
              </a:rPr>
              <a:t>The </a:t>
            </a:r>
            <a:r>
              <a:rPr lang="de-DE" altLang="de-DE" dirty="0" err="1" smtClean="0">
                <a:latin typeface="Arial" charset="0"/>
              </a:rPr>
              <a:t>empty</a:t>
            </a:r>
            <a:r>
              <a:rPr lang="de-DE" altLang="de-DE" dirty="0" smtClean="0">
                <a:latin typeface="Arial" charset="0"/>
              </a:rPr>
              <a:t> </a:t>
            </a:r>
            <a:r>
              <a:rPr lang="de-DE" altLang="de-DE" dirty="0" err="1" smtClean="0">
                <a:latin typeface="Arial" charset="0"/>
              </a:rPr>
              <a:t>table</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completed</a:t>
            </a:r>
            <a:r>
              <a:rPr lang="de-DE" altLang="de-DE" dirty="0" smtClean="0">
                <a:latin typeface="Arial" charset="0"/>
              </a:rPr>
              <a:t>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touch</a:t>
            </a:r>
            <a:r>
              <a:rPr lang="de-DE" altLang="de-DE" dirty="0" smtClean="0">
                <a:latin typeface="Arial" charset="0"/>
              </a:rPr>
              <a:t> </a:t>
            </a:r>
            <a:r>
              <a:rPr lang="de-DE" altLang="de-DE" dirty="0" err="1" smtClean="0">
                <a:latin typeface="Arial" charset="0"/>
              </a:rPr>
              <a:t>of</a:t>
            </a:r>
            <a:r>
              <a:rPr lang="de-DE" altLang="de-DE" dirty="0" smtClean="0">
                <a:latin typeface="Arial" charset="0"/>
              </a:rPr>
              <a:t> a </a:t>
            </a:r>
            <a:r>
              <a:rPr lang="de-DE" altLang="de-DE" dirty="0" err="1" smtClean="0">
                <a:latin typeface="Arial" charset="0"/>
              </a:rPr>
              <a:t>key</a:t>
            </a:r>
            <a:r>
              <a:rPr lang="de-DE" altLang="de-DE"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31</a:t>
            </a:fld>
            <a:endParaRPr lang="de-DE" altLang="de-DE"/>
          </a:p>
        </p:txBody>
      </p:sp>
    </p:spTree>
    <p:extLst>
      <p:ext uri="{BB962C8B-B14F-4D97-AF65-F5344CB8AC3E}">
        <p14:creationId xmlns:p14="http://schemas.microsoft.com/office/powerpoint/2010/main" val="389594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Arial" charset="0"/>
              </a:rPr>
              <a:t>Alternative </a:t>
            </a:r>
            <a:r>
              <a:rPr lang="de-DE" altLang="de-DE" b="1" dirty="0" err="1" smtClean="0">
                <a:latin typeface="Arial" charset="0"/>
              </a:rPr>
              <a:t>solutions</a:t>
            </a:r>
            <a:endParaRPr lang="de-DE" altLang="de-DE" b="1" dirty="0" smtClean="0">
              <a:latin typeface="Arial" charset="0"/>
            </a:endParaRPr>
          </a:p>
          <a:p>
            <a:r>
              <a:rPr lang="de-DE" altLang="de-DE" dirty="0" err="1" smtClean="0">
                <a:latin typeface="Arial" charset="0"/>
              </a:rPr>
              <a:t>Milling</a:t>
            </a:r>
            <a:r>
              <a:rPr lang="de-DE" altLang="de-DE" dirty="0" smtClean="0">
                <a:latin typeface="Arial" charset="0"/>
              </a:rPr>
              <a:t> </a:t>
            </a:r>
            <a:r>
              <a:rPr lang="de-DE" altLang="de-DE" dirty="0" err="1" smtClean="0">
                <a:latin typeface="Arial" charset="0"/>
              </a:rPr>
              <a:t>centre</a:t>
            </a:r>
            <a:r>
              <a:rPr lang="de-DE" altLang="de-DE" dirty="0" smtClean="0">
                <a:latin typeface="Arial" charset="0"/>
              </a:rPr>
              <a: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rotary</a:t>
            </a:r>
            <a:r>
              <a:rPr lang="de-DE" altLang="de-DE" dirty="0" smtClean="0">
                <a:latin typeface="Arial" charset="0"/>
              </a:rPr>
              <a:t> </a:t>
            </a:r>
            <a:r>
              <a:rPr lang="de-DE" altLang="de-DE" dirty="0" err="1" smtClean="0">
                <a:latin typeface="Arial" charset="0"/>
              </a:rPr>
              <a:t>table</a:t>
            </a:r>
            <a:r>
              <a:rPr lang="de-DE" altLang="de-DE" dirty="0" smtClean="0">
                <a:latin typeface="Arial" charset="0"/>
              </a:rPr>
              <a:t>: </a:t>
            </a:r>
            <a:r>
              <a:rPr lang="de-DE" altLang="de-DE" dirty="0" err="1" smtClean="0">
                <a:latin typeface="Arial" charset="0"/>
              </a:rPr>
              <a:t>one</a:t>
            </a:r>
            <a:r>
              <a:rPr lang="de-DE" altLang="de-DE" dirty="0" smtClean="0">
                <a:latin typeface="Arial" charset="0"/>
              </a:rPr>
              <a:t> half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table</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loaded</a:t>
            </a:r>
            <a:r>
              <a:rPr lang="de-DE" altLang="de-DE" dirty="0" smtClean="0">
                <a:latin typeface="Arial" charset="0"/>
              </a:rPr>
              <a:t> </a:t>
            </a:r>
            <a:r>
              <a:rPr lang="de-DE" altLang="de-DE" dirty="0" err="1" smtClean="0">
                <a:latin typeface="Arial" charset="0"/>
              </a:rPr>
              <a:t>whilst</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other</a:t>
            </a:r>
            <a:r>
              <a:rPr lang="de-DE" altLang="de-DE" dirty="0" smtClean="0">
                <a:latin typeface="Arial" charset="0"/>
              </a:rPr>
              <a:t> </a:t>
            </a:r>
            <a:r>
              <a:rPr lang="de-DE" altLang="de-DE" dirty="0" err="1" smtClean="0">
                <a:latin typeface="Arial" charset="0"/>
              </a:rPr>
              <a:t>six</a:t>
            </a:r>
            <a:r>
              <a:rPr lang="de-DE" altLang="de-DE" dirty="0" smtClean="0">
                <a:latin typeface="Arial" charset="0"/>
              </a:rPr>
              <a:t> </a:t>
            </a:r>
            <a:r>
              <a:rPr lang="de-DE" altLang="de-DE" dirty="0" err="1" smtClean="0">
                <a:latin typeface="Arial" charset="0"/>
              </a:rPr>
              <a:t>workpieces</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already</a:t>
            </a:r>
            <a:r>
              <a:rPr lang="de-DE" altLang="de-DE" dirty="0" smtClean="0">
                <a:latin typeface="Arial" charset="0"/>
              </a:rPr>
              <a:t> </a:t>
            </a:r>
            <a:r>
              <a:rPr lang="de-DE" altLang="de-DE" dirty="0" err="1" smtClean="0">
                <a:latin typeface="Arial" charset="0"/>
              </a:rPr>
              <a:t>being</a:t>
            </a:r>
            <a:r>
              <a:rPr lang="de-DE" altLang="de-DE" dirty="0" smtClean="0">
                <a:latin typeface="Arial" charset="0"/>
              </a:rPr>
              <a:t> </a:t>
            </a:r>
            <a:r>
              <a:rPr lang="de-DE" altLang="de-DE" dirty="0" err="1" smtClean="0">
                <a:latin typeface="Arial" charset="0"/>
              </a:rPr>
              <a:t>processed</a:t>
            </a:r>
            <a:endParaRPr lang="de-DE" altLang="de-DE" dirty="0" smtClean="0">
              <a:latin typeface="Arial" charset="0"/>
            </a:endParaRP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32</a:t>
            </a:fld>
            <a:endParaRPr lang="de-DE" altLang="de-DE"/>
          </a:p>
        </p:txBody>
      </p:sp>
    </p:spTree>
    <p:extLst>
      <p:ext uri="{BB962C8B-B14F-4D97-AF65-F5344CB8AC3E}">
        <p14:creationId xmlns:p14="http://schemas.microsoft.com/office/powerpoint/2010/main" val="1806984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200" dirty="0" smtClean="0">
                <a:latin typeface="Arial" charset="0"/>
              </a:rPr>
              <a:t>Single Market </a:t>
            </a:r>
            <a:r>
              <a:rPr lang="de-DE" altLang="de-DE" sz="1200" dirty="0" err="1" smtClean="0">
                <a:latin typeface="Arial" charset="0"/>
              </a:rPr>
              <a:t>directives</a:t>
            </a:r>
            <a:r>
              <a:rPr lang="de-DE" altLang="de-DE" sz="1200" dirty="0" smtClean="0">
                <a:latin typeface="Arial" charset="0"/>
              </a:rPr>
              <a:t> under the New Approach </a:t>
            </a:r>
            <a:r>
              <a:rPr lang="de-DE" altLang="de-DE" sz="1200" dirty="0" err="1" smtClean="0">
                <a:latin typeface="Arial" charset="0"/>
              </a:rPr>
              <a:t>make</a:t>
            </a:r>
            <a:r>
              <a:rPr lang="de-DE" altLang="de-DE" sz="1200" dirty="0" smtClean="0">
                <a:latin typeface="Arial" charset="0"/>
              </a:rPr>
              <a:t> </a:t>
            </a:r>
            <a:r>
              <a:rPr lang="de-DE" altLang="de-DE" sz="1200" dirty="0" err="1" smtClean="0">
                <a:latin typeface="Arial" charset="0"/>
              </a:rPr>
              <a:t>reference</a:t>
            </a:r>
            <a:r>
              <a:rPr lang="de-DE" altLang="de-DE" sz="1200" dirty="0" smtClean="0">
                <a:latin typeface="Arial" charset="0"/>
              </a:rPr>
              <a:t> to </a:t>
            </a:r>
            <a:r>
              <a:rPr lang="de-DE" altLang="de-DE" sz="1200" dirty="0" err="1" smtClean="0">
                <a:latin typeface="Arial" charset="0"/>
              </a:rPr>
              <a:t>harmonized</a:t>
            </a:r>
            <a:r>
              <a:rPr lang="de-DE" altLang="de-DE" sz="1200" dirty="0" smtClean="0">
                <a:latin typeface="Arial" charset="0"/>
              </a:rPr>
              <a:t> European standards </a:t>
            </a:r>
            <a:r>
              <a:rPr lang="de-DE" altLang="de-DE" sz="1200" dirty="0" err="1" smtClean="0">
                <a:latin typeface="Arial" charset="0"/>
              </a:rPr>
              <a:t>developed</a:t>
            </a:r>
            <a:r>
              <a:rPr lang="de-DE" altLang="de-DE" sz="1200" dirty="0" smtClean="0">
                <a:latin typeface="Arial" charset="0"/>
              </a:rPr>
              <a:t> </a:t>
            </a:r>
            <a:r>
              <a:rPr lang="de-DE" altLang="de-DE" sz="1200" dirty="0" err="1" smtClean="0">
                <a:latin typeface="Arial" charset="0"/>
              </a:rPr>
              <a:t>by</a:t>
            </a:r>
            <a:r>
              <a:rPr lang="de-DE" altLang="de-DE" sz="1200" dirty="0" smtClean="0">
                <a:latin typeface="Arial" charset="0"/>
              </a:rPr>
              <a:t> CEN (the European standards </a:t>
            </a:r>
            <a:r>
              <a:rPr lang="de-DE" altLang="de-DE" sz="1200" dirty="0" err="1" smtClean="0">
                <a:latin typeface="Arial" charset="0"/>
              </a:rPr>
              <a:t>organization</a:t>
            </a:r>
            <a:r>
              <a:rPr lang="de-DE" altLang="de-DE" sz="1200" dirty="0" smtClean="0">
                <a:latin typeface="Arial" charset="0"/>
              </a:rPr>
              <a:t>). Standards </a:t>
            </a:r>
            <a:r>
              <a:rPr lang="de-DE" altLang="de-DE" sz="1200" dirty="0" err="1" smtClean="0">
                <a:latin typeface="Arial" charset="0"/>
              </a:rPr>
              <a:t>reflect</a:t>
            </a:r>
            <a:r>
              <a:rPr lang="de-DE" altLang="de-DE" sz="1200" dirty="0" smtClean="0">
                <a:latin typeface="Arial" charset="0"/>
              </a:rPr>
              <a:t> the </a:t>
            </a:r>
            <a:r>
              <a:rPr lang="de-DE" altLang="de-DE" sz="1200" dirty="0" err="1" smtClean="0">
                <a:latin typeface="Arial" charset="0"/>
              </a:rPr>
              <a:t>state</a:t>
            </a:r>
            <a:r>
              <a:rPr lang="de-DE" altLang="de-DE" sz="1200" dirty="0" smtClean="0">
                <a:latin typeface="Arial" charset="0"/>
              </a:rPr>
              <a:t> of the </a:t>
            </a:r>
            <a:r>
              <a:rPr lang="de-DE" altLang="de-DE" sz="1200" dirty="0" err="1" smtClean="0">
                <a:latin typeface="Arial" charset="0"/>
              </a:rPr>
              <a:t>art</a:t>
            </a:r>
            <a:r>
              <a:rPr lang="de-DE" altLang="de-DE" sz="1200" dirty="0" smtClean="0">
                <a:latin typeface="Arial" charset="0"/>
              </a:rPr>
              <a:t> and are </a:t>
            </a:r>
            <a:r>
              <a:rPr lang="de-DE" altLang="de-DE" sz="1200" dirty="0" err="1" smtClean="0">
                <a:latin typeface="Arial" charset="0"/>
              </a:rPr>
              <a:t>drawn</a:t>
            </a:r>
            <a:r>
              <a:rPr lang="de-DE" altLang="de-DE" sz="1200" dirty="0" smtClean="0">
                <a:latin typeface="Arial" charset="0"/>
              </a:rPr>
              <a:t> </a:t>
            </a:r>
            <a:r>
              <a:rPr lang="de-DE" altLang="de-DE" sz="1200" dirty="0" err="1" smtClean="0">
                <a:latin typeface="Arial" charset="0"/>
              </a:rPr>
              <a:t>up</a:t>
            </a:r>
            <a:r>
              <a:rPr lang="de-DE" altLang="de-DE" sz="1200" dirty="0" smtClean="0">
                <a:latin typeface="Arial" charset="0"/>
              </a:rPr>
              <a:t> </a:t>
            </a:r>
            <a:r>
              <a:rPr lang="de-DE" altLang="de-DE" sz="1200" dirty="0" err="1" smtClean="0">
                <a:latin typeface="Arial" charset="0"/>
              </a:rPr>
              <a:t>by</a:t>
            </a:r>
            <a:r>
              <a:rPr lang="de-DE" altLang="de-DE" sz="1200" dirty="0" smtClean="0">
                <a:latin typeface="Arial" charset="0"/>
              </a:rPr>
              <a:t> </a:t>
            </a:r>
            <a:r>
              <a:rPr lang="de-DE" altLang="de-DE" sz="1200" dirty="0" err="1" smtClean="0">
                <a:latin typeface="Arial" charset="0"/>
              </a:rPr>
              <a:t>means</a:t>
            </a:r>
            <a:r>
              <a:rPr lang="de-DE" altLang="de-DE" sz="1200" dirty="0" smtClean="0">
                <a:latin typeface="Arial" charset="0"/>
              </a:rPr>
              <a:t> of a </a:t>
            </a:r>
            <a:r>
              <a:rPr lang="de-DE" altLang="de-DE" sz="1200" dirty="0" err="1" smtClean="0">
                <a:latin typeface="Arial" charset="0"/>
              </a:rPr>
              <a:t>consensus-based</a:t>
            </a:r>
            <a:r>
              <a:rPr lang="de-DE" altLang="de-DE" sz="1200" dirty="0" smtClean="0">
                <a:latin typeface="Arial" charset="0"/>
              </a:rPr>
              <a:t> </a:t>
            </a:r>
            <a:r>
              <a:rPr lang="de-DE" altLang="de-DE" sz="1200" dirty="0" err="1" smtClean="0">
                <a:latin typeface="Arial" charset="0"/>
              </a:rPr>
              <a:t>process</a:t>
            </a:r>
            <a:r>
              <a:rPr lang="de-DE" altLang="de-DE" sz="1200" dirty="0" smtClean="0">
                <a:latin typeface="Arial" charset="0"/>
              </a:rPr>
              <a:t> (in </a:t>
            </a:r>
            <a:r>
              <a:rPr lang="de-DE" altLang="de-DE" sz="1200" dirty="0" err="1" smtClean="0">
                <a:latin typeface="Arial" charset="0"/>
              </a:rPr>
              <a:t>which</a:t>
            </a:r>
            <a:r>
              <a:rPr lang="de-DE" altLang="de-DE" sz="1200" dirty="0" smtClean="0">
                <a:latin typeface="Arial" charset="0"/>
              </a:rPr>
              <a:t> all </a:t>
            </a:r>
            <a:r>
              <a:rPr lang="de-DE" altLang="de-DE" sz="1200" dirty="0" err="1" smtClean="0">
                <a:latin typeface="Arial" charset="0"/>
              </a:rPr>
              <a:t>stakeholders</a:t>
            </a:r>
            <a:r>
              <a:rPr lang="de-DE" altLang="de-DE" sz="1200" dirty="0" smtClean="0">
                <a:latin typeface="Arial" charset="0"/>
              </a:rPr>
              <a:t> are </a:t>
            </a:r>
            <a:r>
              <a:rPr lang="de-DE" altLang="de-DE" sz="1200" dirty="0" err="1" smtClean="0">
                <a:latin typeface="Arial" charset="0"/>
              </a:rPr>
              <a:t>able</a:t>
            </a:r>
            <a:r>
              <a:rPr lang="de-DE" altLang="de-DE" sz="1200" dirty="0" smtClean="0">
                <a:latin typeface="Arial" charset="0"/>
              </a:rPr>
              <a:t> to </a:t>
            </a:r>
            <a:r>
              <a:rPr lang="de-DE" altLang="de-DE" sz="1200" dirty="0" err="1" smtClean="0">
                <a:latin typeface="Arial" charset="0"/>
              </a:rPr>
              <a:t>participate</a:t>
            </a:r>
            <a:r>
              <a:rPr lang="de-DE" altLang="de-DE" sz="1200" dirty="0" smtClean="0">
                <a:latin typeface="Arial" charset="0"/>
              </a:rPr>
              <a:t>). </a:t>
            </a:r>
          </a:p>
          <a:p>
            <a:pPr eaLnBrk="1" hangingPunct="1"/>
            <a:r>
              <a:rPr lang="de-DE" altLang="de-DE" dirty="0" smtClean="0">
                <a:latin typeface="Arial" charset="0"/>
              </a:rPr>
              <a:t>Standards are </a:t>
            </a:r>
            <a:r>
              <a:rPr lang="de-DE" altLang="de-DE" dirty="0" err="1" smtClean="0">
                <a:latin typeface="Arial" charset="0"/>
              </a:rPr>
              <a:t>harmonized</a:t>
            </a:r>
            <a:r>
              <a:rPr lang="de-DE" altLang="de-DE" dirty="0" smtClean="0">
                <a:latin typeface="Arial" charset="0"/>
              </a:rPr>
              <a:t> </a:t>
            </a:r>
            <a:r>
              <a:rPr lang="de-DE" altLang="de-DE" dirty="0" err="1" smtClean="0">
                <a:latin typeface="Arial" charset="0"/>
              </a:rPr>
              <a:t>when</a:t>
            </a:r>
            <a:r>
              <a:rPr lang="de-DE" altLang="de-DE" dirty="0" smtClean="0">
                <a:latin typeface="Arial" charset="0"/>
              </a:rPr>
              <a:t> the European </a:t>
            </a:r>
            <a:r>
              <a:rPr lang="de-DE" altLang="de-DE" dirty="0" err="1" smtClean="0">
                <a:latin typeface="Arial" charset="0"/>
              </a:rPr>
              <a:t>Commission</a:t>
            </a:r>
            <a:r>
              <a:rPr lang="de-DE" altLang="de-DE" dirty="0" smtClean="0">
                <a:latin typeface="Arial" charset="0"/>
              </a:rPr>
              <a:t> </a:t>
            </a:r>
            <a:r>
              <a:rPr lang="de-DE" altLang="de-DE" dirty="0" err="1" smtClean="0">
                <a:latin typeface="Arial" charset="0"/>
              </a:rPr>
              <a:t>has</a:t>
            </a:r>
            <a:r>
              <a:rPr lang="de-DE" altLang="de-DE" dirty="0" smtClean="0">
                <a:latin typeface="Arial" charset="0"/>
              </a:rPr>
              <a:t> </a:t>
            </a:r>
            <a:r>
              <a:rPr lang="de-DE" altLang="de-DE" dirty="0" err="1" smtClean="0">
                <a:latin typeface="Arial" charset="0"/>
              </a:rPr>
              <a:t>issued</a:t>
            </a:r>
            <a:r>
              <a:rPr lang="de-DE" altLang="de-DE" dirty="0" smtClean="0">
                <a:latin typeface="Arial" charset="0"/>
              </a:rPr>
              <a:t> a </a:t>
            </a:r>
            <a:r>
              <a:rPr lang="de-DE" altLang="de-DE" dirty="0" err="1" smtClean="0">
                <a:latin typeface="Arial" charset="0"/>
              </a:rPr>
              <a:t>mandate</a:t>
            </a:r>
            <a:r>
              <a:rPr lang="de-DE" altLang="de-DE" dirty="0" smtClean="0">
                <a:latin typeface="Arial" charset="0"/>
              </a:rPr>
              <a:t> for the </a:t>
            </a:r>
            <a:r>
              <a:rPr lang="de-DE" altLang="de-DE" dirty="0" err="1" smtClean="0">
                <a:latin typeface="Arial" charset="0"/>
              </a:rPr>
              <a:t>standard</a:t>
            </a:r>
            <a:r>
              <a:rPr lang="de-DE" altLang="de-DE" dirty="0" smtClean="0">
                <a:latin typeface="Arial" charset="0"/>
              </a:rPr>
              <a:t>, </a:t>
            </a:r>
            <a:r>
              <a:rPr lang="de-DE" altLang="de-DE" dirty="0" err="1" smtClean="0">
                <a:latin typeface="Arial" charset="0"/>
              </a:rPr>
              <a:t>it</a:t>
            </a:r>
            <a:r>
              <a:rPr lang="de-DE" altLang="de-DE" dirty="0" smtClean="0">
                <a:latin typeface="Arial" charset="0"/>
              </a:rPr>
              <a:t> </a:t>
            </a:r>
            <a:r>
              <a:rPr lang="de-DE" altLang="de-DE" dirty="0" err="1" smtClean="0">
                <a:latin typeface="Arial" charset="0"/>
              </a:rPr>
              <a:t>has</a:t>
            </a:r>
            <a:r>
              <a:rPr lang="de-DE" altLang="de-DE" dirty="0" smtClean="0">
                <a:latin typeface="Arial" charset="0"/>
              </a:rPr>
              <a:t> </a:t>
            </a:r>
            <a:r>
              <a:rPr lang="de-DE" altLang="de-DE" dirty="0" err="1" smtClean="0">
                <a:latin typeface="Arial" charset="0"/>
              </a:rPr>
              <a:t>been</a:t>
            </a:r>
            <a:r>
              <a:rPr lang="de-DE" altLang="de-DE" dirty="0" smtClean="0">
                <a:latin typeface="Arial" charset="0"/>
              </a:rPr>
              <a:t> </a:t>
            </a:r>
            <a:r>
              <a:rPr lang="de-DE" altLang="de-DE" dirty="0" err="1" smtClean="0">
                <a:latin typeface="Arial" charset="0"/>
              </a:rPr>
              <a:t>developed</a:t>
            </a:r>
            <a:r>
              <a:rPr lang="de-DE" altLang="de-DE" dirty="0" smtClean="0">
                <a:latin typeface="Arial" charset="0"/>
              </a:rPr>
              <a:t> in </a:t>
            </a:r>
            <a:r>
              <a:rPr lang="de-DE" altLang="de-DE" dirty="0" err="1" smtClean="0">
                <a:latin typeface="Arial" charset="0"/>
              </a:rPr>
              <a:t>observance</a:t>
            </a:r>
            <a:r>
              <a:rPr lang="de-DE" altLang="de-DE" dirty="0" smtClean="0">
                <a:latin typeface="Arial" charset="0"/>
              </a:rPr>
              <a:t> of </a:t>
            </a:r>
            <a:r>
              <a:rPr lang="de-DE" altLang="de-DE" dirty="0" err="1" smtClean="0">
                <a:latin typeface="Arial" charset="0"/>
              </a:rPr>
              <a:t>defined</a:t>
            </a:r>
            <a:r>
              <a:rPr lang="de-DE" altLang="de-DE" dirty="0" smtClean="0">
                <a:latin typeface="Arial" charset="0"/>
              </a:rPr>
              <a:t> </a:t>
            </a:r>
            <a:r>
              <a:rPr lang="de-DE" altLang="de-DE" dirty="0" err="1" smtClean="0">
                <a:latin typeface="Arial" charset="0"/>
              </a:rPr>
              <a:t>mechanisms</a:t>
            </a:r>
            <a:r>
              <a:rPr lang="de-DE" altLang="de-DE" dirty="0" smtClean="0">
                <a:latin typeface="Arial" charset="0"/>
              </a:rPr>
              <a:t>, and </a:t>
            </a:r>
            <a:r>
              <a:rPr lang="de-DE" altLang="de-DE" dirty="0" err="1" smtClean="0">
                <a:latin typeface="Arial" charset="0"/>
              </a:rPr>
              <a:t>has</a:t>
            </a:r>
            <a:r>
              <a:rPr lang="de-DE" altLang="de-DE" dirty="0" smtClean="0">
                <a:latin typeface="Arial" charset="0"/>
              </a:rPr>
              <a:t> </a:t>
            </a:r>
            <a:r>
              <a:rPr lang="de-DE" altLang="de-DE" dirty="0" err="1" smtClean="0">
                <a:latin typeface="Arial" charset="0"/>
              </a:rPr>
              <a:t>been</a:t>
            </a:r>
            <a:r>
              <a:rPr lang="de-DE" altLang="de-DE" dirty="0" smtClean="0">
                <a:latin typeface="Arial" charset="0"/>
              </a:rPr>
              <a:t> </a:t>
            </a:r>
            <a:r>
              <a:rPr lang="de-DE" altLang="de-DE" dirty="0" err="1" smtClean="0">
                <a:latin typeface="Arial" charset="0"/>
              </a:rPr>
              <a:t>ratified</a:t>
            </a:r>
            <a:r>
              <a:rPr lang="de-DE" altLang="de-DE" dirty="0" smtClean="0">
                <a:latin typeface="Arial" charset="0"/>
              </a:rPr>
              <a:t>. European standards are </a:t>
            </a:r>
            <a:r>
              <a:rPr lang="de-DE" altLang="de-DE" dirty="0" err="1" smtClean="0">
                <a:latin typeface="Arial" charset="0"/>
              </a:rPr>
              <a:t>transposed</a:t>
            </a:r>
            <a:r>
              <a:rPr lang="de-DE" altLang="de-DE" dirty="0" smtClean="0">
                <a:latin typeface="Arial" charset="0"/>
              </a:rPr>
              <a:t> in Germany </a:t>
            </a:r>
            <a:r>
              <a:rPr lang="de-DE" altLang="de-DE" dirty="0" err="1" smtClean="0">
                <a:latin typeface="Arial" charset="0"/>
              </a:rPr>
              <a:t>by</a:t>
            </a:r>
            <a:r>
              <a:rPr lang="de-DE" altLang="de-DE" dirty="0" smtClean="0">
                <a:latin typeface="Arial" charset="0"/>
              </a:rPr>
              <a:t> DIN e.V. They are </a:t>
            </a:r>
            <a:r>
              <a:rPr lang="de-DE" altLang="de-DE" dirty="0" err="1" smtClean="0">
                <a:latin typeface="Arial" charset="0"/>
              </a:rPr>
              <a:t>deemed</a:t>
            </a:r>
            <a:r>
              <a:rPr lang="de-DE" altLang="de-DE" dirty="0" smtClean="0">
                <a:latin typeface="Arial" charset="0"/>
              </a:rPr>
              <a:t> to form a part of the German body of regulations </a:t>
            </a:r>
            <a:r>
              <a:rPr lang="de-DE" altLang="de-DE" dirty="0" err="1" smtClean="0">
                <a:latin typeface="Arial" charset="0"/>
              </a:rPr>
              <a:t>once</a:t>
            </a:r>
            <a:r>
              <a:rPr lang="de-DE" altLang="de-DE" dirty="0" smtClean="0">
                <a:latin typeface="Arial" charset="0"/>
              </a:rPr>
              <a:t> </a:t>
            </a:r>
            <a:r>
              <a:rPr lang="de-DE" altLang="de-DE" dirty="0" err="1" smtClean="0">
                <a:latin typeface="Arial" charset="0"/>
              </a:rPr>
              <a:t>their</a:t>
            </a:r>
            <a:r>
              <a:rPr lang="de-DE" altLang="de-DE" dirty="0" smtClean="0">
                <a:latin typeface="Arial" charset="0"/>
              </a:rPr>
              <a:t> </a:t>
            </a:r>
            <a:r>
              <a:rPr lang="de-DE" altLang="de-DE" dirty="0" err="1" smtClean="0">
                <a:latin typeface="Arial" charset="0"/>
              </a:rPr>
              <a:t>references</a:t>
            </a:r>
            <a:r>
              <a:rPr lang="de-DE" altLang="de-DE" dirty="0" smtClean="0">
                <a:latin typeface="Arial" charset="0"/>
              </a:rPr>
              <a:t> </a:t>
            </a:r>
            <a:r>
              <a:rPr lang="de-DE" altLang="de-DE" dirty="0" err="1" smtClean="0">
                <a:latin typeface="Arial" charset="0"/>
              </a:rPr>
              <a:t>have</a:t>
            </a:r>
            <a:r>
              <a:rPr lang="de-DE" altLang="de-DE" dirty="0" smtClean="0">
                <a:latin typeface="Arial" charset="0"/>
              </a:rPr>
              <a:t> </a:t>
            </a:r>
            <a:r>
              <a:rPr lang="de-DE" altLang="de-DE" dirty="0" err="1" smtClean="0">
                <a:latin typeface="Arial" charset="0"/>
              </a:rPr>
              <a:t>been</a:t>
            </a:r>
            <a:r>
              <a:rPr lang="de-DE" altLang="de-DE" dirty="0" smtClean="0">
                <a:latin typeface="Arial" charset="0"/>
              </a:rPr>
              <a:t> </a:t>
            </a:r>
            <a:r>
              <a:rPr lang="de-DE" altLang="de-DE" dirty="0" err="1" smtClean="0">
                <a:latin typeface="Arial" charset="0"/>
              </a:rPr>
              <a:t>published</a:t>
            </a:r>
            <a:r>
              <a:rPr lang="de-DE" altLang="de-DE" dirty="0" smtClean="0">
                <a:latin typeface="Arial" charset="0"/>
              </a:rPr>
              <a:t> in the Federal Labour Gazette.</a:t>
            </a:r>
          </a:p>
          <a:p>
            <a:pPr eaLnBrk="1" hangingPunct="1"/>
            <a:r>
              <a:rPr lang="de-DE" altLang="de-DE" sz="1200" dirty="0" smtClean="0">
                <a:latin typeface="Arial" charset="0"/>
              </a:rPr>
              <a:t>Products </a:t>
            </a:r>
            <a:r>
              <a:rPr lang="de-DE" altLang="de-DE" sz="1200" dirty="0" err="1" smtClean="0">
                <a:latin typeface="Arial" charset="0"/>
              </a:rPr>
              <a:t>which</a:t>
            </a:r>
            <a:r>
              <a:rPr lang="de-DE" altLang="de-DE" sz="1200" dirty="0" smtClean="0">
                <a:latin typeface="Arial" charset="0"/>
              </a:rPr>
              <a:t> </a:t>
            </a:r>
            <a:r>
              <a:rPr lang="de-DE" altLang="de-DE" sz="1200" dirty="0" err="1" smtClean="0">
                <a:latin typeface="Arial" charset="0"/>
              </a:rPr>
              <a:t>comply</a:t>
            </a:r>
            <a:r>
              <a:rPr lang="de-DE" altLang="de-DE" sz="1200" dirty="0" smtClean="0">
                <a:latin typeface="Arial" charset="0"/>
              </a:rPr>
              <a:t> with </a:t>
            </a:r>
            <a:r>
              <a:rPr lang="de-DE" altLang="de-DE" sz="1200" dirty="0" err="1" smtClean="0">
                <a:latin typeface="Arial" charset="0"/>
              </a:rPr>
              <a:t>harmonized</a:t>
            </a:r>
            <a:r>
              <a:rPr lang="de-DE" altLang="de-DE" sz="1200" dirty="0" smtClean="0">
                <a:latin typeface="Arial" charset="0"/>
              </a:rPr>
              <a:t> European standards are </a:t>
            </a:r>
            <a:r>
              <a:rPr lang="de-DE" altLang="de-DE" sz="1200" dirty="0" err="1" smtClean="0">
                <a:latin typeface="Arial" charset="0"/>
              </a:rPr>
              <a:t>presumed</a:t>
            </a:r>
            <a:r>
              <a:rPr lang="de-DE" altLang="de-DE" sz="1200" dirty="0" smtClean="0">
                <a:latin typeface="Arial" charset="0"/>
              </a:rPr>
              <a:t> to </a:t>
            </a:r>
            <a:r>
              <a:rPr lang="de-DE" altLang="de-DE" sz="1200" dirty="0" err="1" smtClean="0">
                <a:latin typeface="Arial" charset="0"/>
              </a:rPr>
              <a:t>meet</a:t>
            </a:r>
            <a:r>
              <a:rPr lang="de-DE" altLang="de-DE" sz="1200" dirty="0" smtClean="0">
                <a:latin typeface="Arial" charset="0"/>
              </a:rPr>
              <a:t> the requirements of the </a:t>
            </a:r>
            <a:r>
              <a:rPr lang="de-DE" altLang="de-DE" sz="1200" dirty="0" err="1" smtClean="0">
                <a:latin typeface="Arial" charset="0"/>
              </a:rPr>
              <a:t>directives</a:t>
            </a:r>
            <a:r>
              <a:rPr lang="de-DE" altLang="de-DE" sz="1200" dirty="0" smtClean="0">
                <a:latin typeface="Arial" charset="0"/>
              </a:rPr>
              <a:t> </a:t>
            </a:r>
            <a:r>
              <a:rPr lang="de-DE" altLang="de-DE" sz="1200" dirty="0" err="1" smtClean="0">
                <a:latin typeface="Arial" charset="0"/>
              </a:rPr>
              <a:t>covered</a:t>
            </a:r>
            <a:r>
              <a:rPr lang="de-DE" altLang="de-DE" sz="1200" dirty="0" smtClean="0">
                <a:latin typeface="Arial" charset="0"/>
              </a:rPr>
              <a:t> </a:t>
            </a:r>
            <a:r>
              <a:rPr lang="de-DE" altLang="de-DE" sz="1200" dirty="0" err="1" smtClean="0">
                <a:latin typeface="Arial" charset="0"/>
              </a:rPr>
              <a:t>by</a:t>
            </a:r>
            <a:r>
              <a:rPr lang="de-DE" altLang="de-DE" sz="1200" dirty="0" smtClean="0">
                <a:latin typeface="Arial" charset="0"/>
              </a:rPr>
              <a:t> the standards </a:t>
            </a:r>
            <a:r>
              <a:rPr lang="de-DE" altLang="de-DE" sz="1200" dirty="0" err="1" smtClean="0">
                <a:latin typeface="Arial" charset="0"/>
              </a:rPr>
              <a:t>concerned</a:t>
            </a:r>
            <a:r>
              <a:rPr lang="de-DE" altLang="de-DE" sz="1200" dirty="0" smtClean="0">
                <a:latin typeface="Arial" charset="0"/>
              </a:rPr>
              <a:t>. This "</a:t>
            </a:r>
            <a:r>
              <a:rPr lang="de-DE" altLang="de-DE" sz="1200" dirty="0" err="1" smtClean="0">
                <a:latin typeface="Arial" charset="0"/>
              </a:rPr>
              <a:t>presumption</a:t>
            </a:r>
            <a:r>
              <a:rPr lang="de-DE" altLang="de-DE" sz="1200" dirty="0" smtClean="0">
                <a:latin typeface="Arial" charset="0"/>
              </a:rPr>
              <a:t> of </a:t>
            </a:r>
            <a:r>
              <a:rPr lang="de-DE" altLang="de-DE" sz="1200" dirty="0" err="1" smtClean="0">
                <a:latin typeface="Arial" charset="0"/>
              </a:rPr>
              <a:t>conformity</a:t>
            </a:r>
            <a:r>
              <a:rPr lang="de-DE" altLang="de-DE" sz="1200" dirty="0" smtClean="0">
                <a:latin typeface="Arial" charset="0"/>
              </a:rPr>
              <a:t>" </a:t>
            </a:r>
            <a:r>
              <a:rPr lang="de-DE" altLang="de-DE" sz="1200" dirty="0" err="1" smtClean="0">
                <a:latin typeface="Arial" charset="0"/>
              </a:rPr>
              <a:t>absolves</a:t>
            </a:r>
            <a:r>
              <a:rPr lang="de-DE" altLang="de-DE" sz="1200" dirty="0" smtClean="0">
                <a:latin typeface="Arial" charset="0"/>
              </a:rPr>
              <a:t> </a:t>
            </a:r>
            <a:r>
              <a:rPr lang="de-DE" altLang="de-DE" sz="1200" dirty="0" err="1" smtClean="0">
                <a:latin typeface="Arial" charset="0"/>
              </a:rPr>
              <a:t>parties</a:t>
            </a:r>
            <a:r>
              <a:rPr lang="de-DE" altLang="de-DE" sz="1200" dirty="0" smtClean="0">
                <a:latin typeface="Arial" charset="0"/>
              </a:rPr>
              <a:t> </a:t>
            </a:r>
            <a:r>
              <a:rPr lang="de-DE" altLang="de-DE" sz="1200" dirty="0" err="1" smtClean="0">
                <a:latin typeface="Arial" charset="0"/>
              </a:rPr>
              <a:t>placing</a:t>
            </a:r>
            <a:r>
              <a:rPr lang="de-DE" altLang="de-DE" sz="1200" dirty="0" smtClean="0">
                <a:latin typeface="Arial" charset="0"/>
              </a:rPr>
              <a:t> the product on the </a:t>
            </a:r>
            <a:r>
              <a:rPr lang="de-DE" altLang="de-DE" sz="1200" dirty="0" err="1" smtClean="0">
                <a:latin typeface="Arial" charset="0"/>
              </a:rPr>
              <a:t>market</a:t>
            </a:r>
            <a:r>
              <a:rPr lang="de-DE" altLang="de-DE" sz="1200" dirty="0" smtClean="0">
                <a:latin typeface="Arial" charset="0"/>
              </a:rPr>
              <a:t> </a:t>
            </a:r>
            <a:r>
              <a:rPr lang="de-DE" altLang="de-DE" sz="1200" dirty="0" err="1" smtClean="0">
                <a:latin typeface="Arial" charset="0"/>
              </a:rPr>
              <a:t>from</a:t>
            </a:r>
            <a:r>
              <a:rPr lang="de-DE" altLang="de-DE" sz="1200" dirty="0" smtClean="0">
                <a:latin typeface="Arial" charset="0"/>
              </a:rPr>
              <a:t> the </a:t>
            </a:r>
            <a:r>
              <a:rPr lang="de-DE" altLang="de-DE" sz="1200" dirty="0" err="1" smtClean="0">
                <a:latin typeface="Arial" charset="0"/>
              </a:rPr>
              <a:t>obligation</a:t>
            </a:r>
            <a:r>
              <a:rPr lang="de-DE" altLang="de-DE" sz="1200" dirty="0" smtClean="0">
                <a:latin typeface="Arial" charset="0"/>
              </a:rPr>
              <a:t> to </a:t>
            </a:r>
            <a:r>
              <a:rPr lang="de-DE" altLang="de-DE" sz="1200" dirty="0" err="1" smtClean="0">
                <a:latin typeface="Arial" charset="0"/>
              </a:rPr>
              <a:t>demonstrate</a:t>
            </a:r>
            <a:r>
              <a:rPr lang="de-DE" altLang="de-DE" sz="1200" dirty="0" smtClean="0">
                <a:latin typeface="Arial" charset="0"/>
              </a:rPr>
              <a:t> </a:t>
            </a:r>
            <a:r>
              <a:rPr lang="de-DE" altLang="de-DE" sz="1200" dirty="0" err="1" smtClean="0">
                <a:latin typeface="Arial" charset="0"/>
              </a:rPr>
              <a:t>its</a:t>
            </a:r>
            <a:r>
              <a:rPr lang="de-DE" altLang="de-DE" sz="1200" dirty="0" smtClean="0">
                <a:latin typeface="Arial" charset="0"/>
              </a:rPr>
              <a:t> </a:t>
            </a:r>
            <a:r>
              <a:rPr lang="de-DE" altLang="de-DE" sz="1200" dirty="0" err="1" smtClean="0">
                <a:latin typeface="Arial" charset="0"/>
              </a:rPr>
              <a:t>conformity</a:t>
            </a:r>
            <a:r>
              <a:rPr lang="de-DE" altLang="de-DE" sz="1200" dirty="0" smtClean="0">
                <a:latin typeface="Arial" charset="0"/>
              </a:rPr>
              <a:t>.</a:t>
            </a:r>
          </a:p>
          <a:p>
            <a:pPr eaLnBrk="1" hangingPunct="1"/>
            <a:endParaRPr lang="de-DE" altLang="de-DE" sz="1200" dirty="0" smtClean="0">
              <a:latin typeface="Arial" charset="0"/>
            </a:endParaRP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33</a:t>
            </a:fld>
            <a:endParaRPr lang="de-DE" altLang="de-DE"/>
          </a:p>
        </p:txBody>
      </p:sp>
    </p:spTree>
    <p:extLst>
      <p:ext uri="{BB962C8B-B14F-4D97-AF65-F5344CB8AC3E}">
        <p14:creationId xmlns:p14="http://schemas.microsoft.com/office/powerpoint/2010/main" val="3473600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The </a:t>
            </a:r>
            <a:r>
              <a:rPr lang="de-DE" altLang="de-DE" dirty="0" err="1" smtClean="0">
                <a:latin typeface="Arial" charset="0"/>
              </a:rPr>
              <a:t>hierarchy</a:t>
            </a:r>
            <a:r>
              <a:rPr lang="de-DE" altLang="de-DE" dirty="0" smtClean="0">
                <a:latin typeface="Arial" charset="0"/>
              </a:rPr>
              <a:t> of the standards structure in the </a:t>
            </a:r>
            <a:r>
              <a:rPr lang="de-DE" altLang="de-DE" dirty="0" err="1" smtClean="0">
                <a:latin typeface="Arial" charset="0"/>
              </a:rPr>
              <a:t>area</a:t>
            </a:r>
            <a:r>
              <a:rPr lang="de-DE" altLang="de-DE" dirty="0" smtClean="0">
                <a:latin typeface="Arial" charset="0"/>
              </a:rPr>
              <a:t> of </a:t>
            </a:r>
            <a:r>
              <a:rPr lang="de-DE" altLang="de-DE" dirty="0" err="1" smtClean="0">
                <a:latin typeface="Arial" charset="0"/>
              </a:rPr>
              <a:t>machine</a:t>
            </a:r>
            <a:r>
              <a:rPr lang="de-DE" altLang="de-DE" dirty="0" smtClean="0">
                <a:latin typeface="Arial" charset="0"/>
              </a:rPr>
              <a:t> safety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set</a:t>
            </a:r>
            <a:r>
              <a:rPr lang="de-DE" altLang="de-DE" dirty="0" smtClean="0">
                <a:latin typeface="Arial" charset="0"/>
              </a:rPr>
              <a:t> out in EN ISO 12100 Safety of machinery - General principles for design - Risk assessment and risk reduction. </a:t>
            </a:r>
          </a:p>
          <a:p>
            <a:pPr eaLnBrk="1" hangingPunct="1"/>
            <a:endParaRPr lang="de-DE" altLang="de-DE" dirty="0" smtClean="0">
              <a:latin typeface="Arial" charset="0"/>
            </a:endParaRPr>
          </a:p>
          <a:p>
            <a:pPr eaLnBrk="1" hangingPunct="1"/>
            <a:r>
              <a:rPr lang="de-DE" altLang="de-DE" dirty="0" smtClean="0">
                <a:latin typeface="Arial" charset="0"/>
              </a:rPr>
              <a:t>Type A and B standards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generic</a:t>
            </a:r>
            <a:r>
              <a:rPr lang="de-DE" altLang="de-DE" dirty="0" smtClean="0">
                <a:latin typeface="Arial" charset="0"/>
              </a:rPr>
              <a:t> standards </a:t>
            </a:r>
            <a:r>
              <a:rPr lang="de-DE" altLang="de-DE" dirty="0" err="1" smtClean="0">
                <a:latin typeface="Arial" charset="0"/>
              </a:rPr>
              <a:t>which</a:t>
            </a:r>
            <a:r>
              <a:rPr lang="de-DE" altLang="de-DE" dirty="0" smtClean="0">
                <a:latin typeface="Arial" charset="0"/>
              </a:rPr>
              <a:t> </a:t>
            </a:r>
            <a:r>
              <a:rPr lang="de-DE" altLang="de-DE" dirty="0" err="1" smtClean="0">
                <a:latin typeface="Arial" charset="0"/>
              </a:rPr>
              <a:t>can</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used</a:t>
            </a:r>
            <a:r>
              <a:rPr lang="de-DE" altLang="de-DE" dirty="0" smtClean="0">
                <a:latin typeface="Arial" charset="0"/>
              </a:rPr>
              <a:t> </a:t>
            </a:r>
            <a:r>
              <a:rPr lang="de-DE" altLang="de-DE" dirty="0" err="1" smtClean="0">
                <a:latin typeface="Arial" charset="0"/>
              </a:rPr>
              <a:t>by</a:t>
            </a:r>
            <a:r>
              <a:rPr lang="de-DE" altLang="de-DE" dirty="0" smtClean="0">
                <a:latin typeface="Arial" charset="0"/>
              </a:rPr>
              <a:t> Type C standards.</a:t>
            </a:r>
            <a:br>
              <a:rPr lang="de-DE" altLang="de-DE" dirty="0" smtClean="0">
                <a:latin typeface="Arial" charset="0"/>
              </a:rPr>
            </a:br>
            <a:r>
              <a:rPr lang="de-DE" altLang="de-DE" dirty="0" smtClean="0">
                <a:latin typeface="Arial" charset="0"/>
              </a:rPr>
              <a:t/>
            </a:r>
            <a:br>
              <a:rPr lang="de-DE" altLang="de-DE" dirty="0" smtClean="0">
                <a:latin typeface="Arial" charset="0"/>
              </a:rPr>
            </a:br>
            <a:r>
              <a:rPr lang="de-DE" altLang="de-DE" dirty="0" smtClean="0">
                <a:latin typeface="Arial" charset="0"/>
              </a:rPr>
              <a:t/>
            </a:r>
            <a:br>
              <a:rPr lang="de-DE" altLang="de-DE" dirty="0" smtClean="0">
                <a:latin typeface="Arial" charset="0"/>
              </a:rPr>
            </a:br>
            <a:r>
              <a:rPr lang="de-DE" altLang="de-DE" dirty="0" smtClean="0">
                <a:latin typeface="Arial" charset="0"/>
              </a:rPr>
              <a:t/>
            </a:r>
            <a:br>
              <a:rPr lang="de-DE" altLang="de-DE" dirty="0" smtClean="0">
                <a:latin typeface="Arial" charset="0"/>
              </a:rPr>
            </a:br>
            <a:endParaRPr lang="de-DE" altLang="de-DE" dirty="0" smtClean="0">
              <a:latin typeface="Arial" charset="0"/>
            </a:endParaRP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34</a:t>
            </a:fld>
            <a:endParaRPr lang="de-DE" altLang="de-DE"/>
          </a:p>
        </p:txBody>
      </p:sp>
    </p:spTree>
    <p:extLst>
      <p:ext uri="{BB962C8B-B14F-4D97-AF65-F5344CB8AC3E}">
        <p14:creationId xmlns:p14="http://schemas.microsoft.com/office/powerpoint/2010/main" val="2653831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defRPr/>
            </a:pPr>
            <a:r>
              <a:rPr lang="de-DE" dirty="0" smtClean="0">
                <a:latin typeface="Arial" charset="0"/>
              </a:rPr>
              <a:t>In the </a:t>
            </a:r>
            <a:r>
              <a:rPr lang="de-DE" dirty="0" err="1" smtClean="0">
                <a:latin typeface="Arial" charset="0"/>
              </a:rPr>
              <a:t>area</a:t>
            </a:r>
            <a:r>
              <a:rPr lang="de-DE" dirty="0" smtClean="0">
                <a:latin typeface="Arial" charset="0"/>
              </a:rPr>
              <a:t> of </a:t>
            </a:r>
            <a:r>
              <a:rPr lang="de-DE" dirty="0" err="1" smtClean="0">
                <a:latin typeface="Arial" charset="0"/>
              </a:rPr>
              <a:t>machine</a:t>
            </a:r>
            <a:r>
              <a:rPr lang="de-DE" dirty="0" smtClean="0">
                <a:latin typeface="Arial" charset="0"/>
              </a:rPr>
              <a:t> safety, </a:t>
            </a:r>
            <a:r>
              <a:rPr lang="de-DE" dirty="0" err="1" smtClean="0">
                <a:latin typeface="Arial" charset="0"/>
              </a:rPr>
              <a:t>ergonomic</a:t>
            </a:r>
            <a:r>
              <a:rPr lang="de-DE" dirty="0" smtClean="0">
                <a:latin typeface="Arial" charset="0"/>
              </a:rPr>
              <a:t> </a:t>
            </a:r>
            <a:r>
              <a:rPr lang="de-DE" dirty="0" err="1" smtClean="0">
                <a:latin typeface="Arial" charset="0"/>
              </a:rPr>
              <a:t>requirements</a:t>
            </a:r>
            <a:r>
              <a:rPr lang="de-DE" dirty="0" smtClean="0">
                <a:latin typeface="Arial" charset="0"/>
              </a:rPr>
              <a:t> </a:t>
            </a:r>
            <a:r>
              <a:rPr lang="de-DE" dirty="0" err="1" smtClean="0">
                <a:latin typeface="Arial" charset="0"/>
              </a:rPr>
              <a:t>are</a:t>
            </a:r>
            <a:r>
              <a:rPr lang="de-DE" dirty="0" smtClean="0">
                <a:latin typeface="Arial" charset="0"/>
              </a:rPr>
              <a:t> </a:t>
            </a:r>
            <a:r>
              <a:rPr lang="de-DE" dirty="0" err="1" smtClean="0">
                <a:latin typeface="Arial" charset="0"/>
              </a:rPr>
              <a:t>set</a:t>
            </a:r>
            <a:r>
              <a:rPr lang="de-DE" dirty="0" smtClean="0">
                <a:latin typeface="Arial" charset="0"/>
              </a:rPr>
              <a:t> out in Type A, Type B and Type C standards. </a:t>
            </a:r>
            <a:r>
              <a:rPr lang="de-DE" dirty="0" err="1" smtClean="0">
                <a:latin typeface="Arial" charset="0"/>
              </a:rPr>
              <a:t>Besides</a:t>
            </a:r>
            <a:r>
              <a:rPr lang="de-DE" dirty="0" smtClean="0">
                <a:latin typeface="Arial" charset="0"/>
              </a:rPr>
              <a:t>, </a:t>
            </a:r>
            <a:r>
              <a:rPr lang="de-DE" dirty="0" err="1" smtClean="0">
                <a:latin typeface="Arial" charset="0"/>
              </a:rPr>
              <a:t>further</a:t>
            </a:r>
            <a:r>
              <a:rPr lang="de-DE" dirty="0" smtClean="0">
                <a:latin typeface="Arial" charset="0"/>
              </a:rPr>
              <a:t> </a:t>
            </a:r>
            <a:r>
              <a:rPr lang="de-DE" dirty="0" err="1" smtClean="0">
                <a:latin typeface="Arial" charset="0"/>
              </a:rPr>
              <a:t>ergonomics</a:t>
            </a:r>
            <a:r>
              <a:rPr lang="de-DE" dirty="0" smtClean="0">
                <a:latin typeface="Arial" charset="0"/>
              </a:rPr>
              <a:t> standards </a:t>
            </a:r>
            <a:r>
              <a:rPr lang="de-DE" dirty="0" err="1" smtClean="0">
                <a:latin typeface="Arial" charset="0"/>
              </a:rPr>
              <a:t>exist</a:t>
            </a:r>
            <a:r>
              <a:rPr lang="de-DE" dirty="0" smtClean="0">
                <a:latin typeface="Arial" charset="0"/>
              </a:rPr>
              <a:t> </a:t>
            </a:r>
            <a:r>
              <a:rPr lang="de-DE" i="1" dirty="0" err="1" smtClean="0">
                <a:latin typeface="Arial" charset="0"/>
              </a:rPr>
              <a:t>which</a:t>
            </a:r>
            <a:r>
              <a:rPr lang="de-DE" i="1" dirty="0" smtClean="0">
                <a:latin typeface="Arial" charset="0"/>
              </a:rPr>
              <a:t> </a:t>
            </a:r>
            <a:r>
              <a:rPr lang="de-DE" i="1" dirty="0" err="1" smtClean="0">
                <a:latin typeface="Arial" charset="0"/>
              </a:rPr>
              <a:t>were</a:t>
            </a:r>
            <a:r>
              <a:rPr lang="de-DE" i="1" dirty="0" smtClean="0">
                <a:latin typeface="Arial" charset="0"/>
              </a:rPr>
              <a:t> not </a:t>
            </a:r>
            <a:r>
              <a:rPr lang="de-DE" i="1" dirty="0" err="1" smtClean="0">
                <a:latin typeface="Arial" charset="0"/>
              </a:rPr>
              <a:t>developed</a:t>
            </a:r>
            <a:r>
              <a:rPr lang="de-DE" i="1" dirty="0" smtClean="0">
                <a:latin typeface="Arial" charset="0"/>
              </a:rPr>
              <a:t> under the Machinery </a:t>
            </a:r>
            <a:r>
              <a:rPr lang="de-DE" i="1" dirty="0" err="1" smtClean="0">
                <a:latin typeface="Arial" charset="0"/>
              </a:rPr>
              <a:t>Directive</a:t>
            </a:r>
            <a:r>
              <a:rPr lang="de-DE" i="1" dirty="0" smtClean="0">
                <a:latin typeface="Arial" charset="0"/>
              </a:rPr>
              <a:t>. </a:t>
            </a:r>
          </a:p>
          <a:p>
            <a:pPr eaLnBrk="1" hangingPunct="1">
              <a:defRPr/>
            </a:pPr>
            <a:r>
              <a:rPr lang="de-DE" dirty="0" smtClean="0">
                <a:latin typeface="Arial" charset="0"/>
              </a:rPr>
              <a:t>In Germany, the </a:t>
            </a:r>
            <a:r>
              <a:rPr lang="de-DE" dirty="0" err="1" smtClean="0">
                <a:latin typeface="Arial" charset="0"/>
              </a:rPr>
              <a:t>Ergonomics</a:t>
            </a:r>
            <a:r>
              <a:rPr lang="de-DE" dirty="0" smtClean="0">
                <a:latin typeface="Arial" charset="0"/>
              </a:rPr>
              <a:t> standards </a:t>
            </a:r>
            <a:r>
              <a:rPr lang="de-DE" dirty="0" err="1" smtClean="0">
                <a:latin typeface="Arial" charset="0"/>
              </a:rPr>
              <a:t>committee</a:t>
            </a:r>
            <a:r>
              <a:rPr lang="de-DE" dirty="0" smtClean="0">
                <a:latin typeface="Arial" charset="0"/>
              </a:rPr>
              <a:t> at DIN </a:t>
            </a:r>
            <a:r>
              <a:rPr lang="de-DE" dirty="0" err="1" smtClean="0">
                <a:latin typeface="Arial" charset="0"/>
              </a:rPr>
              <a:t>develops</a:t>
            </a:r>
            <a:r>
              <a:rPr lang="de-DE" dirty="0" smtClean="0">
                <a:latin typeface="Arial" charset="0"/>
              </a:rPr>
              <a:t> standards </a:t>
            </a:r>
            <a:r>
              <a:rPr lang="de-DE" dirty="0" err="1" smtClean="0">
                <a:latin typeface="Arial" charset="0"/>
              </a:rPr>
              <a:t>dealing</a:t>
            </a:r>
            <a:r>
              <a:rPr lang="de-DE" dirty="0" smtClean="0">
                <a:latin typeface="Arial" charset="0"/>
              </a:rPr>
              <a:t> </a:t>
            </a:r>
            <a:r>
              <a:rPr lang="de-DE" dirty="0" err="1" smtClean="0">
                <a:latin typeface="Arial" charset="0"/>
              </a:rPr>
              <a:t>exclusively</a:t>
            </a:r>
            <a:r>
              <a:rPr lang="de-DE" dirty="0" smtClean="0">
                <a:latin typeface="Arial" charset="0"/>
              </a:rPr>
              <a:t> with </a:t>
            </a:r>
            <a:r>
              <a:rPr lang="de-DE" dirty="0" err="1" smtClean="0">
                <a:latin typeface="Arial" charset="0"/>
              </a:rPr>
              <a:t>ergonomics</a:t>
            </a:r>
            <a:r>
              <a:rPr lang="de-DE" dirty="0" smtClean="0">
                <a:latin typeface="Arial" charset="0"/>
              </a:rPr>
              <a:t>.</a:t>
            </a:r>
          </a:p>
          <a:p>
            <a:pPr eaLnBrk="1" hangingPunct="1">
              <a:defRPr/>
            </a:pPr>
            <a:endParaRPr lang="de-DE" dirty="0" smtClean="0">
              <a:latin typeface="Arial" charset="0"/>
            </a:endParaRPr>
          </a:p>
          <a:p>
            <a:pPr eaLnBrk="1" hangingPunct="1">
              <a:defRPr/>
            </a:pPr>
            <a:r>
              <a:rPr lang="de-DE" dirty="0" smtClean="0">
                <a:latin typeface="Arial" charset="0"/>
              </a:rPr>
              <a:t>The </a:t>
            </a:r>
            <a:r>
              <a:rPr lang="de-DE" dirty="0" err="1" smtClean="0">
                <a:latin typeface="Arial" charset="0"/>
              </a:rPr>
              <a:t>types</a:t>
            </a:r>
            <a:r>
              <a:rPr lang="de-DE" dirty="0" smtClean="0">
                <a:latin typeface="Arial" charset="0"/>
              </a:rPr>
              <a:t> of </a:t>
            </a:r>
            <a:r>
              <a:rPr lang="de-DE" dirty="0" err="1" smtClean="0">
                <a:latin typeface="Arial" charset="0"/>
              </a:rPr>
              <a:t>standard</a:t>
            </a:r>
            <a:r>
              <a:rPr lang="de-DE" dirty="0" smtClean="0">
                <a:latin typeface="Arial" charset="0"/>
              </a:rPr>
              <a:t> </a:t>
            </a:r>
            <a:r>
              <a:rPr lang="de-DE" dirty="0" err="1" smtClean="0">
                <a:latin typeface="Arial" charset="0"/>
              </a:rPr>
              <a:t>used</a:t>
            </a:r>
            <a:r>
              <a:rPr lang="de-DE" dirty="0" smtClean="0">
                <a:latin typeface="Arial" charset="0"/>
              </a:rPr>
              <a:t> in the </a:t>
            </a:r>
            <a:r>
              <a:rPr lang="de-DE" dirty="0" err="1" smtClean="0">
                <a:latin typeface="Arial" charset="0"/>
              </a:rPr>
              <a:t>hierarchical</a:t>
            </a:r>
            <a:r>
              <a:rPr lang="de-DE" dirty="0" smtClean="0">
                <a:latin typeface="Arial" charset="0"/>
              </a:rPr>
              <a:t> standards structure in the </a:t>
            </a:r>
            <a:r>
              <a:rPr lang="de-DE" dirty="0" err="1" smtClean="0">
                <a:latin typeface="Arial" charset="0"/>
              </a:rPr>
              <a:t>field</a:t>
            </a:r>
            <a:r>
              <a:rPr lang="de-DE" dirty="0" smtClean="0">
                <a:latin typeface="Arial" charset="0"/>
              </a:rPr>
              <a:t> of machinery safety </a:t>
            </a:r>
            <a:r>
              <a:rPr lang="de-DE" dirty="0" err="1" smtClean="0">
                <a:latin typeface="Arial" charset="0"/>
              </a:rPr>
              <a:t>are</a:t>
            </a:r>
            <a:r>
              <a:rPr lang="de-DE" dirty="0" smtClean="0">
                <a:latin typeface="Arial" charset="0"/>
              </a:rPr>
              <a:t> </a:t>
            </a:r>
            <a:r>
              <a:rPr lang="de-DE" dirty="0" err="1" smtClean="0">
                <a:latin typeface="Arial" charset="0"/>
              </a:rPr>
              <a:t>defined</a:t>
            </a:r>
            <a:r>
              <a:rPr lang="de-DE" dirty="0" smtClean="0">
                <a:latin typeface="Arial" charset="0"/>
              </a:rPr>
              <a:t> in CEN Guide 414: </a:t>
            </a:r>
          </a:p>
          <a:p>
            <a:pPr marL="171450" indent="-171450" eaLnBrk="1" hangingPunct="1">
              <a:buFont typeface="Wingdings" pitchFamily="2" charset="2"/>
              <a:buChar char="§"/>
              <a:defRPr/>
            </a:pPr>
            <a:r>
              <a:rPr lang="en-GB" b="1" dirty="0" smtClean="0"/>
              <a:t>type A standard </a:t>
            </a:r>
            <a:r>
              <a:rPr lang="de-DE" dirty="0" smtClean="0">
                <a:latin typeface="Arial" charset="0"/>
              </a:rPr>
              <a:t>(</a:t>
            </a:r>
            <a:r>
              <a:rPr lang="de-DE" dirty="0" err="1" smtClean="0">
                <a:latin typeface="Arial" charset="0"/>
              </a:rPr>
              <a:t>basic</a:t>
            </a:r>
            <a:r>
              <a:rPr lang="de-DE" dirty="0" smtClean="0">
                <a:latin typeface="Arial" charset="0"/>
              </a:rPr>
              <a:t> safety </a:t>
            </a:r>
            <a:r>
              <a:rPr lang="de-DE" dirty="0" err="1" smtClean="0">
                <a:latin typeface="Arial" charset="0"/>
              </a:rPr>
              <a:t>standard</a:t>
            </a:r>
            <a:r>
              <a:rPr lang="de-DE" dirty="0" smtClean="0">
                <a:latin typeface="Arial" charset="0"/>
              </a:rPr>
              <a:t>): </a:t>
            </a:r>
            <a:r>
              <a:rPr lang="en-US" dirty="0" smtClean="0"/>
              <a:t>standard giving basic concepts, principles for design, and general aspects that can be applied to all machinery</a:t>
            </a:r>
            <a:endParaRPr lang="de-DE" dirty="0" smtClean="0">
              <a:latin typeface="Arial" charset="0"/>
            </a:endParaRPr>
          </a:p>
          <a:p>
            <a:pPr marL="171450" indent="-171450">
              <a:buFont typeface="Wingdings" pitchFamily="2" charset="2"/>
              <a:buChar char="§"/>
              <a:defRPr/>
            </a:pPr>
            <a:r>
              <a:rPr lang="de-DE" b="1" dirty="0" smtClean="0">
                <a:latin typeface="Arial" charset="0"/>
              </a:rPr>
              <a:t>type B </a:t>
            </a:r>
            <a:r>
              <a:rPr lang="de-DE" b="1" dirty="0" err="1" smtClean="0">
                <a:latin typeface="Arial" charset="0"/>
              </a:rPr>
              <a:t>standard</a:t>
            </a:r>
            <a:r>
              <a:rPr lang="de-DE" b="1" dirty="0" smtClean="0">
                <a:latin typeface="Arial" charset="0"/>
              </a:rPr>
              <a:t> </a:t>
            </a:r>
            <a:r>
              <a:rPr lang="de-DE" dirty="0" smtClean="0">
                <a:latin typeface="Arial" charset="0"/>
              </a:rPr>
              <a:t>(</a:t>
            </a:r>
            <a:r>
              <a:rPr lang="de-DE" dirty="0" err="1" smtClean="0">
                <a:latin typeface="Arial" charset="0"/>
              </a:rPr>
              <a:t>generic</a:t>
            </a:r>
            <a:r>
              <a:rPr lang="de-DE" dirty="0" smtClean="0">
                <a:latin typeface="Arial" charset="0"/>
              </a:rPr>
              <a:t> </a:t>
            </a:r>
            <a:r>
              <a:rPr lang="de-DE" dirty="0" err="1" smtClean="0">
                <a:latin typeface="Arial" charset="0"/>
              </a:rPr>
              <a:t>basic</a:t>
            </a:r>
            <a:r>
              <a:rPr lang="de-DE" dirty="0" smtClean="0">
                <a:latin typeface="Arial" charset="0"/>
              </a:rPr>
              <a:t> </a:t>
            </a:r>
            <a:r>
              <a:rPr lang="de-DE" dirty="0" err="1" smtClean="0">
                <a:latin typeface="Arial" charset="0"/>
              </a:rPr>
              <a:t>standard</a:t>
            </a:r>
            <a:r>
              <a:rPr lang="de-DE" dirty="0" smtClean="0">
                <a:latin typeface="Arial" charset="0"/>
              </a:rPr>
              <a:t>): </a:t>
            </a:r>
            <a:r>
              <a:rPr lang="en-US" dirty="0" smtClean="0"/>
              <a:t>standard dealing with one safety aspect or one type of safeguard that can be used across a wide range of </a:t>
            </a:r>
            <a:r>
              <a:rPr lang="en-GB" dirty="0" smtClean="0"/>
              <a:t>machinery:</a:t>
            </a:r>
          </a:p>
          <a:p>
            <a:pPr lvl="1">
              <a:defRPr/>
            </a:pPr>
            <a:r>
              <a:rPr lang="en-US" dirty="0" smtClean="0"/>
              <a:t> type B1 standard on particular safety aspects (e.g. safety distances, surface temperature, noise);</a:t>
            </a:r>
          </a:p>
          <a:p>
            <a:pPr lvl="1">
              <a:defRPr/>
            </a:pPr>
            <a:r>
              <a:rPr lang="en-US" dirty="0" smtClean="0"/>
              <a:t> type B2 standard on safeguards (e.g. two-hand control devices, interlocking devices, pressure sensitive </a:t>
            </a:r>
            <a:r>
              <a:rPr lang="en-GB" dirty="0" smtClean="0"/>
              <a:t>devices, guards)</a:t>
            </a:r>
          </a:p>
          <a:p>
            <a:pPr marL="171450" indent="-171450">
              <a:buFont typeface="Wingdings" pitchFamily="2" charset="2"/>
              <a:buChar char="§"/>
              <a:defRPr/>
            </a:pPr>
            <a:r>
              <a:rPr lang="de-DE" b="1" dirty="0" smtClean="0">
                <a:latin typeface="Arial" charset="0"/>
              </a:rPr>
              <a:t>type C </a:t>
            </a:r>
            <a:r>
              <a:rPr lang="de-DE" b="1" dirty="0" err="1" smtClean="0">
                <a:latin typeface="Arial" charset="0"/>
              </a:rPr>
              <a:t>standard</a:t>
            </a:r>
            <a:r>
              <a:rPr lang="de-DE" dirty="0" smtClean="0">
                <a:latin typeface="Arial" charset="0"/>
              </a:rPr>
              <a:t> (machinery safety </a:t>
            </a:r>
            <a:r>
              <a:rPr lang="de-DE" dirty="0" err="1" smtClean="0">
                <a:latin typeface="Arial" charset="0"/>
              </a:rPr>
              <a:t>standard</a:t>
            </a:r>
            <a:r>
              <a:rPr lang="de-DE" dirty="0" smtClean="0">
                <a:latin typeface="Arial" charset="0"/>
              </a:rPr>
              <a:t>): </a:t>
            </a:r>
            <a:r>
              <a:rPr lang="de-DE" dirty="0" err="1" smtClean="0">
                <a:latin typeface="Arial" charset="0"/>
              </a:rPr>
              <a:t>standard</a:t>
            </a:r>
            <a:r>
              <a:rPr lang="de-DE" dirty="0" smtClean="0">
                <a:latin typeface="Arial" charset="0"/>
              </a:rPr>
              <a:t> </a:t>
            </a:r>
            <a:r>
              <a:rPr lang="de-DE" dirty="0" err="1" smtClean="0">
                <a:latin typeface="Arial" charset="0"/>
              </a:rPr>
              <a:t>dealing</a:t>
            </a:r>
            <a:r>
              <a:rPr lang="de-DE" dirty="0" smtClean="0">
                <a:latin typeface="Arial" charset="0"/>
              </a:rPr>
              <a:t> with </a:t>
            </a:r>
            <a:r>
              <a:rPr lang="de-DE" dirty="0" err="1" smtClean="0">
                <a:latin typeface="Arial" charset="0"/>
              </a:rPr>
              <a:t>detailed</a:t>
            </a:r>
            <a:r>
              <a:rPr lang="de-DE" dirty="0" smtClean="0">
                <a:latin typeface="Arial" charset="0"/>
              </a:rPr>
              <a:t> safety </a:t>
            </a:r>
            <a:r>
              <a:rPr lang="de-DE" dirty="0" err="1" smtClean="0">
                <a:latin typeface="Arial" charset="0"/>
              </a:rPr>
              <a:t>requirements</a:t>
            </a:r>
            <a:r>
              <a:rPr lang="de-DE" dirty="0" smtClean="0">
                <a:latin typeface="Arial" charset="0"/>
              </a:rPr>
              <a:t> for a </a:t>
            </a:r>
            <a:r>
              <a:rPr lang="de-DE" dirty="0" err="1" smtClean="0">
                <a:latin typeface="Arial" charset="0"/>
              </a:rPr>
              <a:t>particular</a:t>
            </a:r>
            <a:r>
              <a:rPr lang="de-DE" dirty="0" smtClean="0">
                <a:latin typeface="Arial" charset="0"/>
              </a:rPr>
              <a:t> </a:t>
            </a:r>
            <a:r>
              <a:rPr lang="de-DE" dirty="0" err="1" smtClean="0">
                <a:latin typeface="Arial" charset="0"/>
              </a:rPr>
              <a:t>machine</a:t>
            </a:r>
            <a:r>
              <a:rPr lang="de-DE" dirty="0" smtClean="0">
                <a:latin typeface="Arial" charset="0"/>
              </a:rPr>
              <a:t> </a:t>
            </a:r>
            <a:r>
              <a:rPr lang="de-DE" dirty="0" err="1" smtClean="0">
                <a:latin typeface="Arial" charset="0"/>
              </a:rPr>
              <a:t>or</a:t>
            </a:r>
            <a:r>
              <a:rPr lang="de-DE" dirty="0" smtClean="0">
                <a:latin typeface="Arial" charset="0"/>
              </a:rPr>
              <a:t> </a:t>
            </a:r>
            <a:r>
              <a:rPr lang="de-DE" dirty="0" err="1" smtClean="0">
                <a:latin typeface="Arial" charset="0"/>
              </a:rPr>
              <a:t>group</a:t>
            </a:r>
            <a:r>
              <a:rPr lang="de-DE" dirty="0" smtClean="0">
                <a:latin typeface="Arial" charset="0"/>
              </a:rPr>
              <a:t> of machines</a:t>
            </a:r>
          </a:p>
          <a:p>
            <a:pPr eaLnBrk="1" hangingPunct="1">
              <a:defRPr/>
            </a:pPr>
            <a:endParaRPr lang="de-DE" dirty="0" smtClean="0">
              <a:latin typeface="Arial" charset="0"/>
            </a:endParaRP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35</a:t>
            </a:fld>
            <a:endParaRPr lang="de-DE" altLang="de-DE"/>
          </a:p>
        </p:txBody>
      </p:sp>
    </p:spTree>
    <p:extLst>
      <p:ext uri="{BB962C8B-B14F-4D97-AF65-F5344CB8AC3E}">
        <p14:creationId xmlns:p14="http://schemas.microsoft.com/office/powerpoint/2010/main" val="328567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Everyone</a:t>
            </a:r>
            <a:r>
              <a:rPr lang="de-DE" altLang="de-DE" dirty="0" smtClean="0">
                <a:latin typeface="Arial" charset="0"/>
              </a:rPr>
              <a:t> </a:t>
            </a:r>
            <a:r>
              <a:rPr lang="de-DE" altLang="de-DE" dirty="0" err="1" smtClean="0">
                <a:latin typeface="Arial" charset="0"/>
              </a:rPr>
              <a:t>is</a:t>
            </a:r>
            <a:r>
              <a:rPr lang="de-DE" altLang="de-DE" dirty="0" smtClean="0">
                <a:latin typeface="Arial" charset="0"/>
              </a:rPr>
              <a:t> different. </a:t>
            </a:r>
            <a:r>
              <a:rPr lang="de-DE" altLang="de-DE" dirty="0" err="1" smtClean="0">
                <a:latin typeface="Arial" charset="0"/>
              </a:rPr>
              <a:t>Besides</a:t>
            </a:r>
            <a:r>
              <a:rPr lang="de-DE" altLang="de-DE" dirty="0" smtClean="0">
                <a:latin typeface="Arial" charset="0"/>
              </a:rPr>
              <a:t> </a:t>
            </a:r>
            <a:r>
              <a:rPr lang="de-DE" altLang="de-DE" dirty="0" err="1" smtClean="0">
                <a:latin typeface="Arial" charset="0"/>
              </a:rPr>
              <a:t>age</a:t>
            </a:r>
            <a:r>
              <a:rPr lang="de-DE" altLang="de-DE" dirty="0" smtClean="0">
                <a:latin typeface="Arial" charset="0"/>
              </a:rPr>
              <a:t>, </a:t>
            </a:r>
            <a:r>
              <a:rPr lang="de-DE" altLang="de-DE" dirty="0" err="1" smtClean="0">
                <a:latin typeface="Arial" charset="0"/>
              </a:rPr>
              <a:t>sex</a:t>
            </a:r>
            <a:r>
              <a:rPr lang="de-DE" altLang="de-DE" dirty="0" smtClean="0">
                <a:latin typeface="Arial" charset="0"/>
              </a:rPr>
              <a:t>, </a:t>
            </a:r>
            <a:r>
              <a:rPr lang="de-DE" altLang="de-DE" dirty="0" err="1" smtClean="0">
                <a:latin typeface="Arial" charset="0"/>
              </a:rPr>
              <a:t>physical</a:t>
            </a:r>
            <a:r>
              <a:rPr lang="de-DE" altLang="de-DE" dirty="0" smtClean="0">
                <a:latin typeface="Arial" charset="0"/>
              </a:rPr>
              <a:t> </a:t>
            </a:r>
            <a:r>
              <a:rPr lang="de-DE" altLang="de-DE" dirty="0" err="1" smtClean="0">
                <a:latin typeface="Arial" charset="0"/>
              </a:rPr>
              <a:t>size</a:t>
            </a:r>
            <a:r>
              <a:rPr lang="de-DE" altLang="de-DE" dirty="0" smtClean="0">
                <a:latin typeface="Arial" charset="0"/>
              </a:rPr>
              <a:t>, etc., </a:t>
            </a:r>
            <a:r>
              <a:rPr lang="de-DE" altLang="de-DE" dirty="0" err="1" smtClean="0">
                <a:latin typeface="Arial" charset="0"/>
              </a:rPr>
              <a:t>training</a:t>
            </a:r>
            <a:r>
              <a:rPr lang="de-DE" altLang="de-DE" dirty="0" smtClean="0">
                <a:latin typeface="Arial" charset="0"/>
              </a:rPr>
              <a:t>, </a:t>
            </a:r>
            <a:r>
              <a:rPr lang="de-DE" altLang="de-DE" dirty="0" err="1" smtClean="0">
                <a:latin typeface="Arial" charset="0"/>
              </a:rPr>
              <a:t>education</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situation</a:t>
            </a:r>
            <a:r>
              <a:rPr lang="de-DE" altLang="de-DE" dirty="0" smtClean="0">
                <a:latin typeface="Arial" charset="0"/>
              </a:rPr>
              <a:t>, such </a:t>
            </a:r>
            <a:r>
              <a:rPr lang="de-DE" altLang="de-DE" dirty="0" err="1" smtClean="0">
                <a:latin typeface="Arial" charset="0"/>
              </a:rPr>
              <a:t>as</a:t>
            </a:r>
            <a:r>
              <a:rPr lang="de-DE" altLang="de-DE" dirty="0" smtClean="0">
                <a:latin typeface="Arial" charset="0"/>
              </a:rPr>
              <a:t> </a:t>
            </a:r>
            <a:r>
              <a:rPr lang="de-DE" altLang="de-DE" dirty="0" err="1" smtClean="0">
                <a:latin typeface="Arial" charset="0"/>
              </a:rPr>
              <a:t>the</a:t>
            </a:r>
            <a:r>
              <a:rPr lang="de-DE" altLang="de-DE" dirty="0" smtClean="0">
                <a:latin typeface="Arial" charset="0"/>
              </a:rPr>
              <a:t> time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day</a:t>
            </a:r>
            <a:r>
              <a:rPr lang="de-DE" altLang="de-DE" dirty="0" smtClean="0">
                <a:latin typeface="Arial" charset="0"/>
              </a:rPr>
              <a:t>, personal </a:t>
            </a:r>
            <a:r>
              <a:rPr lang="de-DE" altLang="de-DE" dirty="0" err="1" smtClean="0">
                <a:latin typeface="Arial" charset="0"/>
              </a:rPr>
              <a:t>relationships</a:t>
            </a:r>
            <a:r>
              <a:rPr lang="de-DE" altLang="de-DE" dirty="0" smtClean="0">
                <a:latin typeface="Arial" charset="0"/>
              </a:rPr>
              <a:t>, etc. also </a:t>
            </a:r>
            <a:r>
              <a:rPr lang="de-DE" altLang="de-DE" dirty="0" err="1" smtClean="0">
                <a:latin typeface="Arial" charset="0"/>
              </a:rPr>
              <a:t>have</a:t>
            </a:r>
            <a:r>
              <a:rPr lang="de-DE" altLang="de-DE" dirty="0" smtClean="0">
                <a:latin typeface="Arial" charset="0"/>
              </a:rPr>
              <a:t> an </a:t>
            </a:r>
            <a:r>
              <a:rPr lang="de-DE" altLang="de-DE" dirty="0" err="1" smtClean="0">
                <a:latin typeface="Arial" charset="0"/>
              </a:rPr>
              <a:t>impact</a:t>
            </a:r>
            <a:r>
              <a:rPr lang="de-DE" altLang="de-DE" dirty="0" smtClean="0">
                <a:latin typeface="Arial" charset="0"/>
              </a:rPr>
              <a:t> upon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a:t>
            </a:r>
            <a:r>
              <a:rPr lang="de-DE" altLang="de-DE" dirty="0" err="1" smtClean="0">
                <a:latin typeface="Arial" charset="0"/>
              </a:rPr>
              <a:t>conditions</a:t>
            </a:r>
            <a:r>
              <a:rPr lang="de-DE" altLang="de-DE" dirty="0" smtClean="0">
                <a:latin typeface="Arial" charset="0"/>
              </a:rPr>
              <a:t>. (More </a:t>
            </a:r>
            <a:r>
              <a:rPr lang="de-DE" altLang="de-DE" dirty="0" err="1" smtClean="0">
                <a:latin typeface="Arial" charset="0"/>
              </a:rPr>
              <a:t>information</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provided</a:t>
            </a:r>
            <a:r>
              <a:rPr lang="de-DE" altLang="de-DE" dirty="0" smtClean="0">
                <a:latin typeface="Arial" charset="0"/>
              </a:rPr>
              <a:t> in </a:t>
            </a:r>
            <a:r>
              <a:rPr lang="de-DE" altLang="de-DE" dirty="0" err="1" smtClean="0">
                <a:latin typeface="Arial" charset="0"/>
              </a:rPr>
              <a:t>the</a:t>
            </a:r>
            <a:r>
              <a:rPr lang="de-DE" altLang="de-DE" dirty="0" smtClean="0">
                <a:latin typeface="Arial" charset="0"/>
              </a:rPr>
              <a:t> stress/</a:t>
            </a:r>
            <a:r>
              <a:rPr lang="de-DE" altLang="de-DE" dirty="0" err="1" smtClean="0">
                <a:latin typeface="Arial" charset="0"/>
              </a:rPr>
              <a:t>strain</a:t>
            </a:r>
            <a:r>
              <a:rPr lang="de-DE" altLang="de-DE" dirty="0" smtClean="0">
                <a:latin typeface="Arial" charset="0"/>
              </a:rPr>
              <a:t> </a:t>
            </a:r>
            <a:r>
              <a:rPr lang="de-DE" altLang="de-DE" dirty="0" err="1" smtClean="0">
                <a:latin typeface="Arial" charset="0"/>
              </a:rPr>
              <a:t>model</a:t>
            </a:r>
            <a:r>
              <a:rPr lang="de-DE" altLang="de-DE"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a:t>
            </a:fld>
            <a:endParaRPr lang="de-DE" altLang="de-DE"/>
          </a:p>
        </p:txBody>
      </p:sp>
    </p:spTree>
    <p:extLst>
      <p:ext uri="{BB962C8B-B14F-4D97-AF65-F5344CB8AC3E}">
        <p14:creationId xmlns:p14="http://schemas.microsoft.com/office/powerpoint/2010/main" val="1890263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The structure of a safety </a:t>
            </a:r>
            <a:r>
              <a:rPr lang="de-DE" altLang="de-DE" dirty="0" err="1" smtClean="0">
                <a:latin typeface="Arial" charset="0"/>
              </a:rPr>
              <a:t>standard</a:t>
            </a:r>
            <a:r>
              <a:rPr lang="de-DE" altLang="de-DE" dirty="0" smtClean="0">
                <a:latin typeface="Arial" charset="0"/>
              </a:rPr>
              <a: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set</a:t>
            </a:r>
            <a:r>
              <a:rPr lang="de-DE" altLang="de-DE" dirty="0" smtClean="0">
                <a:latin typeface="Arial" charset="0"/>
              </a:rPr>
              <a:t> out in </a:t>
            </a:r>
            <a:r>
              <a:rPr lang="de-DE" altLang="de-DE" i="1" dirty="0" smtClean="0">
                <a:latin typeface="Arial" charset="0"/>
              </a:rPr>
              <a:t>CEN Guide 414  </a:t>
            </a:r>
            <a:r>
              <a:rPr lang="de-DE" altLang="de-DE" dirty="0" smtClean="0">
                <a:latin typeface="Arial" charset="0"/>
              </a:rPr>
              <a:t>Safety of </a:t>
            </a:r>
            <a:r>
              <a:rPr lang="en-US" altLang="de-DE" dirty="0" smtClean="0">
                <a:latin typeface="Arial" charset="0"/>
              </a:rPr>
              <a:t>machinery – Rules for the drafting and </a:t>
            </a:r>
            <a:r>
              <a:rPr lang="de-DE" altLang="de-DE" dirty="0" err="1" smtClean="0">
                <a:latin typeface="Arial" charset="0"/>
              </a:rPr>
              <a:t>presentation</a:t>
            </a:r>
            <a:r>
              <a:rPr lang="de-DE" altLang="de-DE" dirty="0" smtClean="0">
                <a:latin typeface="Arial" charset="0"/>
              </a:rPr>
              <a:t> of safety standards.</a:t>
            </a:r>
            <a:r>
              <a:rPr lang="de-DE" altLang="de-DE" i="1" dirty="0" smtClean="0">
                <a:latin typeface="Arial" charset="0"/>
              </a:rPr>
              <a:t> </a:t>
            </a:r>
          </a:p>
          <a:p>
            <a:pPr eaLnBrk="1" hangingPunct="1"/>
            <a:r>
              <a:rPr lang="de-DE" altLang="de-DE" dirty="0" smtClean="0">
                <a:latin typeface="Arial" charset="0"/>
              </a:rPr>
              <a:t>Further </a:t>
            </a:r>
            <a:r>
              <a:rPr lang="de-DE" altLang="de-DE" dirty="0" err="1" smtClean="0">
                <a:latin typeface="Arial" charset="0"/>
              </a:rPr>
              <a:t>specifications</a:t>
            </a:r>
            <a:r>
              <a:rPr lang="de-DE" altLang="de-DE" dirty="0" smtClean="0">
                <a:latin typeface="Arial" charset="0"/>
              </a:rPr>
              <a:t> </a:t>
            </a:r>
            <a:r>
              <a:rPr lang="de-DE" altLang="de-DE" dirty="0" err="1" smtClean="0">
                <a:latin typeface="Arial" charset="0"/>
              </a:rPr>
              <a:t>can</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found</a:t>
            </a:r>
            <a:r>
              <a:rPr lang="de-DE" altLang="de-DE" dirty="0" smtClean="0">
                <a:latin typeface="Arial" charset="0"/>
              </a:rPr>
              <a:t> in the German standards:</a:t>
            </a:r>
          </a:p>
          <a:p>
            <a:pPr eaLnBrk="1" hangingPunct="1"/>
            <a:r>
              <a:rPr lang="de-DE" altLang="de-DE" dirty="0" smtClean="0">
                <a:latin typeface="Arial" charset="0"/>
              </a:rPr>
              <a:t>DIN 820-12 governing the </a:t>
            </a:r>
            <a:r>
              <a:rPr lang="de-DE" altLang="de-DE" dirty="0" err="1" smtClean="0">
                <a:latin typeface="Arial" charset="0"/>
              </a:rPr>
              <a:t>presentation</a:t>
            </a:r>
            <a:r>
              <a:rPr lang="de-DE" altLang="de-DE" dirty="0" smtClean="0">
                <a:latin typeface="Arial" charset="0"/>
              </a:rPr>
              <a:t> of standards </a:t>
            </a:r>
            <a:r>
              <a:rPr lang="de-DE" altLang="de-DE" dirty="0" err="1" smtClean="0">
                <a:latin typeface="Arial" charset="0"/>
              </a:rPr>
              <a:t>concerning</a:t>
            </a:r>
            <a:r>
              <a:rPr lang="de-DE" altLang="de-DE" dirty="0" smtClean="0">
                <a:latin typeface="Arial" charset="0"/>
              </a:rPr>
              <a:t> safety regulations </a:t>
            </a:r>
          </a:p>
          <a:p>
            <a:pPr eaLnBrk="1" hangingPunct="1"/>
            <a:r>
              <a:rPr lang="de-DE" altLang="de-DE" dirty="0" smtClean="0">
                <a:latin typeface="Arial" charset="0"/>
              </a:rPr>
              <a:t>(</a:t>
            </a:r>
            <a:r>
              <a:rPr lang="de-DE" altLang="de-DE" dirty="0" err="1" smtClean="0">
                <a:latin typeface="Arial" charset="0"/>
              </a:rPr>
              <a:t>identical</a:t>
            </a:r>
            <a:r>
              <a:rPr lang="de-DE" altLang="de-DE" dirty="0" smtClean="0">
                <a:latin typeface="Arial" charset="0"/>
              </a:rPr>
              <a:t> with ISO/IEC Guide 51) </a:t>
            </a:r>
          </a:p>
          <a:p>
            <a:pPr eaLnBrk="1" hangingPunct="1"/>
            <a:endParaRPr lang="de-DE" altLang="de-DE" dirty="0" smtClean="0">
              <a:latin typeface="Arial" charset="0"/>
            </a:endParaRPr>
          </a:p>
          <a:p>
            <a:pPr eaLnBrk="1" hangingPunct="1"/>
            <a:r>
              <a:rPr lang="de-DE" altLang="de-DE" dirty="0" smtClean="0">
                <a:latin typeface="Arial" charset="0"/>
              </a:rPr>
              <a:t>Type C standards </a:t>
            </a:r>
            <a:r>
              <a:rPr lang="de-DE" altLang="de-DE" dirty="0" err="1" smtClean="0">
                <a:latin typeface="Arial" charset="0"/>
              </a:rPr>
              <a:t>should</a:t>
            </a:r>
            <a:r>
              <a:rPr lang="de-DE" altLang="de-DE" dirty="0" smtClean="0">
                <a:latin typeface="Arial" charset="0"/>
              </a:rPr>
              <a:t> follow </a:t>
            </a:r>
            <a:r>
              <a:rPr lang="de-DE" altLang="de-DE" dirty="0" err="1" smtClean="0">
                <a:latin typeface="Arial" charset="0"/>
              </a:rPr>
              <a:t>this</a:t>
            </a:r>
            <a:r>
              <a:rPr lang="de-DE" altLang="de-DE" dirty="0" smtClean="0">
                <a:latin typeface="Arial" charset="0"/>
              </a:rPr>
              <a:t> structure. </a:t>
            </a:r>
            <a:r>
              <a:rPr lang="de-DE" altLang="de-DE" dirty="0" err="1" smtClean="0">
                <a:latin typeface="Arial" charset="0"/>
              </a:rPr>
              <a:t>Section</a:t>
            </a:r>
            <a:r>
              <a:rPr lang="de-DE" altLang="de-DE" dirty="0" smtClean="0">
                <a:latin typeface="Arial" charset="0"/>
              </a:rPr>
              <a:t> 4 and 5 </a:t>
            </a:r>
            <a:r>
              <a:rPr lang="de-DE" altLang="de-DE" i="1" dirty="0" smtClean="0">
                <a:latin typeface="Arial" charset="0"/>
              </a:rPr>
              <a:t>of the Type C </a:t>
            </a:r>
            <a:r>
              <a:rPr lang="de-DE" altLang="de-DE" i="1" dirty="0" err="1" smtClean="0">
                <a:latin typeface="Arial" charset="0"/>
              </a:rPr>
              <a:t>standard</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particularly</a:t>
            </a:r>
            <a:r>
              <a:rPr lang="de-DE" altLang="de-DE" dirty="0" smtClean="0">
                <a:latin typeface="Arial" charset="0"/>
              </a:rPr>
              <a:t> </a:t>
            </a:r>
            <a:r>
              <a:rPr lang="de-DE" altLang="de-DE" dirty="0" err="1" smtClean="0">
                <a:latin typeface="Arial" charset="0"/>
              </a:rPr>
              <a:t>important</a:t>
            </a:r>
            <a:r>
              <a:rPr lang="de-DE" altLang="de-DE" dirty="0" smtClean="0">
                <a:latin typeface="Arial" charset="0"/>
              </a:rPr>
              <a:t> for the </a:t>
            </a:r>
            <a:r>
              <a:rPr lang="de-DE" altLang="de-DE" dirty="0" err="1" smtClean="0">
                <a:latin typeface="Arial" charset="0"/>
              </a:rPr>
              <a:t>designer</a:t>
            </a:r>
            <a:r>
              <a:rPr lang="de-DE" altLang="de-DE" dirty="0" smtClean="0">
                <a:latin typeface="Arial" charset="0"/>
              </a:rPr>
              <a:t>.</a:t>
            </a:r>
          </a:p>
          <a:p>
            <a:pPr eaLnBrk="1" hangingPunct="1"/>
            <a:r>
              <a:rPr lang="de-DE" altLang="de-DE" dirty="0" err="1" smtClean="0">
                <a:latin typeface="Arial" charset="0"/>
              </a:rPr>
              <a:t>Ergonomic</a:t>
            </a:r>
            <a:r>
              <a:rPr lang="de-DE" altLang="de-DE" dirty="0" smtClean="0">
                <a:latin typeface="Arial" charset="0"/>
              </a:rPr>
              <a:t> aspects </a:t>
            </a:r>
            <a:r>
              <a:rPr lang="de-DE" altLang="de-DE" i="1" dirty="0" smtClean="0">
                <a:latin typeface="Arial" charset="0"/>
              </a:rPr>
              <a:t>must </a:t>
            </a:r>
            <a:r>
              <a:rPr lang="de-DE" altLang="de-DE" i="1" dirty="0" err="1" smtClean="0">
                <a:latin typeface="Arial" charset="0"/>
              </a:rPr>
              <a:t>be</a:t>
            </a:r>
            <a:r>
              <a:rPr lang="de-DE" altLang="de-DE" i="1" dirty="0" smtClean="0">
                <a:latin typeface="Arial" charset="0"/>
              </a:rPr>
              <a:t> </a:t>
            </a:r>
            <a:r>
              <a:rPr lang="de-DE" altLang="de-DE" i="1" dirty="0" err="1" smtClean="0">
                <a:latin typeface="Arial" charset="0"/>
              </a:rPr>
              <a:t>addressed</a:t>
            </a:r>
            <a:r>
              <a:rPr lang="de-DE" altLang="de-DE" dirty="0" smtClean="0">
                <a:latin typeface="Arial" charset="0"/>
              </a:rPr>
              <a:t> in the </a:t>
            </a:r>
            <a:r>
              <a:rPr lang="de-DE" altLang="de-DE" dirty="0" err="1" smtClean="0">
                <a:latin typeface="Arial" charset="0"/>
              </a:rPr>
              <a:t>list</a:t>
            </a:r>
            <a:r>
              <a:rPr lang="de-DE" altLang="de-DE" dirty="0" smtClean="0">
                <a:latin typeface="Arial" charset="0"/>
              </a:rPr>
              <a:t> of </a:t>
            </a:r>
            <a:r>
              <a:rPr lang="de-DE" altLang="de-DE" dirty="0" err="1" smtClean="0">
                <a:latin typeface="Arial" charset="0"/>
              </a:rPr>
              <a:t>significant</a:t>
            </a:r>
            <a:r>
              <a:rPr lang="de-DE" altLang="de-DE" dirty="0" smtClean="0">
                <a:latin typeface="Arial" charset="0"/>
              </a:rPr>
              <a:t> </a:t>
            </a:r>
            <a:r>
              <a:rPr lang="de-DE" altLang="de-DE" dirty="0" err="1" smtClean="0">
                <a:latin typeface="Arial" charset="0"/>
              </a:rPr>
              <a:t>hazards</a:t>
            </a:r>
            <a:r>
              <a:rPr lang="de-DE" altLang="de-DE" dirty="0" smtClean="0">
                <a:latin typeface="Arial" charset="0"/>
              </a:rPr>
              <a:t> (</a:t>
            </a:r>
            <a:r>
              <a:rPr lang="de-DE" altLang="de-DE" dirty="0" err="1" smtClean="0">
                <a:latin typeface="Arial" charset="0"/>
              </a:rPr>
              <a:t>Section</a:t>
            </a:r>
            <a:r>
              <a:rPr lang="de-DE" altLang="de-DE" dirty="0" smtClean="0">
                <a:latin typeface="Arial" charset="0"/>
              </a:rPr>
              <a:t> 4 of the relevant </a:t>
            </a:r>
            <a:r>
              <a:rPr lang="de-DE" altLang="de-DE" dirty="0" err="1" smtClean="0">
                <a:latin typeface="Arial" charset="0"/>
              </a:rPr>
              <a:t>standard</a:t>
            </a:r>
            <a:r>
              <a:rPr lang="de-DE" altLang="de-DE" dirty="0" smtClean="0">
                <a:latin typeface="Arial" charset="0"/>
              </a:rPr>
              <a:t>).</a:t>
            </a:r>
          </a:p>
          <a:p>
            <a:pPr eaLnBrk="1" hangingPunct="1"/>
            <a:r>
              <a:rPr lang="de-DE" altLang="de-DE" dirty="0" smtClean="0">
                <a:latin typeface="Arial" charset="0"/>
              </a:rPr>
              <a:t>The safety </a:t>
            </a:r>
            <a:r>
              <a:rPr lang="de-DE" altLang="de-DE" dirty="0" err="1" smtClean="0">
                <a:latin typeface="Arial" charset="0"/>
              </a:rPr>
              <a:t>requirements</a:t>
            </a:r>
            <a:r>
              <a:rPr lang="de-DE" altLang="de-DE" dirty="0" smtClean="0">
                <a:latin typeface="Arial" charset="0"/>
              </a:rPr>
              <a:t> and protective </a:t>
            </a:r>
            <a:r>
              <a:rPr lang="de-DE" altLang="de-DE" dirty="0" err="1" smtClean="0">
                <a:latin typeface="Arial" charset="0"/>
              </a:rPr>
              <a:t>measures</a:t>
            </a:r>
            <a:r>
              <a:rPr lang="de-DE" altLang="de-DE" dirty="0" smtClean="0">
                <a:latin typeface="Arial" charset="0"/>
              </a:rPr>
              <a:t> </a:t>
            </a:r>
            <a:r>
              <a:rPr lang="de-DE" altLang="de-DE" dirty="0" err="1" smtClean="0">
                <a:latin typeface="Arial" charset="0"/>
              </a:rPr>
              <a:t>set</a:t>
            </a:r>
            <a:r>
              <a:rPr lang="de-DE" altLang="de-DE" dirty="0" smtClean="0">
                <a:latin typeface="Arial" charset="0"/>
              </a:rPr>
              <a:t> out in </a:t>
            </a:r>
            <a:r>
              <a:rPr lang="de-DE" altLang="de-DE" dirty="0" err="1" smtClean="0">
                <a:latin typeface="Arial" charset="0"/>
              </a:rPr>
              <a:t>Section</a:t>
            </a:r>
            <a:r>
              <a:rPr lang="de-DE" altLang="de-DE" dirty="0" smtClean="0">
                <a:latin typeface="Arial" charset="0"/>
              </a:rPr>
              <a:t> 5 of the </a:t>
            </a:r>
            <a:r>
              <a:rPr lang="de-DE" altLang="de-DE" dirty="0" err="1" smtClean="0">
                <a:latin typeface="Arial" charset="0"/>
              </a:rPr>
              <a:t>standard</a:t>
            </a:r>
            <a:r>
              <a:rPr lang="de-DE" altLang="de-DE" dirty="0" smtClean="0">
                <a:latin typeface="Arial" charset="0"/>
              </a:rPr>
              <a:t> also </a:t>
            </a:r>
            <a:r>
              <a:rPr lang="de-DE" altLang="de-DE" dirty="0" err="1" smtClean="0">
                <a:latin typeface="Arial" charset="0"/>
              </a:rPr>
              <a:t>include</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aspects, and must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implemented</a:t>
            </a:r>
            <a:r>
              <a:rPr lang="de-DE" altLang="de-DE" dirty="0" smtClean="0">
                <a:latin typeface="Arial" charset="0"/>
              </a:rPr>
              <a:t>.</a:t>
            </a:r>
          </a:p>
          <a:p>
            <a:pPr eaLnBrk="1" hangingPunct="1"/>
            <a:r>
              <a:rPr lang="de-DE" altLang="de-DE" dirty="0" err="1" smtClean="0">
                <a:latin typeface="Arial" charset="0"/>
              </a:rPr>
              <a:t>Where</a:t>
            </a:r>
            <a:r>
              <a:rPr lang="de-DE" altLang="de-DE" dirty="0" smtClean="0">
                <a:latin typeface="Arial" charset="0"/>
              </a:rPr>
              <a:t> Type C standards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applied</a:t>
            </a:r>
            <a:r>
              <a:rPr lang="de-DE" altLang="de-DE" dirty="0" smtClean="0">
                <a:latin typeface="Arial" charset="0"/>
              </a:rPr>
              <a:t>, </a:t>
            </a:r>
            <a:r>
              <a:rPr lang="de-DE" altLang="de-DE" dirty="0" err="1" smtClean="0">
                <a:latin typeface="Arial" charset="0"/>
              </a:rPr>
              <a:t>it</a:t>
            </a:r>
            <a:r>
              <a:rPr lang="de-DE" altLang="de-DE" dirty="0" smtClean="0">
                <a:latin typeface="Arial" charset="0"/>
              </a:rPr>
              <a:t> </a:t>
            </a:r>
            <a:r>
              <a:rPr lang="de-DE" altLang="de-DE" dirty="0" err="1" smtClean="0">
                <a:latin typeface="Arial" charset="0"/>
              </a:rPr>
              <a:t>may</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assumed</a:t>
            </a:r>
            <a:r>
              <a:rPr lang="de-DE" altLang="de-DE" dirty="0" smtClean="0">
                <a:latin typeface="Arial" charset="0"/>
              </a:rPr>
              <a:t> </a:t>
            </a:r>
            <a:r>
              <a:rPr lang="de-DE" altLang="de-DE" dirty="0" err="1" smtClean="0">
                <a:latin typeface="Arial" charset="0"/>
              </a:rPr>
              <a:t>that</a:t>
            </a:r>
            <a:r>
              <a:rPr lang="de-DE" altLang="de-DE" dirty="0" smtClean="0">
                <a:latin typeface="Arial" charset="0"/>
              </a:rPr>
              <a:t> the </a:t>
            </a:r>
            <a:r>
              <a:rPr lang="de-DE" altLang="de-DE" dirty="0" err="1" smtClean="0">
                <a:latin typeface="Arial" charset="0"/>
              </a:rPr>
              <a:t>requirements</a:t>
            </a:r>
            <a:r>
              <a:rPr lang="de-DE" altLang="de-DE" dirty="0" smtClean="0">
                <a:latin typeface="Arial" charset="0"/>
              </a:rPr>
              <a:t> of Annex I of the</a:t>
            </a:r>
            <a:r>
              <a:rPr lang="de-DE" altLang="de-DE" i="1" dirty="0" smtClean="0">
                <a:latin typeface="Arial" charset="0"/>
              </a:rPr>
              <a:t> machinery </a:t>
            </a:r>
            <a:r>
              <a:rPr lang="de-DE" altLang="de-DE" i="1" dirty="0" err="1" smtClean="0">
                <a:latin typeface="Arial" charset="0"/>
              </a:rPr>
              <a:t>directive</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met</a:t>
            </a:r>
            <a:r>
              <a:rPr lang="de-DE" altLang="de-DE" dirty="0" smtClean="0">
                <a:latin typeface="Arial" charset="0"/>
              </a:rPr>
              <a:t> and </a:t>
            </a:r>
            <a:r>
              <a:rPr lang="de-DE" altLang="de-DE" dirty="0" err="1" smtClean="0">
                <a:latin typeface="Arial" charset="0"/>
              </a:rPr>
              <a:t>that</a:t>
            </a:r>
            <a:r>
              <a:rPr lang="de-DE" altLang="de-DE" dirty="0" smtClean="0">
                <a:latin typeface="Arial" charset="0"/>
              </a:rPr>
              <a:t> the product </a:t>
            </a:r>
            <a:r>
              <a:rPr lang="de-DE" altLang="de-DE" dirty="0" err="1" smtClean="0">
                <a:latin typeface="Arial" charset="0"/>
              </a:rPr>
              <a:t>thus</a:t>
            </a:r>
            <a:r>
              <a:rPr lang="de-DE" altLang="de-DE" dirty="0" smtClean="0">
                <a:latin typeface="Arial" charset="0"/>
              </a:rPr>
              <a:t> </a:t>
            </a:r>
            <a:r>
              <a:rPr lang="de-DE" altLang="de-DE" dirty="0" err="1" smtClean="0">
                <a:latin typeface="Arial" charset="0"/>
              </a:rPr>
              <a:t>complies</a:t>
            </a:r>
            <a:r>
              <a:rPr lang="de-DE" altLang="de-DE" dirty="0" smtClean="0">
                <a:latin typeface="Arial" charset="0"/>
              </a:rPr>
              <a:t> with the </a:t>
            </a:r>
            <a:r>
              <a:rPr lang="de-DE" altLang="de-DE" dirty="0" err="1" smtClean="0">
                <a:latin typeface="Arial" charset="0"/>
              </a:rPr>
              <a:t>directive</a:t>
            </a:r>
            <a:r>
              <a:rPr lang="de-DE" altLang="de-DE" dirty="0" smtClean="0">
                <a:latin typeface="Arial" charset="0"/>
              </a:rPr>
              <a:t> (</a:t>
            </a:r>
            <a:r>
              <a:rPr lang="de-DE" altLang="de-DE" dirty="0" err="1" smtClean="0">
                <a:latin typeface="Arial" charset="0"/>
              </a:rPr>
              <a:t>presumption</a:t>
            </a:r>
            <a:r>
              <a:rPr lang="de-DE" altLang="de-DE" dirty="0" smtClean="0">
                <a:latin typeface="Arial" charset="0"/>
              </a:rPr>
              <a:t> of </a:t>
            </a:r>
            <a:r>
              <a:rPr lang="de-DE" altLang="de-DE" dirty="0" err="1" smtClean="0">
                <a:latin typeface="Arial" charset="0"/>
              </a:rPr>
              <a:t>conformity</a:t>
            </a:r>
            <a:r>
              <a:rPr lang="de-DE" altLang="de-DE"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36</a:t>
            </a:fld>
            <a:endParaRPr lang="de-DE" altLang="de-DE"/>
          </a:p>
        </p:txBody>
      </p:sp>
    </p:spTree>
    <p:extLst>
      <p:ext uri="{BB962C8B-B14F-4D97-AF65-F5344CB8AC3E}">
        <p14:creationId xmlns:p14="http://schemas.microsoft.com/office/powerpoint/2010/main" val="2163749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List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selected</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aspects </a:t>
            </a:r>
            <a:r>
              <a:rPr lang="de-DE" altLang="de-DE" dirty="0" err="1" smtClean="0">
                <a:latin typeface="Arial" charset="0"/>
              </a:rPr>
              <a:t>frequently</a:t>
            </a:r>
            <a:r>
              <a:rPr lang="de-DE" altLang="de-DE" dirty="0" smtClean="0">
                <a:latin typeface="Arial" charset="0"/>
              </a:rPr>
              <a:t> </a:t>
            </a:r>
            <a:r>
              <a:rPr lang="de-DE" altLang="de-DE" dirty="0" err="1" smtClean="0">
                <a:latin typeface="Arial" charset="0"/>
              </a:rPr>
              <a:t>found</a:t>
            </a:r>
            <a:r>
              <a:rPr lang="de-DE" altLang="de-DE" dirty="0" smtClean="0">
                <a:latin typeface="Arial" charset="0"/>
              </a:rPr>
              <a:t> in </a:t>
            </a:r>
            <a:r>
              <a:rPr lang="de-DE" altLang="de-DE" dirty="0" err="1" smtClean="0">
                <a:latin typeface="Arial" charset="0"/>
              </a:rPr>
              <a:t>standards</a:t>
            </a:r>
            <a:r>
              <a:rPr lang="de-DE" altLang="de-DE" dirty="0" smtClean="0">
                <a:latin typeface="Arial" charset="0"/>
              </a:rPr>
              <a:t> (</a:t>
            </a:r>
            <a:r>
              <a:rPr lang="de-DE" altLang="de-DE" dirty="0" err="1" smtClean="0">
                <a:latin typeface="Arial" charset="0"/>
              </a:rPr>
              <a:t>hazardous</a:t>
            </a:r>
            <a:r>
              <a:rPr lang="de-DE" altLang="de-DE" dirty="0" smtClean="0">
                <a:latin typeface="Arial" charset="0"/>
              </a:rPr>
              <a:t> </a:t>
            </a:r>
            <a:r>
              <a:rPr lang="de-DE" altLang="de-DE" dirty="0" err="1" smtClean="0">
                <a:latin typeface="Arial" charset="0"/>
              </a:rPr>
              <a:t>substances</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radiation</a:t>
            </a:r>
            <a:r>
              <a:rPr lang="de-DE" altLang="de-DE" dirty="0" smtClean="0">
                <a:latin typeface="Arial" charset="0"/>
              </a:rPr>
              <a:t> </a:t>
            </a:r>
            <a:r>
              <a:rPr lang="de-DE" altLang="de-DE" dirty="0" err="1" smtClean="0">
                <a:latin typeface="Arial" charset="0"/>
              </a:rPr>
              <a:t>however</a:t>
            </a:r>
            <a:r>
              <a:rPr lang="de-DE" altLang="de-DE" dirty="0" smtClean="0">
                <a:latin typeface="Arial" charset="0"/>
              </a:rPr>
              <a:t> form </a:t>
            </a:r>
            <a:r>
              <a:rPr lang="de-DE" altLang="de-DE" dirty="0" err="1" smtClean="0">
                <a:latin typeface="Arial" charset="0"/>
              </a:rPr>
              <a:t>part</a:t>
            </a:r>
            <a:r>
              <a:rPr lang="de-DE" altLang="de-DE" dirty="0" smtClean="0">
                <a:latin typeface="Arial" charset="0"/>
              </a:rPr>
              <a:t> </a:t>
            </a:r>
            <a:r>
              <a:rPr lang="de-DE" altLang="de-DE" dirty="0" err="1" smtClean="0">
                <a:latin typeface="Arial" charset="0"/>
              </a:rPr>
              <a:t>of</a:t>
            </a:r>
            <a:r>
              <a:rPr lang="de-DE" altLang="de-DE" dirty="0" smtClean="0">
                <a:latin typeface="Arial" charset="0"/>
              </a:rPr>
              <a:t> ergonomics </a:t>
            </a:r>
            <a:r>
              <a:rPr lang="de-DE" altLang="de-DE" dirty="0" err="1" smtClean="0">
                <a:latin typeface="Arial" charset="0"/>
              </a:rPr>
              <a:t>only</a:t>
            </a:r>
            <a:r>
              <a:rPr lang="de-DE" altLang="de-DE" dirty="0" smtClean="0">
                <a:latin typeface="Arial" charset="0"/>
              </a:rPr>
              <a:t> in </a:t>
            </a:r>
            <a:r>
              <a:rPr lang="de-DE" altLang="de-DE" dirty="0" err="1" smtClean="0">
                <a:latin typeface="Arial" charset="0"/>
              </a:rPr>
              <a:t>the</a:t>
            </a:r>
            <a:r>
              <a:rPr lang="de-DE" altLang="de-DE" dirty="0" smtClean="0">
                <a:latin typeface="Arial" charset="0"/>
              </a:rPr>
              <a:t> wider sense,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therefore</a:t>
            </a:r>
            <a:r>
              <a:rPr lang="de-DE" altLang="de-DE" dirty="0" smtClean="0">
                <a:latin typeface="Arial" charset="0"/>
              </a:rPr>
              <a:t> dealt </a:t>
            </a:r>
            <a:r>
              <a:rPr lang="de-DE" altLang="de-DE" dirty="0" err="1" smtClean="0">
                <a:latin typeface="Arial" charset="0"/>
              </a:rPr>
              <a:t>with</a:t>
            </a:r>
            <a:r>
              <a:rPr lang="de-DE" altLang="de-DE" dirty="0" smtClean="0">
                <a:latin typeface="Arial" charset="0"/>
              </a:rPr>
              <a:t> </a:t>
            </a:r>
            <a:r>
              <a:rPr lang="de-DE" altLang="de-DE" dirty="0" err="1" smtClean="0">
                <a:latin typeface="Arial" charset="0"/>
              </a:rPr>
              <a:t>here</a:t>
            </a:r>
            <a:r>
              <a:rPr lang="de-DE" altLang="de-DE" dirty="0" smtClean="0">
                <a:latin typeface="Arial" charset="0"/>
              </a:rPr>
              <a:t> </a:t>
            </a:r>
            <a:r>
              <a:rPr lang="de-DE" altLang="de-DE" dirty="0" err="1" smtClean="0">
                <a:latin typeface="Arial" charset="0"/>
              </a:rPr>
              <a:t>only</a:t>
            </a:r>
            <a:r>
              <a:rPr lang="de-DE" altLang="de-DE" dirty="0" smtClean="0">
                <a:latin typeface="Arial" charset="0"/>
              </a:rPr>
              <a:t> </a:t>
            </a:r>
            <a:r>
              <a:rPr lang="de-DE" altLang="de-DE" dirty="0" err="1" smtClean="0">
                <a:latin typeface="Arial" charset="0"/>
              </a:rPr>
              <a:t>peripherally</a:t>
            </a:r>
            <a:r>
              <a:rPr lang="de-DE" altLang="de-DE" dirty="0" smtClean="0">
                <a:latin typeface="Arial" charset="0"/>
              </a:rPr>
              <a:t>, </a:t>
            </a:r>
            <a:r>
              <a:rPr lang="de-DE" altLang="de-DE" dirty="0" err="1" smtClean="0">
                <a:latin typeface="Arial" charset="0"/>
              </a:rPr>
              <a:t>if</a:t>
            </a:r>
            <a:r>
              <a:rPr lang="de-DE" altLang="de-DE" dirty="0" smtClean="0">
                <a:latin typeface="Arial" charset="0"/>
              </a:rPr>
              <a:t> at all).</a:t>
            </a:r>
          </a:p>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37</a:t>
            </a:fld>
            <a:endParaRPr lang="de-DE" altLang="de-DE"/>
          </a:p>
        </p:txBody>
      </p:sp>
    </p:spTree>
    <p:extLst>
      <p:ext uri="{BB962C8B-B14F-4D97-AF65-F5344CB8AC3E}">
        <p14:creationId xmlns:p14="http://schemas.microsoft.com/office/powerpoint/2010/main" val="222059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38</a:t>
            </a:fld>
            <a:endParaRPr lang="de-DE" altLang="de-DE"/>
          </a:p>
        </p:txBody>
      </p:sp>
    </p:spTree>
    <p:extLst>
      <p:ext uri="{BB962C8B-B14F-4D97-AF65-F5344CB8AC3E}">
        <p14:creationId xmlns:p14="http://schemas.microsoft.com/office/powerpoint/2010/main" val="2955413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With </a:t>
            </a:r>
            <a:r>
              <a:rPr lang="de-DE" altLang="de-DE" dirty="0" err="1" smtClean="0">
                <a:latin typeface="Arial" charset="0"/>
              </a:rPr>
              <a:t>reference</a:t>
            </a:r>
            <a:r>
              <a:rPr lang="de-DE" altLang="de-DE" dirty="0" smtClean="0">
                <a:latin typeface="Arial" charset="0"/>
              </a:rPr>
              <a:t> to the </a:t>
            </a:r>
            <a:r>
              <a:rPr lang="de-DE" altLang="de-DE" dirty="0" err="1" smtClean="0">
                <a:latin typeface="Arial" charset="0"/>
              </a:rPr>
              <a:t>example</a:t>
            </a:r>
            <a:r>
              <a:rPr lang="de-DE" altLang="de-DE" dirty="0" smtClean="0">
                <a:latin typeface="Arial" charset="0"/>
              </a:rPr>
              <a:t> of EN 12417:2009, </a:t>
            </a:r>
            <a:r>
              <a:rPr lang="de-DE" altLang="de-DE" dirty="0" err="1" smtClean="0">
                <a:latin typeface="Arial" charset="0"/>
              </a:rPr>
              <a:t>examples</a:t>
            </a:r>
            <a:r>
              <a:rPr lang="de-DE" altLang="de-DE" dirty="0" smtClean="0">
                <a:latin typeface="Arial" charset="0"/>
              </a:rPr>
              <a:t> of ergonomics requirements in Type C standards are </a:t>
            </a:r>
            <a:r>
              <a:rPr lang="de-DE" altLang="de-DE" dirty="0" err="1" smtClean="0">
                <a:latin typeface="Arial" charset="0"/>
              </a:rPr>
              <a:t>described</a:t>
            </a:r>
            <a:r>
              <a:rPr lang="de-DE" altLang="de-DE" dirty="0" smtClean="0">
                <a:latin typeface="Arial" charset="0"/>
              </a:rPr>
              <a:t> </a:t>
            </a:r>
            <a:r>
              <a:rPr lang="de-DE" altLang="de-DE" dirty="0" err="1" smtClean="0">
                <a:latin typeface="Arial" charset="0"/>
              </a:rPr>
              <a:t>relating</a:t>
            </a:r>
            <a:r>
              <a:rPr lang="de-DE" altLang="de-DE" dirty="0" smtClean="0">
                <a:latin typeface="Arial" charset="0"/>
              </a:rPr>
              <a:t> to the </a:t>
            </a:r>
            <a:r>
              <a:rPr lang="de-DE" altLang="de-DE" dirty="0" err="1" smtClean="0">
                <a:latin typeface="Arial" charset="0"/>
              </a:rPr>
              <a:t>machining</a:t>
            </a:r>
            <a:r>
              <a:rPr lang="de-DE" altLang="de-DE" dirty="0" smtClean="0">
                <a:latin typeface="Arial" charset="0"/>
              </a:rPr>
              <a:t> </a:t>
            </a:r>
            <a:r>
              <a:rPr lang="de-DE" altLang="de-DE" dirty="0" err="1" smtClean="0">
                <a:latin typeface="Arial" charset="0"/>
              </a:rPr>
              <a:t>centre</a:t>
            </a:r>
            <a:r>
              <a:rPr lang="de-DE" altLang="de-DE" dirty="0" smtClean="0">
                <a:latin typeface="Arial" charset="0"/>
              </a:rPr>
              <a:t>, and </a:t>
            </a:r>
            <a:r>
              <a:rPr lang="de-DE" altLang="de-DE" dirty="0" err="1" smtClean="0">
                <a:latin typeface="Arial" charset="0"/>
              </a:rPr>
              <a:t>explained</a:t>
            </a:r>
            <a:r>
              <a:rPr lang="de-DE" altLang="de-DE" dirty="0" smtClean="0">
                <a:latin typeface="Arial" charset="0"/>
              </a:rPr>
              <a:t> in </a:t>
            </a:r>
            <a:r>
              <a:rPr lang="de-DE" altLang="de-DE" dirty="0" err="1" smtClean="0">
                <a:latin typeface="Arial" charset="0"/>
              </a:rPr>
              <a:t>support</a:t>
            </a:r>
            <a:r>
              <a:rPr lang="de-DE" altLang="de-DE" dirty="0" smtClean="0">
                <a:latin typeface="Arial" charset="0"/>
              </a:rPr>
              <a:t> of the </a:t>
            </a:r>
            <a:r>
              <a:rPr lang="de-DE" altLang="de-DE" dirty="0" err="1" smtClean="0">
                <a:latin typeface="Arial" charset="0"/>
              </a:rPr>
              <a:t>preceding</a:t>
            </a:r>
            <a:r>
              <a:rPr lang="de-DE" altLang="de-DE" dirty="0" smtClean="0">
                <a:latin typeface="Arial" charset="0"/>
              </a:rPr>
              <a:t> </a:t>
            </a:r>
            <a:r>
              <a:rPr lang="de-DE" altLang="de-DE" dirty="0" err="1" smtClean="0">
                <a:latin typeface="Arial" charset="0"/>
              </a:rPr>
              <a:t>slide</a:t>
            </a:r>
            <a:r>
              <a:rPr lang="de-DE" altLang="de-DE" dirty="0" smtClean="0">
                <a:latin typeface="Arial" charset="0"/>
              </a:rPr>
              <a:t>.</a:t>
            </a:r>
          </a:p>
          <a:p>
            <a:pPr eaLnBrk="1" hangingPunct="1"/>
            <a:r>
              <a:rPr lang="de-DE" altLang="de-DE" dirty="0" smtClean="0">
                <a:latin typeface="Arial" charset="0"/>
              </a:rPr>
              <a:t>DIN EN 547-1/-2/3:2009 Safety of machinery - Human body measurements</a:t>
            </a:r>
          </a:p>
          <a:p>
            <a:pPr eaLnBrk="1" hangingPunct="1"/>
            <a:r>
              <a:rPr lang="de-DE" altLang="de-DE" dirty="0" smtClean="0">
                <a:latin typeface="Arial" charset="0"/>
              </a:rPr>
              <a:t>Part 1: Principles for </a:t>
            </a:r>
            <a:r>
              <a:rPr lang="de-DE" altLang="de-DE" dirty="0" err="1" smtClean="0">
                <a:latin typeface="Arial" charset="0"/>
              </a:rPr>
              <a:t>determining</a:t>
            </a:r>
            <a:r>
              <a:rPr lang="de-DE" altLang="de-DE" dirty="0" smtClean="0">
                <a:latin typeface="Arial" charset="0"/>
              </a:rPr>
              <a:t> the dimensions </a:t>
            </a:r>
            <a:r>
              <a:rPr lang="de-DE" altLang="de-DE" dirty="0" err="1" smtClean="0">
                <a:latin typeface="Arial" charset="0"/>
              </a:rPr>
              <a:t>required</a:t>
            </a:r>
            <a:r>
              <a:rPr lang="de-DE" altLang="de-DE" dirty="0" smtClean="0">
                <a:latin typeface="Arial" charset="0"/>
              </a:rPr>
              <a:t> for </a:t>
            </a:r>
            <a:r>
              <a:rPr lang="de-DE" altLang="de-DE" dirty="0" err="1" smtClean="0">
                <a:latin typeface="Arial" charset="0"/>
              </a:rPr>
              <a:t>openings</a:t>
            </a:r>
            <a:r>
              <a:rPr lang="de-DE" altLang="de-DE" dirty="0" smtClean="0">
                <a:latin typeface="Arial" charset="0"/>
              </a:rPr>
              <a:t> for </a:t>
            </a:r>
            <a:r>
              <a:rPr lang="de-DE" altLang="de-DE" dirty="0" err="1" smtClean="0">
                <a:latin typeface="Arial" charset="0"/>
              </a:rPr>
              <a:t>whole</a:t>
            </a:r>
            <a:r>
              <a:rPr lang="de-DE" altLang="de-DE" dirty="0" smtClean="0">
                <a:latin typeface="Arial" charset="0"/>
              </a:rPr>
              <a:t> body </a:t>
            </a:r>
            <a:r>
              <a:rPr lang="de-DE" altLang="de-DE" dirty="0" err="1" smtClean="0">
                <a:latin typeface="Arial" charset="0"/>
              </a:rPr>
              <a:t>access</a:t>
            </a:r>
            <a:r>
              <a:rPr lang="de-DE" altLang="de-DE" dirty="0" smtClean="0">
                <a:latin typeface="Arial" charset="0"/>
              </a:rPr>
              <a:t> into machinery </a:t>
            </a:r>
          </a:p>
          <a:p>
            <a:pPr eaLnBrk="1" hangingPunct="1"/>
            <a:r>
              <a:rPr lang="de-DE" altLang="de-DE" dirty="0" smtClean="0">
                <a:latin typeface="Arial" charset="0"/>
              </a:rPr>
              <a:t>Part 2: Principles for </a:t>
            </a:r>
            <a:r>
              <a:rPr lang="de-DE" altLang="de-DE" dirty="0" err="1" smtClean="0">
                <a:latin typeface="Arial" charset="0"/>
              </a:rPr>
              <a:t>determining</a:t>
            </a:r>
            <a:r>
              <a:rPr lang="de-DE" altLang="de-DE" dirty="0" smtClean="0">
                <a:latin typeface="Arial" charset="0"/>
              </a:rPr>
              <a:t> the dimensions </a:t>
            </a:r>
            <a:r>
              <a:rPr lang="de-DE" altLang="de-DE" dirty="0" err="1" smtClean="0">
                <a:latin typeface="Arial" charset="0"/>
              </a:rPr>
              <a:t>required</a:t>
            </a:r>
            <a:r>
              <a:rPr lang="de-DE" altLang="de-DE" dirty="0" smtClean="0">
                <a:latin typeface="Arial" charset="0"/>
              </a:rPr>
              <a:t> for </a:t>
            </a:r>
            <a:r>
              <a:rPr lang="de-DE" altLang="de-DE" dirty="0" err="1" smtClean="0">
                <a:latin typeface="Arial" charset="0"/>
              </a:rPr>
              <a:t>access</a:t>
            </a:r>
            <a:r>
              <a:rPr lang="de-DE" altLang="de-DE" dirty="0" smtClean="0">
                <a:latin typeface="Arial" charset="0"/>
              </a:rPr>
              <a:t> </a:t>
            </a:r>
            <a:r>
              <a:rPr lang="de-DE" altLang="de-DE" dirty="0" err="1" smtClean="0">
                <a:latin typeface="Arial" charset="0"/>
              </a:rPr>
              <a:t>openings</a:t>
            </a:r>
            <a:r>
              <a:rPr lang="de-DE" altLang="de-DE" dirty="0" smtClean="0">
                <a:latin typeface="Arial" charset="0"/>
              </a:rPr>
              <a:t> </a:t>
            </a:r>
          </a:p>
          <a:p>
            <a:pPr eaLnBrk="1" hangingPunct="1"/>
            <a:r>
              <a:rPr lang="de-DE" altLang="de-DE" dirty="0" smtClean="0">
                <a:latin typeface="Arial" charset="0"/>
              </a:rPr>
              <a:t>Part 3: </a:t>
            </a:r>
            <a:r>
              <a:rPr lang="de-DE" altLang="de-DE" dirty="0" err="1" smtClean="0">
                <a:latin typeface="Arial" charset="0"/>
              </a:rPr>
              <a:t>Anthropometric</a:t>
            </a:r>
            <a:r>
              <a:rPr lang="de-DE" altLang="de-DE" dirty="0" smtClean="0">
                <a:latin typeface="Arial" charset="0"/>
              </a:rPr>
              <a:t> </a:t>
            </a:r>
            <a:r>
              <a:rPr lang="de-DE" altLang="de-DE" dirty="0" err="1" smtClean="0">
                <a:latin typeface="Arial" charset="0"/>
              </a:rPr>
              <a:t>data</a:t>
            </a:r>
            <a:r>
              <a:rPr lang="de-DE" altLang="de-DE" dirty="0" smtClean="0">
                <a:latin typeface="Arial" charset="0"/>
              </a:rPr>
              <a:t> </a:t>
            </a:r>
          </a:p>
          <a:p>
            <a:pPr eaLnBrk="1" hangingPunct="1"/>
            <a:r>
              <a:rPr lang="de-DE" altLang="de-DE" dirty="0" smtClean="0">
                <a:latin typeface="Arial" charset="0"/>
              </a:rPr>
              <a:t>DIN EN 894-1:2009, Safety of machinery - Ergonomics requirements for the design of </a:t>
            </a:r>
            <a:r>
              <a:rPr lang="de-DE" altLang="de-DE" dirty="0" err="1" smtClean="0">
                <a:latin typeface="Arial" charset="0"/>
              </a:rPr>
              <a:t>displays</a:t>
            </a:r>
            <a:r>
              <a:rPr lang="de-DE" altLang="de-DE" dirty="0" smtClean="0">
                <a:latin typeface="Arial" charset="0"/>
              </a:rPr>
              <a:t> and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actuators</a:t>
            </a:r>
            <a:r>
              <a:rPr lang="de-DE" altLang="de-DE" dirty="0" smtClean="0">
                <a:latin typeface="Arial" charset="0"/>
              </a:rPr>
              <a:t> - Part 1: General principles for human </a:t>
            </a:r>
            <a:r>
              <a:rPr lang="de-DE" altLang="de-DE" dirty="0" err="1" smtClean="0">
                <a:latin typeface="Arial" charset="0"/>
              </a:rPr>
              <a:t>interactions</a:t>
            </a:r>
            <a:r>
              <a:rPr lang="de-DE" altLang="de-DE" dirty="0" smtClean="0">
                <a:latin typeface="Arial" charset="0"/>
              </a:rPr>
              <a:t> with </a:t>
            </a:r>
            <a:r>
              <a:rPr lang="de-DE" altLang="de-DE" dirty="0" err="1" smtClean="0">
                <a:latin typeface="Arial" charset="0"/>
              </a:rPr>
              <a:t>displays</a:t>
            </a:r>
            <a:r>
              <a:rPr lang="de-DE" altLang="de-DE" dirty="0" smtClean="0">
                <a:latin typeface="Arial" charset="0"/>
              </a:rPr>
              <a:t> and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actuators</a:t>
            </a:r>
            <a:r>
              <a:rPr lang="de-DE" altLang="de-DE" dirty="0" smtClean="0">
                <a:latin typeface="Arial" charset="0"/>
              </a:rPr>
              <a:t> </a:t>
            </a:r>
          </a:p>
          <a:p>
            <a:pPr eaLnBrk="1" hangingPunct="1"/>
            <a:r>
              <a:rPr lang="de-DE" altLang="de-DE" dirty="0" smtClean="0">
                <a:latin typeface="Arial" charset="0"/>
              </a:rPr>
              <a:t>DIN EN 894-2:2009, Safety of machinery - Ergonomics requirements for the design of </a:t>
            </a:r>
            <a:r>
              <a:rPr lang="de-DE" altLang="de-DE" dirty="0" err="1" smtClean="0">
                <a:latin typeface="Arial" charset="0"/>
              </a:rPr>
              <a:t>displays</a:t>
            </a:r>
            <a:r>
              <a:rPr lang="de-DE" altLang="de-DE" dirty="0" smtClean="0">
                <a:latin typeface="Arial" charset="0"/>
              </a:rPr>
              <a:t> and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actuators</a:t>
            </a:r>
            <a:r>
              <a:rPr lang="de-DE" altLang="de-DE" dirty="0" smtClean="0">
                <a:latin typeface="Arial" charset="0"/>
              </a:rPr>
              <a:t> - Part 2: Displays </a:t>
            </a:r>
          </a:p>
          <a:p>
            <a:pPr eaLnBrk="1" hangingPunct="1"/>
            <a:endParaRPr lang="de-DE" altLang="de-DE" dirty="0" smtClean="0">
              <a:latin typeface="Arial" charset="0"/>
            </a:endParaRP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39</a:t>
            </a:fld>
            <a:endParaRPr lang="de-DE" altLang="de-DE"/>
          </a:p>
        </p:txBody>
      </p:sp>
    </p:spTree>
    <p:extLst>
      <p:ext uri="{BB962C8B-B14F-4D97-AF65-F5344CB8AC3E}">
        <p14:creationId xmlns:p14="http://schemas.microsoft.com/office/powerpoint/2010/main" val="1880400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40</a:t>
            </a:fld>
            <a:endParaRPr lang="de-DE" altLang="de-DE"/>
          </a:p>
        </p:txBody>
      </p:sp>
    </p:spTree>
    <p:extLst>
      <p:ext uri="{BB962C8B-B14F-4D97-AF65-F5344CB8AC3E}">
        <p14:creationId xmlns:p14="http://schemas.microsoft.com/office/powerpoint/2010/main" val="3227372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41</a:t>
            </a:fld>
            <a:endParaRPr lang="de-DE" altLang="de-DE"/>
          </a:p>
        </p:txBody>
      </p:sp>
    </p:spTree>
    <p:extLst>
      <p:ext uri="{BB962C8B-B14F-4D97-AF65-F5344CB8AC3E}">
        <p14:creationId xmlns:p14="http://schemas.microsoft.com/office/powerpoint/2010/main" val="423760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90000"/>
              </a:lnSpc>
            </a:pPr>
            <a:r>
              <a:rPr lang="de-DE" altLang="de-DE" sz="1200" dirty="0" smtClean="0">
                <a:latin typeface="Arial" charset="0"/>
              </a:rPr>
              <a:t>The </a:t>
            </a:r>
            <a:r>
              <a:rPr lang="de-DE" altLang="de-DE" sz="1200" dirty="0" err="1" smtClean="0">
                <a:latin typeface="Arial" charset="0"/>
              </a:rPr>
              <a:t>ergonomic</a:t>
            </a:r>
            <a:r>
              <a:rPr lang="de-DE" altLang="de-DE" sz="1200" dirty="0" smtClean="0">
                <a:latin typeface="Arial" charset="0"/>
              </a:rPr>
              <a:t> stress/</a:t>
            </a:r>
            <a:r>
              <a:rPr lang="de-DE" altLang="de-DE" sz="1200" dirty="0" err="1" smtClean="0">
                <a:latin typeface="Arial" charset="0"/>
              </a:rPr>
              <a:t>strain</a:t>
            </a:r>
            <a:r>
              <a:rPr lang="de-DE" altLang="de-DE" sz="1200" dirty="0" smtClean="0">
                <a:latin typeface="Arial" charset="0"/>
              </a:rPr>
              <a:t> </a:t>
            </a:r>
            <a:r>
              <a:rPr lang="de-DE" altLang="de-DE" sz="1200" dirty="0" err="1" smtClean="0">
                <a:latin typeface="Arial" charset="0"/>
              </a:rPr>
              <a:t>model</a:t>
            </a:r>
            <a:r>
              <a:rPr lang="de-DE" altLang="de-DE" sz="1200" dirty="0" smtClean="0">
                <a:latin typeface="Arial" charset="0"/>
              </a:rPr>
              <a:t> </a:t>
            </a:r>
            <a:r>
              <a:rPr lang="de-DE" altLang="de-DE" sz="1200" dirty="0" err="1" smtClean="0">
                <a:latin typeface="Arial" charset="0"/>
              </a:rPr>
              <a:t>is</a:t>
            </a:r>
            <a:r>
              <a:rPr lang="de-DE" altLang="de-DE" sz="1200" dirty="0" smtClean="0">
                <a:latin typeface="Arial" charset="0"/>
              </a:rPr>
              <a:t> a fundamental </a:t>
            </a:r>
            <a:r>
              <a:rPr lang="de-DE" altLang="de-DE" sz="1200" dirty="0" err="1" smtClean="0">
                <a:latin typeface="Arial" charset="0"/>
              </a:rPr>
              <a:t>concept</a:t>
            </a:r>
            <a:r>
              <a:rPr lang="de-DE" altLang="de-DE" sz="1200" dirty="0" smtClean="0">
                <a:latin typeface="Arial" charset="0"/>
              </a:rPr>
              <a:t> </a:t>
            </a:r>
            <a:r>
              <a:rPr lang="de-DE" altLang="de-DE" sz="1200" dirty="0" err="1" smtClean="0">
                <a:latin typeface="Arial" charset="0"/>
              </a:rPr>
              <a:t>explaining</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effect</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upon </a:t>
            </a:r>
            <a:r>
              <a:rPr lang="de-DE" altLang="de-DE" sz="1200" dirty="0" err="1" smtClean="0">
                <a:latin typeface="Arial" charset="0"/>
              </a:rPr>
              <a:t>the</a:t>
            </a:r>
            <a:r>
              <a:rPr lang="de-DE" altLang="de-DE" sz="1200" dirty="0" smtClean="0">
                <a:latin typeface="Arial" charset="0"/>
              </a:rPr>
              <a:t> human </a:t>
            </a:r>
            <a:r>
              <a:rPr lang="de-DE" altLang="de-DE" sz="1200" dirty="0" err="1" smtClean="0">
                <a:latin typeface="Arial" charset="0"/>
              </a:rPr>
              <a:t>being</a:t>
            </a:r>
            <a:r>
              <a:rPr lang="de-DE" altLang="de-DE" sz="1200" dirty="0" smtClean="0">
                <a:latin typeface="Arial" charset="0"/>
              </a:rPr>
              <a:t>.</a:t>
            </a:r>
          </a:p>
          <a:p>
            <a:pPr>
              <a:lnSpc>
                <a:spcPct val="90000"/>
              </a:lnSpc>
            </a:pPr>
            <a:r>
              <a:rPr lang="de-DE" altLang="de-DE" sz="1200" dirty="0" err="1" smtClean="0">
                <a:latin typeface="Arial" charset="0"/>
              </a:rPr>
              <a:t>It</a:t>
            </a:r>
            <a:r>
              <a:rPr lang="de-DE" altLang="de-DE" sz="1200" dirty="0" smtClean="0">
                <a:latin typeface="Arial" charset="0"/>
              </a:rPr>
              <a:t> </a:t>
            </a:r>
            <a:r>
              <a:rPr lang="de-DE" altLang="de-DE" sz="1200" dirty="0" err="1" smtClean="0">
                <a:latin typeface="Arial" charset="0"/>
              </a:rPr>
              <a:t>begins</a:t>
            </a:r>
            <a:r>
              <a:rPr lang="de-DE" altLang="de-DE" sz="1200" dirty="0" smtClean="0">
                <a:latin typeface="Arial" charset="0"/>
              </a:rPr>
              <a:t> </a:t>
            </a:r>
            <a:r>
              <a:rPr lang="de-DE" altLang="de-DE" sz="1200" dirty="0" err="1" smtClean="0">
                <a:latin typeface="Arial" charset="0"/>
              </a:rPr>
              <a:t>with</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concept</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stress.</a:t>
            </a:r>
          </a:p>
          <a:p>
            <a:pPr>
              <a:lnSpc>
                <a:spcPct val="90000"/>
              </a:lnSpc>
            </a:pPr>
            <a:r>
              <a:rPr lang="de-DE" altLang="de-DE" sz="1200" dirty="0" smtClean="0">
                <a:latin typeface="Arial" charset="0"/>
              </a:rPr>
              <a:t>Stress </a:t>
            </a:r>
            <a:r>
              <a:rPr lang="de-DE" altLang="de-DE" sz="1200" dirty="0" err="1" smtClean="0">
                <a:latin typeface="Arial" charset="0"/>
              </a:rPr>
              <a:t>encompasses</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requirements</a:t>
            </a:r>
            <a:r>
              <a:rPr lang="de-DE" altLang="de-DE" sz="1200" dirty="0" smtClean="0">
                <a:latin typeface="Arial" charset="0"/>
              </a:rPr>
              <a:t> </a:t>
            </a:r>
            <a:r>
              <a:rPr lang="de-DE" altLang="de-DE" sz="1200" dirty="0" err="1" smtClean="0">
                <a:latin typeface="Arial" charset="0"/>
              </a:rPr>
              <a:t>deriving</a:t>
            </a:r>
            <a:r>
              <a:rPr lang="de-DE" altLang="de-DE" sz="1200" dirty="0" smtClean="0">
                <a:latin typeface="Arial" charset="0"/>
              </a:rPr>
              <a:t> </a:t>
            </a:r>
            <a:r>
              <a:rPr lang="de-DE" altLang="de-DE" sz="1200" dirty="0" err="1" smtClean="0">
                <a:latin typeface="Arial" charset="0"/>
              </a:rPr>
              <a:t>from</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The </a:t>
            </a:r>
            <a:r>
              <a:rPr lang="de-DE" altLang="de-DE" sz="1200" dirty="0" err="1" smtClean="0">
                <a:latin typeface="Arial" charset="0"/>
              </a:rPr>
              <a:t>work</a:t>
            </a:r>
            <a:r>
              <a:rPr lang="de-DE" altLang="de-DE" sz="1200" dirty="0" smtClean="0">
                <a:latin typeface="Arial" charset="0"/>
              </a:rPr>
              <a:t> </a:t>
            </a:r>
            <a:r>
              <a:rPr lang="de-DE" altLang="de-DE" sz="1200" dirty="0" err="1" smtClean="0">
                <a:latin typeface="Arial" charset="0"/>
              </a:rPr>
              <a:t>task</a:t>
            </a:r>
            <a:r>
              <a:rPr lang="de-DE" altLang="de-DE" sz="1200" dirty="0" smtClean="0">
                <a:latin typeface="Arial" charset="0"/>
              </a:rPr>
              <a:t> </a:t>
            </a:r>
            <a:r>
              <a:rPr lang="de-DE" altLang="de-DE" sz="1200" dirty="0" err="1" smtClean="0">
                <a:latin typeface="Arial" charset="0"/>
              </a:rPr>
              <a:t>and</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scope</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impacts</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technology</a:t>
            </a:r>
            <a:r>
              <a:rPr lang="de-DE" altLang="de-DE" sz="1200" dirty="0" smtClean="0">
                <a:latin typeface="Arial" charset="0"/>
              </a:rPr>
              <a:t>, </a:t>
            </a:r>
            <a:r>
              <a:rPr lang="de-DE" altLang="de-DE" sz="1200" dirty="0" err="1" smtClean="0">
                <a:latin typeface="Arial" charset="0"/>
              </a:rPr>
              <a:t>for</a:t>
            </a:r>
            <a:r>
              <a:rPr lang="de-DE" altLang="de-DE" sz="1200" dirty="0" smtClean="0">
                <a:latin typeface="Arial" charset="0"/>
              </a:rPr>
              <a:t> </a:t>
            </a:r>
            <a:r>
              <a:rPr lang="de-DE" altLang="de-DE" sz="1200" dirty="0" err="1" smtClean="0">
                <a:latin typeface="Arial" charset="0"/>
              </a:rPr>
              <a:t>example</a:t>
            </a:r>
            <a:r>
              <a:rPr lang="de-DE" altLang="de-DE" sz="1200" dirty="0" smtClean="0">
                <a:latin typeface="Arial" charset="0"/>
              </a:rPr>
              <a:t> </a:t>
            </a:r>
            <a:r>
              <a:rPr lang="de-DE" altLang="de-DE" sz="1200" dirty="0" err="1" smtClean="0">
                <a:latin typeface="Arial" charset="0"/>
              </a:rPr>
              <a:t>as</a:t>
            </a:r>
            <a:r>
              <a:rPr lang="de-DE" altLang="de-DE" sz="1200" dirty="0" smtClean="0">
                <a:latin typeface="Arial" charset="0"/>
              </a:rPr>
              <a:t> a </a:t>
            </a:r>
            <a:r>
              <a:rPr lang="de-DE" altLang="de-DE" sz="1200" dirty="0" err="1" smtClean="0">
                <a:latin typeface="Arial" charset="0"/>
              </a:rPr>
              <a:t>result</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one-sided</a:t>
            </a:r>
            <a:r>
              <a:rPr lang="de-DE" altLang="de-DE" sz="1200" dirty="0" smtClean="0">
                <a:latin typeface="Arial" charset="0"/>
              </a:rPr>
              <a:t> stress,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working</a:t>
            </a:r>
            <a:r>
              <a:rPr lang="de-DE" altLang="de-DE" sz="1200" dirty="0" smtClean="0">
                <a:latin typeface="Arial" charset="0"/>
              </a:rPr>
              <a:t> </a:t>
            </a:r>
            <a:r>
              <a:rPr lang="de-DE" altLang="de-DE" sz="1200" dirty="0" err="1" smtClean="0">
                <a:latin typeface="Arial" charset="0"/>
              </a:rPr>
              <a:t>environment</a:t>
            </a:r>
            <a:r>
              <a:rPr lang="de-DE" altLang="de-DE" sz="1200" dirty="0" smtClean="0">
                <a:latin typeface="Arial" charset="0"/>
              </a:rPr>
              <a:t>, </a:t>
            </a:r>
            <a:r>
              <a:rPr lang="de-DE" altLang="de-DE" sz="1200" dirty="0" err="1" smtClean="0">
                <a:latin typeface="Arial" charset="0"/>
              </a:rPr>
              <a:t>for</a:t>
            </a:r>
            <a:r>
              <a:rPr lang="de-DE" altLang="de-DE" sz="1200" dirty="0" smtClean="0">
                <a:latin typeface="Arial" charset="0"/>
              </a:rPr>
              <a:t> </a:t>
            </a:r>
            <a:r>
              <a:rPr lang="de-DE" altLang="de-DE" sz="1200" dirty="0" err="1" smtClean="0">
                <a:latin typeface="Arial" charset="0"/>
              </a:rPr>
              <a:t>example</a:t>
            </a:r>
            <a:r>
              <a:rPr lang="de-DE" altLang="de-DE" sz="1200" dirty="0" smtClean="0">
                <a:latin typeface="Arial" charset="0"/>
              </a:rPr>
              <a:t> </a:t>
            </a:r>
            <a:r>
              <a:rPr lang="de-DE" altLang="de-DE" sz="1200" dirty="0" err="1" smtClean="0">
                <a:latin typeface="Arial" charset="0"/>
              </a:rPr>
              <a:t>owing</a:t>
            </a:r>
            <a:r>
              <a:rPr lang="de-DE" altLang="de-DE" sz="1200" dirty="0" smtClean="0">
                <a:latin typeface="Arial" charset="0"/>
              </a:rPr>
              <a:t> </a:t>
            </a:r>
            <a:r>
              <a:rPr lang="de-DE" altLang="de-DE" sz="1200" dirty="0" err="1" smtClean="0">
                <a:latin typeface="Arial" charset="0"/>
              </a:rPr>
              <a:t>to</a:t>
            </a:r>
            <a:r>
              <a:rPr lang="de-DE" altLang="de-DE" sz="1200" dirty="0" smtClean="0">
                <a:latin typeface="Arial" charset="0"/>
              </a:rPr>
              <a:t> </a:t>
            </a:r>
            <a:r>
              <a:rPr lang="de-DE" altLang="de-DE" sz="1200" dirty="0" err="1" smtClean="0">
                <a:latin typeface="Arial" charset="0"/>
              </a:rPr>
              <a:t>noise</a:t>
            </a:r>
            <a:r>
              <a:rPr lang="de-DE" altLang="de-DE" sz="1200" dirty="0" smtClean="0">
                <a:latin typeface="Arial" charset="0"/>
              </a:rPr>
              <a:t>, </a:t>
            </a:r>
            <a:r>
              <a:rPr lang="de-DE" altLang="de-DE" sz="1200" dirty="0" err="1" smtClean="0">
                <a:latin typeface="Arial" charset="0"/>
              </a:rPr>
              <a:t>and</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a:t>
            </a:r>
            <a:r>
              <a:rPr lang="de-DE" altLang="de-DE" sz="1200" dirty="0" err="1" smtClean="0">
                <a:latin typeface="Arial" charset="0"/>
              </a:rPr>
              <a:t>organization</a:t>
            </a:r>
            <a:r>
              <a:rPr lang="de-DE" altLang="de-DE" sz="1200" dirty="0" smtClean="0">
                <a:latin typeface="Arial" charset="0"/>
              </a:rPr>
              <a:t>, </a:t>
            </a:r>
            <a:r>
              <a:rPr lang="de-DE" altLang="de-DE" sz="1200" dirty="0" err="1" smtClean="0">
                <a:latin typeface="Arial" charset="0"/>
              </a:rPr>
              <a:t>with</a:t>
            </a:r>
            <a:r>
              <a:rPr lang="de-DE" altLang="de-DE" sz="1200" dirty="0" smtClean="0">
                <a:latin typeface="Arial" charset="0"/>
              </a:rPr>
              <a:t> </a:t>
            </a:r>
            <a:r>
              <a:rPr lang="de-DE" altLang="de-DE" sz="1200" dirty="0" err="1" smtClean="0">
                <a:latin typeface="Arial" charset="0"/>
              </a:rPr>
              <a:t>issues</a:t>
            </a:r>
            <a:r>
              <a:rPr lang="de-DE" altLang="de-DE" sz="1200" dirty="0" smtClean="0">
                <a:latin typeface="Arial" charset="0"/>
              </a:rPr>
              <a:t> </a:t>
            </a:r>
            <a:r>
              <a:rPr lang="de-DE" altLang="de-DE" sz="1200" dirty="0" err="1" smtClean="0">
                <a:latin typeface="Arial" charset="0"/>
              </a:rPr>
              <a:t>concerning</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start</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a:t>
            </a:r>
            <a:r>
              <a:rPr lang="de-DE" altLang="de-DE" sz="1200" dirty="0" err="1" smtClean="0">
                <a:latin typeface="Arial" charset="0"/>
              </a:rPr>
              <a:t>its</a:t>
            </a:r>
            <a:r>
              <a:rPr lang="de-DE" altLang="de-DE" sz="1200" dirty="0" smtClean="0">
                <a:latin typeface="Arial" charset="0"/>
              </a:rPr>
              <a:t> </a:t>
            </a:r>
            <a:r>
              <a:rPr lang="de-DE" altLang="de-DE" sz="1200" dirty="0" err="1" smtClean="0">
                <a:latin typeface="Arial" charset="0"/>
              </a:rPr>
              <a:t>duration</a:t>
            </a:r>
            <a:r>
              <a:rPr lang="de-DE" altLang="de-DE" sz="1200" dirty="0" smtClean="0">
                <a:latin typeface="Arial" charset="0"/>
              </a:rPr>
              <a:t>, etc., </a:t>
            </a:r>
            <a:r>
              <a:rPr lang="de-DE" altLang="de-DE" sz="1200" dirty="0" err="1" smtClean="0">
                <a:latin typeface="Arial" charset="0"/>
              </a:rPr>
              <a:t>have</a:t>
            </a:r>
            <a:r>
              <a:rPr lang="de-DE" altLang="de-DE" sz="1200" dirty="0" smtClean="0">
                <a:latin typeface="Arial" charset="0"/>
              </a:rPr>
              <a:t> an </a:t>
            </a:r>
            <a:r>
              <a:rPr lang="de-DE" altLang="de-DE" sz="1200" dirty="0" err="1" smtClean="0">
                <a:latin typeface="Arial" charset="0"/>
              </a:rPr>
              <a:t>impact</a:t>
            </a:r>
            <a:r>
              <a:rPr lang="de-DE" altLang="de-DE" sz="1200" dirty="0" smtClean="0">
                <a:latin typeface="Arial" charset="0"/>
              </a:rPr>
              <a:t> upon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worker</a:t>
            </a:r>
            <a:r>
              <a:rPr lang="de-DE" altLang="de-DE" sz="1200" dirty="0" smtClean="0">
                <a:latin typeface="Arial" charset="0"/>
              </a:rPr>
              <a:t>. Note: </a:t>
            </a:r>
            <a:r>
              <a:rPr lang="de-DE" altLang="de-DE" sz="1200" dirty="0" err="1" smtClean="0">
                <a:latin typeface="Arial" charset="0"/>
              </a:rPr>
              <a:t>the</a:t>
            </a:r>
            <a:r>
              <a:rPr lang="de-DE" altLang="de-DE" sz="1200" dirty="0" smtClean="0">
                <a:latin typeface="Arial" charset="0"/>
              </a:rPr>
              <a:t> stress </a:t>
            </a:r>
            <a:r>
              <a:rPr lang="de-DE" altLang="de-DE" sz="1200" dirty="0" err="1" smtClean="0">
                <a:latin typeface="Arial" charset="0"/>
              </a:rPr>
              <a:t>for</a:t>
            </a:r>
            <a:r>
              <a:rPr lang="de-DE" altLang="de-DE" sz="1200" dirty="0" smtClean="0">
                <a:latin typeface="Arial" charset="0"/>
              </a:rPr>
              <a:t> a </a:t>
            </a:r>
            <a:r>
              <a:rPr lang="de-DE" altLang="de-DE" sz="1200" dirty="0" err="1" smtClean="0">
                <a:latin typeface="Arial" charset="0"/>
              </a:rPr>
              <a:t>given</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a:t>
            </a:r>
            <a:r>
              <a:rPr lang="de-DE" altLang="de-DE" sz="1200" dirty="0" err="1" smtClean="0">
                <a:latin typeface="Arial" charset="0"/>
              </a:rPr>
              <a:t>task</a:t>
            </a:r>
            <a:r>
              <a:rPr lang="de-DE" altLang="de-DE" sz="1200" dirty="0" smtClean="0">
                <a:latin typeface="Arial" charset="0"/>
              </a:rPr>
              <a:t> </a:t>
            </a:r>
            <a:r>
              <a:rPr lang="de-DE" altLang="de-DE" sz="1200" dirty="0" err="1" smtClean="0">
                <a:latin typeface="Arial" charset="0"/>
              </a:rPr>
              <a:t>is</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same </a:t>
            </a:r>
            <a:r>
              <a:rPr lang="de-DE" altLang="de-DE" sz="1200" dirty="0" err="1" smtClean="0">
                <a:latin typeface="Arial" charset="0"/>
              </a:rPr>
              <a:t>for</a:t>
            </a:r>
            <a:r>
              <a:rPr lang="de-DE" altLang="de-DE" sz="1200" dirty="0" smtClean="0">
                <a:latin typeface="Arial" charset="0"/>
              </a:rPr>
              <a:t> all </a:t>
            </a:r>
            <a:r>
              <a:rPr lang="de-DE" altLang="de-DE" sz="1200" dirty="0" err="1" smtClean="0">
                <a:latin typeface="Arial" charset="0"/>
              </a:rPr>
              <a:t>workers</a:t>
            </a:r>
            <a:r>
              <a:rPr lang="de-DE" altLang="de-DE" sz="1200" dirty="0" smtClean="0">
                <a:latin typeface="Arial" charset="0"/>
              </a:rPr>
              <a:t> </a:t>
            </a:r>
            <a:r>
              <a:rPr lang="de-DE" altLang="de-DE" sz="1200" dirty="0" err="1" smtClean="0">
                <a:latin typeface="Arial" charset="0"/>
              </a:rPr>
              <a:t>concerned</a:t>
            </a:r>
            <a:r>
              <a:rPr lang="de-DE" altLang="de-DE" sz="1200" dirty="0" smtClean="0">
                <a:latin typeface="Arial" charset="0"/>
              </a:rPr>
              <a:t>.</a:t>
            </a:r>
          </a:p>
          <a:p>
            <a:pPr>
              <a:lnSpc>
                <a:spcPct val="90000"/>
              </a:lnSpc>
            </a:pPr>
            <a:r>
              <a:rPr lang="de-DE" altLang="de-DE" sz="1200" dirty="0" smtClean="0">
                <a:latin typeface="Arial" charset="0"/>
              </a:rPr>
              <a:t>The </a:t>
            </a:r>
            <a:r>
              <a:rPr lang="de-DE" altLang="de-DE" sz="1200" dirty="0" err="1" smtClean="0">
                <a:latin typeface="Arial" charset="0"/>
              </a:rPr>
              <a:t>worker</a:t>
            </a:r>
            <a:r>
              <a:rPr lang="de-DE" altLang="de-DE" sz="1200" dirty="0" smtClean="0">
                <a:latin typeface="Arial" charset="0"/>
              </a:rPr>
              <a:t> </a:t>
            </a:r>
            <a:r>
              <a:rPr lang="de-DE" altLang="de-DE" sz="1200" dirty="0" err="1" smtClean="0">
                <a:latin typeface="Arial" charset="0"/>
              </a:rPr>
              <a:t>counters</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stress </a:t>
            </a:r>
            <a:r>
              <a:rPr lang="de-DE" altLang="de-DE" sz="1200" dirty="0" err="1" smtClean="0">
                <a:latin typeface="Arial" charset="0"/>
              </a:rPr>
              <a:t>with</a:t>
            </a:r>
            <a:r>
              <a:rPr lang="de-DE" altLang="de-DE" sz="1200" dirty="0" smtClean="0">
                <a:latin typeface="Arial" charset="0"/>
              </a:rPr>
              <a:t> </a:t>
            </a:r>
            <a:r>
              <a:rPr lang="de-DE" altLang="de-DE" sz="1200" dirty="0" err="1" smtClean="0">
                <a:latin typeface="Arial" charset="0"/>
              </a:rPr>
              <a:t>his</a:t>
            </a:r>
            <a:r>
              <a:rPr lang="de-DE" altLang="de-DE" sz="1200" dirty="0" smtClean="0">
                <a:latin typeface="Arial" charset="0"/>
              </a:rPr>
              <a:t> </a:t>
            </a:r>
            <a:r>
              <a:rPr lang="de-DE" altLang="de-DE" sz="1200" dirty="0" err="1" smtClean="0">
                <a:latin typeface="Arial" charset="0"/>
              </a:rPr>
              <a:t>or</a:t>
            </a:r>
            <a:r>
              <a:rPr lang="de-DE" altLang="de-DE" sz="1200" dirty="0" smtClean="0">
                <a:latin typeface="Arial" charset="0"/>
              </a:rPr>
              <a:t> her personal </a:t>
            </a:r>
            <a:r>
              <a:rPr lang="de-DE" altLang="de-DE" sz="1200" dirty="0" err="1" smtClean="0">
                <a:latin typeface="Arial" charset="0"/>
              </a:rPr>
              <a:t>performance</a:t>
            </a:r>
            <a:r>
              <a:rPr lang="de-DE" altLang="de-DE" sz="1200" dirty="0" smtClean="0">
                <a:latin typeface="Arial" charset="0"/>
              </a:rPr>
              <a:t>.</a:t>
            </a:r>
          </a:p>
          <a:p>
            <a:pPr>
              <a:lnSpc>
                <a:spcPct val="90000"/>
              </a:lnSpc>
            </a:pPr>
            <a:r>
              <a:rPr lang="de-DE" altLang="de-DE" sz="1200" dirty="0" smtClean="0">
                <a:latin typeface="Arial" charset="0"/>
              </a:rPr>
              <a:t>The </a:t>
            </a:r>
            <a:r>
              <a:rPr lang="de-DE" altLang="de-DE" sz="1200" dirty="0" err="1" smtClean="0">
                <a:latin typeface="Arial" charset="0"/>
              </a:rPr>
              <a:t>performance</a:t>
            </a:r>
            <a:r>
              <a:rPr lang="de-DE" altLang="de-DE" sz="1200" dirty="0" smtClean="0">
                <a:latin typeface="Arial" charset="0"/>
              </a:rPr>
              <a:t> </a:t>
            </a:r>
            <a:r>
              <a:rPr lang="de-DE" altLang="de-DE" sz="1200" dirty="0" err="1" smtClean="0">
                <a:latin typeface="Arial" charset="0"/>
              </a:rPr>
              <a:t>is</a:t>
            </a:r>
            <a:r>
              <a:rPr lang="de-DE" altLang="de-DE" sz="1200" dirty="0" smtClean="0">
                <a:latin typeface="Arial" charset="0"/>
              </a:rPr>
              <a:t> </a:t>
            </a:r>
            <a:r>
              <a:rPr lang="de-DE" altLang="de-DE" sz="1200" dirty="0" err="1" smtClean="0">
                <a:latin typeface="Arial" charset="0"/>
              </a:rPr>
              <a:t>what</a:t>
            </a:r>
            <a:r>
              <a:rPr lang="de-DE" altLang="de-DE" sz="1200" dirty="0" smtClean="0">
                <a:latin typeface="Arial" charset="0"/>
              </a:rPr>
              <a:t> </a:t>
            </a:r>
            <a:r>
              <a:rPr lang="de-DE" altLang="de-DE" sz="1200" dirty="0" err="1" smtClean="0">
                <a:latin typeface="Arial" charset="0"/>
              </a:rPr>
              <a:t>each</a:t>
            </a:r>
            <a:r>
              <a:rPr lang="de-DE" altLang="de-DE" sz="1200" dirty="0" smtClean="0">
                <a:latin typeface="Arial" charset="0"/>
              </a:rPr>
              <a:t> </a:t>
            </a:r>
            <a:r>
              <a:rPr lang="de-DE" altLang="de-DE" sz="1200" dirty="0" err="1" smtClean="0">
                <a:latin typeface="Arial" charset="0"/>
              </a:rPr>
              <a:t>worker</a:t>
            </a:r>
            <a:r>
              <a:rPr lang="de-DE" altLang="de-DE" sz="1200" dirty="0" smtClean="0">
                <a:latin typeface="Arial" charset="0"/>
              </a:rPr>
              <a:t> </a:t>
            </a:r>
            <a:r>
              <a:rPr lang="de-DE" altLang="de-DE" sz="1200" dirty="0" err="1" smtClean="0">
                <a:latin typeface="Arial" charset="0"/>
              </a:rPr>
              <a:t>is</a:t>
            </a:r>
            <a:r>
              <a:rPr lang="de-DE" altLang="de-DE" sz="1200" dirty="0" smtClean="0">
                <a:latin typeface="Arial" charset="0"/>
              </a:rPr>
              <a:t> </a:t>
            </a:r>
            <a:r>
              <a:rPr lang="de-DE" altLang="de-DE" sz="1200" dirty="0" err="1" smtClean="0">
                <a:latin typeface="Arial" charset="0"/>
              </a:rPr>
              <a:t>able</a:t>
            </a:r>
            <a:r>
              <a:rPr lang="de-DE" altLang="de-DE" sz="1200" dirty="0" smtClean="0">
                <a:latin typeface="Arial" charset="0"/>
              </a:rPr>
              <a:t> </a:t>
            </a:r>
            <a:r>
              <a:rPr lang="de-DE" altLang="de-DE" sz="1200" dirty="0" err="1" smtClean="0">
                <a:latin typeface="Arial" charset="0"/>
              </a:rPr>
              <a:t>to</a:t>
            </a:r>
            <a:r>
              <a:rPr lang="de-DE" altLang="de-DE" sz="1200" dirty="0" smtClean="0">
                <a:latin typeface="Arial" charset="0"/>
              </a:rPr>
              <a:t> </a:t>
            </a:r>
            <a:r>
              <a:rPr lang="de-DE" altLang="de-DE" sz="1200" dirty="0" err="1" smtClean="0">
                <a:latin typeface="Arial" charset="0"/>
              </a:rPr>
              <a:t>present</a:t>
            </a:r>
            <a:r>
              <a:rPr lang="de-DE" altLang="de-DE" sz="1200" dirty="0" smtClean="0">
                <a:latin typeface="Arial" charset="0"/>
              </a:rPr>
              <a:t> </a:t>
            </a:r>
            <a:r>
              <a:rPr lang="de-DE" altLang="de-DE" sz="1200" dirty="0" err="1" smtClean="0">
                <a:latin typeface="Arial" charset="0"/>
              </a:rPr>
              <a:t>to</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stress, </a:t>
            </a:r>
            <a:r>
              <a:rPr lang="de-DE" altLang="de-DE" sz="1200" dirty="0" err="1" smtClean="0">
                <a:latin typeface="Arial" charset="0"/>
              </a:rPr>
              <a:t>which</a:t>
            </a:r>
            <a:r>
              <a:rPr lang="de-DE" altLang="de-DE" sz="1200" dirty="0" smtClean="0">
                <a:latin typeface="Arial" charset="0"/>
              </a:rPr>
              <a:t>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be</a:t>
            </a:r>
            <a:r>
              <a:rPr lang="de-DE" altLang="de-DE" sz="1200" dirty="0" smtClean="0">
                <a:latin typeface="Arial" charset="0"/>
              </a:rPr>
              <a:t> </a:t>
            </a:r>
            <a:r>
              <a:rPr lang="de-DE" altLang="de-DE" sz="1200" dirty="0" err="1" smtClean="0">
                <a:latin typeface="Arial" charset="0"/>
              </a:rPr>
              <a:t>predominantly</a:t>
            </a:r>
            <a:r>
              <a:rPr lang="de-DE" altLang="de-DE" sz="1200" dirty="0" smtClean="0">
                <a:latin typeface="Arial" charset="0"/>
              </a:rPr>
              <a:t> </a:t>
            </a:r>
            <a:r>
              <a:rPr lang="de-DE" altLang="de-DE" sz="1200" dirty="0" err="1" smtClean="0">
                <a:latin typeface="Arial" charset="0"/>
              </a:rPr>
              <a:t>physical</a:t>
            </a:r>
            <a:r>
              <a:rPr lang="de-DE" altLang="de-DE" sz="1200" dirty="0" smtClean="0">
                <a:latin typeface="Arial" charset="0"/>
              </a:rPr>
              <a:t> </a:t>
            </a:r>
            <a:r>
              <a:rPr lang="de-DE" altLang="de-DE" sz="1200" dirty="0" err="1" smtClean="0">
                <a:latin typeface="Arial" charset="0"/>
              </a:rPr>
              <a:t>or</a:t>
            </a:r>
            <a:r>
              <a:rPr lang="de-DE" altLang="de-DE" sz="1200" dirty="0" smtClean="0">
                <a:latin typeface="Arial" charset="0"/>
              </a:rPr>
              <a:t> mental. This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for</a:t>
            </a:r>
            <a:r>
              <a:rPr lang="de-DE" altLang="de-DE" sz="1200" dirty="0" smtClean="0">
                <a:latin typeface="Arial" charset="0"/>
              </a:rPr>
              <a:t> </a:t>
            </a:r>
            <a:r>
              <a:rPr lang="de-DE" altLang="de-DE" sz="1200" dirty="0" err="1" smtClean="0">
                <a:latin typeface="Arial" charset="0"/>
              </a:rPr>
              <a:t>example</a:t>
            </a:r>
            <a:r>
              <a:rPr lang="de-DE" altLang="de-DE" sz="1200" dirty="0" smtClean="0">
                <a:latin typeface="Arial" charset="0"/>
              </a:rPr>
              <a:t> </a:t>
            </a:r>
            <a:r>
              <a:rPr lang="de-DE" altLang="de-DE" sz="1200" dirty="0" err="1" smtClean="0">
                <a:latin typeface="Arial" charset="0"/>
              </a:rPr>
              <a:t>be</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maximum</a:t>
            </a:r>
            <a:r>
              <a:rPr lang="de-DE" altLang="de-DE" sz="1200" dirty="0" smtClean="0">
                <a:latin typeface="Arial" charset="0"/>
              </a:rPr>
              <a:t> </a:t>
            </a:r>
            <a:r>
              <a:rPr lang="de-DE" altLang="de-DE" sz="1200" dirty="0" err="1" smtClean="0">
                <a:latin typeface="Arial" charset="0"/>
              </a:rPr>
              <a:t>force</a:t>
            </a:r>
            <a:r>
              <a:rPr lang="de-DE" altLang="de-DE" sz="1200" dirty="0" smtClean="0">
                <a:latin typeface="Arial" charset="0"/>
              </a:rPr>
              <a:t>, </a:t>
            </a:r>
            <a:r>
              <a:rPr lang="de-DE" altLang="de-DE" sz="1200" dirty="0" err="1" smtClean="0">
                <a:latin typeface="Arial" charset="0"/>
              </a:rPr>
              <a:t>concentration</a:t>
            </a:r>
            <a:r>
              <a:rPr lang="de-DE" altLang="de-DE" sz="1200" dirty="0" smtClean="0">
                <a:latin typeface="Arial" charset="0"/>
              </a:rPr>
              <a:t>, </a:t>
            </a:r>
            <a:r>
              <a:rPr lang="de-DE" altLang="de-DE" sz="1200" dirty="0" err="1" smtClean="0">
                <a:latin typeface="Arial" charset="0"/>
              </a:rPr>
              <a:t>or</a:t>
            </a:r>
            <a:r>
              <a:rPr lang="de-DE" altLang="de-DE" sz="1200" dirty="0" smtClean="0">
                <a:latin typeface="Arial" charset="0"/>
              </a:rPr>
              <a:t> </a:t>
            </a:r>
            <a:r>
              <a:rPr lang="de-DE" altLang="de-DE" sz="1200" dirty="0" err="1" smtClean="0">
                <a:latin typeface="Arial" charset="0"/>
              </a:rPr>
              <a:t>series</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motor</a:t>
            </a:r>
            <a:r>
              <a:rPr lang="de-DE" altLang="de-DE" sz="1200" dirty="0" smtClean="0">
                <a:latin typeface="Arial" charset="0"/>
              </a:rPr>
              <a:t> </a:t>
            </a:r>
            <a:r>
              <a:rPr lang="de-DE" altLang="de-DE" sz="1200" dirty="0" err="1" smtClean="0">
                <a:latin typeface="Arial" charset="0"/>
              </a:rPr>
              <a:t>movements</a:t>
            </a:r>
            <a:r>
              <a:rPr lang="de-DE" altLang="de-DE" sz="1200" dirty="0" smtClean="0">
                <a:latin typeface="Arial" charset="0"/>
              </a:rPr>
              <a:t> </a:t>
            </a:r>
            <a:r>
              <a:rPr lang="de-DE" altLang="de-DE" sz="1200" dirty="0" err="1" smtClean="0">
                <a:latin typeface="Arial" charset="0"/>
              </a:rPr>
              <a:t>stable</a:t>
            </a:r>
            <a:r>
              <a:rPr lang="de-DE" altLang="de-DE" sz="1200" dirty="0" smtClean="0">
                <a:latin typeface="Arial" charset="0"/>
              </a:rPr>
              <a:t> </a:t>
            </a:r>
            <a:r>
              <a:rPr lang="de-DE" altLang="de-DE" sz="1200" dirty="0" err="1" smtClean="0">
                <a:latin typeface="Arial" charset="0"/>
              </a:rPr>
              <a:t>over</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long</a:t>
            </a:r>
            <a:r>
              <a:rPr lang="de-DE" altLang="de-DE" sz="1200" dirty="0" smtClean="0">
                <a:latin typeface="Arial" charset="0"/>
              </a:rPr>
              <a:t> </a:t>
            </a:r>
            <a:r>
              <a:rPr lang="de-DE" altLang="de-DE" sz="1200" dirty="0" err="1" smtClean="0">
                <a:latin typeface="Arial" charset="0"/>
              </a:rPr>
              <a:t>term</a:t>
            </a:r>
            <a:r>
              <a:rPr lang="de-DE" altLang="de-DE" sz="1200" dirty="0" smtClean="0">
                <a:latin typeface="Arial" charset="0"/>
              </a:rPr>
              <a:t>.</a:t>
            </a:r>
          </a:p>
          <a:p>
            <a:pPr>
              <a:lnSpc>
                <a:spcPct val="90000"/>
              </a:lnSpc>
            </a:pPr>
            <a:r>
              <a:rPr lang="de-DE" altLang="de-DE" sz="1200" dirty="0" smtClean="0">
                <a:latin typeface="Arial" charset="0"/>
              </a:rPr>
              <a:t>The </a:t>
            </a:r>
            <a:r>
              <a:rPr lang="de-DE" altLang="de-DE" sz="1200" dirty="0" err="1" smtClean="0">
                <a:latin typeface="Arial" charset="0"/>
              </a:rPr>
              <a:t>impact</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stress upon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worker</a:t>
            </a:r>
            <a:r>
              <a:rPr lang="de-DE" altLang="de-DE" sz="1200" dirty="0" smtClean="0">
                <a:latin typeface="Arial" charset="0"/>
              </a:rPr>
              <a:t> </a:t>
            </a:r>
            <a:r>
              <a:rPr lang="de-DE" altLang="de-DE" sz="1200" dirty="0" err="1" smtClean="0">
                <a:latin typeface="Arial" charset="0"/>
              </a:rPr>
              <a:t>differs</a:t>
            </a:r>
            <a:r>
              <a:rPr lang="de-DE" altLang="de-DE" sz="1200" dirty="0" smtClean="0">
                <a:latin typeface="Arial" charset="0"/>
              </a:rPr>
              <a:t> </a:t>
            </a:r>
            <a:r>
              <a:rPr lang="de-DE" altLang="de-DE" sz="1200" dirty="0" err="1" smtClean="0">
                <a:latin typeface="Arial" charset="0"/>
              </a:rPr>
              <a:t>widely</a:t>
            </a:r>
            <a:r>
              <a:rPr lang="de-DE" altLang="de-DE" sz="1200" dirty="0" smtClean="0">
                <a:latin typeface="Arial" charset="0"/>
              </a:rPr>
              <a:t>, </a:t>
            </a:r>
            <a:r>
              <a:rPr lang="de-DE" altLang="de-DE" sz="1200" dirty="0" err="1" smtClean="0">
                <a:latin typeface="Arial" charset="0"/>
              </a:rPr>
              <a:t>depending</a:t>
            </a:r>
            <a:r>
              <a:rPr lang="de-DE" altLang="de-DE" sz="1200" dirty="0" smtClean="0">
                <a:latin typeface="Arial" charset="0"/>
              </a:rPr>
              <a:t> upon </a:t>
            </a:r>
            <a:r>
              <a:rPr lang="de-DE" altLang="de-DE" sz="1200" dirty="0" err="1" smtClean="0">
                <a:latin typeface="Arial" charset="0"/>
              </a:rPr>
              <a:t>their</a:t>
            </a:r>
            <a:r>
              <a:rPr lang="de-DE" altLang="de-DE" sz="1200" dirty="0" smtClean="0">
                <a:latin typeface="Arial" charset="0"/>
              </a:rPr>
              <a:t> </a:t>
            </a:r>
            <a:r>
              <a:rPr lang="de-DE" altLang="de-DE" sz="1200" dirty="0" err="1" smtClean="0">
                <a:latin typeface="Arial" charset="0"/>
              </a:rPr>
              <a:t>performance</a:t>
            </a:r>
            <a:r>
              <a:rPr lang="de-DE" altLang="de-DE" sz="1200" dirty="0" smtClean="0">
                <a:latin typeface="Arial" charset="0"/>
              </a:rPr>
              <a:t>. </a:t>
            </a:r>
            <a:r>
              <a:rPr lang="de-DE" altLang="de-DE" sz="1200" dirty="0" err="1" smtClean="0">
                <a:latin typeface="Arial" charset="0"/>
              </a:rPr>
              <a:t>Whereas</a:t>
            </a:r>
            <a:r>
              <a:rPr lang="de-DE" altLang="de-DE" sz="1200" dirty="0" smtClean="0">
                <a:latin typeface="Arial" charset="0"/>
              </a:rPr>
              <a:t> </a:t>
            </a:r>
            <a:r>
              <a:rPr lang="de-DE" altLang="de-DE" sz="1200" dirty="0" err="1" smtClean="0">
                <a:latin typeface="Arial" charset="0"/>
              </a:rPr>
              <a:t>one</a:t>
            </a:r>
            <a:r>
              <a:rPr lang="de-DE" altLang="de-DE" sz="1200" dirty="0" smtClean="0">
                <a:latin typeface="Arial" charset="0"/>
              </a:rPr>
              <a:t> </a:t>
            </a:r>
            <a:r>
              <a:rPr lang="de-DE" altLang="de-DE" sz="1200" dirty="0" err="1" smtClean="0">
                <a:latin typeface="Arial" charset="0"/>
              </a:rPr>
              <a:t>person</a:t>
            </a:r>
            <a:r>
              <a:rPr lang="de-DE" altLang="de-DE" sz="1200" dirty="0" smtClean="0">
                <a:latin typeface="Arial" charset="0"/>
              </a:rPr>
              <a:t>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be</a:t>
            </a:r>
            <a:r>
              <a:rPr lang="de-DE" altLang="de-DE" sz="1200" dirty="0" smtClean="0">
                <a:latin typeface="Arial" charset="0"/>
              </a:rPr>
              <a:t> </a:t>
            </a:r>
            <a:r>
              <a:rPr lang="de-DE" altLang="de-DE" sz="1200" dirty="0" err="1" smtClean="0">
                <a:latin typeface="Arial" charset="0"/>
              </a:rPr>
              <a:t>completely</a:t>
            </a:r>
            <a:r>
              <a:rPr lang="de-DE" altLang="de-DE" sz="1200" dirty="0" smtClean="0">
                <a:latin typeface="Arial" charset="0"/>
              </a:rPr>
              <a:t> </a:t>
            </a:r>
            <a:r>
              <a:rPr lang="de-DE" altLang="de-DE" sz="1200" dirty="0" err="1" smtClean="0">
                <a:latin typeface="Arial" charset="0"/>
              </a:rPr>
              <a:t>incapable</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performing</a:t>
            </a:r>
            <a:r>
              <a:rPr lang="de-DE" altLang="de-DE" sz="1200" dirty="0" smtClean="0">
                <a:latin typeface="Arial" charset="0"/>
              </a:rPr>
              <a:t> a </a:t>
            </a:r>
            <a:r>
              <a:rPr lang="de-DE" altLang="de-DE" sz="1200" dirty="0" err="1" smtClean="0">
                <a:latin typeface="Arial" charset="0"/>
              </a:rPr>
              <a:t>certain</a:t>
            </a:r>
            <a:r>
              <a:rPr lang="de-DE" altLang="de-DE" sz="1200" dirty="0" smtClean="0">
                <a:latin typeface="Arial" charset="0"/>
              </a:rPr>
              <a:t> </a:t>
            </a:r>
            <a:r>
              <a:rPr lang="de-DE" altLang="de-DE" sz="1200" dirty="0" err="1" smtClean="0">
                <a:latin typeface="Arial" charset="0"/>
              </a:rPr>
              <a:t>task</a:t>
            </a:r>
            <a:r>
              <a:rPr lang="de-DE" altLang="de-DE" sz="1200" dirty="0" smtClean="0">
                <a:latin typeface="Arial" charset="0"/>
              </a:rPr>
              <a:t> </a:t>
            </a:r>
            <a:r>
              <a:rPr lang="de-DE" altLang="de-DE" sz="1200" dirty="0" err="1" smtClean="0">
                <a:latin typeface="Arial" charset="0"/>
              </a:rPr>
              <a:t>or</a:t>
            </a:r>
            <a:r>
              <a:rPr lang="de-DE" altLang="de-DE" sz="1200" dirty="0" smtClean="0">
                <a:latin typeface="Arial" charset="0"/>
              </a:rPr>
              <a:t>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tire</a:t>
            </a:r>
            <a:r>
              <a:rPr lang="de-DE" altLang="de-DE" sz="1200" dirty="0" smtClean="0">
                <a:latin typeface="Arial" charset="0"/>
              </a:rPr>
              <a:t> </a:t>
            </a:r>
            <a:r>
              <a:rPr lang="de-DE" altLang="de-DE" sz="1200" dirty="0" err="1" smtClean="0">
                <a:latin typeface="Arial" charset="0"/>
              </a:rPr>
              <a:t>very</a:t>
            </a:r>
            <a:r>
              <a:rPr lang="de-DE" altLang="de-DE" sz="1200" dirty="0" smtClean="0">
                <a:latin typeface="Arial" charset="0"/>
              </a:rPr>
              <a:t> </a:t>
            </a:r>
            <a:r>
              <a:rPr lang="de-DE" altLang="de-DE" sz="1200" dirty="0" err="1" smtClean="0">
                <a:latin typeface="Arial" charset="0"/>
              </a:rPr>
              <a:t>quickly</a:t>
            </a:r>
            <a:r>
              <a:rPr lang="de-DE" altLang="de-DE" sz="1200" dirty="0" smtClean="0">
                <a:latin typeface="Arial" charset="0"/>
              </a:rPr>
              <a:t>, </a:t>
            </a:r>
            <a:r>
              <a:rPr lang="de-DE" altLang="de-DE" sz="1200" dirty="0" err="1" smtClean="0">
                <a:latin typeface="Arial" charset="0"/>
              </a:rPr>
              <a:t>another</a:t>
            </a:r>
            <a:r>
              <a:rPr lang="de-DE" altLang="de-DE" sz="1200" dirty="0" smtClean="0">
                <a:latin typeface="Arial" charset="0"/>
              </a:rPr>
              <a:t>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be</a:t>
            </a:r>
            <a:r>
              <a:rPr lang="de-DE" altLang="de-DE" sz="1200" dirty="0" smtClean="0">
                <a:latin typeface="Arial" charset="0"/>
              </a:rPr>
              <a:t> </a:t>
            </a:r>
            <a:r>
              <a:rPr lang="de-DE" altLang="de-DE" sz="1200" dirty="0" err="1" smtClean="0">
                <a:latin typeface="Arial" charset="0"/>
              </a:rPr>
              <a:t>able</a:t>
            </a:r>
            <a:r>
              <a:rPr lang="de-DE" altLang="de-DE" sz="1200" dirty="0" smtClean="0">
                <a:latin typeface="Arial" charset="0"/>
              </a:rPr>
              <a:t> </a:t>
            </a:r>
            <a:r>
              <a:rPr lang="de-DE" altLang="de-DE" sz="1200" dirty="0" err="1" smtClean="0">
                <a:latin typeface="Arial" charset="0"/>
              </a:rPr>
              <a:t>to</a:t>
            </a:r>
            <a:r>
              <a:rPr lang="de-DE" altLang="de-DE" sz="1200" dirty="0" smtClean="0">
                <a:latin typeface="Arial" charset="0"/>
              </a:rPr>
              <a:t> </a:t>
            </a:r>
            <a:r>
              <a:rPr lang="de-DE" altLang="de-DE" sz="1200" dirty="0" err="1" smtClean="0">
                <a:latin typeface="Arial" charset="0"/>
              </a:rPr>
              <a:t>perform</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task</a:t>
            </a:r>
            <a:r>
              <a:rPr lang="de-DE" altLang="de-DE" sz="1200" dirty="0" smtClean="0">
                <a:latin typeface="Arial" charset="0"/>
              </a:rPr>
              <a:t> </a:t>
            </a:r>
            <a:r>
              <a:rPr lang="de-DE" altLang="de-DE" sz="1200" dirty="0" err="1" smtClean="0">
                <a:latin typeface="Arial" charset="0"/>
              </a:rPr>
              <a:t>for</a:t>
            </a:r>
            <a:r>
              <a:rPr lang="de-DE" altLang="de-DE" sz="1200" dirty="0" smtClean="0">
                <a:latin typeface="Arial" charset="0"/>
              </a:rPr>
              <a:t> </a:t>
            </a:r>
            <a:r>
              <a:rPr lang="de-DE" altLang="de-DE" sz="1200" dirty="0" err="1" smtClean="0">
                <a:latin typeface="Arial" charset="0"/>
              </a:rPr>
              <a:t>substantially</a:t>
            </a:r>
            <a:r>
              <a:rPr lang="de-DE" altLang="de-DE" sz="1200" dirty="0" smtClean="0">
                <a:latin typeface="Arial" charset="0"/>
              </a:rPr>
              <a:t> </a:t>
            </a:r>
            <a:r>
              <a:rPr lang="de-DE" altLang="de-DE" sz="1200" dirty="0" err="1" smtClean="0">
                <a:latin typeface="Arial" charset="0"/>
              </a:rPr>
              <a:t>longer</a:t>
            </a:r>
            <a:r>
              <a:rPr lang="de-DE" altLang="de-DE" sz="1200" dirty="0" smtClean="0">
                <a:latin typeface="Arial" charset="0"/>
              </a:rPr>
              <a:t>, </a:t>
            </a:r>
            <a:r>
              <a:rPr lang="de-DE" altLang="de-DE" sz="1200" dirty="0" err="1" smtClean="0">
                <a:latin typeface="Arial" charset="0"/>
              </a:rPr>
              <a:t>possibly</a:t>
            </a:r>
            <a:r>
              <a:rPr lang="de-DE" altLang="de-DE" sz="1200" dirty="0" smtClean="0">
                <a:latin typeface="Arial" charset="0"/>
              </a:rPr>
              <a:t> </a:t>
            </a:r>
            <a:r>
              <a:rPr lang="de-DE" altLang="de-DE" sz="1200" dirty="0" err="1" smtClean="0">
                <a:latin typeface="Arial" charset="0"/>
              </a:rPr>
              <a:t>for</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full</a:t>
            </a:r>
            <a:r>
              <a:rPr lang="de-DE" altLang="de-DE" sz="1200" dirty="0" smtClean="0">
                <a:latin typeface="Arial" charset="0"/>
              </a:rPr>
              <a:t> </a:t>
            </a:r>
            <a:r>
              <a:rPr lang="de-DE" altLang="de-DE" sz="1200" dirty="0" err="1" smtClean="0">
                <a:latin typeface="Arial" charset="0"/>
              </a:rPr>
              <a:t>duration</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shift</a:t>
            </a:r>
            <a:r>
              <a:rPr lang="de-DE" altLang="de-DE" sz="1200" dirty="0" smtClean="0">
                <a:latin typeface="Arial" charset="0"/>
              </a:rPr>
              <a:t>. Different </a:t>
            </a:r>
            <a:r>
              <a:rPr lang="de-DE" altLang="de-DE" sz="1200" dirty="0" err="1" smtClean="0">
                <a:latin typeface="Arial" charset="0"/>
              </a:rPr>
              <a:t>persons</a:t>
            </a:r>
            <a:r>
              <a:rPr lang="de-DE" altLang="de-DE" sz="1200" dirty="0" smtClean="0">
                <a:latin typeface="Arial" charset="0"/>
              </a:rPr>
              <a:t>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therefore</a:t>
            </a:r>
            <a:r>
              <a:rPr lang="de-DE" altLang="de-DE" sz="1200" dirty="0" smtClean="0">
                <a:latin typeface="Arial" charset="0"/>
              </a:rPr>
              <a:t> also </a:t>
            </a:r>
            <a:r>
              <a:rPr lang="de-DE" altLang="de-DE" sz="1200" dirty="0" err="1" smtClean="0">
                <a:latin typeface="Arial" charset="0"/>
              </a:rPr>
              <a:t>differ</a:t>
            </a:r>
            <a:r>
              <a:rPr lang="de-DE" altLang="de-DE" sz="1200" dirty="0" smtClean="0">
                <a:latin typeface="Arial" charset="0"/>
              </a:rPr>
              <a:t> in </a:t>
            </a:r>
            <a:r>
              <a:rPr lang="de-DE" altLang="de-DE" sz="1200" dirty="0" err="1" smtClean="0">
                <a:latin typeface="Arial" charset="0"/>
              </a:rPr>
              <a:t>their</a:t>
            </a:r>
            <a:r>
              <a:rPr lang="de-DE" altLang="de-DE" sz="1200" dirty="0" smtClean="0">
                <a:latin typeface="Arial" charset="0"/>
              </a:rPr>
              <a:t> </a:t>
            </a:r>
            <a:r>
              <a:rPr lang="de-DE" altLang="de-DE" sz="1200" dirty="0" err="1" smtClean="0">
                <a:latin typeface="Arial" charset="0"/>
              </a:rPr>
              <a:t>suitability</a:t>
            </a:r>
            <a:r>
              <a:rPr lang="de-DE" altLang="de-DE" sz="1200" dirty="0" smtClean="0">
                <a:latin typeface="Arial" charset="0"/>
              </a:rPr>
              <a:t> </a:t>
            </a:r>
            <a:r>
              <a:rPr lang="de-DE" altLang="de-DE" sz="1200" dirty="0" err="1" smtClean="0">
                <a:latin typeface="Arial" charset="0"/>
              </a:rPr>
              <a:t>for</a:t>
            </a:r>
            <a:r>
              <a:rPr lang="de-DE" altLang="de-DE" sz="1200" dirty="0" smtClean="0">
                <a:latin typeface="Arial" charset="0"/>
              </a:rPr>
              <a:t> a </a:t>
            </a:r>
            <a:r>
              <a:rPr lang="de-DE" altLang="de-DE" sz="1200" dirty="0" err="1" smtClean="0">
                <a:latin typeface="Arial" charset="0"/>
              </a:rPr>
              <a:t>certain</a:t>
            </a:r>
            <a:r>
              <a:rPr lang="de-DE" altLang="de-DE" sz="1200" dirty="0" smtClean="0">
                <a:latin typeface="Arial" charset="0"/>
              </a:rPr>
              <a:t> </a:t>
            </a:r>
            <a:r>
              <a:rPr lang="de-DE" altLang="de-DE" sz="1200" dirty="0" err="1" smtClean="0">
                <a:latin typeface="Arial" charset="0"/>
              </a:rPr>
              <a:t>task</a:t>
            </a:r>
            <a:r>
              <a:rPr lang="de-DE" altLang="de-DE" sz="1200" dirty="0" smtClean="0">
                <a:latin typeface="Arial" charset="0"/>
              </a:rPr>
              <a:t>. This </a:t>
            </a:r>
            <a:r>
              <a:rPr lang="de-DE" altLang="de-DE" sz="1200" dirty="0" err="1" smtClean="0">
                <a:latin typeface="Arial" charset="0"/>
              </a:rPr>
              <a:t>can</a:t>
            </a:r>
            <a:r>
              <a:rPr lang="de-DE" altLang="de-DE" sz="1200" dirty="0" smtClean="0">
                <a:latin typeface="Arial" charset="0"/>
              </a:rPr>
              <a:t> </a:t>
            </a:r>
            <a:r>
              <a:rPr lang="de-DE" altLang="de-DE" sz="1200" dirty="0" err="1" smtClean="0">
                <a:latin typeface="Arial" charset="0"/>
              </a:rPr>
              <a:t>be</a:t>
            </a:r>
            <a:r>
              <a:rPr lang="de-DE" altLang="de-DE" sz="1200" dirty="0" smtClean="0">
                <a:latin typeface="Arial" charset="0"/>
              </a:rPr>
              <a:t> </a:t>
            </a:r>
            <a:r>
              <a:rPr lang="de-DE" altLang="de-DE" sz="1200" dirty="0" err="1" smtClean="0">
                <a:latin typeface="Arial" charset="0"/>
              </a:rPr>
              <a:t>influenced</a:t>
            </a:r>
            <a:r>
              <a:rPr lang="de-DE" altLang="de-DE" sz="1200" dirty="0" smtClean="0">
                <a:latin typeface="Arial" charset="0"/>
              </a:rPr>
              <a:t> </a:t>
            </a:r>
            <a:r>
              <a:rPr lang="de-DE" altLang="de-DE" sz="1200" dirty="0" err="1" smtClean="0">
                <a:latin typeface="Arial" charset="0"/>
              </a:rPr>
              <a:t>by</a:t>
            </a:r>
            <a:r>
              <a:rPr lang="de-DE" altLang="de-DE" sz="1200" dirty="0" smtClean="0">
                <a:latin typeface="Arial" charset="0"/>
              </a:rPr>
              <a:t> </a:t>
            </a:r>
            <a:r>
              <a:rPr lang="de-DE" altLang="de-DE" sz="1200" dirty="0" err="1" smtClean="0">
                <a:latin typeface="Arial" charset="0"/>
              </a:rPr>
              <a:t>selection</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personnel</a:t>
            </a:r>
            <a:r>
              <a:rPr lang="de-DE" altLang="de-DE" sz="1200" dirty="0" smtClean="0">
                <a:latin typeface="Arial" charset="0"/>
              </a:rPr>
              <a:t> </a:t>
            </a:r>
            <a:r>
              <a:rPr lang="de-DE" altLang="de-DE" sz="1200" dirty="0" err="1" smtClean="0">
                <a:latin typeface="Arial" charset="0"/>
              </a:rPr>
              <a:t>or</a:t>
            </a:r>
            <a:r>
              <a:rPr lang="de-DE" altLang="de-DE" sz="1200" dirty="0" smtClean="0">
                <a:latin typeface="Arial" charset="0"/>
              </a:rPr>
              <a:t> </a:t>
            </a:r>
            <a:r>
              <a:rPr lang="de-DE" altLang="de-DE" sz="1200" dirty="0" err="1" smtClean="0">
                <a:latin typeface="Arial" charset="0"/>
              </a:rPr>
              <a:t>by</a:t>
            </a:r>
            <a:r>
              <a:rPr lang="de-DE" altLang="de-DE" sz="1200" dirty="0" smtClean="0">
                <a:latin typeface="Arial" charset="0"/>
              </a:rPr>
              <a:t> </a:t>
            </a:r>
            <a:r>
              <a:rPr lang="de-DE" altLang="de-DE" sz="1200" dirty="0" err="1" smtClean="0">
                <a:latin typeface="Arial" charset="0"/>
              </a:rPr>
              <a:t>training</a:t>
            </a:r>
            <a:r>
              <a:rPr lang="de-DE" altLang="de-DE" sz="1200" dirty="0" smtClean="0">
                <a:latin typeface="Arial" charset="0"/>
              </a:rPr>
              <a:t>.</a:t>
            </a:r>
          </a:p>
          <a:p>
            <a:pPr>
              <a:lnSpc>
                <a:spcPct val="90000"/>
              </a:lnSpc>
            </a:pPr>
            <a:r>
              <a:rPr lang="de-DE" altLang="de-DE" sz="1200" dirty="0" err="1" smtClean="0">
                <a:latin typeface="Arial" charset="0"/>
              </a:rPr>
              <a:t>Consequences</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strain</a:t>
            </a:r>
            <a:r>
              <a:rPr lang="de-DE" altLang="de-DE" sz="1200" dirty="0" smtClean="0">
                <a:latin typeface="Arial" charset="0"/>
              </a:rPr>
              <a:t> </a:t>
            </a:r>
            <a:r>
              <a:rPr lang="de-DE" altLang="de-DE" sz="1200" dirty="0" err="1" smtClean="0">
                <a:latin typeface="Arial" charset="0"/>
              </a:rPr>
              <a:t>are</a:t>
            </a:r>
            <a:r>
              <a:rPr lang="de-DE" altLang="de-DE" sz="1200" dirty="0" smtClean="0">
                <a:latin typeface="Arial" charset="0"/>
              </a:rPr>
              <a:t> </a:t>
            </a:r>
            <a:r>
              <a:rPr lang="de-DE" altLang="de-DE" sz="1200" dirty="0" err="1" smtClean="0">
                <a:latin typeface="Arial" charset="0"/>
              </a:rPr>
              <a:t>effects</a:t>
            </a:r>
            <a:r>
              <a:rPr lang="de-DE" altLang="de-DE" sz="1200" dirty="0" smtClean="0">
                <a:latin typeface="Arial" charset="0"/>
              </a:rPr>
              <a:t> </a:t>
            </a:r>
            <a:r>
              <a:rPr lang="de-DE" altLang="de-DE" sz="1200" dirty="0" err="1" smtClean="0">
                <a:latin typeface="Arial" charset="0"/>
              </a:rPr>
              <a:t>which</a:t>
            </a:r>
            <a:r>
              <a:rPr lang="de-DE" altLang="de-DE" sz="1200" dirty="0" smtClean="0">
                <a:latin typeface="Arial" charset="0"/>
              </a:rPr>
              <a:t> </a:t>
            </a:r>
            <a:r>
              <a:rPr lang="de-DE" altLang="de-DE" sz="1200" dirty="0" err="1" smtClean="0">
                <a:latin typeface="Arial" charset="0"/>
              </a:rPr>
              <a:t>are</a:t>
            </a:r>
            <a:r>
              <a:rPr lang="de-DE" altLang="de-DE" sz="1200" dirty="0" smtClean="0">
                <a:latin typeface="Arial" charset="0"/>
              </a:rPr>
              <a:t> </a:t>
            </a:r>
            <a:r>
              <a:rPr lang="de-DE" altLang="de-DE" sz="1200" dirty="0" err="1" smtClean="0">
                <a:latin typeface="Arial" charset="0"/>
              </a:rPr>
              <a:t>triggered</a:t>
            </a:r>
            <a:r>
              <a:rPr lang="de-DE" altLang="de-DE" sz="1200" dirty="0" smtClean="0">
                <a:latin typeface="Arial" charset="0"/>
              </a:rPr>
              <a:t> </a:t>
            </a:r>
            <a:r>
              <a:rPr lang="de-DE" altLang="de-DE" sz="1200" dirty="0" err="1" smtClean="0">
                <a:latin typeface="Arial" charset="0"/>
              </a:rPr>
              <a:t>by</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strain</a:t>
            </a:r>
            <a:r>
              <a:rPr lang="de-DE" altLang="de-DE" sz="1200" dirty="0" smtClean="0">
                <a:latin typeface="Arial" charset="0"/>
              </a:rPr>
              <a:t>. These </a:t>
            </a:r>
            <a:r>
              <a:rPr lang="de-DE" altLang="de-DE" sz="1200" dirty="0" err="1" smtClean="0">
                <a:latin typeface="Arial" charset="0"/>
              </a:rPr>
              <a:t>consequences</a:t>
            </a:r>
            <a:r>
              <a:rPr lang="de-DE" altLang="de-DE" sz="1200" dirty="0" smtClean="0">
                <a:latin typeface="Arial" charset="0"/>
              </a:rPr>
              <a:t> </a:t>
            </a:r>
            <a:r>
              <a:rPr lang="de-DE" altLang="de-DE" sz="1200" dirty="0" err="1" smtClean="0">
                <a:latin typeface="Arial" charset="0"/>
              </a:rPr>
              <a:t>may</a:t>
            </a:r>
            <a:r>
              <a:rPr lang="de-DE" altLang="de-DE" sz="1200" dirty="0" smtClean="0">
                <a:latin typeface="Arial" charset="0"/>
              </a:rPr>
              <a:t> </a:t>
            </a:r>
            <a:r>
              <a:rPr lang="de-DE" altLang="de-DE" sz="1200" dirty="0" err="1" smtClean="0">
                <a:latin typeface="Arial" charset="0"/>
              </a:rPr>
              <a:t>be</a:t>
            </a:r>
            <a:r>
              <a:rPr lang="de-DE" altLang="de-DE" sz="1200" dirty="0" smtClean="0">
                <a:latin typeface="Arial" charset="0"/>
              </a:rPr>
              <a:t> positive, such </a:t>
            </a:r>
            <a:r>
              <a:rPr lang="de-DE" altLang="de-DE" sz="1200" dirty="0" err="1" smtClean="0">
                <a:latin typeface="Arial" charset="0"/>
              </a:rPr>
              <a:t>as</a:t>
            </a:r>
            <a:r>
              <a:rPr lang="de-DE" altLang="de-DE" sz="1200" dirty="0" smtClean="0">
                <a:latin typeface="Arial" charset="0"/>
              </a:rPr>
              <a:t> </a:t>
            </a:r>
            <a:r>
              <a:rPr lang="de-DE" altLang="de-DE" sz="1200" dirty="0" err="1" smtClean="0">
                <a:latin typeface="Arial" charset="0"/>
              </a:rPr>
              <a:t>the</a:t>
            </a:r>
            <a:r>
              <a:rPr lang="de-DE" altLang="de-DE" sz="1200" dirty="0" smtClean="0">
                <a:latin typeface="Arial" charset="0"/>
              </a:rPr>
              <a:t> </a:t>
            </a:r>
            <a:r>
              <a:rPr lang="de-DE" altLang="de-DE" sz="1200" dirty="0" err="1" smtClean="0">
                <a:latin typeface="Arial" charset="0"/>
              </a:rPr>
              <a:t>effects</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familiarization</a:t>
            </a:r>
            <a:r>
              <a:rPr lang="de-DE" altLang="de-DE" sz="1200" dirty="0" smtClean="0">
                <a:latin typeface="Arial" charset="0"/>
              </a:rPr>
              <a:t> </a:t>
            </a:r>
            <a:r>
              <a:rPr lang="de-DE" altLang="de-DE" sz="1200" dirty="0" err="1" smtClean="0">
                <a:latin typeface="Arial" charset="0"/>
              </a:rPr>
              <a:t>and</a:t>
            </a:r>
            <a:r>
              <a:rPr lang="de-DE" altLang="de-DE" sz="1200" dirty="0" smtClean="0">
                <a:latin typeface="Arial" charset="0"/>
              </a:rPr>
              <a:t> </a:t>
            </a:r>
            <a:r>
              <a:rPr lang="de-DE" altLang="de-DE" sz="1200" dirty="0" err="1" smtClean="0">
                <a:latin typeface="Arial" charset="0"/>
              </a:rPr>
              <a:t>training</a:t>
            </a:r>
            <a:r>
              <a:rPr lang="de-DE" altLang="de-DE" sz="1200" dirty="0" smtClean="0">
                <a:latin typeface="Arial" charset="0"/>
              </a:rPr>
              <a:t>, </a:t>
            </a:r>
            <a:r>
              <a:rPr lang="de-DE" altLang="de-DE" sz="1200" dirty="0" err="1" smtClean="0">
                <a:latin typeface="Arial" charset="0"/>
              </a:rPr>
              <a:t>leading</a:t>
            </a:r>
            <a:r>
              <a:rPr lang="de-DE" altLang="de-DE" sz="1200" dirty="0" smtClean="0">
                <a:latin typeface="Arial" charset="0"/>
              </a:rPr>
              <a:t> </a:t>
            </a:r>
            <a:r>
              <a:rPr lang="de-DE" altLang="de-DE" sz="1200" dirty="0" err="1" smtClean="0">
                <a:latin typeface="Arial" charset="0"/>
              </a:rPr>
              <a:t>to</a:t>
            </a:r>
            <a:r>
              <a:rPr lang="de-DE" altLang="de-DE" sz="1200" dirty="0" smtClean="0">
                <a:latin typeface="Arial" charset="0"/>
              </a:rPr>
              <a:t> </a:t>
            </a:r>
            <a:r>
              <a:rPr lang="de-DE" altLang="de-DE" sz="1200" dirty="0" err="1" smtClean="0">
                <a:latin typeface="Arial" charset="0"/>
              </a:rPr>
              <a:t>increases</a:t>
            </a:r>
            <a:r>
              <a:rPr lang="de-DE" altLang="de-DE" sz="1200" dirty="0" smtClean="0">
                <a:latin typeface="Arial" charset="0"/>
              </a:rPr>
              <a:t> in </a:t>
            </a:r>
            <a:r>
              <a:rPr lang="de-DE" altLang="de-DE" sz="1200" dirty="0" err="1" smtClean="0">
                <a:latin typeface="Arial" charset="0"/>
              </a:rPr>
              <a:t>performance</a:t>
            </a:r>
            <a:r>
              <a:rPr lang="de-DE" altLang="de-DE" sz="1200" dirty="0" smtClean="0">
                <a:latin typeface="Arial" charset="0"/>
              </a:rPr>
              <a:t>. Negative </a:t>
            </a:r>
            <a:r>
              <a:rPr lang="de-DE" altLang="de-DE" sz="1200" dirty="0" err="1" smtClean="0">
                <a:latin typeface="Arial" charset="0"/>
              </a:rPr>
              <a:t>consequences</a:t>
            </a:r>
            <a:r>
              <a:rPr lang="de-DE" altLang="de-DE" sz="1200" dirty="0" smtClean="0">
                <a:latin typeface="Arial" charset="0"/>
              </a:rPr>
              <a:t> </a:t>
            </a:r>
            <a:r>
              <a:rPr lang="de-DE" altLang="de-DE" sz="1200" dirty="0" err="1" smtClean="0">
                <a:latin typeface="Arial" charset="0"/>
              </a:rPr>
              <a:t>are</a:t>
            </a:r>
            <a:r>
              <a:rPr lang="de-DE" altLang="de-DE" sz="1200" dirty="0" smtClean="0">
                <a:latin typeface="Arial" charset="0"/>
              </a:rPr>
              <a:t> </a:t>
            </a:r>
            <a:r>
              <a:rPr lang="de-DE" altLang="de-DE" sz="1200" dirty="0" err="1" smtClean="0">
                <a:latin typeface="Arial" charset="0"/>
              </a:rPr>
              <a:t>however</a:t>
            </a:r>
            <a:r>
              <a:rPr lang="de-DE" altLang="de-DE" sz="1200" dirty="0" smtClean="0">
                <a:latin typeface="Arial" charset="0"/>
              </a:rPr>
              <a:t> also </a:t>
            </a:r>
            <a:r>
              <a:rPr lang="de-DE" altLang="de-DE" sz="1200" dirty="0" err="1" smtClean="0">
                <a:latin typeface="Arial" charset="0"/>
              </a:rPr>
              <a:t>possible</a:t>
            </a:r>
            <a:r>
              <a:rPr lang="de-DE" altLang="de-DE" sz="1200" dirty="0" smtClean="0">
                <a:latin typeface="Arial" charset="0"/>
              </a:rPr>
              <a:t>, such </a:t>
            </a:r>
            <a:r>
              <a:rPr lang="de-DE" altLang="de-DE" sz="1200" dirty="0" err="1" smtClean="0">
                <a:latin typeface="Arial" charset="0"/>
              </a:rPr>
              <a:t>as</a:t>
            </a:r>
            <a:r>
              <a:rPr lang="de-DE" altLang="de-DE" sz="1200" dirty="0" smtClean="0">
                <a:latin typeface="Arial" charset="0"/>
              </a:rPr>
              <a:t> </a:t>
            </a:r>
            <a:r>
              <a:rPr lang="de-DE" altLang="de-DE" sz="1200" dirty="0" err="1" smtClean="0">
                <a:latin typeface="Arial" charset="0"/>
              </a:rPr>
              <a:t>loss</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performance</a:t>
            </a:r>
            <a:r>
              <a:rPr lang="de-DE" altLang="de-DE" sz="1200" dirty="0" smtClean="0">
                <a:latin typeface="Arial" charset="0"/>
              </a:rPr>
              <a:t> </a:t>
            </a:r>
            <a:r>
              <a:rPr lang="de-DE" altLang="de-DE" sz="1200" dirty="0" err="1" smtClean="0">
                <a:latin typeface="Arial" charset="0"/>
              </a:rPr>
              <a:t>owing</a:t>
            </a:r>
            <a:r>
              <a:rPr lang="de-DE" altLang="de-DE" sz="1200" dirty="0" smtClean="0">
                <a:latin typeface="Arial" charset="0"/>
              </a:rPr>
              <a:t> </a:t>
            </a:r>
            <a:r>
              <a:rPr lang="de-DE" altLang="de-DE" sz="1200" dirty="0" err="1" smtClean="0">
                <a:latin typeface="Arial" charset="0"/>
              </a:rPr>
              <a:t>to</a:t>
            </a:r>
            <a:r>
              <a:rPr lang="de-DE" altLang="de-DE" sz="1200" dirty="0" smtClean="0">
                <a:latin typeface="Arial" charset="0"/>
              </a:rPr>
              <a:t> </a:t>
            </a:r>
            <a:r>
              <a:rPr lang="de-DE" altLang="de-DE" sz="1200" dirty="0" err="1" smtClean="0">
                <a:latin typeface="Arial" charset="0"/>
              </a:rPr>
              <a:t>demotivation</a:t>
            </a:r>
            <a:r>
              <a:rPr lang="de-DE" altLang="de-DE" sz="1200" dirty="0" smtClean="0">
                <a:latin typeface="Arial" charset="0"/>
              </a:rPr>
              <a:t>, </a:t>
            </a:r>
            <a:r>
              <a:rPr lang="de-DE" altLang="de-DE" sz="1200" dirty="0" err="1" smtClean="0">
                <a:latin typeface="Arial" charset="0"/>
              </a:rPr>
              <a:t>health</a:t>
            </a:r>
            <a:r>
              <a:rPr lang="de-DE" altLang="de-DE" sz="1200" dirty="0" smtClean="0">
                <a:latin typeface="Arial" charset="0"/>
              </a:rPr>
              <a:t> </a:t>
            </a:r>
            <a:r>
              <a:rPr lang="de-DE" altLang="de-DE" sz="1200" dirty="0" err="1" smtClean="0">
                <a:latin typeface="Arial" charset="0"/>
              </a:rPr>
              <a:t>disorders</a:t>
            </a:r>
            <a:r>
              <a:rPr lang="de-DE" altLang="de-DE" sz="1200" dirty="0" smtClean="0">
                <a:latin typeface="Arial" charset="0"/>
              </a:rPr>
              <a:t>, </a:t>
            </a:r>
            <a:r>
              <a:rPr lang="de-DE" altLang="de-DE" sz="1200" dirty="0" err="1" smtClean="0">
                <a:latin typeface="Arial" charset="0"/>
              </a:rPr>
              <a:t>or</a:t>
            </a:r>
            <a:r>
              <a:rPr lang="de-DE" altLang="de-DE" sz="1200" dirty="0" smtClean="0">
                <a:latin typeface="Arial" charset="0"/>
              </a:rPr>
              <a:t> permanent </a:t>
            </a:r>
            <a:r>
              <a:rPr lang="de-DE" altLang="de-DE" sz="1200" dirty="0" err="1" smtClean="0">
                <a:latin typeface="Arial" charset="0"/>
              </a:rPr>
              <a:t>injury</a:t>
            </a:r>
            <a:r>
              <a:rPr lang="de-DE" altLang="de-DE" sz="1200" dirty="0" smtClean="0">
                <a:latin typeface="Arial" charset="0"/>
              </a:rPr>
              <a:t> </a:t>
            </a:r>
            <a:r>
              <a:rPr lang="de-DE" altLang="de-DE" sz="1200" dirty="0" err="1" smtClean="0">
                <a:latin typeface="Arial" charset="0"/>
              </a:rPr>
              <a:t>as</a:t>
            </a:r>
            <a:r>
              <a:rPr lang="de-DE" altLang="de-DE" sz="1200" dirty="0" smtClean="0">
                <a:latin typeface="Arial" charset="0"/>
              </a:rPr>
              <a:t> a </a:t>
            </a:r>
            <a:r>
              <a:rPr lang="de-DE" altLang="de-DE" sz="1200" dirty="0" err="1" smtClean="0">
                <a:latin typeface="Arial" charset="0"/>
              </a:rPr>
              <a:t>result</a:t>
            </a:r>
            <a:r>
              <a:rPr lang="de-DE" altLang="de-DE" sz="1200" dirty="0" smtClean="0">
                <a:latin typeface="Arial" charset="0"/>
              </a:rPr>
              <a:t> </a:t>
            </a:r>
            <a:r>
              <a:rPr lang="de-DE" altLang="de-DE" sz="1200" dirty="0" err="1" smtClean="0">
                <a:latin typeface="Arial" charset="0"/>
              </a:rPr>
              <a:t>of</a:t>
            </a:r>
            <a:r>
              <a:rPr lang="de-DE" altLang="de-DE" sz="1200" dirty="0" smtClean="0">
                <a:latin typeface="Arial" charset="0"/>
              </a:rPr>
              <a:t> </a:t>
            </a:r>
            <a:r>
              <a:rPr lang="de-DE" altLang="de-DE" sz="1200" dirty="0" err="1" smtClean="0">
                <a:latin typeface="Arial" charset="0"/>
              </a:rPr>
              <a:t>excessive</a:t>
            </a:r>
            <a:r>
              <a:rPr lang="de-DE" altLang="de-DE" sz="1200" dirty="0" smtClean="0">
                <a:latin typeface="Arial" charset="0"/>
              </a:rPr>
              <a:t> </a:t>
            </a:r>
            <a:r>
              <a:rPr lang="de-DE" altLang="de-DE" sz="1200" dirty="0" err="1" smtClean="0">
                <a:latin typeface="Arial" charset="0"/>
              </a:rPr>
              <a:t>work</a:t>
            </a:r>
            <a:r>
              <a:rPr lang="de-DE" altLang="de-DE" sz="1200" dirty="0" smtClean="0">
                <a:latin typeface="Arial" charset="0"/>
              </a:rPr>
              <a:t> stress.</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4</a:t>
            </a:fld>
            <a:endParaRPr lang="de-DE" altLang="de-DE"/>
          </a:p>
        </p:txBody>
      </p:sp>
    </p:spTree>
    <p:extLst>
      <p:ext uri="{BB962C8B-B14F-4D97-AF65-F5344CB8AC3E}">
        <p14:creationId xmlns:p14="http://schemas.microsoft.com/office/powerpoint/2010/main" val="131953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The stress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characterized</a:t>
            </a:r>
            <a:r>
              <a:rPr lang="de-DE" altLang="de-DE" dirty="0" smtClean="0">
                <a:latin typeface="Arial" charset="0"/>
              </a:rPr>
              <a:t> </a:t>
            </a:r>
            <a:r>
              <a:rPr lang="de-DE" altLang="de-DE" dirty="0" err="1" smtClean="0">
                <a:latin typeface="Arial" charset="0"/>
              </a:rPr>
              <a:t>essentially</a:t>
            </a:r>
            <a:r>
              <a:rPr lang="de-DE" altLang="de-DE" dirty="0" smtClean="0">
                <a:latin typeface="Arial" charset="0"/>
              </a:rPr>
              <a:t> </a:t>
            </a:r>
            <a:r>
              <a:rPr lang="de-DE" altLang="de-DE" dirty="0" err="1" smtClean="0">
                <a:latin typeface="Arial" charset="0"/>
              </a:rPr>
              <a:t>by</a:t>
            </a:r>
            <a:r>
              <a:rPr lang="de-DE" altLang="de-DE" dirty="0" smtClean="0">
                <a:latin typeface="Arial" charset="0"/>
              </a:rPr>
              <a:t> </a:t>
            </a:r>
            <a:r>
              <a:rPr lang="de-DE" altLang="de-DE" dirty="0" err="1" smtClean="0">
                <a:latin typeface="Arial" charset="0"/>
              </a:rPr>
              <a:t>its</a:t>
            </a:r>
            <a:r>
              <a:rPr lang="de-DE" altLang="de-DE" dirty="0" smtClean="0">
                <a:latin typeface="Arial" charset="0"/>
              </a:rPr>
              <a:t> </a:t>
            </a:r>
            <a:r>
              <a:rPr lang="de-DE" altLang="de-DE" dirty="0" err="1" smtClean="0">
                <a:latin typeface="Arial" charset="0"/>
              </a:rPr>
              <a:t>intensity</a:t>
            </a:r>
            <a:r>
              <a:rPr lang="de-DE" altLang="de-DE" dirty="0" smtClean="0">
                <a:latin typeface="Arial" charset="0"/>
              </a:rPr>
              <a:t> (</a:t>
            </a:r>
            <a:r>
              <a:rPr lang="de-DE" altLang="de-DE" dirty="0" err="1" smtClean="0">
                <a:latin typeface="Arial" charset="0"/>
              </a:rPr>
              <a:t>level</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duration</a:t>
            </a:r>
            <a:r>
              <a:rPr lang="de-DE" altLang="de-DE" dirty="0" smtClean="0">
                <a:latin typeface="Arial" charset="0"/>
              </a:rPr>
              <a:t>. </a:t>
            </a:r>
            <a:r>
              <a:rPr lang="de-DE" altLang="de-DE" dirty="0" err="1" smtClean="0">
                <a:latin typeface="Arial" charset="0"/>
              </a:rPr>
              <a:t>For</a:t>
            </a:r>
            <a:r>
              <a:rPr lang="de-DE" altLang="de-DE" dirty="0" smtClean="0">
                <a:latin typeface="Arial" charset="0"/>
              </a:rPr>
              <a:t> a </a:t>
            </a:r>
            <a:r>
              <a:rPr lang="de-DE" altLang="de-DE" dirty="0" err="1" smtClean="0">
                <a:latin typeface="Arial" charset="0"/>
              </a:rPr>
              <a:t>task</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assessed</a:t>
            </a:r>
            <a:r>
              <a:rPr lang="de-DE" altLang="de-DE" dirty="0" smtClean="0">
                <a:latin typeface="Arial" charset="0"/>
              </a:rPr>
              <a:t>, </a:t>
            </a:r>
            <a:r>
              <a:rPr lang="de-DE" altLang="de-DE" dirty="0" err="1" smtClean="0">
                <a:latin typeface="Arial" charset="0"/>
              </a:rPr>
              <a:t>suitable</a:t>
            </a:r>
            <a:r>
              <a:rPr lang="de-DE" altLang="de-DE" dirty="0" smtClean="0">
                <a:latin typeface="Arial" charset="0"/>
              </a:rPr>
              <a:t> </a:t>
            </a:r>
            <a:r>
              <a:rPr lang="de-DE" altLang="de-DE" dirty="0" err="1" smtClean="0">
                <a:latin typeface="Arial" charset="0"/>
              </a:rPr>
              <a:t>measurement</a:t>
            </a:r>
            <a:r>
              <a:rPr lang="de-DE" altLang="de-DE" dirty="0" smtClean="0">
                <a:latin typeface="Arial" charset="0"/>
              </a:rPr>
              <a:t> </a:t>
            </a:r>
            <a:r>
              <a:rPr lang="de-DE" altLang="de-DE" dirty="0" err="1" smtClean="0">
                <a:latin typeface="Arial" charset="0"/>
              </a:rPr>
              <a:t>systems</a:t>
            </a:r>
            <a:r>
              <a:rPr lang="de-DE" altLang="de-DE" dirty="0" smtClean="0">
                <a:latin typeface="Arial" charset="0"/>
              </a:rPr>
              <a:t> must </a:t>
            </a:r>
            <a:r>
              <a:rPr lang="de-DE" altLang="de-DE" dirty="0" err="1" smtClean="0">
                <a:latin typeface="Arial" charset="0"/>
              </a:rPr>
              <a:t>therefore</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defined</a:t>
            </a:r>
            <a:r>
              <a:rPr lang="de-DE" altLang="de-DE" dirty="0" smtClean="0">
                <a:latin typeface="Arial" charset="0"/>
              </a:rPr>
              <a:t> </a:t>
            </a:r>
            <a:r>
              <a:rPr lang="de-DE" altLang="de-DE" dirty="0" err="1" smtClean="0">
                <a:latin typeface="Arial" charset="0"/>
              </a:rPr>
              <a:t>which</a:t>
            </a:r>
            <a:r>
              <a:rPr lang="de-DE" altLang="de-DE" dirty="0" smtClean="0">
                <a:latin typeface="Arial" charset="0"/>
              </a:rPr>
              <a:t> </a:t>
            </a:r>
            <a:r>
              <a:rPr lang="de-DE" altLang="de-DE" dirty="0" err="1" smtClean="0">
                <a:latin typeface="Arial" charset="0"/>
              </a:rPr>
              <a:t>assure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most</a:t>
            </a:r>
            <a:r>
              <a:rPr lang="de-DE" altLang="de-DE" dirty="0" smtClean="0">
                <a:latin typeface="Arial" charset="0"/>
              </a:rPr>
              <a:t> </a:t>
            </a:r>
            <a:r>
              <a:rPr lang="de-DE" altLang="de-DE" dirty="0" err="1" smtClean="0">
                <a:latin typeface="Arial" charset="0"/>
              </a:rPr>
              <a:t>objective</a:t>
            </a:r>
            <a:r>
              <a:rPr lang="de-DE" altLang="de-DE" dirty="0" smtClean="0">
                <a:latin typeface="Arial" charset="0"/>
              </a:rPr>
              <a:t> </a:t>
            </a:r>
            <a:r>
              <a:rPr lang="de-DE" altLang="de-DE" dirty="0" err="1" smtClean="0">
                <a:latin typeface="Arial" charset="0"/>
              </a:rPr>
              <a:t>assessment</a:t>
            </a:r>
            <a:r>
              <a:rPr lang="de-DE" altLang="de-DE" dirty="0" smtClean="0">
                <a:latin typeface="Arial" charset="0"/>
              </a:rPr>
              <a:t> </a:t>
            </a:r>
            <a:r>
              <a:rPr lang="de-DE" altLang="de-DE" dirty="0" err="1" smtClean="0">
                <a:latin typeface="Arial" charset="0"/>
              </a:rPr>
              <a:t>possible</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stress.</a:t>
            </a:r>
          </a:p>
          <a:p>
            <a:pPr eaLnBrk="1" hangingPunct="1"/>
            <a:r>
              <a:rPr lang="de-DE" altLang="de-DE" dirty="0" err="1" smtClean="0">
                <a:latin typeface="Arial" charset="0"/>
              </a:rPr>
              <a:t>For</a:t>
            </a:r>
            <a:r>
              <a:rPr lang="de-DE" altLang="de-DE" dirty="0" smtClean="0">
                <a:latin typeface="Arial" charset="0"/>
              </a:rPr>
              <a:t> </a:t>
            </a:r>
            <a:r>
              <a:rPr lang="de-DE" altLang="de-DE" dirty="0" err="1" smtClean="0">
                <a:latin typeface="Arial" charset="0"/>
              </a:rPr>
              <a:t>this</a:t>
            </a:r>
            <a:r>
              <a:rPr lang="de-DE" altLang="de-DE" dirty="0" smtClean="0">
                <a:latin typeface="Arial" charset="0"/>
              </a:rPr>
              <a:t> </a:t>
            </a:r>
            <a:r>
              <a:rPr lang="de-DE" altLang="de-DE" dirty="0" err="1" smtClean="0">
                <a:latin typeface="Arial" charset="0"/>
              </a:rPr>
              <a:t>reason</a:t>
            </a:r>
            <a:r>
              <a:rPr lang="de-DE" altLang="de-DE" dirty="0" smtClean="0">
                <a:latin typeface="Arial" charset="0"/>
              </a:rPr>
              <a:t>, </a:t>
            </a:r>
            <a:r>
              <a:rPr lang="de-DE" altLang="de-DE" dirty="0" err="1" smtClean="0">
                <a:latin typeface="Arial" charset="0"/>
              </a:rPr>
              <a:t>indirect</a:t>
            </a:r>
            <a:r>
              <a:rPr lang="de-DE" altLang="de-DE" dirty="0" smtClean="0">
                <a:latin typeface="Arial" charset="0"/>
              </a:rPr>
              <a:t> </a:t>
            </a:r>
            <a:r>
              <a:rPr lang="de-DE" altLang="de-DE" dirty="0" err="1" smtClean="0">
                <a:latin typeface="Arial" charset="0"/>
              </a:rPr>
              <a:t>indicators</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frequently</a:t>
            </a:r>
            <a:r>
              <a:rPr lang="de-DE" altLang="de-DE" dirty="0" smtClean="0">
                <a:latin typeface="Arial" charset="0"/>
              </a:rPr>
              <a:t> </a:t>
            </a:r>
            <a:r>
              <a:rPr lang="de-DE" altLang="de-DE" dirty="0" err="1" smtClean="0">
                <a:latin typeface="Arial" charset="0"/>
              </a:rPr>
              <a:t>used</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forms</a:t>
            </a:r>
            <a:r>
              <a:rPr lang="de-DE" altLang="de-DE" dirty="0" smtClean="0">
                <a:latin typeface="Arial" charset="0"/>
              </a:rPr>
              <a:t> </a:t>
            </a:r>
            <a:r>
              <a:rPr lang="de-DE" altLang="de-DE" dirty="0" err="1" smtClean="0">
                <a:latin typeface="Arial" charset="0"/>
              </a:rPr>
              <a:t>of</a:t>
            </a:r>
            <a:r>
              <a:rPr lang="de-DE" altLang="de-DE" dirty="0" smtClean="0">
                <a:latin typeface="Arial" charset="0"/>
              </a:rPr>
              <a:t> stress </a:t>
            </a:r>
            <a:r>
              <a:rPr lang="de-DE" altLang="de-DE" dirty="0" err="1" smtClean="0">
                <a:latin typeface="Arial" charset="0"/>
              </a:rPr>
              <a:t>that</a:t>
            </a:r>
            <a:r>
              <a:rPr lang="de-DE" altLang="de-DE" dirty="0" smtClean="0">
                <a:latin typeface="Arial" charset="0"/>
              </a:rPr>
              <a:t> </a:t>
            </a:r>
            <a:r>
              <a:rPr lang="de-DE" altLang="de-DE" dirty="0" err="1" smtClean="0">
                <a:latin typeface="Arial" charset="0"/>
              </a:rPr>
              <a:t>can</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measured</a:t>
            </a:r>
            <a:r>
              <a:rPr lang="de-DE" altLang="de-DE" dirty="0" smtClean="0">
                <a:latin typeface="Arial" charset="0"/>
              </a:rPr>
              <a:t> </a:t>
            </a:r>
            <a:r>
              <a:rPr lang="de-DE" altLang="de-DE" dirty="0" err="1" smtClean="0">
                <a:latin typeface="Arial" charset="0"/>
              </a:rPr>
              <a:t>qualitatively</a:t>
            </a:r>
            <a:r>
              <a:rPr lang="de-DE" altLang="de-DE" dirty="0" smtClean="0">
                <a:latin typeface="Arial" charset="0"/>
              </a:rPr>
              <a:t>. Such </a:t>
            </a:r>
            <a:r>
              <a:rPr lang="de-DE" altLang="de-DE" dirty="0" err="1" smtClean="0">
                <a:latin typeface="Arial" charset="0"/>
              </a:rPr>
              <a:t>indicators</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example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number</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units</a:t>
            </a:r>
            <a:r>
              <a:rPr lang="de-DE" altLang="de-DE" dirty="0" smtClean="0">
                <a:latin typeface="Arial" charset="0"/>
              </a:rPr>
              <a:t> </a:t>
            </a:r>
            <a:r>
              <a:rPr lang="de-DE" altLang="de-DE" dirty="0" err="1" smtClean="0">
                <a:latin typeface="Arial" charset="0"/>
              </a:rPr>
              <a:t>attained</a:t>
            </a:r>
            <a:r>
              <a:rPr lang="de-DE" altLang="de-DE" dirty="0" smtClean="0">
                <a:latin typeface="Arial" charset="0"/>
              </a:rPr>
              <a:t> </a:t>
            </a:r>
            <a:r>
              <a:rPr lang="de-DE" altLang="de-DE" dirty="0" err="1" smtClean="0">
                <a:latin typeface="Arial" charset="0"/>
              </a:rPr>
              <a:t>within</a:t>
            </a:r>
            <a:r>
              <a:rPr lang="de-DE" altLang="de-DE" dirty="0" smtClean="0">
                <a:latin typeface="Arial" charset="0"/>
              </a:rPr>
              <a:t> a </a:t>
            </a:r>
            <a:r>
              <a:rPr lang="de-DE" altLang="de-DE" dirty="0" err="1" smtClean="0">
                <a:latin typeface="Arial" charset="0"/>
              </a:rPr>
              <a:t>specific</a:t>
            </a:r>
            <a:r>
              <a:rPr lang="de-DE" altLang="de-DE" dirty="0" smtClean="0">
                <a:latin typeface="Arial" charset="0"/>
              </a:rPr>
              <a:t> </a:t>
            </a:r>
            <a:r>
              <a:rPr lang="de-DE" altLang="de-DE" dirty="0" err="1" smtClean="0">
                <a:latin typeface="Arial" charset="0"/>
              </a:rPr>
              <a:t>period</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nature</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work</a:t>
            </a:r>
            <a:r>
              <a:rPr lang="de-DE" altLang="de-DE" dirty="0" smtClean="0">
                <a:latin typeface="Arial" charset="0"/>
              </a:rPr>
              <a:t> (</a:t>
            </a:r>
            <a:r>
              <a:rPr lang="de-DE" altLang="de-DE" dirty="0" err="1" smtClean="0">
                <a:latin typeface="Arial" charset="0"/>
              </a:rPr>
              <a:t>intensity</a:t>
            </a:r>
            <a:r>
              <a:rPr lang="de-DE" altLang="de-DE" dirty="0" smtClean="0">
                <a:latin typeface="Arial" charset="0"/>
              </a:rPr>
              <a:t> </a:t>
            </a:r>
            <a:r>
              <a:rPr lang="de-DE" altLang="de-DE" dirty="0" err="1" smtClean="0">
                <a:latin typeface="Arial" charset="0"/>
              </a:rPr>
              <a:t>and</a:t>
            </a:r>
            <a:r>
              <a:rPr lang="de-DE" altLang="de-DE" dirty="0" smtClean="0">
                <a:latin typeface="Arial" charset="0"/>
              </a:rPr>
              <a:t> </a:t>
            </a:r>
            <a:r>
              <a:rPr lang="de-DE" altLang="de-DE" dirty="0" err="1" smtClean="0">
                <a:latin typeface="Arial" charset="0"/>
              </a:rPr>
              <a:t>efficacy</a:t>
            </a:r>
            <a:r>
              <a:rPr lang="de-DE" altLang="de-DE" dirty="0" smtClean="0">
                <a:latin typeface="Arial" charset="0"/>
              </a:rPr>
              <a:t>); </a:t>
            </a:r>
            <a:r>
              <a:rPr lang="de-DE" altLang="de-DE" dirty="0" err="1" smtClean="0">
                <a:latin typeface="Arial" charset="0"/>
              </a:rPr>
              <a:t>or</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electrical</a:t>
            </a:r>
            <a:r>
              <a:rPr lang="de-DE" altLang="de-DE" dirty="0" smtClean="0">
                <a:latin typeface="Arial" charset="0"/>
              </a:rPr>
              <a:t> </a:t>
            </a:r>
            <a:r>
              <a:rPr lang="de-DE" altLang="de-DE" dirty="0" err="1" smtClean="0">
                <a:latin typeface="Arial" charset="0"/>
              </a:rPr>
              <a:t>conductivity</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skin</a:t>
            </a:r>
            <a:r>
              <a:rPr lang="de-DE" altLang="de-DE" dirty="0" smtClean="0">
                <a:latin typeface="Arial" charset="0"/>
              </a:rPr>
              <a:t>, </a:t>
            </a:r>
            <a:r>
              <a:rPr lang="de-DE" altLang="de-DE" dirty="0" err="1" smtClean="0">
                <a:latin typeface="Arial" charset="0"/>
              </a:rPr>
              <a:t>weight</a:t>
            </a:r>
            <a:r>
              <a:rPr lang="de-DE" altLang="de-DE" dirty="0" smtClean="0">
                <a:latin typeface="Arial" charset="0"/>
              </a:rPr>
              <a:t> </a:t>
            </a:r>
            <a:r>
              <a:rPr lang="de-DE" altLang="de-DE" dirty="0" err="1" smtClean="0">
                <a:latin typeface="Arial" charset="0"/>
              </a:rPr>
              <a:t>loss</a:t>
            </a:r>
            <a:r>
              <a:rPr lang="de-DE" altLang="de-DE" dirty="0" smtClean="0">
                <a:latin typeface="Arial" charset="0"/>
              </a:rPr>
              <a:t>, </a:t>
            </a:r>
            <a:r>
              <a:rPr lang="de-DE" altLang="de-DE" dirty="0" err="1" smtClean="0">
                <a:latin typeface="Arial" charset="0"/>
              </a:rPr>
              <a:t>heart</a:t>
            </a:r>
            <a:r>
              <a:rPr lang="de-DE" altLang="de-DE" dirty="0" smtClean="0">
                <a:latin typeface="Arial" charset="0"/>
              </a:rPr>
              <a:t> rate (</a:t>
            </a:r>
            <a:r>
              <a:rPr lang="de-DE" altLang="de-DE" dirty="0" err="1" smtClean="0">
                <a:latin typeface="Arial" charset="0"/>
              </a:rPr>
              <a:t>these</a:t>
            </a:r>
            <a:r>
              <a:rPr lang="de-DE" altLang="de-DE" dirty="0" smtClean="0">
                <a:latin typeface="Arial" charset="0"/>
              </a:rPr>
              <a:t>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indicators</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strain</a:t>
            </a:r>
            <a:r>
              <a:rPr lang="de-DE" altLang="de-DE" dirty="0" smtClean="0">
                <a:latin typeface="Arial" charset="0"/>
              </a:rPr>
              <a:t> </a:t>
            </a:r>
            <a:r>
              <a:rPr lang="de-DE" altLang="de-DE" dirty="0" err="1" smtClean="0">
                <a:latin typeface="Arial" charset="0"/>
              </a:rPr>
              <a:t>rather</a:t>
            </a:r>
            <a:r>
              <a:rPr lang="de-DE" altLang="de-DE" dirty="0" smtClean="0">
                <a:latin typeface="Arial" charset="0"/>
              </a:rPr>
              <a:t> </a:t>
            </a:r>
            <a:r>
              <a:rPr lang="de-DE" altLang="de-DE" dirty="0" err="1" smtClean="0">
                <a:latin typeface="Arial" charset="0"/>
              </a:rPr>
              <a:t>than</a:t>
            </a:r>
            <a:r>
              <a:rPr lang="de-DE" altLang="de-DE" dirty="0" smtClean="0">
                <a:latin typeface="Arial" charset="0"/>
              </a:rPr>
              <a:t> </a:t>
            </a:r>
            <a:r>
              <a:rPr lang="de-DE" altLang="de-DE" dirty="0" err="1" smtClean="0">
                <a:latin typeface="Arial" charset="0"/>
              </a:rPr>
              <a:t>of</a:t>
            </a:r>
            <a:r>
              <a:rPr lang="de-DE" altLang="de-DE" dirty="0" smtClean="0">
                <a:latin typeface="Arial" charset="0"/>
              </a:rPr>
              <a:t> </a:t>
            </a:r>
            <a:r>
              <a:rPr lang="de-DE" altLang="de-DE" dirty="0" err="1" smtClean="0">
                <a:latin typeface="Arial" charset="0"/>
              </a:rPr>
              <a:t>the</a:t>
            </a:r>
            <a:r>
              <a:rPr lang="de-DE" altLang="de-DE" dirty="0" smtClean="0">
                <a:latin typeface="Arial" charset="0"/>
              </a:rPr>
              <a:t> stress), etc.</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5</a:t>
            </a:fld>
            <a:endParaRPr lang="de-DE" altLang="de-DE"/>
          </a:p>
        </p:txBody>
      </p:sp>
    </p:spTree>
    <p:extLst>
      <p:ext uri="{BB962C8B-B14F-4D97-AF65-F5344CB8AC3E}">
        <p14:creationId xmlns:p14="http://schemas.microsoft.com/office/powerpoint/2010/main" val="258434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smtClean="0">
                <a:latin typeface="Arial" charset="0"/>
              </a:rPr>
              <a:t>Overview</a:t>
            </a:r>
            <a:r>
              <a:rPr lang="de-DE" altLang="de-DE" dirty="0" smtClean="0">
                <a:latin typeface="Arial" charset="0"/>
              </a:rPr>
              <a:t> of a </a:t>
            </a:r>
            <a:r>
              <a:rPr lang="de-DE" altLang="de-DE" dirty="0" err="1" smtClean="0">
                <a:latin typeface="Arial" charset="0"/>
              </a:rPr>
              <a:t>selection</a:t>
            </a:r>
            <a:r>
              <a:rPr lang="de-DE" altLang="de-DE" dirty="0" smtClean="0">
                <a:latin typeface="Arial" charset="0"/>
              </a:rPr>
              <a:t> of individual </a:t>
            </a:r>
            <a:r>
              <a:rPr lang="de-DE" altLang="de-DE" dirty="0" err="1" smtClean="0">
                <a:latin typeface="Arial" charset="0"/>
              </a:rPr>
              <a:t>performance</a:t>
            </a:r>
            <a:r>
              <a:rPr lang="de-DE" altLang="de-DE" dirty="0" smtClean="0">
                <a:latin typeface="Arial" charset="0"/>
              </a:rPr>
              <a:t> </a:t>
            </a:r>
            <a:r>
              <a:rPr lang="de-DE" altLang="de-DE" dirty="0" err="1" smtClean="0">
                <a:latin typeface="Arial" charset="0"/>
              </a:rPr>
              <a:t>conditions</a:t>
            </a:r>
            <a:r>
              <a:rPr lang="de-DE" altLang="de-DE" dirty="0" smtClean="0">
                <a:latin typeface="Arial" charset="0"/>
              </a:rPr>
              <a:t>. The </a:t>
            </a:r>
            <a:r>
              <a:rPr lang="de-DE" altLang="de-DE" dirty="0" err="1" smtClean="0">
                <a:latin typeface="Arial" charset="0"/>
              </a:rPr>
              <a:t>division</a:t>
            </a:r>
            <a:r>
              <a:rPr lang="de-DE" altLang="de-DE" dirty="0" smtClean="0">
                <a:latin typeface="Arial" charset="0"/>
              </a:rPr>
              <a:t> </a:t>
            </a:r>
            <a:r>
              <a:rPr lang="de-DE" altLang="de-DE" dirty="0" err="1" smtClean="0">
                <a:latin typeface="Arial" charset="0"/>
              </a:rPr>
              <a:t>can</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continued</a:t>
            </a:r>
            <a:r>
              <a:rPr lang="de-DE" altLang="de-DE" dirty="0" smtClean="0">
                <a:latin typeface="Arial" charset="0"/>
              </a:rPr>
              <a:t> in </a:t>
            </a:r>
            <a:r>
              <a:rPr lang="de-DE" altLang="de-DE" dirty="0" err="1" smtClean="0">
                <a:latin typeface="Arial" charset="0"/>
              </a:rPr>
              <a:t>seminars</a:t>
            </a:r>
            <a:r>
              <a:rPr lang="de-DE" altLang="de-DE" dirty="0" smtClean="0">
                <a:latin typeface="Arial" charset="0"/>
              </a:rPr>
              <a:t> </a:t>
            </a:r>
            <a:r>
              <a:rPr lang="de-DE" altLang="de-DE" dirty="0" err="1" smtClean="0">
                <a:latin typeface="Arial" charset="0"/>
              </a:rPr>
              <a:t>if</a:t>
            </a:r>
            <a:r>
              <a:rPr lang="de-DE" altLang="de-DE" dirty="0" smtClean="0">
                <a:latin typeface="Arial" charset="0"/>
              </a:rPr>
              <a:t> </a:t>
            </a:r>
            <a:r>
              <a:rPr lang="de-DE" altLang="de-DE" dirty="0" err="1" smtClean="0">
                <a:latin typeface="Arial" charset="0"/>
              </a:rPr>
              <a:t>the</a:t>
            </a:r>
            <a:r>
              <a:rPr lang="de-DE" altLang="de-DE" dirty="0" smtClean="0">
                <a:latin typeface="Arial" charset="0"/>
              </a:rPr>
              <a:t> content </a:t>
            </a:r>
            <a:r>
              <a:rPr lang="de-DE" altLang="de-DE" dirty="0" err="1" smtClean="0">
                <a:latin typeface="Arial" charset="0"/>
              </a:rPr>
              <a:t>is</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addressed</a:t>
            </a:r>
            <a:r>
              <a:rPr lang="de-DE" altLang="de-DE" dirty="0" smtClean="0">
                <a:latin typeface="Arial" charset="0"/>
              </a:rPr>
              <a:t> in </a:t>
            </a:r>
            <a:r>
              <a:rPr lang="de-DE" altLang="de-DE" dirty="0" err="1" smtClean="0">
                <a:latin typeface="Arial" charset="0"/>
              </a:rPr>
              <a:t>greater</a:t>
            </a:r>
            <a:r>
              <a:rPr lang="de-DE" altLang="de-DE" dirty="0" smtClean="0">
                <a:latin typeface="Arial" charset="0"/>
              </a:rPr>
              <a:t> </a:t>
            </a:r>
            <a:r>
              <a:rPr lang="de-DE" altLang="de-DE" dirty="0" err="1" smtClean="0">
                <a:latin typeface="Arial" charset="0"/>
              </a:rPr>
              <a:t>depth</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b="1" i="1" dirty="0" smtClean="0">
                <a:latin typeface="Arial" charset="0"/>
              </a:rPr>
              <a:t>On </a:t>
            </a:r>
            <a:r>
              <a:rPr lang="de-DE" altLang="de-DE" b="1" i="1" dirty="0" err="1" smtClean="0">
                <a:latin typeface="Arial" charset="0"/>
              </a:rPr>
              <a:t>the</a:t>
            </a:r>
            <a:r>
              <a:rPr lang="de-DE" altLang="de-DE" b="1" i="1" dirty="0" smtClean="0">
                <a:latin typeface="Arial" charset="0"/>
              </a:rPr>
              <a:t> </a:t>
            </a:r>
            <a:r>
              <a:rPr lang="de-DE" altLang="de-DE" b="1" i="1" dirty="0" err="1" smtClean="0">
                <a:latin typeface="Arial" charset="0"/>
              </a:rPr>
              <a:t>right</a:t>
            </a:r>
            <a:r>
              <a:rPr lang="de-DE" altLang="de-DE" b="1" i="1" dirty="0" smtClean="0">
                <a:latin typeface="Arial" charset="0"/>
              </a:rPr>
              <a:t>-hand </a:t>
            </a:r>
            <a:r>
              <a:rPr lang="de-DE" altLang="de-DE" b="1" i="1" dirty="0" err="1" smtClean="0">
                <a:latin typeface="Arial" charset="0"/>
              </a:rPr>
              <a:t>side</a:t>
            </a:r>
            <a:r>
              <a:rPr lang="de-DE" altLang="de-DE" b="1" i="1" dirty="0" smtClean="0">
                <a:latin typeface="Arial" charset="0"/>
              </a:rPr>
              <a:t>, </a:t>
            </a:r>
            <a:r>
              <a:rPr lang="de-DE" altLang="de-DE" b="1" i="1" dirty="0" err="1" smtClean="0">
                <a:latin typeface="Arial" charset="0"/>
              </a:rPr>
              <a:t>the</a:t>
            </a:r>
            <a:r>
              <a:rPr lang="de-DE" altLang="de-DE" b="1" i="1" dirty="0" smtClean="0">
                <a:latin typeface="Arial" charset="0"/>
              </a:rPr>
              <a:t> </a:t>
            </a:r>
            <a:r>
              <a:rPr lang="de-DE" altLang="de-DE" b="1" i="1" dirty="0" err="1" smtClean="0">
                <a:latin typeface="Arial" charset="0"/>
              </a:rPr>
              <a:t>factors</a:t>
            </a:r>
            <a:r>
              <a:rPr lang="de-DE" altLang="de-DE" b="1" i="1" dirty="0" smtClean="0">
                <a:latin typeface="Arial" charset="0"/>
              </a:rPr>
              <a:t> </a:t>
            </a:r>
            <a:r>
              <a:rPr lang="de-DE" altLang="de-DE" b="1" i="1" dirty="0" err="1" smtClean="0">
                <a:latin typeface="Arial" charset="0"/>
              </a:rPr>
              <a:t>are</a:t>
            </a:r>
            <a:r>
              <a:rPr lang="de-DE" altLang="de-DE" b="1" i="1" dirty="0" smtClean="0">
                <a:latin typeface="Arial" charset="0"/>
              </a:rPr>
              <a:t> </a:t>
            </a:r>
            <a:r>
              <a:rPr lang="de-DE" altLang="de-DE" b="1" i="1" dirty="0" err="1" smtClean="0">
                <a:latin typeface="Arial" charset="0"/>
              </a:rPr>
              <a:t>listed</a:t>
            </a:r>
            <a:r>
              <a:rPr lang="de-DE" altLang="de-DE" b="1" i="1" dirty="0" smtClean="0">
                <a:latin typeface="Arial" charset="0"/>
              </a:rPr>
              <a:t> </a:t>
            </a:r>
            <a:r>
              <a:rPr lang="de-DE" altLang="de-DE" b="1" i="1" dirty="0" err="1" smtClean="0">
                <a:latin typeface="Arial" charset="0"/>
              </a:rPr>
              <a:t>to</a:t>
            </a:r>
            <a:r>
              <a:rPr lang="de-DE" altLang="de-DE" b="1" i="1" dirty="0" smtClean="0">
                <a:latin typeface="Arial" charset="0"/>
              </a:rPr>
              <a:t> </a:t>
            </a:r>
            <a:r>
              <a:rPr lang="de-DE" altLang="de-DE" b="1" i="1" dirty="0" err="1" smtClean="0">
                <a:latin typeface="Arial" charset="0"/>
              </a:rPr>
              <a:t>which</a:t>
            </a:r>
            <a:r>
              <a:rPr lang="de-DE" altLang="de-DE" b="1" i="1" dirty="0" smtClean="0">
                <a:latin typeface="Arial" charset="0"/>
              </a:rPr>
              <a:t> </a:t>
            </a:r>
            <a:r>
              <a:rPr lang="de-DE" altLang="de-DE" b="1" i="1" dirty="0" err="1" smtClean="0">
                <a:latin typeface="Arial" charset="0"/>
              </a:rPr>
              <a:t>the</a:t>
            </a:r>
            <a:r>
              <a:rPr lang="de-DE" altLang="de-DE" b="1" i="1" dirty="0" smtClean="0">
                <a:latin typeface="Arial" charset="0"/>
              </a:rPr>
              <a:t> </a:t>
            </a:r>
            <a:r>
              <a:rPr lang="de-DE" altLang="de-DE" b="1" i="1" dirty="0" err="1" smtClean="0">
                <a:latin typeface="Arial" charset="0"/>
              </a:rPr>
              <a:t>designer</a:t>
            </a:r>
            <a:r>
              <a:rPr lang="de-DE" altLang="de-DE" b="1" i="1" dirty="0" smtClean="0">
                <a:latin typeface="Arial" charset="0"/>
              </a:rPr>
              <a:t> </a:t>
            </a:r>
            <a:r>
              <a:rPr lang="de-DE" altLang="de-DE" b="1" i="1" dirty="0" err="1" smtClean="0">
                <a:latin typeface="Arial" charset="0"/>
              </a:rPr>
              <a:t>can</a:t>
            </a:r>
            <a:r>
              <a:rPr lang="de-DE" altLang="de-DE" b="1" i="1" dirty="0" smtClean="0">
                <a:latin typeface="Arial" charset="0"/>
              </a:rPr>
              <a:t> </a:t>
            </a:r>
            <a:r>
              <a:rPr lang="de-DE" altLang="de-DE" b="1" i="1" dirty="0" err="1" smtClean="0">
                <a:latin typeface="Arial" charset="0"/>
              </a:rPr>
              <a:t>refer</a:t>
            </a:r>
            <a:r>
              <a:rPr lang="de-DE" altLang="de-DE" b="1" i="1" dirty="0" smtClean="0">
                <a:latin typeface="Arial" charset="0"/>
              </a:rPr>
              <a:t> </a:t>
            </a:r>
            <a:r>
              <a:rPr lang="de-DE" altLang="de-DE" b="1" i="1" dirty="0" err="1" smtClean="0">
                <a:latin typeface="Arial" charset="0"/>
              </a:rPr>
              <a:t>specifically</a:t>
            </a:r>
            <a:r>
              <a:rPr lang="de-DE" altLang="de-DE" b="1" i="1" dirty="0" smtClean="0">
                <a:latin typeface="Arial" charset="0"/>
              </a:rPr>
              <a:t> </a:t>
            </a:r>
            <a:r>
              <a:rPr lang="de-DE" altLang="de-DE" b="1" i="1" dirty="0" err="1" smtClean="0">
                <a:latin typeface="Arial" charset="0"/>
              </a:rPr>
              <a:t>for</a:t>
            </a:r>
            <a:r>
              <a:rPr lang="de-DE" altLang="de-DE" b="1" i="1" dirty="0" smtClean="0">
                <a:latin typeface="Arial" charset="0"/>
              </a:rPr>
              <a:t> </a:t>
            </a:r>
            <a:r>
              <a:rPr lang="de-DE" altLang="de-DE" b="1" i="1" dirty="0" err="1" smtClean="0">
                <a:latin typeface="Arial" charset="0"/>
              </a:rPr>
              <a:t>his</a:t>
            </a:r>
            <a:r>
              <a:rPr lang="de-DE" altLang="de-DE" b="1" i="1" dirty="0" smtClean="0">
                <a:latin typeface="Arial" charset="0"/>
              </a:rPr>
              <a:t> </a:t>
            </a:r>
            <a:r>
              <a:rPr lang="de-DE" altLang="de-DE" b="1" i="1" dirty="0" err="1" smtClean="0">
                <a:latin typeface="Arial" charset="0"/>
              </a:rPr>
              <a:t>task</a:t>
            </a:r>
            <a:r>
              <a:rPr lang="de-DE" altLang="de-DE" b="1" i="1"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6</a:t>
            </a:fld>
            <a:endParaRPr lang="de-DE" altLang="de-DE"/>
          </a:p>
        </p:txBody>
      </p:sp>
    </p:spTree>
    <p:extLst>
      <p:ext uri="{BB962C8B-B14F-4D97-AF65-F5344CB8AC3E}">
        <p14:creationId xmlns:p14="http://schemas.microsoft.com/office/powerpoint/2010/main" val="162123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The </a:t>
            </a:r>
            <a:r>
              <a:rPr lang="de-DE" altLang="de-DE" dirty="0" err="1" smtClean="0">
                <a:latin typeface="Arial" charset="0"/>
              </a:rPr>
              <a:t>images</a:t>
            </a:r>
            <a:r>
              <a:rPr lang="de-DE" altLang="de-DE" dirty="0" smtClean="0">
                <a:latin typeface="Arial" charset="0"/>
              </a:rPr>
              <a:t> </a:t>
            </a:r>
            <a:r>
              <a:rPr lang="de-DE" altLang="de-DE" dirty="0" err="1" smtClean="0">
                <a:latin typeface="Arial" charset="0"/>
              </a:rPr>
              <a:t>symbolize</a:t>
            </a:r>
            <a:r>
              <a:rPr lang="de-DE" altLang="de-DE" dirty="0" smtClean="0">
                <a:latin typeface="Arial" charset="0"/>
              </a:rPr>
              <a: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heart</a:t>
            </a:r>
            <a:r>
              <a:rPr lang="de-DE" altLang="de-DE" dirty="0" smtClean="0">
                <a:latin typeface="Arial" charset="0"/>
              </a:rPr>
              <a:t>-rate </a:t>
            </a:r>
            <a:r>
              <a:rPr lang="de-DE" altLang="de-DE" dirty="0" err="1" smtClean="0">
                <a:latin typeface="Arial" charset="0"/>
              </a:rPr>
              <a:t>characteristics</a:t>
            </a:r>
            <a:r>
              <a:rPr lang="de-DE" altLang="de-DE" dirty="0" smtClean="0">
                <a:latin typeface="Arial" charset="0"/>
              </a:rPr>
              <a:t>, </a:t>
            </a:r>
            <a:r>
              <a:rPr lang="de-DE" altLang="de-DE" dirty="0" err="1" smtClean="0">
                <a:latin typeface="Arial" charset="0"/>
              </a:rPr>
              <a:t>muscles</a:t>
            </a:r>
            <a:r>
              <a:rPr lang="de-DE" altLang="de-DE" dirty="0" smtClean="0">
                <a:latin typeface="Arial" charset="0"/>
              </a:rPr>
              <a:t> and </a:t>
            </a:r>
            <a:r>
              <a:rPr lang="de-DE" altLang="de-DE" dirty="0" err="1" smtClean="0">
                <a:latin typeface="Arial" charset="0"/>
              </a:rPr>
              <a:t>concentration</a:t>
            </a:r>
            <a:endParaRPr lang="de-DE" altLang="de-DE" dirty="0" smtClean="0">
              <a:latin typeface="Arial" charset="0"/>
            </a:endParaRPr>
          </a:p>
          <a:p>
            <a:pPr eaLnBrk="1" hangingPunct="1"/>
            <a:r>
              <a:rPr lang="de-DE" altLang="de-DE" b="1" dirty="0" smtClean="0">
                <a:latin typeface="Arial" charset="0"/>
              </a:rPr>
              <a:t>As a </a:t>
            </a:r>
            <a:r>
              <a:rPr lang="de-DE" altLang="de-DE" b="1" dirty="0" err="1" smtClean="0">
                <a:latin typeface="Arial" charset="0"/>
              </a:rPr>
              <a:t>function</a:t>
            </a:r>
            <a:r>
              <a:rPr lang="de-DE" altLang="de-DE" b="1" dirty="0" smtClean="0">
                <a:latin typeface="Arial" charset="0"/>
              </a:rPr>
              <a:t> of </a:t>
            </a:r>
            <a:r>
              <a:rPr lang="de-DE" altLang="de-DE" b="1" dirty="0" err="1" smtClean="0">
                <a:latin typeface="Arial" charset="0"/>
              </a:rPr>
              <a:t>the</a:t>
            </a:r>
            <a:r>
              <a:rPr lang="de-DE" altLang="de-DE" b="1" dirty="0" smtClean="0">
                <a:latin typeface="Arial" charset="0"/>
              </a:rPr>
              <a:t> </a:t>
            </a:r>
            <a:r>
              <a:rPr lang="de-DE" altLang="de-DE" b="1" dirty="0" err="1" smtClean="0">
                <a:latin typeface="Arial" charset="0"/>
              </a:rPr>
              <a:t>performance</a:t>
            </a:r>
            <a:r>
              <a:rPr lang="de-DE" altLang="de-DE" b="1" dirty="0" smtClean="0">
                <a:latin typeface="Arial" charset="0"/>
              </a:rPr>
              <a:t> </a:t>
            </a:r>
            <a:r>
              <a:rPr lang="de-DE" altLang="de-DE" b="1" dirty="0" err="1" smtClean="0">
                <a:latin typeface="Arial" charset="0"/>
              </a:rPr>
              <a:t>conditions</a:t>
            </a:r>
            <a:r>
              <a:rPr lang="de-DE" altLang="de-DE" b="1" dirty="0" smtClean="0">
                <a:latin typeface="Arial" charset="0"/>
              </a:rPr>
              <a:t>, </a:t>
            </a:r>
            <a:r>
              <a:rPr lang="de-DE" altLang="de-DE" b="1" dirty="0" err="1" smtClean="0">
                <a:latin typeface="Arial" charset="0"/>
              </a:rPr>
              <a:t>the</a:t>
            </a:r>
            <a:r>
              <a:rPr lang="de-DE" altLang="de-DE" b="1" dirty="0" smtClean="0">
                <a:latin typeface="Arial" charset="0"/>
              </a:rPr>
              <a:t> stress </a:t>
            </a:r>
            <a:r>
              <a:rPr lang="de-DE" altLang="de-DE" b="1" dirty="0" err="1" smtClean="0">
                <a:latin typeface="Arial" charset="0"/>
              </a:rPr>
              <a:t>leads</a:t>
            </a:r>
            <a:r>
              <a:rPr lang="de-DE" altLang="de-DE" b="1" dirty="0" smtClean="0">
                <a:latin typeface="Arial" charset="0"/>
              </a:rPr>
              <a:t> </a:t>
            </a:r>
            <a:r>
              <a:rPr lang="de-DE" altLang="de-DE" b="1" dirty="0" err="1" smtClean="0">
                <a:latin typeface="Arial" charset="0"/>
              </a:rPr>
              <a:t>to</a:t>
            </a:r>
            <a:r>
              <a:rPr lang="de-DE" altLang="de-DE" b="1" dirty="0" smtClean="0">
                <a:latin typeface="Arial" charset="0"/>
              </a:rPr>
              <a:t> a </a:t>
            </a:r>
            <a:r>
              <a:rPr lang="de-DE" altLang="de-DE" b="1" dirty="0" err="1" smtClean="0">
                <a:latin typeface="Arial" charset="0"/>
              </a:rPr>
              <a:t>person-specific</a:t>
            </a:r>
            <a:r>
              <a:rPr lang="de-DE" altLang="de-DE" b="1" dirty="0" smtClean="0">
                <a:latin typeface="Arial" charset="0"/>
              </a:rPr>
              <a:t> </a:t>
            </a:r>
            <a:r>
              <a:rPr lang="de-DE" altLang="de-DE" b="1" dirty="0" err="1" smtClean="0">
                <a:latin typeface="Arial" charset="0"/>
              </a:rPr>
              <a:t>strain</a:t>
            </a:r>
            <a:endParaRPr lang="de-DE" altLang="de-DE" b="1" dirty="0" smtClean="0">
              <a:latin typeface="Arial" charset="0"/>
            </a:endParaRPr>
          </a:p>
          <a:p>
            <a:pPr eaLnBrk="1" hangingPunct="1"/>
            <a:r>
              <a:rPr lang="de-DE" altLang="de-DE" dirty="0" smtClean="0">
                <a:latin typeface="Arial" charset="0"/>
              </a:rPr>
              <a:t>(The </a:t>
            </a:r>
            <a:r>
              <a:rPr lang="de-DE" altLang="de-DE" dirty="0" err="1" smtClean="0">
                <a:latin typeface="Arial" charset="0"/>
              </a:rPr>
              <a:t>issue</a:t>
            </a:r>
            <a:r>
              <a:rPr lang="de-DE" altLang="de-DE" dirty="0" smtClean="0">
                <a:latin typeface="Arial" charset="0"/>
              </a:rPr>
              <a:t> </a:t>
            </a:r>
            <a:r>
              <a:rPr lang="de-DE" altLang="de-DE" dirty="0" err="1" smtClean="0">
                <a:latin typeface="Arial" charset="0"/>
              </a:rPr>
              <a:t>here</a:t>
            </a:r>
            <a:r>
              <a:rPr lang="de-DE" altLang="de-DE" dirty="0" smtClean="0">
                <a:latin typeface="Arial" charset="0"/>
              </a:rPr>
              <a:t> </a:t>
            </a:r>
            <a:r>
              <a:rPr lang="de-DE" altLang="de-DE" dirty="0" err="1" smtClean="0">
                <a:latin typeface="Arial" charset="0"/>
              </a:rPr>
              <a:t>is</a:t>
            </a:r>
            <a:r>
              <a:rPr lang="de-DE" altLang="de-DE" dirty="0" smtClean="0">
                <a:latin typeface="Arial" charset="0"/>
              </a:rPr>
              <a:t> not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a:t>
            </a:r>
            <a:r>
              <a:rPr lang="de-DE" altLang="de-DE" dirty="0" err="1" smtClean="0">
                <a:latin typeface="Arial" charset="0"/>
              </a:rPr>
              <a:t>conditions</a:t>
            </a:r>
            <a:r>
              <a:rPr lang="de-DE" altLang="de-DE" dirty="0" smtClean="0">
                <a:latin typeface="Arial" charset="0"/>
              </a:rPr>
              <a:t> as such, but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influence</a:t>
            </a:r>
            <a:r>
              <a:rPr lang="de-DE" altLang="de-DE" dirty="0" smtClean="0">
                <a:latin typeface="Arial" charset="0"/>
              </a:rPr>
              <a:t> – i.e. </a:t>
            </a:r>
            <a:r>
              <a:rPr lang="de-DE" altLang="de-DE" dirty="0" err="1" smtClean="0">
                <a:latin typeface="Arial" charset="0"/>
              </a:rPr>
              <a:t>the</a:t>
            </a:r>
            <a:r>
              <a:rPr lang="de-DE" altLang="de-DE" dirty="0" smtClean="0">
                <a:latin typeface="Arial" charset="0"/>
              </a:rPr>
              <a:t> stress – upon </a:t>
            </a:r>
            <a:r>
              <a:rPr lang="de-DE" altLang="de-DE" dirty="0" err="1" smtClean="0">
                <a:latin typeface="Arial" charset="0"/>
              </a:rPr>
              <a:t>these</a:t>
            </a:r>
            <a:r>
              <a:rPr lang="de-DE" altLang="de-DE" dirty="0" smtClean="0">
                <a:latin typeface="Arial" charset="0"/>
              </a:rPr>
              <a:t> </a:t>
            </a:r>
            <a:r>
              <a:rPr lang="de-DE" altLang="de-DE" dirty="0" err="1" smtClean="0">
                <a:latin typeface="Arial" charset="0"/>
              </a:rPr>
              <a:t>conditions</a:t>
            </a:r>
            <a:r>
              <a:rPr lang="de-DE" altLang="de-DE" dirty="0" smtClean="0">
                <a:latin typeface="Arial" charset="0"/>
              </a:rPr>
              <a:t>, </a:t>
            </a:r>
            <a:r>
              <a:rPr lang="de-DE" altLang="de-DE" dirty="0" err="1" smtClean="0">
                <a:latin typeface="Arial" charset="0"/>
              </a:rPr>
              <a:t>which</a:t>
            </a:r>
            <a:r>
              <a:rPr lang="de-DE" altLang="de-DE" dirty="0" smtClean="0">
                <a:latin typeface="Arial" charset="0"/>
              </a:rPr>
              <a:t> </a:t>
            </a:r>
            <a:r>
              <a:rPr lang="de-DE" altLang="de-DE" dirty="0" err="1" smtClean="0">
                <a:latin typeface="Arial" charset="0"/>
              </a:rPr>
              <a:t>gives</a:t>
            </a:r>
            <a:r>
              <a:rPr lang="de-DE" altLang="de-DE" dirty="0" smtClean="0">
                <a:latin typeface="Arial" charset="0"/>
              </a:rPr>
              <a:t> </a:t>
            </a:r>
            <a:r>
              <a:rPr lang="de-DE" altLang="de-DE" dirty="0" err="1" smtClean="0">
                <a:latin typeface="Arial" charset="0"/>
              </a:rPr>
              <a:t>rise</a:t>
            </a:r>
            <a:r>
              <a:rPr lang="de-DE" altLang="de-DE" dirty="0" smtClean="0">
                <a:latin typeface="Arial" charset="0"/>
              </a:rPr>
              <a:t> </a:t>
            </a:r>
            <a:r>
              <a:rPr lang="de-DE" altLang="de-DE" dirty="0" err="1" smtClean="0">
                <a:latin typeface="Arial" charset="0"/>
              </a:rPr>
              <a:t>to</a:t>
            </a:r>
            <a:r>
              <a:rPr lang="de-DE" altLang="de-DE" dirty="0" smtClean="0">
                <a:latin typeface="Arial" charset="0"/>
              </a:rPr>
              <a:t> a positive </a:t>
            </a:r>
            <a:r>
              <a:rPr lang="de-DE" altLang="de-DE" dirty="0" err="1" smtClean="0">
                <a:latin typeface="Arial" charset="0"/>
              </a:rPr>
              <a:t>or</a:t>
            </a:r>
            <a:r>
              <a:rPr lang="de-DE" altLang="de-DE" dirty="0" smtClean="0">
                <a:latin typeface="Arial" charset="0"/>
              </a:rPr>
              <a:t> negative </a:t>
            </a:r>
            <a:r>
              <a:rPr lang="de-DE" altLang="de-DE" dirty="0" err="1" smtClean="0">
                <a:latin typeface="Arial" charset="0"/>
              </a:rPr>
              <a:t>strain</a:t>
            </a:r>
            <a:r>
              <a:rPr lang="de-DE" altLang="de-DE" dirty="0" smtClean="0">
                <a:latin typeface="Arial" charset="0"/>
              </a:rPr>
              <a:t>).</a:t>
            </a: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7</a:t>
            </a:fld>
            <a:endParaRPr lang="de-DE" altLang="de-DE"/>
          </a:p>
        </p:txBody>
      </p:sp>
    </p:spTree>
    <p:extLst>
      <p:ext uri="{BB962C8B-B14F-4D97-AF65-F5344CB8AC3E}">
        <p14:creationId xmlns:p14="http://schemas.microsoft.com/office/powerpoint/2010/main" val="257819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Standards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regarded</a:t>
            </a:r>
            <a:r>
              <a:rPr lang="de-DE" altLang="de-DE" dirty="0" smtClean="0">
                <a:latin typeface="Arial" charset="0"/>
              </a:rPr>
              <a:t> as </a:t>
            </a:r>
            <a:r>
              <a:rPr lang="de-DE" altLang="de-DE" dirty="0" err="1" smtClean="0">
                <a:latin typeface="Arial" charset="0"/>
              </a:rPr>
              <a:t>validated</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a:t>
            </a:r>
            <a:r>
              <a:rPr lang="de-DE" altLang="de-DE" dirty="0" err="1" smtClean="0">
                <a:latin typeface="Arial" charset="0"/>
              </a:rPr>
              <a:t>findings</a:t>
            </a:r>
            <a:r>
              <a:rPr lang="de-DE" altLang="de-DE" dirty="0" smtClean="0">
                <a:latin typeface="Arial" charset="0"/>
              </a:rPr>
              <a:t> and </a:t>
            </a:r>
            <a:r>
              <a:rPr lang="de-DE" altLang="de-DE" dirty="0" err="1" smtClean="0">
                <a:latin typeface="Arial" charset="0"/>
              </a:rPr>
              <a:t>should</a:t>
            </a:r>
            <a:r>
              <a:rPr lang="de-DE" altLang="de-DE" dirty="0" smtClean="0">
                <a:latin typeface="Arial" charset="0"/>
              </a:rPr>
              <a:t> </a:t>
            </a:r>
            <a:r>
              <a:rPr lang="de-DE" altLang="de-DE" dirty="0" err="1" smtClean="0">
                <a:latin typeface="Arial" charset="0"/>
              </a:rPr>
              <a:t>therefore</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given</a:t>
            </a:r>
            <a:r>
              <a:rPr lang="de-DE" altLang="de-DE" dirty="0" smtClean="0">
                <a:latin typeface="Arial" charset="0"/>
              </a:rPr>
              <a:t> </a:t>
            </a:r>
            <a:r>
              <a:rPr lang="de-DE" altLang="de-DE" dirty="0" err="1" smtClean="0">
                <a:latin typeface="Arial" charset="0"/>
              </a:rPr>
              <a:t>appropriate</a:t>
            </a:r>
            <a:r>
              <a:rPr lang="de-DE" altLang="de-DE" dirty="0" smtClean="0">
                <a:latin typeface="Arial" charset="0"/>
              </a:rPr>
              <a:t> </a:t>
            </a:r>
            <a:r>
              <a:rPr lang="de-DE" altLang="de-DE" dirty="0" err="1" smtClean="0">
                <a:latin typeface="Arial" charset="0"/>
              </a:rPr>
              <a:t>attention</a:t>
            </a:r>
            <a:r>
              <a:rPr lang="de-DE" altLang="de-DE" dirty="0" smtClean="0">
                <a:latin typeface="Arial" charset="0"/>
              </a:rPr>
              <a:t>, </a:t>
            </a:r>
            <a:r>
              <a:rPr lang="de-DE" altLang="de-DE" dirty="0" err="1" smtClean="0">
                <a:latin typeface="Arial" charset="0"/>
              </a:rPr>
              <a:t>or</a:t>
            </a:r>
            <a:r>
              <a:rPr lang="de-DE" altLang="de-DE" dirty="0" smtClean="0">
                <a:latin typeface="Arial" charset="0"/>
              </a:rPr>
              <a:t> </a:t>
            </a:r>
            <a:r>
              <a:rPr lang="de-DE" altLang="de-DE" dirty="0" err="1" smtClean="0">
                <a:latin typeface="Arial" charset="0"/>
              </a:rPr>
              <a:t>have</a:t>
            </a:r>
            <a:r>
              <a:rPr lang="de-DE" altLang="de-DE" dirty="0" smtClean="0">
                <a:latin typeface="Arial" charset="0"/>
              </a:rPr>
              <a:t> an </a:t>
            </a:r>
            <a:r>
              <a:rPr lang="de-DE" altLang="de-DE" dirty="0" err="1" smtClean="0">
                <a:latin typeface="Arial" charset="0"/>
              </a:rPr>
              <a:t>indirect</a:t>
            </a:r>
            <a:r>
              <a:rPr lang="de-DE" altLang="de-DE" dirty="0" smtClean="0">
                <a:latin typeface="Arial" charset="0"/>
              </a:rPr>
              <a:t> </a:t>
            </a:r>
            <a:r>
              <a:rPr lang="de-DE" altLang="de-DE" dirty="0" err="1" smtClean="0">
                <a:latin typeface="Arial" charset="0"/>
              </a:rPr>
              <a:t>binding</a:t>
            </a:r>
            <a:r>
              <a:rPr lang="de-DE" altLang="de-DE" dirty="0" smtClean="0">
                <a:latin typeface="Arial" charset="0"/>
              </a:rPr>
              <a:t> </a:t>
            </a:r>
            <a:r>
              <a:rPr lang="de-DE" altLang="de-DE" dirty="0" err="1" smtClean="0">
                <a:latin typeface="Arial" charset="0"/>
              </a:rPr>
              <a:t>effect</a:t>
            </a:r>
            <a:r>
              <a:rPr lang="de-DE" altLang="de-DE" dirty="0" smtClean="0">
                <a:latin typeface="Arial" charset="0"/>
              </a:rPr>
              <a:t>.</a:t>
            </a:r>
          </a:p>
          <a:p>
            <a:pPr eaLnBrk="1" hangingPunct="1"/>
            <a:r>
              <a:rPr lang="de-DE" altLang="de-DE" dirty="0" smtClean="0">
                <a:latin typeface="Arial" charset="0"/>
              </a:rPr>
              <a:t>This </a:t>
            </a:r>
            <a:r>
              <a:rPr lang="de-DE" altLang="de-DE" dirty="0" err="1" smtClean="0">
                <a:latin typeface="Arial" charset="0"/>
              </a:rPr>
              <a:t>includes</a:t>
            </a:r>
            <a:r>
              <a:rPr lang="de-DE" altLang="de-DE" dirty="0" smtClean="0">
                <a:latin typeface="Arial" charset="0"/>
              </a:rPr>
              <a:t> aspects of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avoidance</a:t>
            </a:r>
            <a:r>
              <a:rPr lang="de-DE" altLang="de-DE" dirty="0" smtClean="0">
                <a:latin typeface="Arial" charset="0"/>
              </a:rPr>
              <a:t> of </a:t>
            </a:r>
            <a:r>
              <a:rPr lang="de-DE" altLang="de-DE" dirty="0" err="1" smtClean="0">
                <a:latin typeface="Arial" charset="0"/>
              </a:rPr>
              <a:t>harm</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health</a:t>
            </a:r>
            <a:r>
              <a:rPr lang="de-DE" altLang="de-DE" dirty="0" smtClean="0">
                <a:latin typeface="Arial" charset="0"/>
              </a:rPr>
              <a:t> and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improving</a:t>
            </a:r>
            <a:r>
              <a:rPr lang="de-DE" altLang="de-DE" dirty="0" smtClean="0">
                <a:latin typeface="Arial" charset="0"/>
              </a:rPr>
              <a:t> of </a:t>
            </a:r>
            <a:r>
              <a:rPr lang="de-DE" altLang="de-DE" dirty="0" err="1" smtClean="0">
                <a:latin typeface="Arial" charset="0"/>
              </a:rPr>
              <a:t>efficiency</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dirty="0" err="1" smtClean="0">
                <a:latin typeface="Arial" charset="0"/>
              </a:rPr>
              <a:t>Complete</a:t>
            </a:r>
            <a:r>
              <a:rPr lang="de-DE" altLang="de-DE" dirty="0" smtClean="0">
                <a:latin typeface="Arial" charset="0"/>
              </a:rPr>
              <a:t> </a:t>
            </a:r>
            <a:r>
              <a:rPr lang="de-DE" altLang="de-DE" dirty="0" err="1" smtClean="0">
                <a:latin typeface="Arial" charset="0"/>
              </a:rPr>
              <a:t>Titles</a:t>
            </a:r>
            <a:r>
              <a:rPr lang="de-DE" altLang="de-DE" dirty="0" smtClean="0">
                <a:latin typeface="Arial" charset="0"/>
              </a:rPr>
              <a:t>:</a:t>
            </a:r>
          </a:p>
          <a:p>
            <a:pPr eaLnBrk="1" hangingPunct="1"/>
            <a:r>
              <a:rPr lang="de-DE" altLang="de-DE" dirty="0" smtClean="0">
                <a:latin typeface="Arial" charset="0"/>
              </a:rPr>
              <a:t>DIN EN 614-1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principles</a:t>
            </a:r>
            <a:r>
              <a:rPr lang="de-DE" altLang="de-DE" dirty="0" smtClean="0">
                <a:latin typeface="Arial" charset="0"/>
              </a:rPr>
              <a:t> - Part 1: </a:t>
            </a:r>
            <a:r>
              <a:rPr lang="de-DE" altLang="de-DE" dirty="0" err="1" smtClean="0">
                <a:latin typeface="Arial" charset="0"/>
              </a:rPr>
              <a:t>Terminology</a:t>
            </a:r>
            <a:r>
              <a:rPr lang="de-DE" altLang="de-DE" dirty="0" smtClean="0">
                <a:latin typeface="Arial" charset="0"/>
              </a:rPr>
              <a:t> and </a:t>
            </a:r>
            <a:r>
              <a:rPr lang="de-DE" altLang="de-DE" dirty="0" err="1" smtClean="0">
                <a:latin typeface="Arial" charset="0"/>
              </a:rPr>
              <a:t>general</a:t>
            </a:r>
            <a:r>
              <a:rPr lang="de-DE" altLang="de-DE" dirty="0" smtClean="0">
                <a:latin typeface="Arial" charset="0"/>
              </a:rPr>
              <a:t> </a:t>
            </a:r>
            <a:r>
              <a:rPr lang="de-DE" altLang="de-DE" dirty="0" err="1" smtClean="0">
                <a:latin typeface="Arial" charset="0"/>
              </a:rPr>
              <a:t>principles</a:t>
            </a:r>
            <a:r>
              <a:rPr lang="de-DE" altLang="de-DE" dirty="0" smtClean="0">
                <a:latin typeface="Arial" charset="0"/>
              </a:rPr>
              <a:t>  </a:t>
            </a:r>
          </a:p>
          <a:p>
            <a:pPr eaLnBrk="1" hangingPunct="1"/>
            <a:r>
              <a:rPr lang="de-DE" altLang="de-DE" dirty="0" smtClean="0">
                <a:latin typeface="Arial" charset="0"/>
              </a:rPr>
              <a:t>DIN EN 614-2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principles</a:t>
            </a:r>
            <a:r>
              <a:rPr lang="de-DE" altLang="de-DE" dirty="0" smtClean="0">
                <a:latin typeface="Arial" charset="0"/>
              </a:rPr>
              <a:t> - Part 2: Interactions </a:t>
            </a:r>
            <a:r>
              <a:rPr lang="de-DE" altLang="de-DE" dirty="0" err="1" smtClean="0">
                <a:latin typeface="Arial" charset="0"/>
              </a:rPr>
              <a:t>between</a:t>
            </a:r>
            <a:r>
              <a:rPr lang="de-DE" altLang="de-DE" dirty="0" smtClean="0">
                <a:latin typeface="Arial" charset="0"/>
              </a:rPr>
              <a:t> </a:t>
            </a:r>
            <a:r>
              <a:rPr lang="de-DE" altLang="de-DE" dirty="0" err="1" smtClean="0">
                <a:latin typeface="Arial" charset="0"/>
              </a:rPr>
              <a:t>the</a:t>
            </a:r>
            <a:r>
              <a:rPr lang="de-DE" altLang="de-DE" dirty="0" smtClean="0">
                <a:latin typeface="Arial" charset="0"/>
              </a:rPr>
              <a:t> design of </a:t>
            </a:r>
            <a:r>
              <a:rPr lang="de-DE" altLang="de-DE" dirty="0" err="1" smtClean="0">
                <a:latin typeface="Arial" charset="0"/>
              </a:rPr>
              <a:t>machinery</a:t>
            </a:r>
            <a:r>
              <a:rPr lang="de-DE" altLang="de-DE" dirty="0" smtClean="0">
                <a:latin typeface="Arial" charset="0"/>
              </a:rPr>
              <a:t> and </a:t>
            </a:r>
            <a:r>
              <a:rPr lang="de-DE" altLang="de-DE" dirty="0" err="1" smtClean="0">
                <a:latin typeface="Arial" charset="0"/>
              </a:rPr>
              <a:t>work</a:t>
            </a:r>
            <a:r>
              <a:rPr lang="de-DE" altLang="de-DE" dirty="0" smtClean="0">
                <a:latin typeface="Arial" charset="0"/>
              </a:rPr>
              <a:t> </a:t>
            </a:r>
            <a:r>
              <a:rPr lang="de-DE" altLang="de-DE" dirty="0" err="1" smtClean="0">
                <a:latin typeface="Arial" charset="0"/>
              </a:rPr>
              <a:t>tasks</a:t>
            </a:r>
            <a:r>
              <a:rPr lang="de-DE" altLang="de-DE" dirty="0" smtClean="0">
                <a:latin typeface="Arial" charset="0"/>
              </a:rPr>
              <a:t> </a:t>
            </a:r>
          </a:p>
          <a:p>
            <a:pPr eaLnBrk="1" hangingPunct="1"/>
            <a:r>
              <a:rPr lang="de-DE" altLang="de-DE" dirty="0" smtClean="0">
                <a:latin typeface="Arial" charset="0"/>
              </a:rPr>
              <a:t>DIN EN 894-3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Ergonomics</a:t>
            </a:r>
            <a:r>
              <a:rPr lang="de-DE" altLang="de-DE" dirty="0" smtClean="0">
                <a:latin typeface="Arial" charset="0"/>
              </a:rPr>
              <a:t> </a:t>
            </a:r>
            <a:r>
              <a:rPr lang="de-DE" altLang="de-DE" dirty="0" err="1" smtClean="0">
                <a:latin typeface="Arial" charset="0"/>
              </a:rPr>
              <a:t>requirements</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the</a:t>
            </a:r>
            <a:r>
              <a:rPr lang="de-DE" altLang="de-DE" dirty="0" smtClean="0">
                <a:latin typeface="Arial" charset="0"/>
              </a:rPr>
              <a:t> design of </a:t>
            </a:r>
            <a:r>
              <a:rPr lang="de-DE" altLang="de-DE" dirty="0" err="1" smtClean="0">
                <a:latin typeface="Arial" charset="0"/>
              </a:rPr>
              <a:t>displays</a:t>
            </a:r>
            <a:r>
              <a:rPr lang="de-DE" altLang="de-DE" dirty="0" smtClean="0">
                <a:latin typeface="Arial" charset="0"/>
              </a:rPr>
              <a:t> and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actuators</a:t>
            </a:r>
            <a:r>
              <a:rPr lang="de-DE" altLang="de-DE" dirty="0" smtClean="0">
                <a:latin typeface="Arial" charset="0"/>
              </a:rPr>
              <a:t> - Part 3: Control </a:t>
            </a:r>
            <a:r>
              <a:rPr lang="de-DE" altLang="de-DE" dirty="0" err="1" smtClean="0">
                <a:latin typeface="Arial" charset="0"/>
              </a:rPr>
              <a:t>actuators</a:t>
            </a:r>
            <a:r>
              <a:rPr lang="de-DE" altLang="de-DE" dirty="0" smtClean="0">
                <a:latin typeface="Arial" charset="0"/>
              </a:rPr>
              <a:t> </a:t>
            </a:r>
          </a:p>
          <a:p>
            <a:pPr eaLnBrk="1" hangingPunct="1"/>
            <a:r>
              <a:rPr lang="de-DE" altLang="de-DE" dirty="0" smtClean="0">
                <a:latin typeface="Arial" charset="0"/>
              </a:rPr>
              <a:t>DIN EN 1005-1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Human </a:t>
            </a:r>
            <a:r>
              <a:rPr lang="de-DE" altLang="de-DE" dirty="0" err="1" smtClean="0">
                <a:latin typeface="Arial" charset="0"/>
              </a:rPr>
              <a:t>physical</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 Part 1: Terms and </a:t>
            </a:r>
            <a:r>
              <a:rPr lang="de-DE" altLang="de-DE" dirty="0" err="1" smtClean="0">
                <a:latin typeface="Arial" charset="0"/>
              </a:rPr>
              <a:t>definitions</a:t>
            </a:r>
            <a:r>
              <a:rPr lang="de-DE" altLang="de-DE" dirty="0" smtClean="0">
                <a:latin typeface="Arial" charset="0"/>
              </a:rPr>
              <a:t> </a:t>
            </a:r>
          </a:p>
          <a:p>
            <a:pPr eaLnBrk="1" hangingPunct="1"/>
            <a:r>
              <a:rPr lang="de-DE" altLang="de-DE" dirty="0" smtClean="0">
                <a:latin typeface="Arial" charset="0"/>
              </a:rPr>
              <a:t>DIN EN 1005-2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Human </a:t>
            </a:r>
            <a:r>
              <a:rPr lang="de-DE" altLang="de-DE" dirty="0" err="1" smtClean="0">
                <a:latin typeface="Arial" charset="0"/>
              </a:rPr>
              <a:t>physical</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 Part 2: Manual </a:t>
            </a:r>
            <a:r>
              <a:rPr lang="de-DE" altLang="de-DE" dirty="0" err="1" smtClean="0">
                <a:latin typeface="Arial" charset="0"/>
              </a:rPr>
              <a:t>handling</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and </a:t>
            </a:r>
            <a:r>
              <a:rPr lang="de-DE" altLang="de-DE" dirty="0" err="1" smtClean="0">
                <a:latin typeface="Arial" charset="0"/>
              </a:rPr>
              <a:t>component</a:t>
            </a:r>
            <a:r>
              <a:rPr lang="de-DE" altLang="de-DE" dirty="0" smtClean="0">
                <a:latin typeface="Arial" charset="0"/>
              </a:rPr>
              <a:t> </a:t>
            </a:r>
            <a:r>
              <a:rPr lang="de-DE" altLang="de-DE" dirty="0" err="1" smtClean="0">
                <a:latin typeface="Arial" charset="0"/>
              </a:rPr>
              <a:t>parts</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a:t>
            </a:r>
          </a:p>
          <a:p>
            <a:pPr eaLnBrk="1" hangingPunct="1"/>
            <a:endParaRPr lang="de-DE" altLang="de-DE" dirty="0" smtClean="0">
              <a:latin typeface="Arial" charset="0"/>
            </a:endParaRPr>
          </a:p>
          <a:p>
            <a:pPr eaLnBrk="1" hangingPunct="1"/>
            <a:r>
              <a:rPr lang="de-DE" altLang="de-DE" dirty="0" smtClean="0">
                <a:latin typeface="Arial" charset="0"/>
              </a:rPr>
              <a:t>Reference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standards</a:t>
            </a:r>
            <a:r>
              <a:rPr lang="de-DE" altLang="de-DE" dirty="0" smtClean="0">
                <a:latin typeface="Arial" charset="0"/>
              </a:rPr>
              <a:t> </a:t>
            </a:r>
            <a:r>
              <a:rPr lang="de-DE" altLang="de-DE" dirty="0" err="1" smtClean="0">
                <a:latin typeface="Arial" charset="0"/>
              </a:rPr>
              <a:t>animated</a:t>
            </a:r>
            <a:endParaRPr lang="de-DE" altLang="de-DE" dirty="0" smtClean="0">
              <a:latin typeface="Arial" charset="0"/>
            </a:endParaRPr>
          </a:p>
          <a:p>
            <a:pPr eaLnBrk="1" hangingPunct="1"/>
            <a:endParaRPr lang="de-DE" altLang="de-DE" dirty="0" smtClean="0">
              <a:latin typeface="Arial" charset="0"/>
            </a:endParaRPr>
          </a:p>
          <a:p>
            <a:pPr eaLnBrk="1" hangingPunct="1"/>
            <a:endParaRPr lang="de-DE" altLang="de-DE" dirty="0" smtClean="0">
              <a:latin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9</a:t>
            </a:fld>
            <a:endParaRPr lang="de-DE" altLang="de-DE"/>
          </a:p>
        </p:txBody>
      </p:sp>
    </p:spTree>
    <p:extLst>
      <p:ext uri="{BB962C8B-B14F-4D97-AF65-F5344CB8AC3E}">
        <p14:creationId xmlns:p14="http://schemas.microsoft.com/office/powerpoint/2010/main" val="230327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latin typeface="Arial" charset="0"/>
              </a:rPr>
              <a:t>Standards </a:t>
            </a:r>
            <a:r>
              <a:rPr lang="de-DE" altLang="de-DE" dirty="0" err="1" smtClean="0">
                <a:latin typeface="Arial" charset="0"/>
              </a:rPr>
              <a:t>are</a:t>
            </a:r>
            <a:r>
              <a:rPr lang="de-DE" altLang="de-DE" dirty="0" smtClean="0">
                <a:latin typeface="Arial" charset="0"/>
              </a:rPr>
              <a:t> </a:t>
            </a:r>
            <a:r>
              <a:rPr lang="de-DE" altLang="de-DE" dirty="0" err="1" smtClean="0">
                <a:latin typeface="Arial" charset="0"/>
              </a:rPr>
              <a:t>regarded</a:t>
            </a:r>
            <a:r>
              <a:rPr lang="de-DE" altLang="de-DE" dirty="0" smtClean="0">
                <a:latin typeface="Arial" charset="0"/>
              </a:rPr>
              <a:t> as </a:t>
            </a:r>
            <a:r>
              <a:rPr lang="de-DE" altLang="de-DE" dirty="0" err="1" smtClean="0">
                <a:latin typeface="Arial" charset="0"/>
              </a:rPr>
              <a:t>validated</a:t>
            </a:r>
            <a:r>
              <a:rPr lang="de-DE" altLang="de-DE" dirty="0" smtClean="0">
                <a:latin typeface="Arial" charset="0"/>
              </a:rPr>
              <a:t> </a:t>
            </a:r>
            <a:r>
              <a:rPr lang="de-DE" altLang="de-DE" dirty="0" err="1" smtClean="0">
                <a:latin typeface="Arial" charset="0"/>
              </a:rPr>
              <a:t>ergonomic</a:t>
            </a:r>
            <a:r>
              <a:rPr lang="de-DE" altLang="de-DE" dirty="0" smtClean="0">
                <a:latin typeface="Arial" charset="0"/>
              </a:rPr>
              <a:t> </a:t>
            </a:r>
            <a:r>
              <a:rPr lang="de-DE" altLang="de-DE" dirty="0" err="1" smtClean="0">
                <a:latin typeface="Arial" charset="0"/>
              </a:rPr>
              <a:t>findings</a:t>
            </a:r>
            <a:r>
              <a:rPr lang="de-DE" altLang="de-DE" dirty="0" smtClean="0">
                <a:latin typeface="Arial" charset="0"/>
              </a:rPr>
              <a:t> and </a:t>
            </a:r>
            <a:r>
              <a:rPr lang="de-DE" altLang="de-DE" dirty="0" err="1" smtClean="0">
                <a:latin typeface="Arial" charset="0"/>
              </a:rPr>
              <a:t>should</a:t>
            </a:r>
            <a:r>
              <a:rPr lang="de-DE" altLang="de-DE" dirty="0" smtClean="0">
                <a:latin typeface="Arial" charset="0"/>
              </a:rPr>
              <a:t> </a:t>
            </a:r>
            <a:r>
              <a:rPr lang="de-DE" altLang="de-DE" dirty="0" err="1" smtClean="0">
                <a:latin typeface="Arial" charset="0"/>
              </a:rPr>
              <a:t>therefore</a:t>
            </a:r>
            <a:r>
              <a:rPr lang="de-DE" altLang="de-DE" dirty="0" smtClean="0">
                <a:latin typeface="Arial" charset="0"/>
              </a:rPr>
              <a:t> </a:t>
            </a:r>
            <a:r>
              <a:rPr lang="de-DE" altLang="de-DE" dirty="0" err="1" smtClean="0">
                <a:latin typeface="Arial" charset="0"/>
              </a:rPr>
              <a:t>be</a:t>
            </a:r>
            <a:r>
              <a:rPr lang="de-DE" altLang="de-DE" dirty="0" smtClean="0">
                <a:latin typeface="Arial" charset="0"/>
              </a:rPr>
              <a:t> </a:t>
            </a:r>
            <a:r>
              <a:rPr lang="de-DE" altLang="de-DE" dirty="0" err="1" smtClean="0">
                <a:latin typeface="Arial" charset="0"/>
              </a:rPr>
              <a:t>given</a:t>
            </a:r>
            <a:r>
              <a:rPr lang="de-DE" altLang="de-DE" dirty="0" smtClean="0">
                <a:latin typeface="Arial" charset="0"/>
              </a:rPr>
              <a:t> </a:t>
            </a:r>
            <a:r>
              <a:rPr lang="de-DE" altLang="de-DE" dirty="0" err="1" smtClean="0">
                <a:latin typeface="Arial" charset="0"/>
              </a:rPr>
              <a:t>appropriate</a:t>
            </a:r>
            <a:r>
              <a:rPr lang="de-DE" altLang="de-DE" dirty="0" smtClean="0">
                <a:latin typeface="Arial" charset="0"/>
              </a:rPr>
              <a:t> </a:t>
            </a:r>
            <a:r>
              <a:rPr lang="de-DE" altLang="de-DE" dirty="0" err="1" smtClean="0">
                <a:latin typeface="Arial" charset="0"/>
              </a:rPr>
              <a:t>attention</a:t>
            </a:r>
            <a:r>
              <a:rPr lang="de-DE" altLang="de-DE" dirty="0" smtClean="0">
                <a:latin typeface="Arial" charset="0"/>
              </a:rPr>
              <a:t>, </a:t>
            </a:r>
            <a:r>
              <a:rPr lang="de-DE" altLang="de-DE" dirty="0" err="1" smtClean="0">
                <a:latin typeface="Arial" charset="0"/>
              </a:rPr>
              <a:t>or</a:t>
            </a:r>
            <a:r>
              <a:rPr lang="de-DE" altLang="de-DE" dirty="0" smtClean="0">
                <a:latin typeface="Arial" charset="0"/>
              </a:rPr>
              <a:t> </a:t>
            </a:r>
            <a:r>
              <a:rPr lang="de-DE" altLang="de-DE" dirty="0" err="1" smtClean="0">
                <a:latin typeface="Arial" charset="0"/>
              </a:rPr>
              <a:t>have</a:t>
            </a:r>
            <a:r>
              <a:rPr lang="de-DE" altLang="de-DE" dirty="0" smtClean="0">
                <a:latin typeface="Arial" charset="0"/>
              </a:rPr>
              <a:t> an </a:t>
            </a:r>
            <a:r>
              <a:rPr lang="de-DE" altLang="de-DE" dirty="0" err="1" smtClean="0">
                <a:latin typeface="Arial" charset="0"/>
              </a:rPr>
              <a:t>indirect</a:t>
            </a:r>
            <a:r>
              <a:rPr lang="de-DE" altLang="de-DE" dirty="0" smtClean="0">
                <a:latin typeface="Arial" charset="0"/>
              </a:rPr>
              <a:t> </a:t>
            </a:r>
            <a:r>
              <a:rPr lang="de-DE" altLang="de-DE" dirty="0" err="1" smtClean="0">
                <a:latin typeface="Arial" charset="0"/>
              </a:rPr>
              <a:t>binding</a:t>
            </a:r>
            <a:r>
              <a:rPr lang="de-DE" altLang="de-DE" dirty="0" smtClean="0">
                <a:latin typeface="Arial" charset="0"/>
              </a:rPr>
              <a:t> </a:t>
            </a:r>
            <a:r>
              <a:rPr lang="de-DE" altLang="de-DE" dirty="0" err="1" smtClean="0">
                <a:latin typeface="Arial" charset="0"/>
              </a:rPr>
              <a:t>effect</a:t>
            </a:r>
            <a:r>
              <a:rPr lang="de-DE" altLang="de-DE" dirty="0" smtClean="0">
                <a:latin typeface="Arial" charset="0"/>
              </a:rPr>
              <a:t>.</a:t>
            </a:r>
          </a:p>
          <a:p>
            <a:pPr eaLnBrk="1" hangingPunct="1"/>
            <a:r>
              <a:rPr lang="de-DE" altLang="de-DE" dirty="0" smtClean="0">
                <a:latin typeface="Arial" charset="0"/>
              </a:rPr>
              <a:t>This </a:t>
            </a:r>
            <a:r>
              <a:rPr lang="de-DE" altLang="de-DE" dirty="0" err="1" smtClean="0">
                <a:latin typeface="Arial" charset="0"/>
              </a:rPr>
              <a:t>includes</a:t>
            </a:r>
            <a:r>
              <a:rPr lang="de-DE" altLang="de-DE" dirty="0" smtClean="0">
                <a:latin typeface="Arial" charset="0"/>
              </a:rPr>
              <a:t> aspects of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avoidance</a:t>
            </a:r>
            <a:r>
              <a:rPr lang="de-DE" altLang="de-DE" dirty="0" smtClean="0">
                <a:latin typeface="Arial" charset="0"/>
              </a:rPr>
              <a:t> of </a:t>
            </a:r>
            <a:r>
              <a:rPr lang="de-DE" altLang="de-DE" dirty="0" err="1" smtClean="0">
                <a:latin typeface="Arial" charset="0"/>
              </a:rPr>
              <a:t>harm</a:t>
            </a:r>
            <a:r>
              <a:rPr lang="de-DE" altLang="de-DE" dirty="0" smtClean="0">
                <a:latin typeface="Arial" charset="0"/>
              </a:rPr>
              <a:t>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health</a:t>
            </a:r>
            <a:r>
              <a:rPr lang="de-DE" altLang="de-DE" dirty="0" smtClean="0">
                <a:latin typeface="Arial" charset="0"/>
              </a:rPr>
              <a:t> and </a:t>
            </a:r>
            <a:r>
              <a:rPr lang="de-DE" altLang="de-DE" dirty="0" err="1" smtClean="0">
                <a:latin typeface="Arial" charset="0"/>
              </a:rPr>
              <a:t>the</a:t>
            </a:r>
            <a:r>
              <a:rPr lang="de-DE" altLang="de-DE" dirty="0" smtClean="0">
                <a:latin typeface="Arial" charset="0"/>
              </a:rPr>
              <a:t> </a:t>
            </a:r>
            <a:r>
              <a:rPr lang="de-DE" altLang="de-DE" dirty="0" err="1" smtClean="0">
                <a:latin typeface="Arial" charset="0"/>
              </a:rPr>
              <a:t>improving</a:t>
            </a:r>
            <a:r>
              <a:rPr lang="de-DE" altLang="de-DE" dirty="0" smtClean="0">
                <a:latin typeface="Arial" charset="0"/>
              </a:rPr>
              <a:t> of </a:t>
            </a:r>
            <a:r>
              <a:rPr lang="de-DE" altLang="de-DE" dirty="0" err="1" smtClean="0">
                <a:latin typeface="Arial" charset="0"/>
              </a:rPr>
              <a:t>efficiency</a:t>
            </a:r>
            <a:r>
              <a:rPr lang="de-DE" altLang="de-DE" dirty="0" smtClean="0">
                <a:latin typeface="Arial" charset="0"/>
              </a:rPr>
              <a:t>.</a:t>
            </a:r>
          </a:p>
          <a:p>
            <a:pPr eaLnBrk="1" hangingPunct="1"/>
            <a:endParaRPr lang="de-DE" altLang="de-DE" dirty="0" smtClean="0">
              <a:latin typeface="Arial" charset="0"/>
            </a:endParaRPr>
          </a:p>
          <a:p>
            <a:pPr eaLnBrk="1" hangingPunct="1"/>
            <a:r>
              <a:rPr lang="de-DE" altLang="de-DE" dirty="0" err="1" smtClean="0">
                <a:latin typeface="Arial" charset="0"/>
              </a:rPr>
              <a:t>Complete</a:t>
            </a:r>
            <a:r>
              <a:rPr lang="de-DE" altLang="de-DE" dirty="0" smtClean="0">
                <a:latin typeface="Arial" charset="0"/>
              </a:rPr>
              <a:t> </a:t>
            </a:r>
            <a:r>
              <a:rPr lang="de-DE" altLang="de-DE" dirty="0" err="1" smtClean="0">
                <a:latin typeface="Arial" charset="0"/>
              </a:rPr>
              <a:t>Titles</a:t>
            </a:r>
            <a:r>
              <a:rPr lang="de-DE" altLang="de-DE" dirty="0" smtClean="0">
                <a:latin typeface="Arial" charset="0"/>
              </a:rPr>
              <a:t>:</a:t>
            </a:r>
          </a:p>
          <a:p>
            <a:pPr eaLnBrk="1" hangingPunct="1"/>
            <a:r>
              <a:rPr lang="de-DE" altLang="de-DE" dirty="0" smtClean="0">
                <a:latin typeface="Arial" charset="0"/>
              </a:rPr>
              <a:t>DIN EN 614-1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principles</a:t>
            </a:r>
            <a:r>
              <a:rPr lang="de-DE" altLang="de-DE" dirty="0" smtClean="0">
                <a:latin typeface="Arial" charset="0"/>
              </a:rPr>
              <a:t> - Part 1: </a:t>
            </a:r>
            <a:r>
              <a:rPr lang="de-DE" altLang="de-DE" dirty="0" err="1" smtClean="0">
                <a:latin typeface="Arial" charset="0"/>
              </a:rPr>
              <a:t>Terminology</a:t>
            </a:r>
            <a:r>
              <a:rPr lang="de-DE" altLang="de-DE" dirty="0" smtClean="0">
                <a:latin typeface="Arial" charset="0"/>
              </a:rPr>
              <a:t> and </a:t>
            </a:r>
            <a:r>
              <a:rPr lang="de-DE" altLang="de-DE" dirty="0" err="1" smtClean="0">
                <a:latin typeface="Arial" charset="0"/>
              </a:rPr>
              <a:t>general</a:t>
            </a:r>
            <a:r>
              <a:rPr lang="de-DE" altLang="de-DE" dirty="0" smtClean="0">
                <a:latin typeface="Arial" charset="0"/>
              </a:rPr>
              <a:t> </a:t>
            </a:r>
            <a:r>
              <a:rPr lang="de-DE" altLang="de-DE" dirty="0" err="1" smtClean="0">
                <a:latin typeface="Arial" charset="0"/>
              </a:rPr>
              <a:t>principles</a:t>
            </a:r>
            <a:r>
              <a:rPr lang="de-DE" altLang="de-DE" dirty="0" smtClean="0">
                <a:latin typeface="Arial" charset="0"/>
              </a:rPr>
              <a:t>  </a:t>
            </a:r>
          </a:p>
          <a:p>
            <a:pPr eaLnBrk="1" hangingPunct="1"/>
            <a:r>
              <a:rPr lang="de-DE" altLang="de-DE" dirty="0" smtClean="0">
                <a:latin typeface="Arial" charset="0"/>
              </a:rPr>
              <a:t>DIN EN 614-2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a:t>
            </a:r>
            <a:r>
              <a:rPr lang="de-DE" altLang="de-DE" dirty="0" smtClean="0">
                <a:latin typeface="Arial" charset="0"/>
              </a:rPr>
              <a:t> design </a:t>
            </a:r>
            <a:r>
              <a:rPr lang="de-DE" altLang="de-DE" dirty="0" err="1" smtClean="0">
                <a:latin typeface="Arial" charset="0"/>
              </a:rPr>
              <a:t>principles</a:t>
            </a:r>
            <a:r>
              <a:rPr lang="de-DE" altLang="de-DE" dirty="0" smtClean="0">
                <a:latin typeface="Arial" charset="0"/>
              </a:rPr>
              <a:t> - Part 2: Interactions </a:t>
            </a:r>
            <a:r>
              <a:rPr lang="de-DE" altLang="de-DE" dirty="0" err="1" smtClean="0">
                <a:latin typeface="Arial" charset="0"/>
              </a:rPr>
              <a:t>between</a:t>
            </a:r>
            <a:r>
              <a:rPr lang="de-DE" altLang="de-DE" dirty="0" smtClean="0">
                <a:latin typeface="Arial" charset="0"/>
              </a:rPr>
              <a:t> </a:t>
            </a:r>
            <a:r>
              <a:rPr lang="de-DE" altLang="de-DE" dirty="0" err="1" smtClean="0">
                <a:latin typeface="Arial" charset="0"/>
              </a:rPr>
              <a:t>the</a:t>
            </a:r>
            <a:r>
              <a:rPr lang="de-DE" altLang="de-DE" dirty="0" smtClean="0">
                <a:latin typeface="Arial" charset="0"/>
              </a:rPr>
              <a:t> design of </a:t>
            </a:r>
            <a:r>
              <a:rPr lang="de-DE" altLang="de-DE" dirty="0" err="1" smtClean="0">
                <a:latin typeface="Arial" charset="0"/>
              </a:rPr>
              <a:t>machinery</a:t>
            </a:r>
            <a:r>
              <a:rPr lang="de-DE" altLang="de-DE" dirty="0" smtClean="0">
                <a:latin typeface="Arial" charset="0"/>
              </a:rPr>
              <a:t> and </a:t>
            </a:r>
            <a:r>
              <a:rPr lang="de-DE" altLang="de-DE" dirty="0" err="1" smtClean="0">
                <a:latin typeface="Arial" charset="0"/>
              </a:rPr>
              <a:t>work</a:t>
            </a:r>
            <a:r>
              <a:rPr lang="de-DE" altLang="de-DE" dirty="0" smtClean="0">
                <a:latin typeface="Arial" charset="0"/>
              </a:rPr>
              <a:t> </a:t>
            </a:r>
            <a:r>
              <a:rPr lang="de-DE" altLang="de-DE" dirty="0" err="1" smtClean="0">
                <a:latin typeface="Arial" charset="0"/>
              </a:rPr>
              <a:t>tasks</a:t>
            </a:r>
            <a:r>
              <a:rPr lang="de-DE" altLang="de-DE" dirty="0" smtClean="0">
                <a:latin typeface="Arial" charset="0"/>
              </a:rPr>
              <a:t> </a:t>
            </a:r>
          </a:p>
          <a:p>
            <a:pPr eaLnBrk="1" hangingPunct="1"/>
            <a:r>
              <a:rPr lang="de-DE" altLang="de-DE" dirty="0" smtClean="0">
                <a:latin typeface="Arial" charset="0"/>
              </a:rPr>
              <a:t>DIN EN 894-3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a:t>
            </a:r>
            <a:r>
              <a:rPr lang="de-DE" altLang="de-DE" dirty="0" err="1" smtClean="0">
                <a:latin typeface="Arial" charset="0"/>
              </a:rPr>
              <a:t>Ergonomics</a:t>
            </a:r>
            <a:r>
              <a:rPr lang="de-DE" altLang="de-DE" dirty="0" smtClean="0">
                <a:latin typeface="Arial" charset="0"/>
              </a:rPr>
              <a:t> </a:t>
            </a:r>
            <a:r>
              <a:rPr lang="de-DE" altLang="de-DE" dirty="0" err="1" smtClean="0">
                <a:latin typeface="Arial" charset="0"/>
              </a:rPr>
              <a:t>requirements</a:t>
            </a:r>
            <a:r>
              <a:rPr lang="de-DE" altLang="de-DE" dirty="0" smtClean="0">
                <a:latin typeface="Arial" charset="0"/>
              </a:rPr>
              <a:t> </a:t>
            </a:r>
            <a:r>
              <a:rPr lang="de-DE" altLang="de-DE" dirty="0" err="1" smtClean="0">
                <a:latin typeface="Arial" charset="0"/>
              </a:rPr>
              <a:t>for</a:t>
            </a:r>
            <a:r>
              <a:rPr lang="de-DE" altLang="de-DE" dirty="0" smtClean="0">
                <a:latin typeface="Arial" charset="0"/>
              </a:rPr>
              <a:t> </a:t>
            </a:r>
            <a:r>
              <a:rPr lang="de-DE" altLang="de-DE" dirty="0" err="1" smtClean="0">
                <a:latin typeface="Arial" charset="0"/>
              </a:rPr>
              <a:t>the</a:t>
            </a:r>
            <a:r>
              <a:rPr lang="de-DE" altLang="de-DE" dirty="0" smtClean="0">
                <a:latin typeface="Arial" charset="0"/>
              </a:rPr>
              <a:t> design of </a:t>
            </a:r>
            <a:r>
              <a:rPr lang="de-DE" altLang="de-DE" dirty="0" err="1" smtClean="0">
                <a:latin typeface="Arial" charset="0"/>
              </a:rPr>
              <a:t>displays</a:t>
            </a:r>
            <a:r>
              <a:rPr lang="de-DE" altLang="de-DE" dirty="0" smtClean="0">
                <a:latin typeface="Arial" charset="0"/>
              </a:rPr>
              <a:t> and </a:t>
            </a:r>
            <a:r>
              <a:rPr lang="de-DE" altLang="de-DE" dirty="0" err="1" smtClean="0">
                <a:latin typeface="Arial" charset="0"/>
              </a:rPr>
              <a:t>control</a:t>
            </a:r>
            <a:r>
              <a:rPr lang="de-DE" altLang="de-DE" dirty="0" smtClean="0">
                <a:latin typeface="Arial" charset="0"/>
              </a:rPr>
              <a:t> </a:t>
            </a:r>
            <a:r>
              <a:rPr lang="de-DE" altLang="de-DE" dirty="0" err="1" smtClean="0">
                <a:latin typeface="Arial" charset="0"/>
              </a:rPr>
              <a:t>actuators</a:t>
            </a:r>
            <a:r>
              <a:rPr lang="de-DE" altLang="de-DE" dirty="0" smtClean="0">
                <a:latin typeface="Arial" charset="0"/>
              </a:rPr>
              <a:t> - Part 3: Control </a:t>
            </a:r>
            <a:r>
              <a:rPr lang="de-DE" altLang="de-DE" dirty="0" err="1" smtClean="0">
                <a:latin typeface="Arial" charset="0"/>
              </a:rPr>
              <a:t>actuators</a:t>
            </a:r>
            <a:r>
              <a:rPr lang="de-DE" altLang="de-DE" dirty="0" smtClean="0">
                <a:latin typeface="Arial" charset="0"/>
              </a:rPr>
              <a:t> </a:t>
            </a:r>
          </a:p>
          <a:p>
            <a:pPr eaLnBrk="1" hangingPunct="1"/>
            <a:r>
              <a:rPr lang="de-DE" altLang="de-DE" dirty="0" smtClean="0">
                <a:latin typeface="Arial" charset="0"/>
              </a:rPr>
              <a:t>DIN EN 1005-1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Human </a:t>
            </a:r>
            <a:r>
              <a:rPr lang="de-DE" altLang="de-DE" dirty="0" err="1" smtClean="0">
                <a:latin typeface="Arial" charset="0"/>
              </a:rPr>
              <a:t>physical</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 Part 1: Terms and </a:t>
            </a:r>
            <a:r>
              <a:rPr lang="de-DE" altLang="de-DE" dirty="0" err="1" smtClean="0">
                <a:latin typeface="Arial" charset="0"/>
              </a:rPr>
              <a:t>definitions</a:t>
            </a:r>
            <a:r>
              <a:rPr lang="de-DE" altLang="de-DE" dirty="0" smtClean="0">
                <a:latin typeface="Arial" charset="0"/>
              </a:rPr>
              <a:t> </a:t>
            </a:r>
          </a:p>
          <a:p>
            <a:pPr eaLnBrk="1" hangingPunct="1"/>
            <a:r>
              <a:rPr lang="de-DE" altLang="de-DE" dirty="0" smtClean="0">
                <a:latin typeface="Arial" charset="0"/>
              </a:rPr>
              <a:t>DIN EN 1005-2  </a:t>
            </a:r>
            <a:r>
              <a:rPr lang="de-DE" altLang="de-DE" dirty="0" err="1" smtClean="0">
                <a:latin typeface="Arial" charset="0"/>
              </a:rPr>
              <a:t>Safety</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 Human </a:t>
            </a:r>
            <a:r>
              <a:rPr lang="de-DE" altLang="de-DE" dirty="0" err="1" smtClean="0">
                <a:latin typeface="Arial" charset="0"/>
              </a:rPr>
              <a:t>physical</a:t>
            </a:r>
            <a:r>
              <a:rPr lang="de-DE" altLang="de-DE" dirty="0" smtClean="0">
                <a:latin typeface="Arial" charset="0"/>
              </a:rPr>
              <a:t> </a:t>
            </a:r>
            <a:r>
              <a:rPr lang="de-DE" altLang="de-DE" dirty="0" err="1" smtClean="0">
                <a:latin typeface="Arial" charset="0"/>
              </a:rPr>
              <a:t>performance</a:t>
            </a:r>
            <a:r>
              <a:rPr lang="de-DE" altLang="de-DE" dirty="0" smtClean="0">
                <a:latin typeface="Arial" charset="0"/>
              </a:rPr>
              <a:t> - Part 2: Manual </a:t>
            </a:r>
            <a:r>
              <a:rPr lang="de-DE" altLang="de-DE" dirty="0" err="1" smtClean="0">
                <a:latin typeface="Arial" charset="0"/>
              </a:rPr>
              <a:t>handling</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and </a:t>
            </a:r>
            <a:r>
              <a:rPr lang="de-DE" altLang="de-DE" dirty="0" err="1" smtClean="0">
                <a:latin typeface="Arial" charset="0"/>
              </a:rPr>
              <a:t>component</a:t>
            </a:r>
            <a:r>
              <a:rPr lang="de-DE" altLang="de-DE" dirty="0" smtClean="0">
                <a:latin typeface="Arial" charset="0"/>
              </a:rPr>
              <a:t> </a:t>
            </a:r>
            <a:r>
              <a:rPr lang="de-DE" altLang="de-DE" dirty="0" err="1" smtClean="0">
                <a:latin typeface="Arial" charset="0"/>
              </a:rPr>
              <a:t>parts</a:t>
            </a:r>
            <a:r>
              <a:rPr lang="de-DE" altLang="de-DE" dirty="0" smtClean="0">
                <a:latin typeface="Arial" charset="0"/>
              </a:rPr>
              <a:t> of </a:t>
            </a:r>
            <a:r>
              <a:rPr lang="de-DE" altLang="de-DE" dirty="0" err="1" smtClean="0">
                <a:latin typeface="Arial" charset="0"/>
              </a:rPr>
              <a:t>machinery</a:t>
            </a:r>
            <a:r>
              <a:rPr lang="de-DE" altLang="de-DE" dirty="0" smtClean="0">
                <a:latin typeface="Arial" charset="0"/>
              </a:rPr>
              <a:t> </a:t>
            </a:r>
          </a:p>
          <a:p>
            <a:pPr eaLnBrk="1" hangingPunct="1"/>
            <a:endParaRPr lang="de-DE" altLang="de-DE" dirty="0" smtClean="0">
              <a:latin typeface="Arial" charset="0"/>
            </a:endParaRPr>
          </a:p>
          <a:p>
            <a:pPr eaLnBrk="1" hangingPunct="1"/>
            <a:r>
              <a:rPr lang="de-DE" altLang="de-DE" dirty="0" smtClean="0">
                <a:latin typeface="Arial" charset="0"/>
              </a:rPr>
              <a:t>Reference </a:t>
            </a:r>
            <a:r>
              <a:rPr lang="de-DE" altLang="de-DE" dirty="0" err="1" smtClean="0">
                <a:latin typeface="Arial" charset="0"/>
              </a:rPr>
              <a:t>to</a:t>
            </a:r>
            <a:r>
              <a:rPr lang="de-DE" altLang="de-DE" dirty="0" smtClean="0">
                <a:latin typeface="Arial" charset="0"/>
              </a:rPr>
              <a:t> </a:t>
            </a:r>
            <a:r>
              <a:rPr lang="de-DE" altLang="de-DE" dirty="0" err="1" smtClean="0">
                <a:latin typeface="Arial" charset="0"/>
              </a:rPr>
              <a:t>standards</a:t>
            </a:r>
            <a:r>
              <a:rPr lang="de-DE" altLang="de-DE" dirty="0" smtClean="0">
                <a:latin typeface="Arial" charset="0"/>
              </a:rPr>
              <a:t> </a:t>
            </a:r>
            <a:r>
              <a:rPr lang="de-DE" altLang="de-DE" dirty="0" err="1" smtClean="0">
                <a:latin typeface="Arial" charset="0"/>
              </a:rPr>
              <a:t>animated</a:t>
            </a:r>
            <a:endParaRPr lang="de-DE" altLang="de-DE" dirty="0" smtClean="0">
              <a:latin typeface="Arial" charset="0"/>
            </a:endParaRPr>
          </a:p>
          <a:p>
            <a:pPr eaLnBrk="1" hangingPunct="1"/>
            <a:endParaRPr lang="de-DE" altLang="de-DE" dirty="0" smtClean="0">
              <a:latin typeface="Arial" charset="0"/>
            </a:endParaRPr>
          </a:p>
          <a:p>
            <a:pPr eaLnBrk="1" hangingPunct="1"/>
            <a:endParaRPr lang="de-DE" altLang="de-DE" dirty="0" smtClean="0">
              <a:latin typeface="Arial" charset="0"/>
            </a:endParaRPr>
          </a:p>
        </p:txBody>
      </p:sp>
      <p:sp>
        <p:nvSpPr>
          <p:cNvPr id="4" name="Foliennummernplatzhalter 3"/>
          <p:cNvSpPr>
            <a:spLocks noGrp="1"/>
          </p:cNvSpPr>
          <p:nvPr>
            <p:ph type="sldNum" sz="quarter" idx="10"/>
          </p:nvPr>
        </p:nvSpPr>
        <p:spPr/>
        <p:txBody>
          <a:bodyPr/>
          <a:lstStyle/>
          <a:p>
            <a:pPr>
              <a:defRPr/>
            </a:pPr>
            <a:fld id="{2D6BC67D-8A8D-417F-8943-C6B5EDDF70F1}" type="slidenum">
              <a:rPr lang="de-DE" altLang="de-DE" smtClean="0"/>
              <a:pPr>
                <a:defRPr/>
              </a:pPr>
              <a:t>10</a:t>
            </a:fld>
            <a:endParaRPr lang="de-DE" altLang="de-DE"/>
          </a:p>
        </p:txBody>
      </p:sp>
    </p:spTree>
    <p:extLst>
      <p:ext uri="{BB962C8B-B14F-4D97-AF65-F5344CB8AC3E}">
        <p14:creationId xmlns:p14="http://schemas.microsoft.com/office/powerpoint/2010/main" val="4113615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2" descr="Titel-Kopf"/>
          <p:cNvPicPr>
            <a:picLocks noChangeAspect="1" noChangeArrowheads="1"/>
          </p:cNvPicPr>
          <p:nvPr userDrawn="1"/>
        </p:nvPicPr>
        <p:blipFill>
          <a:blip r:embed="rId2">
            <a:extLst>
              <a:ext uri="{28A0092B-C50C-407E-A947-70E740481C1C}">
                <a14:useLocalDpi xmlns:a14="http://schemas.microsoft.com/office/drawing/2010/main" val="0"/>
              </a:ext>
            </a:extLst>
          </a:blip>
          <a:srcRect t="60844"/>
          <a:stretch>
            <a:fillRect/>
          </a:stretch>
        </p:blipFill>
        <p:spPr bwMode="auto">
          <a:xfrm>
            <a:off x="3175" y="1096963"/>
            <a:ext cx="9140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b="21677"/>
          <a:stretch>
            <a:fillRect/>
          </a:stretch>
        </p:blipFill>
        <p:spPr bwMode="auto">
          <a:xfrm>
            <a:off x="0" y="0"/>
            <a:ext cx="913923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M:\kan\kan-geschaeftsstelle\Oeffentlichkeitsarbeit\Homepage\Projektordner_Redesign\SimpleThings_relaunch\Internetdesign\Wortmarken\KAN-Praxis\Module\KAN-Praxis-Module.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0813" y="333375"/>
            <a:ext cx="29416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79613" y="2189163"/>
            <a:ext cx="6102350" cy="2679700"/>
          </a:xfrm>
        </p:spPr>
        <p:txBody>
          <a:bodyPr bIns="0"/>
          <a:lstStyle>
            <a:lvl1pPr>
              <a:lnSpc>
                <a:spcPct val="90000"/>
              </a:lnSpc>
              <a:defRPr sz="4000"/>
            </a:lvl1pPr>
          </a:lstStyle>
          <a:p>
            <a:pPr lvl="0"/>
            <a:r>
              <a:rPr lang="de-DE" altLang="de-DE" noProof="0" smtClean="0"/>
              <a:t>Hier steht ein Titel</a:t>
            </a:r>
          </a:p>
        </p:txBody>
      </p:sp>
      <p:sp>
        <p:nvSpPr>
          <p:cNvPr id="50192" name="Rectangle 16"/>
          <p:cNvSpPr>
            <a:spLocks noGrp="1" noChangeArrowheads="1"/>
          </p:cNvSpPr>
          <p:nvPr>
            <p:ph type="subTitle" idx="1"/>
          </p:nvPr>
        </p:nvSpPr>
        <p:spPr>
          <a:xfrm>
            <a:off x="1979613" y="5083175"/>
            <a:ext cx="6102350" cy="1298575"/>
          </a:xfrm>
          <a:extLst>
            <a:ext uri="{909E8E84-426E-40DD-AFC4-6F175D3DCCD1}">
              <a14:hiddenFill xmlns:a14="http://schemas.microsoft.com/office/drawing/2010/main">
                <a:solidFill>
                  <a:schemeClr val="accent1"/>
                </a:solidFill>
              </a14:hiddenFill>
            </a:ext>
          </a:extLst>
        </p:spPr>
        <p:txBody>
          <a:bodyPr/>
          <a:lstStyle>
            <a:lvl1pPr>
              <a:spcBef>
                <a:spcPct val="0"/>
              </a:spcBef>
              <a:defRPr sz="2000" b="0"/>
            </a:lvl1pPr>
          </a:lstStyle>
          <a:p>
            <a:pPr lvl="0"/>
            <a:r>
              <a:rPr lang="de-DE" altLang="de-DE" noProof="0" smtClean="0"/>
              <a:t>Veranstaltung</a:t>
            </a:r>
          </a:p>
          <a:p>
            <a:pPr lvl="0"/>
            <a:r>
              <a:rPr lang="de-DE" altLang="de-DE" noProof="0" smtClean="0"/>
              <a:t>Autor	</a:t>
            </a:r>
          </a:p>
          <a:p>
            <a:pPr lvl="0"/>
            <a:r>
              <a:rPr lang="de-DE" altLang="de-DE" noProof="0" smtClean="0"/>
              <a:t>Ort, Datum</a:t>
            </a:r>
          </a:p>
        </p:txBody>
      </p:sp>
    </p:spTree>
    <p:extLst>
      <p:ext uri="{BB962C8B-B14F-4D97-AF65-F5344CB8AC3E}">
        <p14:creationId xmlns:p14="http://schemas.microsoft.com/office/powerpoint/2010/main" val="77196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7273A978-1EB2-4385-91E6-9C341B62DCA3}"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B175C55C-4EFA-485A-A0DE-B8F78CBA1A3A}" type="slidenum">
              <a:rPr lang="de-DE" altLang="de-DE"/>
              <a:pPr>
                <a:defRPr/>
              </a:pPr>
              <a:t>‹Nr.›</a:t>
            </a:fld>
            <a:endParaRPr lang="de-DE" altLang="de-DE" dirty="0"/>
          </a:p>
        </p:txBody>
      </p:sp>
    </p:spTree>
    <p:extLst>
      <p:ext uri="{BB962C8B-B14F-4D97-AF65-F5344CB8AC3E}">
        <p14:creationId xmlns:p14="http://schemas.microsoft.com/office/powerpoint/2010/main" val="156000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765175"/>
            <a:ext cx="2016125" cy="5616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765175"/>
            <a:ext cx="5895975" cy="56165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B27D3901-B160-464E-A1F0-D68D6288C9CF}"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DB7A463D-D939-45F8-B4CD-EB1D29C16E11}" type="slidenum">
              <a:rPr lang="de-DE" altLang="de-DE"/>
              <a:pPr>
                <a:defRPr/>
              </a:pPr>
              <a:t>‹Nr.›</a:t>
            </a:fld>
            <a:endParaRPr lang="de-DE" altLang="de-DE" dirty="0"/>
          </a:p>
        </p:txBody>
      </p:sp>
    </p:spTree>
    <p:extLst>
      <p:ext uri="{BB962C8B-B14F-4D97-AF65-F5344CB8AC3E}">
        <p14:creationId xmlns:p14="http://schemas.microsoft.com/office/powerpoint/2010/main" val="55961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0" y="2346325"/>
            <a:ext cx="9144000" cy="4511675"/>
          </a:xfrm>
          <a:prstGeom prst="rect">
            <a:avLst/>
          </a:prstGeom>
          <a:solidFill>
            <a:srgbClr val="EAEAEA"/>
          </a:solidFill>
          <a:ln w="9525">
            <a:noFill/>
            <a:miter lim="800000"/>
            <a:headEnd/>
            <a:tailEnd/>
          </a:ln>
          <a:effectLst/>
        </p:spPr>
        <p:txBody>
          <a:bodyPr wrap="none" anchor="ctr"/>
          <a:lstStyle/>
          <a:p>
            <a:pPr algn="ctr"/>
            <a:endParaRPr lang="de-DE"/>
          </a:p>
        </p:txBody>
      </p:sp>
      <p:sp>
        <p:nvSpPr>
          <p:cNvPr id="311299" name="Rectangle 3"/>
          <p:cNvSpPr>
            <a:spLocks noGrp="1" noChangeArrowheads="1"/>
          </p:cNvSpPr>
          <p:nvPr>
            <p:ph type="ctrTitle"/>
          </p:nvPr>
        </p:nvSpPr>
        <p:spPr>
          <a:xfrm>
            <a:off x="719138" y="2643188"/>
            <a:ext cx="7885112" cy="1368425"/>
          </a:xfrm>
        </p:spPr>
        <p:txBody>
          <a:bodyPr/>
          <a:lstStyle>
            <a:lvl1pPr>
              <a:lnSpc>
                <a:spcPct val="114000"/>
              </a:lnSpc>
              <a:defRPr sz="2800">
                <a:solidFill>
                  <a:schemeClr val="tx1"/>
                </a:solidFill>
              </a:defRPr>
            </a:lvl1pPr>
          </a:lstStyle>
          <a:p>
            <a:r>
              <a:rPr lang="de-DE"/>
              <a:t>Titel der Präsentation</a:t>
            </a:r>
            <a:br>
              <a:rPr lang="de-DE"/>
            </a:br>
            <a:r>
              <a:rPr lang="de-DE"/>
              <a:t>bei Bedarf auch mehrzeilig</a:t>
            </a:r>
          </a:p>
        </p:txBody>
      </p:sp>
      <p:sp>
        <p:nvSpPr>
          <p:cNvPr id="311300" name="Rectangle 4"/>
          <p:cNvSpPr>
            <a:spLocks noGrp="1" noChangeArrowheads="1"/>
          </p:cNvSpPr>
          <p:nvPr>
            <p:ph type="subTitle" idx="1"/>
          </p:nvPr>
        </p:nvSpPr>
        <p:spPr>
          <a:xfrm>
            <a:off x="719138" y="4227513"/>
            <a:ext cx="7885112" cy="647700"/>
          </a:xfrm>
        </p:spPr>
        <p:txBody>
          <a:bodyPr/>
          <a:lstStyle>
            <a:lvl1pPr marL="0" indent="0">
              <a:buFontTx/>
              <a:buNone/>
              <a:defRPr sz="2800"/>
            </a:lvl1pPr>
          </a:lstStyle>
          <a:p>
            <a:r>
              <a:rPr lang="de-DE"/>
              <a:t>Untertitel der Präsentation</a:t>
            </a:r>
          </a:p>
        </p:txBody>
      </p:sp>
      <p:grpSp>
        <p:nvGrpSpPr>
          <p:cNvPr id="311302" name="Group 6"/>
          <p:cNvGrpSpPr>
            <a:grpSpLocks/>
          </p:cNvGrpSpPr>
          <p:nvPr/>
        </p:nvGrpSpPr>
        <p:grpSpPr bwMode="auto">
          <a:xfrm rot="5400000">
            <a:off x="-1101725" y="1101725"/>
            <a:ext cx="2347913" cy="144463"/>
            <a:chOff x="340" y="912"/>
            <a:chExt cx="1479" cy="91"/>
          </a:xfrm>
        </p:grpSpPr>
        <p:sp>
          <p:nvSpPr>
            <p:cNvPr id="311303" name="Rectangle 7"/>
            <p:cNvSpPr>
              <a:spLocks noChangeArrowheads="1"/>
            </p:cNvSpPr>
            <p:nvPr userDrawn="1"/>
          </p:nvSpPr>
          <p:spPr bwMode="auto">
            <a:xfrm>
              <a:off x="340" y="912"/>
              <a:ext cx="476" cy="91"/>
            </a:xfrm>
            <a:prstGeom prst="rect">
              <a:avLst/>
            </a:prstGeom>
            <a:solidFill>
              <a:srgbClr val="6E6E6E"/>
            </a:solidFill>
            <a:ln w="9525">
              <a:noFill/>
              <a:miter lim="800000"/>
              <a:headEnd/>
              <a:tailEnd/>
            </a:ln>
            <a:effectLst/>
          </p:spPr>
          <p:txBody>
            <a:bodyPr wrap="none" anchor="ctr"/>
            <a:lstStyle/>
            <a:p>
              <a:endParaRPr lang="de-DE"/>
            </a:p>
          </p:txBody>
        </p:sp>
        <p:sp>
          <p:nvSpPr>
            <p:cNvPr id="311304" name="Rectangle 8"/>
            <p:cNvSpPr>
              <a:spLocks noChangeArrowheads="1"/>
            </p:cNvSpPr>
            <p:nvPr userDrawn="1"/>
          </p:nvSpPr>
          <p:spPr bwMode="auto">
            <a:xfrm>
              <a:off x="841" y="912"/>
              <a:ext cx="476" cy="91"/>
            </a:xfrm>
            <a:prstGeom prst="rect">
              <a:avLst/>
            </a:prstGeom>
            <a:solidFill>
              <a:srgbClr val="B30B16"/>
            </a:solidFill>
            <a:ln w="9525">
              <a:noFill/>
              <a:miter lim="800000"/>
              <a:headEnd/>
              <a:tailEnd/>
            </a:ln>
            <a:effectLst/>
          </p:spPr>
          <p:txBody>
            <a:bodyPr wrap="none" anchor="ctr"/>
            <a:lstStyle/>
            <a:p>
              <a:endParaRPr lang="de-DE"/>
            </a:p>
          </p:txBody>
        </p:sp>
        <p:sp>
          <p:nvSpPr>
            <p:cNvPr id="311305" name="Rectangle 9"/>
            <p:cNvSpPr>
              <a:spLocks noChangeArrowheads="1"/>
            </p:cNvSpPr>
            <p:nvPr userDrawn="1"/>
          </p:nvSpPr>
          <p:spPr bwMode="auto">
            <a:xfrm>
              <a:off x="1343" y="912"/>
              <a:ext cx="476" cy="91"/>
            </a:xfrm>
            <a:prstGeom prst="rect">
              <a:avLst/>
            </a:prstGeom>
            <a:solidFill>
              <a:srgbClr val="004D9F"/>
            </a:solidFill>
            <a:ln w="9525">
              <a:noFill/>
              <a:miter lim="800000"/>
              <a:headEnd/>
              <a:tailEnd/>
            </a:ln>
            <a:effectLst/>
          </p:spPr>
          <p:txBody>
            <a:bodyPr wrap="none" anchor="ctr"/>
            <a:lstStyle/>
            <a:p>
              <a:endParaRPr lang="de-DE"/>
            </a:p>
          </p:txBody>
        </p:sp>
      </p:grpSp>
      <p:pic>
        <p:nvPicPr>
          <p:cNvPr id="311307" name="Picture 11"/>
          <p:cNvPicPr>
            <a:picLocks noChangeAspect="1" noChangeArrowheads="1"/>
          </p:cNvPicPr>
          <p:nvPr userDrawn="1"/>
        </p:nvPicPr>
        <p:blipFill>
          <a:blip r:embed="rId2" cstate="print"/>
          <a:srcRect/>
          <a:stretch>
            <a:fillRect/>
          </a:stretch>
        </p:blipFill>
        <p:spPr bwMode="auto">
          <a:xfrm>
            <a:off x="6200775" y="588963"/>
            <a:ext cx="2486025" cy="1123950"/>
          </a:xfrm>
          <a:prstGeom prst="rect">
            <a:avLst/>
          </a:prstGeom>
          <a:noFill/>
        </p:spPr>
      </p:pic>
    </p:spTree>
    <p:extLst>
      <p:ext uri="{BB962C8B-B14F-4D97-AF65-F5344CB8AC3E}">
        <p14:creationId xmlns:p14="http://schemas.microsoft.com/office/powerpoint/2010/main" val="268185963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311300">
                                            <p:txEl>
                                              <p:pRg st="0" end="0"/>
                                            </p:txEl>
                                          </p:spTgt>
                                        </p:tgtEl>
                                        <p:attrNameLst>
                                          <p:attrName>style.visibility</p:attrName>
                                        </p:attrNameLst>
                                      </p:cBhvr>
                                      <p:to>
                                        <p:strVal val="visible"/>
                                      </p:to>
                                    </p:set>
                                    <p:anim calcmode="lin" valueType="num">
                                      <p:cBhvr additive="base">
                                        <p:cTn id="7" dur="75" fill="hold"/>
                                        <p:tgtEl>
                                          <p:spTgt spid="311300">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3113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build="p" autoUpdateAnimBg="0" advAuto="0">
        <p:tmplLst>
          <p:tmpl lvl="1">
            <p:tnLst>
              <p:par>
                <p:cTn presetID="2" presetClass="entr" presetSubtype="8" fill="hold" nodeType="afterEffect">
                  <p:stCondLst>
                    <p:cond delay="0"/>
                  </p:stCondLst>
                  <p:iterate type="lt">
                    <p:tmPct val="100000"/>
                  </p:iterate>
                  <p:childTnLst>
                    <p:set>
                      <p:cBhvr>
                        <p:cTn dur="1" fill="hold">
                          <p:stCondLst>
                            <p:cond delay="0"/>
                          </p:stCondLst>
                        </p:cTn>
                        <p:tgtEl>
                          <p:spTgt spid="311300"/>
                        </p:tgtEl>
                        <p:attrNameLst>
                          <p:attrName>style.visibility</p:attrName>
                        </p:attrNameLst>
                      </p:cBhvr>
                      <p:to>
                        <p:strVal val="visible"/>
                      </p:to>
                    </p:set>
                    <p:anim calcmode="lin" valueType="num">
                      <p:cBhvr additive="base">
                        <p:cTn dur="75" fill="hold"/>
                        <p:tgtEl>
                          <p:spTgt spid="311300"/>
                        </p:tgtEl>
                        <p:attrNameLst>
                          <p:attrName>ppt_x</p:attrName>
                        </p:attrNameLst>
                      </p:cBhvr>
                      <p:tavLst>
                        <p:tav tm="0">
                          <p:val>
                            <p:strVal val="0-#ppt_w/2"/>
                          </p:val>
                        </p:tav>
                        <p:tav tm="100000">
                          <p:val>
                            <p:strVal val="#ppt_x"/>
                          </p:val>
                        </p:tav>
                      </p:tavLst>
                    </p:anim>
                    <p:anim calcmode="lin" valueType="num">
                      <p:cBhvr additive="base">
                        <p:cTn dur="75" fill="hold"/>
                        <p:tgtEl>
                          <p:spTgt spid="31130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6" name="Foliennummernplatzhalter 5"/>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59D60A67-AB78-4345-AAD4-956BAEA23F04}" type="slidenum">
              <a:rPr lang="de-DE"/>
              <a:pPr/>
              <a:t>‹Nr.›</a:t>
            </a:fld>
            <a:endParaRPr lang="de-DE" dirty="0"/>
          </a:p>
        </p:txBody>
      </p:sp>
    </p:spTree>
    <p:extLst>
      <p:ext uri="{BB962C8B-B14F-4D97-AF65-F5344CB8AC3E}">
        <p14:creationId xmlns:p14="http://schemas.microsoft.com/office/powerpoint/2010/main" val="2204216872"/>
      </p:ext>
    </p:extLst>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6" name="Foliennummernplatzhalter 5"/>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A8459C41-612F-4278-9B57-558246B3A8BF}" type="slidenum">
              <a:rPr lang="de-DE"/>
              <a:pPr/>
              <a:t>‹Nr.›</a:t>
            </a:fld>
            <a:endParaRPr lang="de-DE" dirty="0"/>
          </a:p>
        </p:txBody>
      </p:sp>
    </p:spTree>
    <p:extLst>
      <p:ext uri="{BB962C8B-B14F-4D97-AF65-F5344CB8AC3E}">
        <p14:creationId xmlns:p14="http://schemas.microsoft.com/office/powerpoint/2010/main" val="2618678683"/>
      </p:ext>
    </p:extLst>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2125663"/>
            <a:ext cx="3865562"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37100" y="2125663"/>
            <a:ext cx="386715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106D28B5-88F9-4F84-8370-843A4A32321C}" type="slidenum">
              <a:rPr lang="de-DE"/>
              <a:pPr/>
              <a:t>‹Nr.›</a:t>
            </a:fld>
            <a:endParaRPr lang="de-DE" dirty="0"/>
          </a:p>
        </p:txBody>
      </p:sp>
    </p:spTree>
    <p:extLst>
      <p:ext uri="{BB962C8B-B14F-4D97-AF65-F5344CB8AC3E}">
        <p14:creationId xmlns:p14="http://schemas.microsoft.com/office/powerpoint/2010/main" val="1176585306"/>
      </p:ext>
    </p:extLst>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8" name="Fußzeilenplatzhalter 7"/>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9" name="Foliennummernplatzhalter 8"/>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7677B4C6-1DAC-4376-8A6D-5A74E958B3E9}" type="slidenum">
              <a:rPr lang="de-DE"/>
              <a:pPr/>
              <a:t>‹Nr.›</a:t>
            </a:fld>
            <a:endParaRPr lang="de-DE" dirty="0"/>
          </a:p>
        </p:txBody>
      </p:sp>
    </p:spTree>
    <p:extLst>
      <p:ext uri="{BB962C8B-B14F-4D97-AF65-F5344CB8AC3E}">
        <p14:creationId xmlns:p14="http://schemas.microsoft.com/office/powerpoint/2010/main" val="1413390779"/>
      </p:ext>
    </p:extLst>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4" name="Fußzeilenplatzhalter 3"/>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5" name="Foliennummernplatzhalter 4"/>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CA271199-781E-4BD7-9EE8-8B0DA881C475}" type="slidenum">
              <a:rPr lang="de-DE"/>
              <a:pPr/>
              <a:t>‹Nr.›</a:t>
            </a:fld>
            <a:endParaRPr lang="de-DE" dirty="0"/>
          </a:p>
        </p:txBody>
      </p:sp>
    </p:spTree>
    <p:extLst>
      <p:ext uri="{BB962C8B-B14F-4D97-AF65-F5344CB8AC3E}">
        <p14:creationId xmlns:p14="http://schemas.microsoft.com/office/powerpoint/2010/main" val="1928219075"/>
      </p:ext>
    </p:extLst>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3" name="Fußzeilenplatzhalter 2"/>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4" name="Foliennummernplatzhalter 3"/>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DF37E445-C77B-4D50-9BEB-A225EB9E504A}" type="slidenum">
              <a:rPr lang="de-DE"/>
              <a:pPr/>
              <a:t>‹Nr.›</a:t>
            </a:fld>
            <a:endParaRPr lang="de-DE" dirty="0"/>
          </a:p>
        </p:txBody>
      </p:sp>
    </p:spTree>
    <p:extLst>
      <p:ext uri="{BB962C8B-B14F-4D97-AF65-F5344CB8AC3E}">
        <p14:creationId xmlns:p14="http://schemas.microsoft.com/office/powerpoint/2010/main" val="433528838"/>
      </p:ext>
    </p:extLst>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E3F1B20A-FE20-40E8-B961-3ADB37F3A4D7}" type="slidenum">
              <a:rPr lang="de-DE"/>
              <a:pPr/>
              <a:t>‹Nr.›</a:t>
            </a:fld>
            <a:endParaRPr lang="de-DE" dirty="0"/>
          </a:p>
        </p:txBody>
      </p:sp>
    </p:spTree>
    <p:extLst>
      <p:ext uri="{BB962C8B-B14F-4D97-AF65-F5344CB8AC3E}">
        <p14:creationId xmlns:p14="http://schemas.microsoft.com/office/powerpoint/2010/main" val="2207023691"/>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23067A9C-2F25-4E7F-AB31-81C114855728}"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69425824-49A2-4F94-BDBE-4A37CFE11A5B}" type="slidenum">
              <a:rPr lang="de-DE" altLang="de-DE"/>
              <a:pPr>
                <a:defRPr/>
              </a:pPr>
              <a:t>‹Nr.›</a:t>
            </a:fld>
            <a:endParaRPr lang="de-DE" altLang="de-DE" dirty="0"/>
          </a:p>
        </p:txBody>
      </p:sp>
    </p:spTree>
    <p:extLst>
      <p:ext uri="{BB962C8B-B14F-4D97-AF65-F5344CB8AC3E}">
        <p14:creationId xmlns:p14="http://schemas.microsoft.com/office/powerpoint/2010/main" val="1731720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C44BE18F-65F2-4103-B0C7-16D1CC18EE24}" type="slidenum">
              <a:rPr lang="de-DE"/>
              <a:pPr/>
              <a:t>‹Nr.›</a:t>
            </a:fld>
            <a:endParaRPr lang="de-DE" dirty="0"/>
          </a:p>
        </p:txBody>
      </p:sp>
    </p:spTree>
    <p:extLst>
      <p:ext uri="{BB962C8B-B14F-4D97-AF65-F5344CB8AC3E}">
        <p14:creationId xmlns:p14="http://schemas.microsoft.com/office/powerpoint/2010/main" val="1291653791"/>
      </p:ext>
    </p:extLst>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6" name="Foliennummernplatzhalter 5"/>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9A7ACD11-8E62-4360-9611-7EB3D21F36A8}" type="slidenum">
              <a:rPr lang="de-DE"/>
              <a:pPr/>
              <a:t>‹Nr.›</a:t>
            </a:fld>
            <a:endParaRPr lang="de-DE" dirty="0"/>
          </a:p>
        </p:txBody>
      </p:sp>
    </p:spTree>
    <p:extLst>
      <p:ext uri="{BB962C8B-B14F-4D97-AF65-F5344CB8AC3E}">
        <p14:creationId xmlns:p14="http://schemas.microsoft.com/office/powerpoint/2010/main" val="90940855"/>
      </p:ext>
    </p:extLst>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2575" y="1309688"/>
            <a:ext cx="1971675" cy="48482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7550" y="1309688"/>
            <a:ext cx="5762625" cy="48482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717550" y="6365875"/>
            <a:ext cx="4927600" cy="228600"/>
          </a:xfrm>
          <a:prstGeom prst="rect">
            <a:avLst/>
          </a:prstGeom>
        </p:spPr>
        <p:txBody>
          <a:bodyPr/>
          <a:lstStyle>
            <a:lvl1pPr>
              <a:defRPr/>
            </a:lvl1pPr>
          </a:lstStyle>
          <a:p>
            <a:endParaRPr lang="de-DE"/>
          </a:p>
        </p:txBody>
      </p:sp>
      <p:sp>
        <p:nvSpPr>
          <p:cNvPr id="6" name="Foliennummernplatzhalter 5"/>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B7B960C6-246D-4F7B-B04D-DDA84B5D85B6}" type="slidenum">
              <a:rPr lang="de-DE"/>
              <a:pPr/>
              <a:t>‹Nr.›</a:t>
            </a:fld>
            <a:endParaRPr lang="de-DE" dirty="0"/>
          </a:p>
        </p:txBody>
      </p:sp>
    </p:spTree>
    <p:extLst>
      <p:ext uri="{BB962C8B-B14F-4D97-AF65-F5344CB8AC3E}">
        <p14:creationId xmlns:p14="http://schemas.microsoft.com/office/powerpoint/2010/main" val="93319868"/>
      </p:ext>
    </p:extLst>
  </p:cSld>
  <p:clrMapOvr>
    <a:masterClrMapping/>
  </p:clrMapOvr>
  <p:transition spd="med">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17550" y="1309688"/>
            <a:ext cx="7886700" cy="6794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719138" y="2125663"/>
            <a:ext cx="3865562" cy="40322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737100" y="2125663"/>
            <a:ext cx="3867150" cy="19399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737100" y="4217988"/>
            <a:ext cx="3867150" cy="1939925"/>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Datumsplatzhalter 5"/>
          <p:cNvSpPr>
            <a:spLocks noGrp="1"/>
          </p:cNvSpPr>
          <p:nvPr>
            <p:ph type="dt" sz="half" idx="10"/>
          </p:nvPr>
        </p:nvSpPr>
        <p:spPr>
          <a:xfrm>
            <a:off x="5943600" y="6376988"/>
            <a:ext cx="1295400" cy="228600"/>
          </a:xfrm>
          <a:prstGeom prst="rect">
            <a:avLst/>
          </a:prstGeom>
        </p:spPr>
        <p:txBody>
          <a:bodyPr/>
          <a:lstStyle>
            <a:lvl1pPr>
              <a:defRPr/>
            </a:lvl1pPr>
          </a:lstStyle>
          <a:p>
            <a:endParaRPr lang="de-DE"/>
          </a:p>
        </p:txBody>
      </p:sp>
      <p:sp>
        <p:nvSpPr>
          <p:cNvPr id="7" name="Fußzeilenplatzhalter 6"/>
          <p:cNvSpPr>
            <a:spLocks noGrp="1"/>
          </p:cNvSpPr>
          <p:nvPr>
            <p:ph type="ftr" sz="quarter" idx="11"/>
          </p:nvPr>
        </p:nvSpPr>
        <p:spPr>
          <a:xfrm>
            <a:off x="717550" y="6365875"/>
            <a:ext cx="4927600" cy="228600"/>
          </a:xfrm>
          <a:prstGeom prst="rect">
            <a:avLst/>
          </a:prstGeom>
        </p:spPr>
        <p:txBody>
          <a:bodyPr/>
          <a:lstStyle>
            <a:lvl1pPr>
              <a:defRPr/>
            </a:lvl1pPr>
          </a:lstStyle>
          <a:p>
            <a:endParaRPr lang="de-DE" dirty="0"/>
          </a:p>
        </p:txBody>
      </p:sp>
      <p:sp>
        <p:nvSpPr>
          <p:cNvPr id="8" name="Foliennummernplatzhalter 7"/>
          <p:cNvSpPr>
            <a:spLocks noGrp="1"/>
          </p:cNvSpPr>
          <p:nvPr>
            <p:ph type="sldNum" sz="quarter" idx="12"/>
          </p:nvPr>
        </p:nvSpPr>
        <p:spPr>
          <a:xfrm>
            <a:off x="7537450" y="6365875"/>
            <a:ext cx="1066800" cy="228600"/>
          </a:xfrm>
          <a:prstGeom prst="rect">
            <a:avLst/>
          </a:prstGeom>
        </p:spPr>
        <p:txBody>
          <a:bodyPr/>
          <a:lstStyle>
            <a:lvl1pPr>
              <a:defRPr/>
            </a:lvl1pPr>
          </a:lstStyle>
          <a:p>
            <a:r>
              <a:rPr lang="de-DE" dirty="0" smtClean="0"/>
              <a:t> </a:t>
            </a:r>
            <a:fld id="{94AA5678-E597-46DE-B5C5-46FC21919D5F}" type="slidenum">
              <a:rPr lang="de-DE"/>
              <a:pPr/>
              <a:t>‹Nr.›</a:t>
            </a:fld>
            <a:endParaRPr lang="de-DE" dirty="0"/>
          </a:p>
        </p:txBody>
      </p:sp>
    </p:spTree>
    <p:extLst>
      <p:ext uri="{BB962C8B-B14F-4D97-AF65-F5344CB8AC3E}">
        <p14:creationId xmlns:p14="http://schemas.microsoft.com/office/powerpoint/2010/main" val="2783056809"/>
      </p:ext>
    </p:extLst>
  </p:cSld>
  <p:clrMapOvr>
    <a:masterClrMapping/>
  </p:clrMapOvr>
  <p:transition spd="med">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D94B3015-1EF6-4C8B-A124-F0135BD4E511}"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7C6A6030-9A4C-4352-8E58-F3BAC0F3B6A1}" type="slidenum">
              <a:rPr lang="de-DE" altLang="de-DE"/>
              <a:pPr>
                <a:defRPr/>
              </a:pPr>
              <a:t>‹Nr.›</a:t>
            </a:fld>
            <a:endParaRPr lang="de-DE" altLang="de-DE" dirty="0"/>
          </a:p>
        </p:txBody>
      </p:sp>
    </p:spTree>
    <p:extLst>
      <p:ext uri="{BB962C8B-B14F-4D97-AF65-F5344CB8AC3E}">
        <p14:creationId xmlns:p14="http://schemas.microsoft.com/office/powerpoint/2010/main" val="68499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484313"/>
            <a:ext cx="395605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84313"/>
            <a:ext cx="395605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99F4FDB1-C7DA-4F8B-A8F2-88C05C1D0412}" type="datetime1">
              <a:rPr lang="de-DE" altLang="de-DE" smtClean="0"/>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074D456E-7F57-4D92-9EB1-B7EEA7231CC0}" type="slidenum">
              <a:rPr lang="de-DE" altLang="de-DE"/>
              <a:pPr>
                <a:defRPr/>
              </a:pPr>
              <a:t>‹Nr.›</a:t>
            </a:fld>
            <a:endParaRPr lang="de-DE" altLang="de-DE" dirty="0"/>
          </a:p>
        </p:txBody>
      </p:sp>
    </p:spTree>
    <p:extLst>
      <p:ext uri="{BB962C8B-B14F-4D97-AF65-F5344CB8AC3E}">
        <p14:creationId xmlns:p14="http://schemas.microsoft.com/office/powerpoint/2010/main" val="222450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2853BA69-351E-4477-B369-4E202153937E}" type="datetime1">
              <a:rPr lang="de-DE" altLang="de-DE" smtClean="0"/>
              <a:t>12.11.2019</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34B6309E-086D-419B-BAE7-F86C84A534B4}" type="slidenum">
              <a:rPr lang="de-DE" altLang="de-DE"/>
              <a:pPr>
                <a:defRPr/>
              </a:pPr>
              <a:t>‹Nr.›</a:t>
            </a:fld>
            <a:endParaRPr lang="de-DE" altLang="de-DE" dirty="0"/>
          </a:p>
        </p:txBody>
      </p:sp>
    </p:spTree>
    <p:extLst>
      <p:ext uri="{BB962C8B-B14F-4D97-AF65-F5344CB8AC3E}">
        <p14:creationId xmlns:p14="http://schemas.microsoft.com/office/powerpoint/2010/main" val="61013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E7BFD548-1987-42AC-9B3F-764CB7167E34}" type="datetime1">
              <a:rPr lang="de-DE" altLang="de-DE" smtClean="0"/>
              <a:t>12.11.2019</a:t>
            </a:fld>
            <a:endParaRPr lang="de-DE" alt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AB05005E-2F51-4B95-B29B-05569D69088D}" type="slidenum">
              <a:rPr lang="de-DE" altLang="de-DE"/>
              <a:pPr>
                <a:defRPr/>
              </a:pPr>
              <a:t>‹Nr.›</a:t>
            </a:fld>
            <a:endParaRPr lang="de-DE" altLang="de-DE" dirty="0"/>
          </a:p>
        </p:txBody>
      </p:sp>
    </p:spTree>
    <p:extLst>
      <p:ext uri="{BB962C8B-B14F-4D97-AF65-F5344CB8AC3E}">
        <p14:creationId xmlns:p14="http://schemas.microsoft.com/office/powerpoint/2010/main" val="295319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EA1612C-376A-4B6F-9421-E3D0EB2AB64C}" type="datetime1">
              <a:rPr lang="de-DE" altLang="de-DE" smtClean="0"/>
              <a:t>12.11.2019</a:t>
            </a:fld>
            <a:endParaRPr lang="de-DE" alt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94B9D45B-62F7-48FB-B975-0FB33C8EDFBA}" type="slidenum">
              <a:rPr lang="de-DE" altLang="de-DE"/>
              <a:pPr>
                <a:defRPr/>
              </a:pPr>
              <a:t>‹Nr.›</a:t>
            </a:fld>
            <a:endParaRPr lang="de-DE" altLang="de-DE" dirty="0"/>
          </a:p>
        </p:txBody>
      </p:sp>
    </p:spTree>
    <p:extLst>
      <p:ext uri="{BB962C8B-B14F-4D97-AF65-F5344CB8AC3E}">
        <p14:creationId xmlns:p14="http://schemas.microsoft.com/office/powerpoint/2010/main" val="176394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F52CE8EF-F90F-49F8-B765-AB913B053ED8}" type="datetime1">
              <a:rPr lang="de-DE" altLang="de-DE" smtClean="0"/>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2502E24C-0B58-4C83-9DB2-52AD54FCED04}" type="slidenum">
              <a:rPr lang="de-DE" altLang="de-DE"/>
              <a:pPr>
                <a:defRPr/>
              </a:pPr>
              <a:t>‹Nr.›</a:t>
            </a:fld>
            <a:endParaRPr lang="de-DE" altLang="de-DE" dirty="0"/>
          </a:p>
        </p:txBody>
      </p:sp>
    </p:spTree>
    <p:extLst>
      <p:ext uri="{BB962C8B-B14F-4D97-AF65-F5344CB8AC3E}">
        <p14:creationId xmlns:p14="http://schemas.microsoft.com/office/powerpoint/2010/main" val="376998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14038B2-D059-4CC0-9AE1-5C7D5013A1FA}" type="datetime1">
              <a:rPr lang="de-DE" altLang="de-DE" smtClean="0"/>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dirty="0" smtClean="0"/>
              <a:t>Module 1 – Learning ergonomics</a:t>
            </a:r>
            <a:endParaRPr lang="de-DE" alt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dirty="0" smtClean="0"/>
              <a:t> </a:t>
            </a:r>
            <a:fld id="{15D33D9C-2F70-4623-8ADC-05AB3B18435E}" type="slidenum">
              <a:rPr lang="de-DE" altLang="de-DE"/>
              <a:pPr>
                <a:defRPr/>
              </a:pPr>
              <a:t>‹Nr.›</a:t>
            </a:fld>
            <a:endParaRPr lang="de-DE" altLang="de-DE" dirty="0"/>
          </a:p>
        </p:txBody>
      </p:sp>
    </p:spTree>
    <p:extLst>
      <p:ext uri="{BB962C8B-B14F-4D97-AF65-F5344CB8AC3E}">
        <p14:creationId xmlns:p14="http://schemas.microsoft.com/office/powerpoint/2010/main" val="8340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Folgefolie-2"/>
          <p:cNvPicPr>
            <a:picLocks noChangeAspect="1" noChangeArrowheads="1"/>
          </p:cNvPicPr>
          <p:nvPr userDrawn="1"/>
        </p:nvPicPr>
        <p:blipFill>
          <a:blip r:embed="rId13">
            <a:extLst>
              <a:ext uri="{28A0092B-C50C-407E-A947-70E740481C1C}">
                <a14:useLocalDpi xmlns:a14="http://schemas.microsoft.com/office/drawing/2010/main" val="0"/>
              </a:ext>
            </a:extLst>
          </a:blip>
          <a:srcRect t="8231"/>
          <a:stretch>
            <a:fillRect/>
          </a:stretch>
        </p:blipFill>
        <p:spPr bwMode="auto">
          <a:xfrm>
            <a:off x="0" y="566738"/>
            <a:ext cx="914400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496050"/>
            <a:ext cx="1825625"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pPr>
              <a:defRPr/>
            </a:pPr>
            <a:fld id="{992243B4-D1F1-4D8F-8AEF-EB7431818DB5}" type="datetime1">
              <a:rPr lang="de-DE" altLang="de-DE" smtClean="0"/>
              <a:t>12.11.2019</a:t>
            </a:fld>
            <a:endParaRPr lang="de-DE" altLang="de-DE"/>
          </a:p>
        </p:txBody>
      </p:sp>
      <p:sp>
        <p:nvSpPr>
          <p:cNvPr id="1036" name="Rectangle 12"/>
          <p:cNvSpPr>
            <a:spLocks noGrp="1" noChangeArrowheads="1"/>
          </p:cNvSpPr>
          <p:nvPr>
            <p:ph type="ftr" sz="quarter" idx="3"/>
          </p:nvPr>
        </p:nvSpPr>
        <p:spPr bwMode="auto">
          <a:xfrm>
            <a:off x="557213" y="6496050"/>
            <a:ext cx="4375150"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a:spcBef>
                <a:spcPct val="0"/>
              </a:spcBef>
              <a:defRPr sz="1200">
                <a:solidFill>
                  <a:schemeClr val="bg1"/>
                </a:solidFill>
              </a:defRPr>
            </a:lvl1pPr>
          </a:lstStyle>
          <a:p>
            <a:pPr>
              <a:defRPr/>
            </a:pPr>
            <a:r>
              <a:rPr lang="de-DE" altLang="de-DE" dirty="0" smtClean="0"/>
              <a:t>Module 1 – Learning ergonomics</a:t>
            </a:r>
            <a:endParaRPr lang="de-DE" altLang="de-DE" dirty="0"/>
          </a:p>
        </p:txBody>
      </p:sp>
      <p:sp>
        <p:nvSpPr>
          <p:cNvPr id="1029" name="Rectangle 14"/>
          <p:cNvSpPr>
            <a:spLocks noGrp="1" noChangeArrowheads="1"/>
          </p:cNvSpPr>
          <p:nvPr>
            <p:ph type="body" idx="1"/>
          </p:nvPr>
        </p:nvSpPr>
        <p:spPr bwMode="auto">
          <a:xfrm>
            <a:off x="539750" y="1484313"/>
            <a:ext cx="8064500" cy="489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Zwischenüberschrift 24pt</a:t>
            </a:r>
          </a:p>
          <a:p>
            <a:pPr lvl="1"/>
            <a:r>
              <a:rPr lang="de-DE" altLang="de-DE" smtClean="0"/>
              <a:t>Fließtext optimal 24pt</a:t>
            </a:r>
          </a:p>
          <a:p>
            <a:pPr lvl="2"/>
            <a:r>
              <a:rPr lang="de-DE" altLang="de-DE" smtClean="0"/>
              <a:t>Aufzähungspunkt</a:t>
            </a:r>
          </a:p>
          <a:p>
            <a:pPr lvl="3"/>
            <a:r>
              <a:rPr lang="de-DE" altLang="de-DE" smtClean="0"/>
              <a:t>Aufzähungspunkt</a:t>
            </a:r>
          </a:p>
        </p:txBody>
      </p:sp>
      <p:sp>
        <p:nvSpPr>
          <p:cNvPr id="1030" name="Rectangle 15"/>
          <p:cNvSpPr>
            <a:spLocks noGrp="1" noChangeArrowheads="1"/>
          </p:cNvSpPr>
          <p:nvPr>
            <p:ph type="title"/>
          </p:nvPr>
        </p:nvSpPr>
        <p:spPr bwMode="auto">
          <a:xfrm>
            <a:off x="539750" y="765175"/>
            <a:ext cx="80645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 30pt</a:t>
            </a:r>
          </a:p>
        </p:txBody>
      </p:sp>
      <p:sp>
        <p:nvSpPr>
          <p:cNvPr id="1037" name="Rectangle 13"/>
          <p:cNvSpPr>
            <a:spLocks noGrp="1" noChangeArrowheads="1"/>
          </p:cNvSpPr>
          <p:nvPr>
            <p:ph type="sldNum" sz="quarter" idx="4"/>
          </p:nvPr>
        </p:nvSpPr>
        <p:spPr bwMode="auto">
          <a:xfrm>
            <a:off x="7226300" y="6496050"/>
            <a:ext cx="1355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pPr>
              <a:defRPr/>
            </a:pPr>
            <a:r>
              <a:rPr lang="de-DE" altLang="de-DE" dirty="0" smtClean="0"/>
              <a:t> </a:t>
            </a:r>
            <a:fld id="{49B8CF25-6D79-4C14-93ED-AE6F593EE10E}" type="slidenum">
              <a:rPr lang="de-DE" altLang="de-DE"/>
              <a:pPr>
                <a:defRPr/>
              </a:pPr>
              <a:t>‹Nr.›</a:t>
            </a:fld>
            <a:endParaRPr lang="de-DE" altLang="de-DE" dirty="0"/>
          </a:p>
        </p:txBody>
      </p:sp>
      <p:pic>
        <p:nvPicPr>
          <p:cNvPr id="1032" name="Picture 8" descr="M:\kan\kan-geschaeftsstelle\Oeffentlichkeitsarbeit\Homepage\Projektordner_Redesign\SimpleThings_relaunch\Internetdesign\Wortmarken\KAN-Praxis\Module\KAN-Praxis-Modul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4388" y="44450"/>
            <a:ext cx="1584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algn="l" rtl="0" eaLnBrk="0" fontAlgn="base" hangingPunct="0">
        <a:spcBef>
          <a:spcPct val="20000"/>
        </a:spcBef>
        <a:spcAft>
          <a:spcPct val="0"/>
        </a:spcAft>
        <a:tabLst>
          <a:tab pos="1616075" algn="l"/>
        </a:tabLst>
        <a:defRPr sz="2400" b="1">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265113" indent="-261938" algn="l" rtl="0" eaLnBrk="0" fontAlgn="base" hangingPunct="0">
        <a:spcBef>
          <a:spcPct val="20000"/>
        </a:spcBef>
        <a:spcAft>
          <a:spcPct val="0"/>
        </a:spcAft>
        <a:buClr>
          <a:srgbClr val="FAB500"/>
        </a:buClr>
        <a:buFont typeface="Wingdings" pitchFamily="2" charset="2"/>
        <a:buChar char="§"/>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717550" y="1309688"/>
            <a:ext cx="7886700" cy="679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Klicken Sie, um das Titelformat zu bearbeiten</a:t>
            </a:r>
            <a:br>
              <a:rPr lang="de-DE" smtClean="0"/>
            </a:br>
            <a:r>
              <a:rPr lang="de-DE" smtClean="0"/>
              <a:t>Zweite Zeile</a:t>
            </a:r>
          </a:p>
        </p:txBody>
      </p:sp>
      <p:sp>
        <p:nvSpPr>
          <p:cNvPr id="310275" name="Rectangle 3"/>
          <p:cNvSpPr>
            <a:spLocks noGrp="1" noChangeArrowheads="1"/>
          </p:cNvSpPr>
          <p:nvPr>
            <p:ph type="body" idx="1"/>
          </p:nvPr>
        </p:nvSpPr>
        <p:spPr bwMode="auto">
          <a:xfrm>
            <a:off x="719138" y="2125663"/>
            <a:ext cx="7885112" cy="40322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grpSp>
        <p:nvGrpSpPr>
          <p:cNvPr id="310280" name="Group 8"/>
          <p:cNvGrpSpPr>
            <a:grpSpLocks/>
          </p:cNvGrpSpPr>
          <p:nvPr/>
        </p:nvGrpSpPr>
        <p:grpSpPr bwMode="auto">
          <a:xfrm rot="5400000">
            <a:off x="-1101725" y="1101725"/>
            <a:ext cx="2347913" cy="144463"/>
            <a:chOff x="340" y="912"/>
            <a:chExt cx="1479" cy="91"/>
          </a:xfrm>
        </p:grpSpPr>
        <p:sp>
          <p:nvSpPr>
            <p:cNvPr id="310281" name="Rectangle 9"/>
            <p:cNvSpPr>
              <a:spLocks noChangeArrowheads="1"/>
            </p:cNvSpPr>
            <p:nvPr userDrawn="1"/>
          </p:nvSpPr>
          <p:spPr bwMode="auto">
            <a:xfrm>
              <a:off x="340" y="912"/>
              <a:ext cx="476" cy="91"/>
            </a:xfrm>
            <a:prstGeom prst="rect">
              <a:avLst/>
            </a:prstGeom>
            <a:solidFill>
              <a:srgbClr val="6E6E6E"/>
            </a:solidFill>
            <a:ln w="9525">
              <a:noFill/>
              <a:miter lim="800000"/>
              <a:headEnd/>
              <a:tailEnd/>
            </a:ln>
            <a:effectLst/>
          </p:spPr>
          <p:txBody>
            <a:bodyPr wrap="none" anchor="ctr"/>
            <a:lstStyle/>
            <a:p>
              <a:endParaRPr lang="de-DE"/>
            </a:p>
          </p:txBody>
        </p:sp>
        <p:sp>
          <p:nvSpPr>
            <p:cNvPr id="310282" name="Rectangle 10"/>
            <p:cNvSpPr>
              <a:spLocks noChangeArrowheads="1"/>
            </p:cNvSpPr>
            <p:nvPr userDrawn="1"/>
          </p:nvSpPr>
          <p:spPr bwMode="auto">
            <a:xfrm>
              <a:off x="841" y="912"/>
              <a:ext cx="476" cy="91"/>
            </a:xfrm>
            <a:prstGeom prst="rect">
              <a:avLst/>
            </a:prstGeom>
            <a:solidFill>
              <a:srgbClr val="B30B16"/>
            </a:solidFill>
            <a:ln w="9525">
              <a:noFill/>
              <a:miter lim="800000"/>
              <a:headEnd/>
              <a:tailEnd/>
            </a:ln>
            <a:effectLst/>
          </p:spPr>
          <p:txBody>
            <a:bodyPr wrap="none" anchor="ctr"/>
            <a:lstStyle/>
            <a:p>
              <a:endParaRPr lang="de-DE"/>
            </a:p>
          </p:txBody>
        </p:sp>
        <p:sp>
          <p:nvSpPr>
            <p:cNvPr id="310283" name="Rectangle 11"/>
            <p:cNvSpPr>
              <a:spLocks noChangeArrowheads="1"/>
            </p:cNvSpPr>
            <p:nvPr userDrawn="1"/>
          </p:nvSpPr>
          <p:spPr bwMode="auto">
            <a:xfrm>
              <a:off x="1343" y="912"/>
              <a:ext cx="476" cy="91"/>
            </a:xfrm>
            <a:prstGeom prst="rect">
              <a:avLst/>
            </a:prstGeom>
            <a:solidFill>
              <a:srgbClr val="004D9F"/>
            </a:solidFill>
            <a:ln w="9525">
              <a:noFill/>
              <a:miter lim="800000"/>
              <a:headEnd/>
              <a:tailEnd/>
            </a:ln>
            <a:effectLst/>
          </p:spPr>
          <p:txBody>
            <a:bodyPr wrap="none" anchor="ctr"/>
            <a:lstStyle/>
            <a:p>
              <a:endParaRPr lang="de-DE"/>
            </a:p>
          </p:txBody>
        </p:sp>
      </p:grpSp>
      <p:sp>
        <p:nvSpPr>
          <p:cNvPr id="310284" name="Text Box 12"/>
          <p:cNvSpPr txBox="1">
            <a:spLocks noChangeArrowheads="1"/>
          </p:cNvSpPr>
          <p:nvPr/>
        </p:nvSpPr>
        <p:spPr bwMode="auto">
          <a:xfrm>
            <a:off x="641350" y="138113"/>
            <a:ext cx="5184775" cy="304800"/>
          </a:xfrm>
          <a:prstGeom prst="rect">
            <a:avLst/>
          </a:prstGeom>
          <a:noFill/>
          <a:ln w="9525">
            <a:noFill/>
            <a:miter lim="800000"/>
            <a:headEnd/>
            <a:tailEnd/>
          </a:ln>
          <a:effectLst/>
        </p:spPr>
        <p:txBody>
          <a:bodyPr>
            <a:spAutoFit/>
          </a:bodyPr>
          <a:lstStyle/>
          <a:p>
            <a:endParaRPr lang="de-DE" sz="1400" b="1"/>
          </a:p>
        </p:txBody>
      </p:sp>
      <p:sp>
        <p:nvSpPr>
          <p:cNvPr id="14" name="Text Box 10"/>
          <p:cNvSpPr txBox="1">
            <a:spLocks noChangeArrowheads="1"/>
          </p:cNvSpPr>
          <p:nvPr userDrawn="1"/>
        </p:nvSpPr>
        <p:spPr bwMode="auto">
          <a:xfrm>
            <a:off x="0" y="6561348"/>
            <a:ext cx="9906000" cy="279180"/>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en-US" sz="1200" b="0" dirty="0" smtClean="0">
                <a:solidFill>
                  <a:schemeClr val="tx2"/>
                </a:solidFill>
              </a:rPr>
              <a:t>V1.3-2014</a:t>
            </a:r>
            <a:endParaRPr lang="de-DE" sz="1200" b="0" dirty="0">
              <a:solidFill>
                <a:schemeClr val="tx2"/>
              </a:solidFill>
            </a:endParaRPr>
          </a:p>
        </p:txBody>
      </p:sp>
      <p:pic>
        <p:nvPicPr>
          <p:cNvPr id="15" name="Picture 13"/>
          <p:cNvPicPr>
            <a:picLocks noChangeAspect="1" noChangeArrowheads="1"/>
          </p:cNvPicPr>
          <p:nvPr userDrawn="1"/>
        </p:nvPicPr>
        <p:blipFill>
          <a:blip r:embed="rId14" cstate="print">
            <a:clrChange>
              <a:clrFrom>
                <a:srgbClr val="000000"/>
              </a:clrFrom>
              <a:clrTo>
                <a:srgbClr val="000000">
                  <a:alpha val="0"/>
                </a:srgbClr>
              </a:clrTo>
            </a:clrChange>
          </a:blip>
          <a:srcRect/>
          <a:stretch>
            <a:fillRect/>
          </a:stretch>
        </p:blipFill>
        <p:spPr bwMode="auto">
          <a:xfrm>
            <a:off x="5752194" y="43542"/>
            <a:ext cx="3333750" cy="68580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29793843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pull dir="d"/>
  </p:transition>
  <p:timing>
    <p:tnLst>
      <p:par>
        <p:cTn id="1" dur="indefinite" restart="never" nodeType="tmRoot"/>
      </p:par>
    </p:tnLst>
  </p:timing>
  <p:txStyles>
    <p:titleStyle>
      <a:lvl1pPr algn="l" rtl="0" fontAlgn="base">
        <a:lnSpc>
          <a:spcPct val="90000"/>
        </a:lnSpc>
        <a:spcBef>
          <a:spcPct val="0"/>
        </a:spcBef>
        <a:spcAft>
          <a:spcPct val="0"/>
        </a:spcAft>
        <a:defRPr sz="2400" b="1">
          <a:solidFill>
            <a:srgbClr val="6E6E6E"/>
          </a:solidFill>
          <a:latin typeface="+mj-lt"/>
          <a:ea typeface="+mj-ea"/>
          <a:cs typeface="+mj-cs"/>
        </a:defRPr>
      </a:lvl1pPr>
      <a:lvl2pPr algn="l" rtl="0" fontAlgn="base">
        <a:lnSpc>
          <a:spcPct val="90000"/>
        </a:lnSpc>
        <a:spcBef>
          <a:spcPct val="0"/>
        </a:spcBef>
        <a:spcAft>
          <a:spcPct val="0"/>
        </a:spcAft>
        <a:defRPr sz="2400" b="1">
          <a:solidFill>
            <a:srgbClr val="6E6E6E"/>
          </a:solidFill>
          <a:latin typeface="Arial" charset="0"/>
        </a:defRPr>
      </a:lvl2pPr>
      <a:lvl3pPr algn="l" rtl="0" fontAlgn="base">
        <a:lnSpc>
          <a:spcPct val="90000"/>
        </a:lnSpc>
        <a:spcBef>
          <a:spcPct val="0"/>
        </a:spcBef>
        <a:spcAft>
          <a:spcPct val="0"/>
        </a:spcAft>
        <a:defRPr sz="2400" b="1">
          <a:solidFill>
            <a:srgbClr val="6E6E6E"/>
          </a:solidFill>
          <a:latin typeface="Arial" charset="0"/>
        </a:defRPr>
      </a:lvl3pPr>
      <a:lvl4pPr algn="l" rtl="0" fontAlgn="base">
        <a:lnSpc>
          <a:spcPct val="90000"/>
        </a:lnSpc>
        <a:spcBef>
          <a:spcPct val="0"/>
        </a:spcBef>
        <a:spcAft>
          <a:spcPct val="0"/>
        </a:spcAft>
        <a:defRPr sz="2400" b="1">
          <a:solidFill>
            <a:srgbClr val="6E6E6E"/>
          </a:solidFill>
          <a:latin typeface="Arial" charset="0"/>
        </a:defRPr>
      </a:lvl4pPr>
      <a:lvl5pPr algn="l" rtl="0" fontAlgn="base">
        <a:lnSpc>
          <a:spcPct val="90000"/>
        </a:lnSpc>
        <a:spcBef>
          <a:spcPct val="0"/>
        </a:spcBef>
        <a:spcAft>
          <a:spcPct val="0"/>
        </a:spcAft>
        <a:defRPr sz="2400" b="1">
          <a:solidFill>
            <a:srgbClr val="6E6E6E"/>
          </a:solidFill>
          <a:latin typeface="Arial" charset="0"/>
        </a:defRPr>
      </a:lvl5pPr>
      <a:lvl6pPr marL="457200" algn="l" rtl="0" fontAlgn="base">
        <a:lnSpc>
          <a:spcPct val="90000"/>
        </a:lnSpc>
        <a:spcBef>
          <a:spcPct val="0"/>
        </a:spcBef>
        <a:spcAft>
          <a:spcPct val="0"/>
        </a:spcAft>
        <a:defRPr sz="2400" b="1">
          <a:solidFill>
            <a:srgbClr val="6E6E6E"/>
          </a:solidFill>
          <a:latin typeface="Arial" charset="0"/>
        </a:defRPr>
      </a:lvl6pPr>
      <a:lvl7pPr marL="914400" algn="l" rtl="0" fontAlgn="base">
        <a:lnSpc>
          <a:spcPct val="90000"/>
        </a:lnSpc>
        <a:spcBef>
          <a:spcPct val="0"/>
        </a:spcBef>
        <a:spcAft>
          <a:spcPct val="0"/>
        </a:spcAft>
        <a:defRPr sz="2400" b="1">
          <a:solidFill>
            <a:srgbClr val="6E6E6E"/>
          </a:solidFill>
          <a:latin typeface="Arial" charset="0"/>
        </a:defRPr>
      </a:lvl7pPr>
      <a:lvl8pPr marL="1371600" algn="l" rtl="0" fontAlgn="base">
        <a:lnSpc>
          <a:spcPct val="90000"/>
        </a:lnSpc>
        <a:spcBef>
          <a:spcPct val="0"/>
        </a:spcBef>
        <a:spcAft>
          <a:spcPct val="0"/>
        </a:spcAft>
        <a:defRPr sz="2400" b="1">
          <a:solidFill>
            <a:srgbClr val="6E6E6E"/>
          </a:solidFill>
          <a:latin typeface="Arial" charset="0"/>
        </a:defRPr>
      </a:lvl8pPr>
      <a:lvl9pPr marL="1828800" algn="l" rtl="0" fontAlgn="base">
        <a:lnSpc>
          <a:spcPct val="90000"/>
        </a:lnSpc>
        <a:spcBef>
          <a:spcPct val="0"/>
        </a:spcBef>
        <a:spcAft>
          <a:spcPct val="0"/>
        </a:spcAft>
        <a:defRPr sz="2400" b="1">
          <a:solidFill>
            <a:srgbClr val="6E6E6E"/>
          </a:solidFill>
          <a:latin typeface="Arial" charset="0"/>
        </a:defRPr>
      </a:lvl9pPr>
    </p:titleStyle>
    <p:bodyStyle>
      <a:lvl1pPr marL="355600" indent="-355600" algn="l" rtl="0" fontAlgn="base">
        <a:spcBef>
          <a:spcPct val="30000"/>
        </a:spcBef>
        <a:spcAft>
          <a:spcPct val="30000"/>
        </a:spcAft>
        <a:buClr>
          <a:srgbClr val="6E6E6E"/>
        </a:buClr>
        <a:buChar char="•"/>
        <a:defRPr sz="2000">
          <a:solidFill>
            <a:schemeClr val="tx1"/>
          </a:solidFill>
          <a:latin typeface="+mn-lt"/>
          <a:ea typeface="+mn-ea"/>
          <a:cs typeface="+mn-cs"/>
        </a:defRPr>
      </a:lvl1pPr>
      <a:lvl2pPr marL="812800" indent="-277813" algn="l" rtl="0" fontAlgn="base">
        <a:spcBef>
          <a:spcPct val="30000"/>
        </a:spcBef>
        <a:spcAft>
          <a:spcPct val="30000"/>
        </a:spcAft>
        <a:buClr>
          <a:srgbClr val="6E6E6E"/>
        </a:buClr>
        <a:buChar char="•"/>
        <a:defRPr sz="2000">
          <a:solidFill>
            <a:schemeClr val="tx1"/>
          </a:solidFill>
          <a:latin typeface="+mn-lt"/>
        </a:defRPr>
      </a:lvl2pPr>
      <a:lvl3pPr marL="1257300" indent="-265113" algn="l" rtl="0" fontAlgn="base">
        <a:spcBef>
          <a:spcPct val="30000"/>
        </a:spcBef>
        <a:spcAft>
          <a:spcPct val="30000"/>
        </a:spcAft>
        <a:buClr>
          <a:srgbClr val="6E6E6E"/>
        </a:buClr>
        <a:buChar char="•"/>
        <a:defRPr sz="2000">
          <a:solidFill>
            <a:schemeClr val="tx1"/>
          </a:solidFill>
          <a:latin typeface="+mn-lt"/>
        </a:defRPr>
      </a:lvl3pPr>
      <a:lvl4pPr marL="1790700" indent="-265113" algn="l" rtl="0" fontAlgn="base">
        <a:spcBef>
          <a:spcPct val="30000"/>
        </a:spcBef>
        <a:spcAft>
          <a:spcPct val="30000"/>
        </a:spcAft>
        <a:buClr>
          <a:srgbClr val="6E6E6E"/>
        </a:buClr>
        <a:buChar char="•"/>
        <a:defRPr sz="2000">
          <a:solidFill>
            <a:schemeClr val="tx1"/>
          </a:solidFill>
          <a:latin typeface="+mn-lt"/>
        </a:defRPr>
      </a:lvl4pPr>
      <a:lvl5pPr marL="2247900" indent="-277813" algn="l" rtl="0" fontAlgn="base">
        <a:spcBef>
          <a:spcPct val="30000"/>
        </a:spcBef>
        <a:spcAft>
          <a:spcPct val="30000"/>
        </a:spcAft>
        <a:buClr>
          <a:srgbClr val="6E6E6E"/>
        </a:buClr>
        <a:buChar char="•"/>
        <a:defRPr sz="2000">
          <a:solidFill>
            <a:schemeClr val="tx1"/>
          </a:solidFill>
          <a:latin typeface="+mn-lt"/>
        </a:defRPr>
      </a:lvl5pPr>
      <a:lvl6pPr marL="2705100" indent="-277813" algn="l" rtl="0" fontAlgn="base">
        <a:spcBef>
          <a:spcPct val="30000"/>
        </a:spcBef>
        <a:spcAft>
          <a:spcPct val="30000"/>
        </a:spcAft>
        <a:buClr>
          <a:srgbClr val="6E6E6E"/>
        </a:buClr>
        <a:buChar char="•"/>
        <a:defRPr sz="2000">
          <a:solidFill>
            <a:schemeClr val="tx1"/>
          </a:solidFill>
          <a:latin typeface="+mn-lt"/>
        </a:defRPr>
      </a:lvl6pPr>
      <a:lvl7pPr marL="3162300" indent="-277813" algn="l" rtl="0" fontAlgn="base">
        <a:spcBef>
          <a:spcPct val="30000"/>
        </a:spcBef>
        <a:spcAft>
          <a:spcPct val="30000"/>
        </a:spcAft>
        <a:buClr>
          <a:srgbClr val="6E6E6E"/>
        </a:buClr>
        <a:buChar char="•"/>
        <a:defRPr sz="2000">
          <a:solidFill>
            <a:schemeClr val="tx1"/>
          </a:solidFill>
          <a:latin typeface="+mn-lt"/>
        </a:defRPr>
      </a:lvl7pPr>
      <a:lvl8pPr marL="3619500" indent="-277813" algn="l" rtl="0" fontAlgn="base">
        <a:spcBef>
          <a:spcPct val="30000"/>
        </a:spcBef>
        <a:spcAft>
          <a:spcPct val="30000"/>
        </a:spcAft>
        <a:buClr>
          <a:srgbClr val="6E6E6E"/>
        </a:buClr>
        <a:buChar char="•"/>
        <a:defRPr sz="2000">
          <a:solidFill>
            <a:schemeClr val="tx1"/>
          </a:solidFill>
          <a:latin typeface="+mn-lt"/>
        </a:defRPr>
      </a:lvl8pPr>
      <a:lvl9pPr marL="4076700" indent="-277813" algn="l" rtl="0" fontAlgn="base">
        <a:spcBef>
          <a:spcPct val="30000"/>
        </a:spcBef>
        <a:spcAft>
          <a:spcPct val="30000"/>
        </a:spcAft>
        <a:buClr>
          <a:srgbClr val="6E6E6E"/>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ora.kan-praxis.de/ergonora/maske.pl?setlang=1&amp;tid=tmp57461780&amp;un=Gast&amp;maske=header_home1.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ua.de/DE/Angebote/Publikationen/Berichte/F2249.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ora.kan-praxis.de/ergonor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Torsten.Merkel@fh-zwickau.de" TargetMode="External"/><Relationship Id="rId7"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ergonomie.kan-praxis.de/en/tuition-modules" TargetMode="External"/><Relationship Id="rId5" Type="http://schemas.openxmlformats.org/officeDocument/2006/relationships/hyperlink" Target="https://www.kan.de/en/" TargetMode="External"/><Relationship Id="rId4" Type="http://schemas.openxmlformats.org/officeDocument/2006/relationships/hyperlink" Target="mailto:katrin.hoehn@tu-dresde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2"/>
          <p:cNvSpPr>
            <a:spLocks noGrp="1" noChangeArrowheads="1"/>
          </p:cNvSpPr>
          <p:nvPr>
            <p:ph type="ctrTitle"/>
          </p:nvPr>
        </p:nvSpPr>
        <p:spPr>
          <a:xfrm>
            <a:off x="1979613" y="2780928"/>
            <a:ext cx="6102350" cy="2679700"/>
          </a:xfrm>
        </p:spPr>
        <p:txBody>
          <a:bodyPr/>
          <a:lstStyle/>
          <a:p>
            <a:pPr eaLnBrk="1" hangingPunct="1"/>
            <a:r>
              <a:rPr lang="de-DE" altLang="de-DE" dirty="0" err="1"/>
              <a:t>Introduction</a:t>
            </a:r>
            <a:r>
              <a:rPr lang="de-DE" altLang="de-DE" dirty="0"/>
              <a:t> </a:t>
            </a:r>
            <a:r>
              <a:rPr lang="de-DE" altLang="de-DE" dirty="0" err="1"/>
              <a:t>to</a:t>
            </a:r>
            <a:r>
              <a:rPr lang="de-DE" altLang="de-DE" dirty="0"/>
              <a:t> </a:t>
            </a:r>
            <a:r>
              <a:rPr lang="de-DE" altLang="de-DE" dirty="0" err="1"/>
              <a:t>ergonomics</a:t>
            </a:r>
            <a:endParaRPr lang="de-DE" altLang="de-DE" dirty="0"/>
          </a:p>
        </p:txBody>
      </p:sp>
      <p:sp>
        <p:nvSpPr>
          <p:cNvPr id="3075" name="Rectangle 43"/>
          <p:cNvSpPr>
            <a:spLocks noGrp="1" noChangeArrowheads="1"/>
          </p:cNvSpPr>
          <p:nvPr>
            <p:ph type="subTitle" idx="1"/>
          </p:nvPr>
        </p:nvSpPr>
        <p:spPr/>
        <p:txBody>
          <a:bodyPr/>
          <a:lstStyle/>
          <a:p>
            <a:pPr>
              <a:defRPr/>
            </a:pPr>
            <a:r>
              <a:rPr lang="de-DE" altLang="de-DE" dirty="0" smtClean="0"/>
              <a:t>Module 1 – Learning </a:t>
            </a:r>
            <a:r>
              <a:rPr lang="de-DE" altLang="de-DE" dirty="0" err="1" smtClean="0"/>
              <a:t>ergonomics</a:t>
            </a:r>
            <a:r>
              <a:rPr lang="de-DE" altLang="de-DE" dirty="0" smtClean="0"/>
              <a:t>.</a:t>
            </a:r>
            <a:endParaRPr lang="de-DE" alt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765175"/>
            <a:ext cx="8424738" cy="496888"/>
          </a:xfrm>
        </p:spPr>
        <p:txBody>
          <a:bodyPr/>
          <a:lstStyle/>
          <a:p>
            <a:r>
              <a:rPr lang="de-DE" altLang="de-DE" sz="2800" dirty="0"/>
              <a:t>Standards </a:t>
            </a:r>
            <a:r>
              <a:rPr lang="de-DE" altLang="de-DE" sz="2800" dirty="0" err="1"/>
              <a:t>assist</a:t>
            </a:r>
            <a:r>
              <a:rPr lang="de-DE" altLang="de-DE" sz="2800" dirty="0"/>
              <a:t> in </a:t>
            </a:r>
            <a:r>
              <a:rPr lang="de-DE" altLang="de-DE" sz="2800" dirty="0" err="1"/>
              <a:t>the</a:t>
            </a:r>
            <a:r>
              <a:rPr lang="de-DE" altLang="de-DE" sz="2800" dirty="0"/>
              <a:t> </a:t>
            </a:r>
            <a:r>
              <a:rPr lang="de-DE" altLang="de-DE" sz="2800" dirty="0" err="1"/>
              <a:t>fulfilment</a:t>
            </a:r>
            <a:r>
              <a:rPr lang="de-DE" altLang="de-DE" sz="2800" dirty="0"/>
              <a:t> of </a:t>
            </a:r>
            <a:r>
              <a:rPr lang="de-DE" altLang="de-DE" sz="2800" dirty="0" err="1"/>
              <a:t>these</a:t>
            </a:r>
            <a:r>
              <a:rPr lang="de-DE" altLang="de-DE" sz="2800" dirty="0"/>
              <a:t> </a:t>
            </a:r>
            <a:r>
              <a:rPr lang="de-DE" altLang="de-DE" sz="2800" dirty="0" err="1"/>
              <a:t>requirements</a:t>
            </a:r>
            <a:r>
              <a:rPr lang="de-DE" altLang="de-DE" sz="2800" dirty="0"/>
              <a:t>, </a:t>
            </a:r>
            <a:r>
              <a:rPr lang="de-DE" altLang="de-DE" sz="2800" dirty="0" err="1"/>
              <a:t>for</a:t>
            </a:r>
            <a:r>
              <a:rPr lang="de-DE" altLang="de-DE" sz="2800" dirty="0"/>
              <a:t> </a:t>
            </a:r>
            <a:r>
              <a:rPr lang="de-DE" altLang="de-DE" sz="2800" dirty="0" err="1"/>
              <a:t>example</a:t>
            </a:r>
            <a:r>
              <a:rPr lang="de-DE" altLang="de-DE" sz="2800" dirty="0"/>
              <a:t>:</a:t>
            </a:r>
            <a:endParaRPr lang="de-DE" sz="2800" dirty="0"/>
          </a:p>
        </p:txBody>
      </p:sp>
      <p:sp>
        <p:nvSpPr>
          <p:cNvPr id="3" name="Inhaltsplatzhalter 2"/>
          <p:cNvSpPr>
            <a:spLocks noGrp="1"/>
          </p:cNvSpPr>
          <p:nvPr>
            <p:ph idx="1"/>
          </p:nvPr>
        </p:nvSpPr>
        <p:spPr>
          <a:xfrm>
            <a:off x="517525" y="2060848"/>
            <a:ext cx="8064500" cy="4897437"/>
          </a:xfrm>
        </p:spPr>
        <p:txBody>
          <a:bodyPr/>
          <a:lstStyle/>
          <a:p>
            <a:pPr marL="342900" indent="-342900">
              <a:buClr>
                <a:schemeClr val="accent2"/>
              </a:buClr>
              <a:buFont typeface="Wingdings" panose="05000000000000000000" pitchFamily="2" charset="2"/>
              <a:buChar char="§"/>
            </a:pPr>
            <a:r>
              <a:rPr lang="en-US" dirty="0"/>
              <a:t>EN </a:t>
            </a:r>
            <a:r>
              <a:rPr lang="en-US" dirty="0" smtClean="0"/>
              <a:t>614-1:	</a:t>
            </a:r>
            <a:r>
              <a:rPr lang="en-US" b="0" dirty="0" smtClean="0"/>
              <a:t>Safety </a:t>
            </a:r>
            <a:r>
              <a:rPr lang="en-US" b="0" dirty="0"/>
              <a:t>of machinery - Ergonomic design principles</a:t>
            </a:r>
          </a:p>
          <a:p>
            <a:pPr marL="342900" indent="-342900">
              <a:buClr>
                <a:schemeClr val="accent2"/>
              </a:buClr>
              <a:buFont typeface="Wingdings" panose="05000000000000000000" pitchFamily="2" charset="2"/>
              <a:buChar char="§"/>
            </a:pPr>
            <a:r>
              <a:rPr lang="en-US" dirty="0"/>
              <a:t>EN </a:t>
            </a:r>
            <a:r>
              <a:rPr lang="en-US" dirty="0" smtClean="0"/>
              <a:t>894-3:</a:t>
            </a:r>
            <a:r>
              <a:rPr lang="en-US" dirty="0"/>
              <a:t>	</a:t>
            </a:r>
            <a:r>
              <a:rPr lang="en-US" b="0" dirty="0"/>
              <a:t>Safety of machinery - Ergonomics requirements for the design of displays </a:t>
            </a:r>
            <a:r>
              <a:rPr lang="en-US" b="0" dirty="0" smtClean="0"/>
              <a:t>and control </a:t>
            </a:r>
            <a:r>
              <a:rPr lang="en-US" b="0" dirty="0"/>
              <a:t>actuators </a:t>
            </a:r>
          </a:p>
          <a:p>
            <a:pPr marL="342900" indent="-342900">
              <a:buClr>
                <a:schemeClr val="accent2"/>
              </a:buClr>
              <a:buFont typeface="Wingdings" panose="05000000000000000000" pitchFamily="2" charset="2"/>
              <a:buChar char="§"/>
            </a:pPr>
            <a:r>
              <a:rPr lang="en-US" dirty="0"/>
              <a:t>EN ISO </a:t>
            </a:r>
            <a:r>
              <a:rPr lang="en-US" dirty="0" smtClean="0"/>
              <a:t>6385: </a:t>
            </a:r>
            <a:r>
              <a:rPr lang="en-US" b="0" dirty="0" smtClean="0"/>
              <a:t>Ergonomic </a:t>
            </a:r>
            <a:r>
              <a:rPr lang="en-US" b="0" dirty="0"/>
              <a:t>principles in the design of work systems </a:t>
            </a:r>
          </a:p>
          <a:p>
            <a:pPr marL="342900" indent="-342900">
              <a:buClr>
                <a:schemeClr val="accent2"/>
              </a:buClr>
              <a:buFont typeface="Wingdings" panose="05000000000000000000" pitchFamily="2" charset="2"/>
              <a:buChar char="§"/>
            </a:pPr>
            <a:r>
              <a:rPr lang="en-US" dirty="0"/>
              <a:t>EN </a:t>
            </a:r>
            <a:r>
              <a:rPr lang="en-US" dirty="0" smtClean="0"/>
              <a:t>1005-1: </a:t>
            </a:r>
            <a:r>
              <a:rPr lang="en-US" b="0" dirty="0" smtClean="0"/>
              <a:t>Safety </a:t>
            </a:r>
            <a:r>
              <a:rPr lang="en-US" b="0" dirty="0"/>
              <a:t>of machinery - Human physical </a:t>
            </a:r>
            <a:r>
              <a:rPr lang="en-US" b="0" dirty="0" smtClean="0"/>
              <a:t>performance</a:t>
            </a:r>
          </a:p>
          <a:p>
            <a:pPr>
              <a:buClr>
                <a:schemeClr val="accent2"/>
              </a:buClr>
            </a:pPr>
            <a:r>
              <a:rPr lang="de-DE" altLang="de-DE" dirty="0" err="1"/>
              <a:t>Facilities</a:t>
            </a:r>
            <a:r>
              <a:rPr lang="de-DE" altLang="de-DE" dirty="0"/>
              <a:t> </a:t>
            </a:r>
            <a:r>
              <a:rPr lang="de-DE" altLang="de-DE" dirty="0" err="1"/>
              <a:t>for</a:t>
            </a:r>
            <a:r>
              <a:rPr lang="de-DE" altLang="de-DE" dirty="0"/>
              <a:t> </a:t>
            </a:r>
            <a:r>
              <a:rPr lang="de-DE" altLang="de-DE" dirty="0" err="1"/>
              <a:t>searching</a:t>
            </a:r>
            <a:r>
              <a:rPr lang="de-DE" altLang="de-DE" dirty="0"/>
              <a:t> </a:t>
            </a:r>
            <a:r>
              <a:rPr lang="de-DE" altLang="de-DE" dirty="0" err="1"/>
              <a:t>for</a:t>
            </a:r>
            <a:r>
              <a:rPr lang="de-DE" altLang="de-DE" dirty="0"/>
              <a:t> </a:t>
            </a:r>
            <a:r>
              <a:rPr lang="de-DE" altLang="de-DE" dirty="0" err="1"/>
              <a:t>ergonomics</a:t>
            </a:r>
            <a:r>
              <a:rPr lang="de-DE" altLang="de-DE" dirty="0"/>
              <a:t> </a:t>
            </a:r>
            <a:r>
              <a:rPr lang="de-DE" altLang="de-DE" dirty="0" err="1"/>
              <a:t>standards</a:t>
            </a:r>
            <a:r>
              <a:rPr lang="de-DE" altLang="de-DE" b="0" dirty="0"/>
              <a:t> at</a:t>
            </a:r>
            <a:br>
              <a:rPr lang="de-DE" altLang="de-DE" b="0" dirty="0"/>
            </a:br>
            <a:r>
              <a:rPr lang="de-DE" altLang="de-DE" b="0" dirty="0"/>
              <a:t>KAN-Praxis – </a:t>
            </a:r>
            <a:r>
              <a:rPr lang="de-DE" altLang="de-DE" b="0" dirty="0" err="1"/>
              <a:t>NoRA</a:t>
            </a:r>
            <a:r>
              <a:rPr lang="de-DE" altLang="de-DE" b="0" dirty="0"/>
              <a:t>: </a:t>
            </a:r>
            <a:r>
              <a:rPr lang="de-DE" altLang="de-DE" b="0" dirty="0" err="1"/>
              <a:t>Searching</a:t>
            </a:r>
            <a:r>
              <a:rPr lang="de-DE" altLang="de-DE" b="0" dirty="0"/>
              <a:t> </a:t>
            </a:r>
            <a:r>
              <a:rPr lang="de-DE" altLang="de-DE" b="0" dirty="0" err="1"/>
              <a:t>for</a:t>
            </a:r>
            <a:r>
              <a:rPr lang="de-DE" altLang="de-DE" b="0" dirty="0"/>
              <a:t> </a:t>
            </a:r>
            <a:r>
              <a:rPr lang="de-DE" altLang="de-DE" b="0" dirty="0" err="1"/>
              <a:t>standards</a:t>
            </a:r>
            <a:r>
              <a:rPr lang="de-DE" altLang="de-DE" b="0" dirty="0"/>
              <a:t> </a:t>
            </a:r>
            <a:r>
              <a:rPr lang="de-DE" altLang="de-DE" b="0" dirty="0" smtClean="0"/>
              <a:t>(</a:t>
            </a:r>
            <a:r>
              <a:rPr lang="de-DE" altLang="de-DE" b="0" dirty="0" smtClean="0">
                <a:hlinkClick r:id="rId3"/>
              </a:rPr>
              <a:t>Ergo Nora</a:t>
            </a:r>
            <a:r>
              <a:rPr lang="de-DE" altLang="de-DE" b="0" dirty="0" smtClean="0"/>
              <a:t>).</a:t>
            </a:r>
            <a:endParaRPr lang="de-DE" altLang="de-DE" b="0" dirty="0"/>
          </a:p>
          <a:p>
            <a:pPr>
              <a:buClr>
                <a:schemeClr val="accent2"/>
              </a:buClr>
            </a:pPr>
            <a:endParaRPr lang="de-DE" b="0"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10</a:t>
            </a:fld>
            <a:endParaRPr lang="de-DE" altLang="de-DE" dirty="0"/>
          </a:p>
        </p:txBody>
      </p:sp>
    </p:spTree>
    <p:extLst>
      <p:ext uri="{BB962C8B-B14F-4D97-AF65-F5344CB8AC3E}">
        <p14:creationId xmlns:p14="http://schemas.microsoft.com/office/powerpoint/2010/main" val="3811768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nd nach oben 6"/>
          <p:cNvSpPr/>
          <p:nvPr/>
        </p:nvSpPr>
        <p:spPr bwMode="auto">
          <a:xfrm>
            <a:off x="52959" y="4509120"/>
            <a:ext cx="9073008" cy="1440160"/>
          </a:xfrm>
          <a:prstGeom prst="ribbon2">
            <a:avLst/>
          </a:prstGeom>
          <a:solidFill>
            <a:schemeClr val="accent2">
              <a:lumMod val="20000"/>
              <a:lumOff val="80000"/>
            </a:schemeClr>
          </a:solidFill>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tab pos="1616075" algn="l"/>
              </a:tabLst>
            </a:pPr>
            <a:endParaRPr kumimoji="0" lang="de-DE" sz="2000" b="0" i="0" u="none" strike="noStrike" cap="none" normalizeH="0" baseline="0" smtClean="0">
              <a:ln>
                <a:noFill/>
              </a:ln>
              <a:solidFill>
                <a:srgbClr val="6D6D6D"/>
              </a:solidFill>
              <a:effectLst/>
              <a:latin typeface="Arial" charset="0"/>
            </a:endParaRPr>
          </a:p>
        </p:txBody>
      </p:sp>
      <p:sp>
        <p:nvSpPr>
          <p:cNvPr id="2" name="Titel 1"/>
          <p:cNvSpPr>
            <a:spLocks noGrp="1"/>
          </p:cNvSpPr>
          <p:nvPr>
            <p:ph type="title"/>
          </p:nvPr>
        </p:nvSpPr>
        <p:spPr/>
        <p:txBody>
          <a:bodyPr/>
          <a:lstStyle/>
          <a:p>
            <a:r>
              <a:rPr lang="de-DE" altLang="de-DE" sz="3200" dirty="0" smtClean="0"/>
              <a:t>Ergonomics </a:t>
            </a:r>
            <a:r>
              <a:rPr lang="de-DE" altLang="de-DE" sz="3200" dirty="0"/>
              <a:t>as a </a:t>
            </a:r>
            <a:r>
              <a:rPr lang="de-DE" altLang="de-DE" sz="3200" dirty="0" err="1"/>
              <a:t>marketing</a:t>
            </a:r>
            <a:r>
              <a:rPr lang="de-DE" altLang="de-DE" sz="3200" dirty="0"/>
              <a:t> </a:t>
            </a:r>
            <a:r>
              <a:rPr lang="de-DE" altLang="de-DE" sz="3200" dirty="0" err="1"/>
              <a:t>argument</a:t>
            </a:r>
            <a:endParaRPr lang="de-DE" dirty="0"/>
          </a:p>
        </p:txBody>
      </p:sp>
      <p:sp>
        <p:nvSpPr>
          <p:cNvPr id="3" name="Inhaltsplatzhalter 2"/>
          <p:cNvSpPr>
            <a:spLocks noGrp="1"/>
          </p:cNvSpPr>
          <p:nvPr>
            <p:ph idx="1"/>
          </p:nvPr>
        </p:nvSpPr>
        <p:spPr>
          <a:xfrm>
            <a:off x="557213" y="2276872"/>
            <a:ext cx="8064500" cy="4897437"/>
          </a:xfrm>
        </p:spPr>
        <p:txBody>
          <a:bodyPr/>
          <a:lstStyle/>
          <a:p>
            <a:r>
              <a:rPr lang="de-DE" dirty="0" smtClean="0"/>
              <a:t>Ergonomie wird von zahlreichen Unternehmen als Faktor zur Kundenwerbung eingesetzt.</a:t>
            </a:r>
          </a:p>
          <a:p>
            <a:endParaRPr lang="de-DE" dirty="0"/>
          </a:p>
          <a:p>
            <a:r>
              <a:rPr lang="de-DE" dirty="0" smtClean="0"/>
              <a:t>Überzeugen Sie sich selbst durch die Suche im Internet nach:</a:t>
            </a:r>
          </a:p>
          <a:p>
            <a:endParaRPr lang="de-DE" dirty="0"/>
          </a:p>
          <a:p>
            <a:pPr algn="ctr"/>
            <a:r>
              <a:rPr lang="en-US" sz="3100" dirty="0" smtClean="0">
                <a:ln w="22225">
                  <a:solidFill>
                    <a:schemeClr val="accent2"/>
                  </a:solidFill>
                  <a:prstDash val="solid"/>
                </a:ln>
                <a:solidFill>
                  <a:schemeClr val="accent2">
                    <a:lumMod val="40000"/>
                    <a:lumOff val="60000"/>
                  </a:schemeClr>
                </a:solidFill>
              </a:rPr>
              <a:t>Ergonomics &amp; products</a:t>
            </a:r>
            <a:endParaRPr lang="en-US" sz="3100" dirty="0">
              <a:ln w="22225">
                <a:solidFill>
                  <a:schemeClr val="accent2"/>
                </a:solidFill>
                <a:prstDash val="solid"/>
              </a:ln>
              <a:solidFill>
                <a:schemeClr val="accent2">
                  <a:lumMod val="40000"/>
                  <a:lumOff val="60000"/>
                </a:schemeClr>
              </a:solidFill>
            </a:endParaRP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11</a:t>
            </a:fld>
            <a:endParaRPr lang="de-DE" altLang="de-DE" dirty="0"/>
          </a:p>
        </p:txBody>
      </p:sp>
    </p:spTree>
    <p:extLst>
      <p:ext uri="{BB962C8B-B14F-4D97-AF65-F5344CB8AC3E}">
        <p14:creationId xmlns:p14="http://schemas.microsoft.com/office/powerpoint/2010/main" val="1554820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err="1"/>
              <a:t>Prospective</a:t>
            </a:r>
            <a:r>
              <a:rPr lang="de-DE" altLang="de-DE" sz="3200" dirty="0"/>
              <a:t> and </a:t>
            </a:r>
            <a:r>
              <a:rPr lang="de-DE" altLang="de-DE" sz="3200" dirty="0" err="1"/>
              <a:t>corrective</a:t>
            </a:r>
            <a:r>
              <a:rPr lang="de-DE" altLang="de-DE" sz="3200" dirty="0"/>
              <a:t> design</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12</a:t>
            </a:fld>
            <a:endParaRPr lang="de-DE" altLang="de-DE" dirty="0"/>
          </a:p>
        </p:txBody>
      </p:sp>
      <p:sp>
        <p:nvSpPr>
          <p:cNvPr id="7" name="AutoShape 17"/>
          <p:cNvSpPr>
            <a:spLocks noChangeArrowheads="1"/>
          </p:cNvSpPr>
          <p:nvPr/>
        </p:nvSpPr>
        <p:spPr bwMode="auto">
          <a:xfrm rot="5400000">
            <a:off x="6381875" y="1764183"/>
            <a:ext cx="792162" cy="3979863"/>
          </a:xfrm>
          <a:prstGeom prst="homePlate">
            <a:avLst>
              <a:gd name="adj" fmla="val 100000"/>
            </a:avLst>
          </a:prstGeom>
          <a:gradFill rotWithShape="1">
            <a:gsLst>
              <a:gs pos="0">
                <a:schemeClr val="accent1">
                  <a:alpha val="0"/>
                </a:schemeClr>
              </a:gs>
              <a:gs pos="100000">
                <a:schemeClr val="accent1">
                  <a:gamma/>
                  <a:shade val="46275"/>
                  <a:invGamma/>
                  <a:alpha val="35001"/>
                </a:schemeClr>
              </a:gs>
            </a:gsLst>
            <a:lin ang="5400000" scaled="1"/>
          </a:gradFill>
          <a:ln w="9525">
            <a:solidFill>
              <a:schemeClr val="accent1"/>
            </a:solidFill>
            <a:miter lim="800000"/>
            <a:headEnd/>
            <a:tailEnd/>
          </a:ln>
          <a:effectLst/>
        </p:spPr>
        <p:txBody>
          <a:bodyPr wrap="none" anchor="ctr"/>
          <a:lstStyle/>
          <a:p>
            <a:endParaRPr lang="de-DE"/>
          </a:p>
        </p:txBody>
      </p:sp>
      <p:sp>
        <p:nvSpPr>
          <p:cNvPr id="8" name="AutoShape 14"/>
          <p:cNvSpPr>
            <a:spLocks noChangeArrowheads="1"/>
          </p:cNvSpPr>
          <p:nvPr/>
        </p:nvSpPr>
        <p:spPr bwMode="auto">
          <a:xfrm rot="5400000">
            <a:off x="2133402" y="1728242"/>
            <a:ext cx="792162" cy="3979862"/>
          </a:xfrm>
          <a:prstGeom prst="homePlate">
            <a:avLst>
              <a:gd name="adj" fmla="val 100000"/>
            </a:avLst>
          </a:prstGeom>
          <a:gradFill rotWithShape="1">
            <a:gsLst>
              <a:gs pos="0">
                <a:schemeClr val="accent1">
                  <a:alpha val="0"/>
                </a:schemeClr>
              </a:gs>
              <a:gs pos="100000">
                <a:schemeClr val="accent1">
                  <a:gamma/>
                  <a:shade val="46275"/>
                  <a:invGamma/>
                  <a:alpha val="35001"/>
                </a:schemeClr>
              </a:gs>
            </a:gsLst>
            <a:lin ang="5400000" scaled="1"/>
          </a:gradFill>
          <a:ln w="9525">
            <a:solidFill>
              <a:schemeClr val="accent1"/>
            </a:solidFill>
            <a:miter lim="800000"/>
            <a:headEnd/>
            <a:tailEnd/>
          </a:ln>
          <a:effectLst/>
        </p:spPr>
        <p:txBody>
          <a:bodyPr rot="10800000" vert="eaVert" wrap="none" anchor="ctr"/>
          <a:lstStyle/>
          <a:p>
            <a:pPr algn="ctr"/>
            <a:endParaRPr lang="de-DE"/>
          </a:p>
        </p:txBody>
      </p:sp>
      <p:sp>
        <p:nvSpPr>
          <p:cNvPr id="9" name="Rectangle 3"/>
          <p:cNvSpPr>
            <a:spLocks noChangeArrowheads="1"/>
          </p:cNvSpPr>
          <p:nvPr/>
        </p:nvSpPr>
        <p:spPr bwMode="auto">
          <a:xfrm>
            <a:off x="552450" y="1448842"/>
            <a:ext cx="3984625" cy="1800225"/>
          </a:xfrm>
          <a:prstGeom prst="rect">
            <a:avLst/>
          </a:prstGeom>
          <a:solidFill>
            <a:schemeClr val="accent1">
              <a:alpha val="50999"/>
            </a:schemeClr>
          </a:solidFill>
          <a:ln w="9525">
            <a:solidFill>
              <a:schemeClr val="tx1"/>
            </a:solidFill>
            <a:miter lim="800000"/>
            <a:headEnd/>
            <a:tailEnd/>
          </a:ln>
          <a:effectLst/>
        </p:spPr>
        <p:txBody>
          <a:bodyPr anchor="ctr"/>
          <a:lstStyle/>
          <a:p>
            <a:r>
              <a:rPr lang="en-US" sz="1800" b="1" dirty="0">
                <a:solidFill>
                  <a:schemeClr val="tx1"/>
                </a:solidFill>
              </a:rPr>
              <a:t>Ergonomic design requirements and customers' wishes are taken into account at the beginning of a development process.</a:t>
            </a:r>
          </a:p>
        </p:txBody>
      </p:sp>
      <p:sp>
        <p:nvSpPr>
          <p:cNvPr id="10" name="Rectangle 3"/>
          <p:cNvSpPr>
            <a:spLocks noChangeArrowheads="1"/>
          </p:cNvSpPr>
          <p:nvPr/>
        </p:nvSpPr>
        <p:spPr bwMode="auto">
          <a:xfrm>
            <a:off x="552450" y="4257129"/>
            <a:ext cx="4019550" cy="1908175"/>
          </a:xfrm>
          <a:prstGeom prst="rect">
            <a:avLst/>
          </a:prstGeom>
          <a:solidFill>
            <a:schemeClr val="accent1">
              <a:alpha val="50999"/>
            </a:schemeClr>
          </a:solidFill>
          <a:ln w="9525" algn="ctr">
            <a:solidFill>
              <a:schemeClr val="tx1"/>
            </a:solidFill>
            <a:miter lim="800000"/>
            <a:headEnd/>
            <a:tailEnd/>
          </a:ln>
          <a:effectLst/>
        </p:spPr>
        <p:txBody>
          <a:bodyPr anchor="ctr"/>
          <a:lstStyle/>
          <a:p>
            <a:r>
              <a:rPr lang="en-US" sz="1800" b="1" dirty="0">
                <a:solidFill>
                  <a:schemeClr val="tx1"/>
                </a:solidFill>
              </a:rPr>
              <a:t>The realization of ergonomic and customer requirements during the design process</a:t>
            </a:r>
          </a:p>
        </p:txBody>
      </p:sp>
      <p:sp>
        <p:nvSpPr>
          <p:cNvPr id="11" name="Text Box 9"/>
          <p:cNvSpPr txBox="1">
            <a:spLocks noChangeArrowheads="1"/>
          </p:cNvSpPr>
          <p:nvPr/>
        </p:nvSpPr>
        <p:spPr bwMode="auto">
          <a:xfrm>
            <a:off x="515081" y="3297878"/>
            <a:ext cx="3978275" cy="707886"/>
          </a:xfrm>
          <a:prstGeom prst="rect">
            <a:avLst/>
          </a:prstGeom>
          <a:noFill/>
          <a:ln w="9525">
            <a:noFill/>
            <a:miter lim="800000"/>
            <a:headEnd/>
            <a:tailEnd/>
          </a:ln>
          <a:effectLst/>
        </p:spPr>
        <p:txBody>
          <a:bodyPr>
            <a:spAutoFit/>
          </a:bodyPr>
          <a:lstStyle/>
          <a:p>
            <a:pPr algn="ctr"/>
            <a:r>
              <a:rPr lang="de-DE" altLang="de-DE" b="1" dirty="0" err="1"/>
              <a:t>Prospective</a:t>
            </a:r>
            <a:r>
              <a:rPr lang="de-DE" altLang="de-DE" b="1" dirty="0"/>
              <a:t> and </a:t>
            </a:r>
            <a:r>
              <a:rPr lang="de-DE" altLang="de-DE" b="1" dirty="0" err="1"/>
              <a:t>customer-oriented</a:t>
            </a:r>
            <a:r>
              <a:rPr lang="de-DE" altLang="de-DE" b="1" dirty="0"/>
              <a:t> </a:t>
            </a:r>
            <a:r>
              <a:rPr lang="de-DE" altLang="de-DE" b="1" dirty="0" err="1"/>
              <a:t>ergonomics</a:t>
            </a:r>
            <a:endParaRPr lang="de-DE" altLang="de-DE" b="1" dirty="0"/>
          </a:p>
        </p:txBody>
      </p:sp>
      <p:sp>
        <p:nvSpPr>
          <p:cNvPr id="12" name="Rectangle 3"/>
          <p:cNvSpPr>
            <a:spLocks noChangeArrowheads="1"/>
          </p:cNvSpPr>
          <p:nvPr/>
        </p:nvSpPr>
        <p:spPr bwMode="auto">
          <a:xfrm>
            <a:off x="4826124" y="1449859"/>
            <a:ext cx="3900488" cy="1800225"/>
          </a:xfrm>
          <a:prstGeom prst="rect">
            <a:avLst/>
          </a:prstGeom>
          <a:solidFill>
            <a:srgbClr val="FFCC66">
              <a:alpha val="50999"/>
            </a:srgbClr>
          </a:solidFill>
          <a:ln w="9525" algn="ctr">
            <a:solidFill>
              <a:schemeClr val="tx1"/>
            </a:solidFill>
            <a:miter lim="800000"/>
            <a:headEnd/>
            <a:tailEnd/>
          </a:ln>
          <a:effectLst/>
        </p:spPr>
        <p:txBody>
          <a:bodyPr anchor="ctr"/>
          <a:lstStyle/>
          <a:p>
            <a:r>
              <a:rPr lang="en-US" sz="1800" b="1" dirty="0">
                <a:solidFill>
                  <a:schemeClr val="tx1"/>
                </a:solidFill>
              </a:rPr>
              <a:t>Should attention not be paid to ergonomic findings and customer requirements, problems may arise during the utilization process.</a:t>
            </a:r>
          </a:p>
        </p:txBody>
      </p:sp>
      <p:sp>
        <p:nvSpPr>
          <p:cNvPr id="13" name="Rectangle 3"/>
          <p:cNvSpPr>
            <a:spLocks noChangeArrowheads="1"/>
          </p:cNvSpPr>
          <p:nvPr/>
        </p:nvSpPr>
        <p:spPr bwMode="auto">
          <a:xfrm>
            <a:off x="4788024" y="4293071"/>
            <a:ext cx="3900488" cy="1800225"/>
          </a:xfrm>
          <a:prstGeom prst="rect">
            <a:avLst/>
          </a:prstGeom>
          <a:solidFill>
            <a:srgbClr val="FFCC66">
              <a:alpha val="50999"/>
            </a:srgbClr>
          </a:solidFill>
          <a:ln w="9525" algn="ctr">
            <a:solidFill>
              <a:schemeClr val="tx1"/>
            </a:solidFill>
            <a:miter lim="800000"/>
            <a:headEnd/>
            <a:tailEnd/>
          </a:ln>
          <a:effectLst/>
        </p:spPr>
        <p:txBody>
          <a:bodyPr anchor="ctr"/>
          <a:lstStyle/>
          <a:p>
            <a:r>
              <a:rPr lang="en-US" sz="1800" b="1" dirty="0">
                <a:solidFill>
                  <a:schemeClr val="tx1"/>
                </a:solidFill>
              </a:rPr>
              <a:t>Retrospective correction of ergonomic problems; resource-intensive and frequently of limited efficacy</a:t>
            </a:r>
          </a:p>
        </p:txBody>
      </p:sp>
      <p:sp>
        <p:nvSpPr>
          <p:cNvPr id="14" name="Text Box 12"/>
          <p:cNvSpPr txBox="1">
            <a:spLocks noChangeArrowheads="1"/>
          </p:cNvSpPr>
          <p:nvPr/>
        </p:nvSpPr>
        <p:spPr bwMode="auto">
          <a:xfrm>
            <a:off x="5364088" y="3393529"/>
            <a:ext cx="3978275" cy="400110"/>
          </a:xfrm>
          <a:prstGeom prst="rect">
            <a:avLst/>
          </a:prstGeom>
          <a:noFill/>
          <a:ln w="9525">
            <a:noFill/>
            <a:miter lim="800000"/>
            <a:headEnd/>
            <a:tailEnd/>
          </a:ln>
          <a:effectLst/>
        </p:spPr>
        <p:txBody>
          <a:bodyPr>
            <a:spAutoFit/>
          </a:bodyPr>
          <a:lstStyle/>
          <a:p>
            <a:r>
              <a:rPr lang="de-DE" b="1" dirty="0" err="1"/>
              <a:t>Corrective</a:t>
            </a:r>
            <a:r>
              <a:rPr lang="de-DE" b="1" dirty="0"/>
              <a:t> </a:t>
            </a:r>
            <a:r>
              <a:rPr lang="de-DE" b="1" dirty="0" err="1"/>
              <a:t>ergonomics</a:t>
            </a:r>
            <a:endParaRPr lang="de-DE" b="1" dirty="0"/>
          </a:p>
        </p:txBody>
      </p:sp>
    </p:spTree>
    <p:extLst>
      <p:ext uri="{BB962C8B-B14F-4D97-AF65-F5344CB8AC3E}">
        <p14:creationId xmlns:p14="http://schemas.microsoft.com/office/powerpoint/2010/main" val="1007815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594" y="743121"/>
            <a:ext cx="8064500" cy="496888"/>
          </a:xfrm>
        </p:spPr>
        <p:txBody>
          <a:bodyPr/>
          <a:lstStyle/>
          <a:p>
            <a:r>
              <a:rPr lang="de-DE" altLang="de-DE" dirty="0" err="1"/>
              <a:t>Ergonomic</a:t>
            </a:r>
            <a:r>
              <a:rPr lang="de-DE" altLang="de-DE" dirty="0"/>
              <a:t> design of </a:t>
            </a:r>
            <a:r>
              <a:rPr lang="de-DE" altLang="de-DE" dirty="0" err="1"/>
              <a:t>machinery</a:t>
            </a:r>
            <a:endParaRPr lang="de-DE" dirty="0"/>
          </a:p>
        </p:txBody>
      </p:sp>
      <p:sp>
        <p:nvSpPr>
          <p:cNvPr id="3" name="Inhaltsplatzhalter 2"/>
          <p:cNvSpPr>
            <a:spLocks noGrp="1"/>
          </p:cNvSpPr>
          <p:nvPr>
            <p:ph idx="1"/>
          </p:nvPr>
        </p:nvSpPr>
        <p:spPr>
          <a:xfrm>
            <a:off x="440718" y="1388709"/>
            <a:ext cx="8064500" cy="4897437"/>
          </a:xfrm>
        </p:spPr>
        <p:txBody>
          <a:bodyPr/>
          <a:lstStyle/>
          <a:p>
            <a:r>
              <a:rPr lang="en-US" dirty="0"/>
              <a:t>Consideration for ergonomic aspects at different stages during </a:t>
            </a:r>
            <a:r>
              <a:rPr lang="en-US" dirty="0" smtClean="0"/>
              <a:t>design </a:t>
            </a:r>
            <a:r>
              <a:rPr lang="en-US" dirty="0"/>
              <a:t>has an influence upon the costs:</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13</a:t>
            </a:fld>
            <a:endParaRPr lang="de-DE" altLang="de-DE" dirty="0"/>
          </a:p>
        </p:txBody>
      </p:sp>
      <p:grpSp>
        <p:nvGrpSpPr>
          <p:cNvPr id="7" name="Group 27"/>
          <p:cNvGrpSpPr>
            <a:grpSpLocks/>
          </p:cNvGrpSpPr>
          <p:nvPr/>
        </p:nvGrpSpPr>
        <p:grpSpPr bwMode="auto">
          <a:xfrm>
            <a:off x="378806" y="2251516"/>
            <a:ext cx="8736013" cy="3071813"/>
            <a:chOff x="466" y="1954"/>
            <a:chExt cx="5503" cy="1935"/>
          </a:xfrm>
        </p:grpSpPr>
        <p:sp>
          <p:nvSpPr>
            <p:cNvPr id="8" name="Text Box 5"/>
            <p:cNvSpPr txBox="1">
              <a:spLocks noChangeArrowheads="1"/>
            </p:cNvSpPr>
            <p:nvPr/>
          </p:nvSpPr>
          <p:spPr bwMode="auto">
            <a:xfrm>
              <a:off x="466" y="2446"/>
              <a:ext cx="1024" cy="250"/>
            </a:xfrm>
            <a:prstGeom prst="rect">
              <a:avLst/>
            </a:prstGeom>
            <a:noFill/>
            <a:ln w="9525">
              <a:noFill/>
              <a:miter lim="800000"/>
              <a:headEnd/>
              <a:tailEnd/>
            </a:ln>
            <a:effectLst/>
          </p:spPr>
          <p:txBody>
            <a:bodyPr wrap="none">
              <a:spAutoFit/>
            </a:bodyPr>
            <a:lstStyle/>
            <a:p>
              <a:pPr eaLnBrk="0" hangingPunct="0"/>
              <a:r>
                <a:rPr lang="de-DE" altLang="de-DE" dirty="0" err="1"/>
                <a:t>Specification</a:t>
              </a:r>
              <a:endParaRPr lang="de-DE" sz="2000" b="0" dirty="0"/>
            </a:p>
          </p:txBody>
        </p:sp>
        <p:sp>
          <p:nvSpPr>
            <p:cNvPr id="9" name="Rectangle 6"/>
            <p:cNvSpPr>
              <a:spLocks noChangeArrowheads="1"/>
            </p:cNvSpPr>
            <p:nvPr/>
          </p:nvSpPr>
          <p:spPr bwMode="auto">
            <a:xfrm>
              <a:off x="2616" y="2425"/>
              <a:ext cx="688" cy="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de-DE" b="0" dirty="0"/>
                <a:t>1– 2.5 %</a:t>
              </a:r>
            </a:p>
          </p:txBody>
        </p:sp>
        <p:sp>
          <p:nvSpPr>
            <p:cNvPr id="10" name="Rectangle 7"/>
            <p:cNvSpPr>
              <a:spLocks noChangeArrowheads="1"/>
            </p:cNvSpPr>
            <p:nvPr/>
          </p:nvSpPr>
          <p:spPr bwMode="auto">
            <a:xfrm>
              <a:off x="2616" y="2738"/>
              <a:ext cx="777" cy="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de-DE" b="0" dirty="0"/>
                <a:t>1 – 3 %</a:t>
              </a:r>
            </a:p>
          </p:txBody>
        </p:sp>
        <p:sp>
          <p:nvSpPr>
            <p:cNvPr id="11" name="Rectangle 8"/>
            <p:cNvSpPr>
              <a:spLocks noChangeArrowheads="1"/>
            </p:cNvSpPr>
            <p:nvPr/>
          </p:nvSpPr>
          <p:spPr bwMode="auto">
            <a:xfrm>
              <a:off x="2625" y="3024"/>
              <a:ext cx="1622" cy="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de-DE" b="0" dirty="0"/>
                <a:t>2 – 6.5 %</a:t>
              </a:r>
            </a:p>
          </p:txBody>
        </p:sp>
        <p:sp>
          <p:nvSpPr>
            <p:cNvPr id="12" name="Rectangle 9"/>
            <p:cNvSpPr>
              <a:spLocks noChangeArrowheads="1"/>
            </p:cNvSpPr>
            <p:nvPr/>
          </p:nvSpPr>
          <p:spPr bwMode="auto">
            <a:xfrm>
              <a:off x="2616" y="3335"/>
              <a:ext cx="2703" cy="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de-DE" b="0" dirty="0"/>
                <a:t>4 – 10.5 %</a:t>
              </a:r>
            </a:p>
          </p:txBody>
        </p:sp>
        <p:sp>
          <p:nvSpPr>
            <p:cNvPr id="13" name="Rectangle 10"/>
            <p:cNvSpPr>
              <a:spLocks noChangeArrowheads="1"/>
            </p:cNvSpPr>
            <p:nvPr/>
          </p:nvSpPr>
          <p:spPr bwMode="auto">
            <a:xfrm>
              <a:off x="2625" y="3662"/>
              <a:ext cx="2949" cy="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de-DE" b="0" dirty="0"/>
                <a:t>5 – 12 </a:t>
              </a:r>
              <a:r>
                <a:rPr lang="de-DE" altLang="de-DE" dirty="0"/>
                <a:t>and </a:t>
              </a:r>
              <a:r>
                <a:rPr lang="de-DE" altLang="de-DE" dirty="0" err="1" smtClean="0"/>
                <a:t>over</a:t>
              </a:r>
              <a:r>
                <a:rPr lang="de-DE" altLang="de-DE" dirty="0" smtClean="0"/>
                <a:t> </a:t>
              </a:r>
              <a:r>
                <a:rPr lang="de-DE" b="0" dirty="0" smtClean="0"/>
                <a:t>%</a:t>
              </a:r>
              <a:endParaRPr lang="de-DE" b="0" dirty="0"/>
            </a:p>
          </p:txBody>
        </p:sp>
        <p:sp>
          <p:nvSpPr>
            <p:cNvPr id="14" name="Text Box 11"/>
            <p:cNvSpPr txBox="1">
              <a:spLocks noChangeArrowheads="1"/>
            </p:cNvSpPr>
            <p:nvPr/>
          </p:nvSpPr>
          <p:spPr bwMode="auto">
            <a:xfrm>
              <a:off x="466" y="2727"/>
              <a:ext cx="620" cy="252"/>
            </a:xfrm>
            <a:prstGeom prst="rect">
              <a:avLst/>
            </a:prstGeom>
            <a:noFill/>
            <a:ln w="9525">
              <a:noFill/>
              <a:miter lim="800000"/>
              <a:headEnd/>
              <a:tailEnd/>
            </a:ln>
            <a:effectLst/>
          </p:spPr>
          <p:txBody>
            <a:bodyPr wrap="none">
              <a:spAutoFit/>
            </a:bodyPr>
            <a:lstStyle/>
            <a:p>
              <a:pPr eaLnBrk="0" hangingPunct="0"/>
              <a:r>
                <a:rPr lang="de-DE" altLang="de-DE" dirty="0"/>
                <a:t>Design</a:t>
              </a:r>
            </a:p>
          </p:txBody>
        </p:sp>
        <p:sp>
          <p:nvSpPr>
            <p:cNvPr id="15" name="Text Box 12"/>
            <p:cNvSpPr txBox="1">
              <a:spLocks noChangeArrowheads="1"/>
            </p:cNvSpPr>
            <p:nvPr/>
          </p:nvSpPr>
          <p:spPr bwMode="auto">
            <a:xfrm>
              <a:off x="466" y="3022"/>
              <a:ext cx="1013" cy="252"/>
            </a:xfrm>
            <a:prstGeom prst="rect">
              <a:avLst/>
            </a:prstGeom>
            <a:noFill/>
            <a:ln w="9525">
              <a:noFill/>
              <a:miter lim="800000"/>
              <a:headEnd/>
              <a:tailEnd/>
            </a:ln>
            <a:effectLst/>
          </p:spPr>
          <p:txBody>
            <a:bodyPr wrap="none">
              <a:spAutoFit/>
            </a:bodyPr>
            <a:lstStyle/>
            <a:p>
              <a:pPr eaLnBrk="0" hangingPunct="0"/>
              <a:r>
                <a:rPr lang="de-DE" altLang="de-DE" dirty="0" err="1"/>
                <a:t>Manufacture</a:t>
              </a:r>
              <a:endParaRPr lang="de-DE" sz="2000" b="0" dirty="0"/>
            </a:p>
          </p:txBody>
        </p:sp>
        <p:sp>
          <p:nvSpPr>
            <p:cNvPr id="16" name="Text Box 13"/>
            <p:cNvSpPr txBox="1">
              <a:spLocks noChangeArrowheads="1"/>
            </p:cNvSpPr>
            <p:nvPr/>
          </p:nvSpPr>
          <p:spPr bwMode="auto">
            <a:xfrm>
              <a:off x="466" y="3342"/>
              <a:ext cx="1227" cy="250"/>
            </a:xfrm>
            <a:prstGeom prst="rect">
              <a:avLst/>
            </a:prstGeom>
            <a:noFill/>
            <a:ln w="9525">
              <a:noFill/>
              <a:miter lim="800000"/>
              <a:headEnd/>
              <a:tailEnd/>
            </a:ln>
            <a:effectLst/>
          </p:spPr>
          <p:txBody>
            <a:bodyPr wrap="none">
              <a:spAutoFit/>
            </a:bodyPr>
            <a:lstStyle/>
            <a:p>
              <a:pPr eaLnBrk="0" hangingPunct="0"/>
              <a:r>
                <a:rPr lang="de-DE" altLang="de-DE" dirty="0" err="1"/>
                <a:t>Commissioning</a:t>
              </a:r>
              <a:endParaRPr lang="de-DE" sz="2000" b="0" dirty="0"/>
            </a:p>
          </p:txBody>
        </p:sp>
        <p:sp>
          <p:nvSpPr>
            <p:cNvPr id="17" name="Text Box 14"/>
            <p:cNvSpPr txBox="1">
              <a:spLocks noChangeArrowheads="1"/>
            </p:cNvSpPr>
            <p:nvPr/>
          </p:nvSpPr>
          <p:spPr bwMode="auto">
            <a:xfrm>
              <a:off x="466" y="3634"/>
              <a:ext cx="825" cy="252"/>
            </a:xfrm>
            <a:prstGeom prst="rect">
              <a:avLst/>
            </a:prstGeom>
            <a:noFill/>
            <a:ln w="9525">
              <a:noFill/>
              <a:miter lim="800000"/>
              <a:headEnd/>
              <a:tailEnd/>
            </a:ln>
            <a:effectLst/>
          </p:spPr>
          <p:txBody>
            <a:bodyPr wrap="none">
              <a:spAutoFit/>
            </a:bodyPr>
            <a:lstStyle/>
            <a:p>
              <a:pPr eaLnBrk="0" hangingPunct="0"/>
              <a:r>
                <a:rPr lang="de-DE" altLang="de-DE" dirty="0"/>
                <a:t>Operation</a:t>
              </a:r>
              <a:endParaRPr lang="de-DE" sz="2000" b="0" dirty="0"/>
            </a:p>
          </p:txBody>
        </p:sp>
        <p:sp>
          <p:nvSpPr>
            <p:cNvPr id="18" name="Text Box 15"/>
            <p:cNvSpPr txBox="1">
              <a:spLocks noChangeArrowheads="1"/>
            </p:cNvSpPr>
            <p:nvPr/>
          </p:nvSpPr>
          <p:spPr bwMode="auto">
            <a:xfrm>
              <a:off x="515" y="1954"/>
              <a:ext cx="2008" cy="252"/>
            </a:xfrm>
            <a:prstGeom prst="rect">
              <a:avLst/>
            </a:prstGeom>
            <a:noFill/>
            <a:ln w="9525">
              <a:noFill/>
              <a:miter lim="800000"/>
              <a:headEnd/>
              <a:tailEnd/>
            </a:ln>
            <a:effectLst/>
          </p:spPr>
          <p:txBody>
            <a:bodyPr wrap="square">
              <a:spAutoFit/>
            </a:bodyPr>
            <a:lstStyle/>
            <a:p>
              <a:pPr eaLnBrk="0" hangingPunct="0"/>
              <a:r>
                <a:rPr lang="de-DE" altLang="de-DE" dirty="0" err="1"/>
                <a:t>Consideration</a:t>
              </a:r>
              <a:r>
                <a:rPr lang="de-DE" altLang="de-DE" dirty="0"/>
                <a:t> </a:t>
              </a:r>
              <a:r>
                <a:rPr lang="de-DE" altLang="de-DE" dirty="0" err="1" smtClean="0"/>
                <a:t>from</a:t>
              </a:r>
              <a:r>
                <a:rPr lang="de-DE" altLang="de-DE" dirty="0" smtClean="0"/>
                <a:t> (</a:t>
              </a:r>
              <a:r>
                <a:rPr lang="de-DE" altLang="de-DE" dirty="0" err="1"/>
                <a:t>stage</a:t>
              </a:r>
              <a:r>
                <a:rPr lang="de-DE" altLang="de-DE" dirty="0"/>
                <a:t>)</a:t>
              </a:r>
            </a:p>
          </p:txBody>
        </p:sp>
        <p:sp>
          <p:nvSpPr>
            <p:cNvPr id="19" name="Text Box 16"/>
            <p:cNvSpPr txBox="1">
              <a:spLocks noChangeArrowheads="1"/>
            </p:cNvSpPr>
            <p:nvPr/>
          </p:nvSpPr>
          <p:spPr bwMode="auto">
            <a:xfrm>
              <a:off x="2549" y="1973"/>
              <a:ext cx="1982" cy="252"/>
            </a:xfrm>
            <a:prstGeom prst="rect">
              <a:avLst/>
            </a:prstGeom>
            <a:noFill/>
            <a:ln w="9525">
              <a:noFill/>
              <a:miter lim="800000"/>
              <a:headEnd/>
              <a:tailEnd/>
            </a:ln>
            <a:effectLst/>
          </p:spPr>
          <p:txBody>
            <a:bodyPr wrap="none">
              <a:spAutoFit/>
            </a:bodyPr>
            <a:lstStyle/>
            <a:p>
              <a:pPr eaLnBrk="0" hangingPunct="0"/>
              <a:r>
                <a:rPr lang="de-DE" altLang="de-DE" dirty="0"/>
                <a:t>Proportion of design </a:t>
              </a:r>
              <a:r>
                <a:rPr lang="de-DE" altLang="de-DE" dirty="0" err="1"/>
                <a:t>costs</a:t>
              </a:r>
              <a:endParaRPr lang="de-DE" altLang="de-DE" dirty="0"/>
            </a:p>
          </p:txBody>
        </p:sp>
        <p:sp>
          <p:nvSpPr>
            <p:cNvPr id="20" name="AutoShape 17"/>
            <p:cNvSpPr>
              <a:spLocks noChangeArrowheads="1"/>
            </p:cNvSpPr>
            <p:nvPr/>
          </p:nvSpPr>
          <p:spPr bwMode="auto">
            <a:xfrm>
              <a:off x="3393" y="2389"/>
              <a:ext cx="294" cy="272"/>
            </a:xfrm>
            <a:prstGeom prst="smileyFace">
              <a:avLst>
                <a:gd name="adj" fmla="val 4653"/>
              </a:avLst>
            </a:prstGeom>
            <a:solidFill>
              <a:srgbClr val="94C11C"/>
            </a:solidFill>
            <a:ln w="9525">
              <a:solidFill>
                <a:schemeClr val="tx1"/>
              </a:solidFill>
              <a:round/>
              <a:headEnd/>
              <a:tailEnd/>
            </a:ln>
            <a:effectLst/>
          </p:spPr>
          <p:txBody>
            <a:bodyPr wrap="none" anchor="ctr"/>
            <a:lstStyle/>
            <a:p>
              <a:endParaRPr lang="de-DE"/>
            </a:p>
          </p:txBody>
        </p:sp>
        <p:grpSp>
          <p:nvGrpSpPr>
            <p:cNvPr id="21" name="Group 18"/>
            <p:cNvGrpSpPr>
              <a:grpSpLocks/>
            </p:cNvGrpSpPr>
            <p:nvPr/>
          </p:nvGrpSpPr>
          <p:grpSpPr bwMode="auto">
            <a:xfrm>
              <a:off x="5674" y="3613"/>
              <a:ext cx="295" cy="273"/>
              <a:chOff x="4150" y="2024"/>
              <a:chExt cx="953" cy="862"/>
            </a:xfrm>
          </p:grpSpPr>
          <p:sp>
            <p:nvSpPr>
              <p:cNvPr id="23" name="Oval 19"/>
              <p:cNvSpPr>
                <a:spLocks noChangeArrowheads="1"/>
              </p:cNvSpPr>
              <p:nvPr/>
            </p:nvSpPr>
            <p:spPr bwMode="auto">
              <a:xfrm>
                <a:off x="4150" y="2024"/>
                <a:ext cx="953" cy="862"/>
              </a:xfrm>
              <a:prstGeom prst="ellipse">
                <a:avLst/>
              </a:prstGeom>
              <a:solidFill>
                <a:srgbClr val="E14D0E"/>
              </a:solidFill>
              <a:ln w="9525">
                <a:solidFill>
                  <a:schemeClr val="tx1"/>
                </a:solidFill>
                <a:round/>
                <a:headEnd/>
                <a:tailEnd/>
              </a:ln>
              <a:effectLst/>
            </p:spPr>
            <p:txBody>
              <a:bodyPr wrap="none" anchor="ctr"/>
              <a:lstStyle/>
              <a:p>
                <a:endParaRPr lang="de-DE"/>
              </a:p>
            </p:txBody>
          </p:sp>
          <p:sp>
            <p:nvSpPr>
              <p:cNvPr id="24" name="Oval 20"/>
              <p:cNvSpPr>
                <a:spLocks noChangeArrowheads="1"/>
              </p:cNvSpPr>
              <p:nvPr/>
            </p:nvSpPr>
            <p:spPr bwMode="auto">
              <a:xfrm>
                <a:off x="4423" y="2251"/>
                <a:ext cx="90" cy="90"/>
              </a:xfrm>
              <a:prstGeom prst="ellipse">
                <a:avLst/>
              </a:prstGeom>
              <a:solidFill>
                <a:srgbClr val="00FFCC"/>
              </a:solidFill>
              <a:ln w="9525">
                <a:solidFill>
                  <a:schemeClr val="tx1"/>
                </a:solidFill>
                <a:round/>
                <a:headEnd/>
                <a:tailEnd/>
              </a:ln>
              <a:effectLst/>
            </p:spPr>
            <p:txBody>
              <a:bodyPr wrap="none" anchor="ctr"/>
              <a:lstStyle/>
              <a:p>
                <a:endParaRPr lang="de-DE"/>
              </a:p>
            </p:txBody>
          </p:sp>
          <p:sp>
            <p:nvSpPr>
              <p:cNvPr id="25" name="Oval 21"/>
              <p:cNvSpPr>
                <a:spLocks noChangeArrowheads="1"/>
              </p:cNvSpPr>
              <p:nvPr/>
            </p:nvSpPr>
            <p:spPr bwMode="auto">
              <a:xfrm>
                <a:off x="4695" y="2251"/>
                <a:ext cx="90" cy="90"/>
              </a:xfrm>
              <a:prstGeom prst="ellipse">
                <a:avLst/>
              </a:prstGeom>
              <a:solidFill>
                <a:srgbClr val="00FFCC"/>
              </a:solidFill>
              <a:ln w="9525">
                <a:solidFill>
                  <a:schemeClr val="tx1"/>
                </a:solidFill>
                <a:round/>
                <a:headEnd/>
                <a:tailEnd/>
              </a:ln>
              <a:effectLst/>
            </p:spPr>
            <p:txBody>
              <a:bodyPr wrap="none" anchor="ctr"/>
              <a:lstStyle/>
              <a:p>
                <a:endParaRPr lang="de-DE"/>
              </a:p>
            </p:txBody>
          </p:sp>
          <p:sp>
            <p:nvSpPr>
              <p:cNvPr id="26" name="Arc 22"/>
              <p:cNvSpPr>
                <a:spLocks/>
              </p:cNvSpPr>
              <p:nvPr/>
            </p:nvSpPr>
            <p:spPr bwMode="auto">
              <a:xfrm rot="81894236">
                <a:off x="4457" y="2372"/>
                <a:ext cx="313" cy="615"/>
              </a:xfrm>
              <a:custGeom>
                <a:avLst/>
                <a:gdLst>
                  <a:gd name="G0" fmla="+- 0 0 0"/>
                  <a:gd name="G1" fmla="+- 20960 0 0"/>
                  <a:gd name="G2" fmla="+- 21600 0 0"/>
                  <a:gd name="T0" fmla="*/ 5218 w 21600"/>
                  <a:gd name="T1" fmla="*/ 0 h 32972"/>
                  <a:gd name="T2" fmla="*/ 17952 w 21600"/>
                  <a:gd name="T3" fmla="*/ 32972 h 32972"/>
                  <a:gd name="T4" fmla="*/ 0 w 21600"/>
                  <a:gd name="T5" fmla="*/ 20960 h 32972"/>
                </a:gdLst>
                <a:ahLst/>
                <a:cxnLst>
                  <a:cxn ang="0">
                    <a:pos x="T0" y="T1"/>
                  </a:cxn>
                  <a:cxn ang="0">
                    <a:pos x="T2" y="T3"/>
                  </a:cxn>
                  <a:cxn ang="0">
                    <a:pos x="T4" y="T5"/>
                  </a:cxn>
                </a:cxnLst>
                <a:rect l="0" t="0" r="r" b="b"/>
                <a:pathLst>
                  <a:path w="21600" h="32972" fill="none" extrusionOk="0">
                    <a:moveTo>
                      <a:pt x="5218" y="-1"/>
                    </a:moveTo>
                    <a:cubicBezTo>
                      <a:pt x="14843" y="2396"/>
                      <a:pt x="21600" y="11040"/>
                      <a:pt x="21600" y="20960"/>
                    </a:cubicBezTo>
                    <a:cubicBezTo>
                      <a:pt x="21600" y="25236"/>
                      <a:pt x="20330" y="29417"/>
                      <a:pt x="17951" y="32971"/>
                    </a:cubicBezTo>
                  </a:path>
                  <a:path w="21600" h="32972" stroke="0" extrusionOk="0">
                    <a:moveTo>
                      <a:pt x="5218" y="-1"/>
                    </a:moveTo>
                    <a:cubicBezTo>
                      <a:pt x="14843" y="2396"/>
                      <a:pt x="21600" y="11040"/>
                      <a:pt x="21600" y="20960"/>
                    </a:cubicBezTo>
                    <a:cubicBezTo>
                      <a:pt x="21600" y="25236"/>
                      <a:pt x="20330" y="29417"/>
                      <a:pt x="17951" y="32971"/>
                    </a:cubicBezTo>
                    <a:lnTo>
                      <a:pt x="0" y="20960"/>
                    </a:lnTo>
                    <a:close/>
                  </a:path>
                </a:pathLst>
              </a:custGeom>
              <a:solidFill>
                <a:srgbClr val="E14D0E"/>
              </a:solidFill>
              <a:ln w="9525">
                <a:solidFill>
                  <a:schemeClr val="tx1"/>
                </a:solidFill>
                <a:round/>
                <a:headEnd/>
                <a:tailEnd/>
              </a:ln>
              <a:effectLst/>
            </p:spPr>
            <p:txBody>
              <a:bodyPr wrap="none" anchor="ctr"/>
              <a:lstStyle/>
              <a:p>
                <a:endParaRPr lang="de-DE"/>
              </a:p>
            </p:txBody>
          </p:sp>
        </p:grpSp>
        <p:sp>
          <p:nvSpPr>
            <p:cNvPr id="22" name="Line 23"/>
            <p:cNvSpPr>
              <a:spLocks noChangeShapeType="1"/>
            </p:cNvSpPr>
            <p:nvPr/>
          </p:nvSpPr>
          <p:spPr bwMode="auto">
            <a:xfrm>
              <a:off x="515" y="2298"/>
              <a:ext cx="5208" cy="0"/>
            </a:xfrm>
            <a:prstGeom prst="line">
              <a:avLst/>
            </a:prstGeom>
            <a:noFill/>
            <a:ln w="28575">
              <a:solidFill>
                <a:schemeClr val="tx1"/>
              </a:solidFill>
              <a:round/>
              <a:headEnd/>
              <a:tailEnd/>
            </a:ln>
            <a:effectLst/>
          </p:spPr>
          <p:txBody>
            <a:bodyPr/>
            <a:lstStyle/>
            <a:p>
              <a:endParaRPr lang="de-DE"/>
            </a:p>
          </p:txBody>
        </p:sp>
      </p:grpSp>
      <p:sp>
        <p:nvSpPr>
          <p:cNvPr id="27" name="Text Box 24"/>
          <p:cNvSpPr txBox="1">
            <a:spLocks noChangeArrowheads="1"/>
          </p:cNvSpPr>
          <p:nvPr/>
        </p:nvSpPr>
        <p:spPr bwMode="auto">
          <a:xfrm>
            <a:off x="3690331" y="6164335"/>
            <a:ext cx="4053674" cy="276999"/>
          </a:xfrm>
          <a:prstGeom prst="rect">
            <a:avLst/>
          </a:prstGeom>
          <a:noFill/>
          <a:ln w="9525">
            <a:noFill/>
            <a:miter lim="800000"/>
            <a:headEnd/>
            <a:tailEnd/>
          </a:ln>
          <a:effectLst/>
        </p:spPr>
        <p:txBody>
          <a:bodyPr wrap="none">
            <a:spAutoFit/>
          </a:bodyPr>
          <a:lstStyle/>
          <a:p>
            <a:pPr eaLnBrk="0" hangingPunct="0"/>
            <a:r>
              <a:rPr lang="de-DE" altLang="de-DE" sz="1200" i="1" dirty="0" err="1"/>
              <a:t>Based</a:t>
            </a:r>
            <a:r>
              <a:rPr lang="de-DE" altLang="de-DE" sz="1200" i="1" dirty="0"/>
              <a:t> upon D. Alexander, </a:t>
            </a:r>
            <a:r>
              <a:rPr lang="de-DE" altLang="de-DE" sz="1200" i="1" dirty="0" err="1"/>
              <a:t>Auburn</a:t>
            </a:r>
            <a:r>
              <a:rPr lang="de-DE" altLang="de-DE" sz="1200" i="1" dirty="0"/>
              <a:t> Engineers, USA, 1999</a:t>
            </a:r>
          </a:p>
        </p:txBody>
      </p:sp>
    </p:spTree>
    <p:extLst>
      <p:ext uri="{BB962C8B-B14F-4D97-AF65-F5344CB8AC3E}">
        <p14:creationId xmlns:p14="http://schemas.microsoft.com/office/powerpoint/2010/main" val="326695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Design </a:t>
            </a:r>
            <a:r>
              <a:rPr lang="de-DE" altLang="de-DE" sz="3200" dirty="0" err="1"/>
              <a:t>process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14</a:t>
            </a:fld>
            <a:endParaRPr lang="de-DE" altLang="de-DE" dirty="0"/>
          </a:p>
        </p:txBody>
      </p:sp>
      <p:sp>
        <p:nvSpPr>
          <p:cNvPr id="38" name="Rectangle 4"/>
          <p:cNvSpPr>
            <a:spLocks noChangeArrowheads="1"/>
          </p:cNvSpPr>
          <p:nvPr/>
        </p:nvSpPr>
        <p:spPr bwMode="auto">
          <a:xfrm>
            <a:off x="2730650" y="2420839"/>
            <a:ext cx="2870638"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err="1">
                <a:solidFill>
                  <a:srgbClr val="000000"/>
                </a:solidFill>
              </a:rPr>
              <a:t>Preparation</a:t>
            </a:r>
            <a:r>
              <a:rPr lang="de-DE" sz="1600" b="1" kern="0" dirty="0">
                <a:solidFill>
                  <a:srgbClr val="000000"/>
                </a:solidFill>
              </a:rPr>
              <a:t> </a:t>
            </a:r>
            <a:r>
              <a:rPr lang="de-DE" sz="1600" b="1" kern="0" dirty="0" err="1">
                <a:solidFill>
                  <a:srgbClr val="000000"/>
                </a:solidFill>
              </a:rPr>
              <a:t>of</a:t>
            </a:r>
            <a:r>
              <a:rPr lang="de-DE" sz="1600" b="1" kern="0" dirty="0">
                <a:solidFill>
                  <a:srgbClr val="000000"/>
                </a:solidFill>
              </a:rPr>
              <a:t> design </a:t>
            </a:r>
            <a:r>
              <a:rPr lang="de-DE" sz="1600" b="1" kern="0" dirty="0" err="1">
                <a:solidFill>
                  <a:srgbClr val="000000"/>
                </a:solidFill>
              </a:rPr>
              <a:t>outlines</a:t>
            </a:r>
            <a:endParaRPr lang="de-DE" sz="1600" b="1" kern="0" dirty="0">
              <a:solidFill>
                <a:srgbClr val="000000"/>
              </a:solidFill>
            </a:endParaRPr>
          </a:p>
        </p:txBody>
      </p:sp>
      <p:sp>
        <p:nvSpPr>
          <p:cNvPr id="39" name="Rectangle 3"/>
          <p:cNvSpPr>
            <a:spLocks noChangeArrowheads="1"/>
          </p:cNvSpPr>
          <p:nvPr/>
        </p:nvSpPr>
        <p:spPr bwMode="auto">
          <a:xfrm>
            <a:off x="187475" y="1423208"/>
            <a:ext cx="2028200" cy="671920"/>
          </a:xfrm>
          <a:prstGeom prst="rect">
            <a:avLst/>
          </a:prstGeom>
          <a:solidFill>
            <a:srgbClr val="EAEAEA"/>
          </a:solidFill>
          <a:ln w="9525">
            <a:solidFill>
              <a:srgbClr val="00000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latin typeface="Arial" pitchFamily="34" charset="0"/>
              </a:rPr>
              <a:t>Planning and clarification of the task</a:t>
            </a:r>
          </a:p>
        </p:txBody>
      </p:sp>
      <p:sp>
        <p:nvSpPr>
          <p:cNvPr id="40" name="Rectangle 4"/>
          <p:cNvSpPr>
            <a:spLocks noChangeArrowheads="1"/>
          </p:cNvSpPr>
          <p:nvPr/>
        </p:nvSpPr>
        <p:spPr bwMode="auto">
          <a:xfrm>
            <a:off x="187475" y="2261408"/>
            <a:ext cx="2028200" cy="602343"/>
          </a:xfrm>
          <a:prstGeom prst="rect">
            <a:avLst/>
          </a:prstGeom>
          <a:solidFill>
            <a:srgbClr val="EAEAEA"/>
          </a:solidFill>
          <a:ln w="9525">
            <a:solidFill>
              <a:srgbClr val="00000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err="1">
                <a:solidFill>
                  <a:srgbClr val="000000"/>
                </a:solidFill>
                <a:latin typeface="Arial" pitchFamily="34" charset="0"/>
              </a:rPr>
              <a:t>Conceptual</a:t>
            </a:r>
            <a:r>
              <a:rPr lang="de-DE" sz="1600" b="1" kern="0" dirty="0">
                <a:solidFill>
                  <a:srgbClr val="000000"/>
                </a:solidFill>
                <a:latin typeface="Arial" pitchFamily="34" charset="0"/>
              </a:rPr>
              <a:t> design</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sz="1600" b="1" i="0" u="none" strike="noStrike" kern="0" cap="none" spc="0" normalizeH="0" baseline="0" noProof="0" dirty="0">
              <a:ln>
                <a:noFill/>
              </a:ln>
              <a:solidFill>
                <a:srgbClr val="000000"/>
              </a:solidFill>
              <a:effectLst/>
              <a:uLnTx/>
              <a:uFillTx/>
              <a:latin typeface="Arial" pitchFamily="34" charset="0"/>
            </a:endParaRPr>
          </a:p>
        </p:txBody>
      </p:sp>
      <p:sp>
        <p:nvSpPr>
          <p:cNvPr id="41" name="Rectangle 5"/>
          <p:cNvSpPr>
            <a:spLocks noChangeArrowheads="1"/>
          </p:cNvSpPr>
          <p:nvPr/>
        </p:nvSpPr>
        <p:spPr bwMode="auto">
          <a:xfrm>
            <a:off x="187475" y="3099608"/>
            <a:ext cx="2028200" cy="602343"/>
          </a:xfrm>
          <a:prstGeom prst="rect">
            <a:avLst/>
          </a:prstGeom>
          <a:solidFill>
            <a:srgbClr val="EAEAEA"/>
          </a:solidFill>
          <a:ln w="9525">
            <a:solidFill>
              <a:srgbClr val="00000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a:solidFill>
                  <a:srgbClr val="000000"/>
                </a:solidFill>
                <a:latin typeface="Arial" pitchFamily="34" charset="0"/>
              </a:rPr>
              <a:t>Outline design</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sz="1600" b="1" i="0" u="none" strike="noStrike" kern="0" cap="none" spc="0" normalizeH="0" baseline="0" noProof="0" dirty="0">
              <a:ln>
                <a:noFill/>
              </a:ln>
              <a:solidFill>
                <a:srgbClr val="000000"/>
              </a:solidFill>
              <a:effectLst/>
              <a:uLnTx/>
              <a:uFillTx/>
              <a:latin typeface="Arial" pitchFamily="34" charset="0"/>
            </a:endParaRPr>
          </a:p>
        </p:txBody>
      </p:sp>
      <p:sp>
        <p:nvSpPr>
          <p:cNvPr id="42" name="Rectangle 6"/>
          <p:cNvSpPr>
            <a:spLocks noChangeArrowheads="1"/>
          </p:cNvSpPr>
          <p:nvPr/>
        </p:nvSpPr>
        <p:spPr bwMode="auto">
          <a:xfrm>
            <a:off x="187475" y="3937808"/>
            <a:ext cx="2028200" cy="602343"/>
          </a:xfrm>
          <a:prstGeom prst="rect">
            <a:avLst/>
          </a:prstGeom>
          <a:solidFill>
            <a:srgbClr val="EAEAEA"/>
          </a:solidFill>
          <a:ln w="9525">
            <a:solidFill>
              <a:srgbClr val="00000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err="1">
                <a:solidFill>
                  <a:srgbClr val="000000"/>
                </a:solidFill>
                <a:latin typeface="Arial" pitchFamily="34" charset="0"/>
              </a:rPr>
              <a:t>Detaileddesign</a:t>
            </a:r>
            <a:endParaRPr lang="de-DE" sz="1600" b="1" kern="0" dirty="0">
              <a:solidFill>
                <a:srgbClr val="000000"/>
              </a:solidFill>
              <a:latin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sz="1600" b="1" i="0" u="none" strike="noStrike" kern="0" cap="none" spc="0" normalizeH="0" baseline="0" noProof="0" dirty="0">
              <a:ln>
                <a:noFill/>
              </a:ln>
              <a:solidFill>
                <a:srgbClr val="000000"/>
              </a:solidFill>
              <a:effectLst/>
              <a:uLnTx/>
              <a:uFillTx/>
              <a:latin typeface="Arial" pitchFamily="34" charset="0"/>
            </a:endParaRPr>
          </a:p>
        </p:txBody>
      </p:sp>
      <p:sp>
        <p:nvSpPr>
          <p:cNvPr id="43" name="Rectangle 7"/>
          <p:cNvSpPr>
            <a:spLocks noChangeArrowheads="1"/>
          </p:cNvSpPr>
          <p:nvPr/>
        </p:nvSpPr>
        <p:spPr bwMode="auto">
          <a:xfrm>
            <a:off x="187475" y="4776008"/>
            <a:ext cx="2028200" cy="602343"/>
          </a:xfrm>
          <a:prstGeom prst="rect">
            <a:avLst/>
          </a:prstGeom>
          <a:solidFill>
            <a:srgbClr val="EAEAEA"/>
          </a:solidFill>
          <a:ln w="9525">
            <a:solidFill>
              <a:srgbClr val="00000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800" b="1" kern="0" dirty="0">
                <a:solidFill>
                  <a:srgbClr val="000000"/>
                </a:solidFill>
                <a:latin typeface="Arial" pitchFamily="34" charset="0"/>
              </a:rPr>
              <a:t>Solution</a:t>
            </a:r>
            <a:endParaRPr kumimoji="0" lang="de-DE" sz="1800" b="1" i="0" u="none" strike="noStrike" kern="0" cap="none" spc="0" normalizeH="0" baseline="0" noProof="0" dirty="0">
              <a:ln>
                <a:noFill/>
              </a:ln>
              <a:solidFill>
                <a:srgbClr val="000000"/>
              </a:solidFill>
              <a:effectLst/>
              <a:uLnTx/>
              <a:uFillTx/>
              <a:latin typeface="Arial" pitchFamily="34" charset="0"/>
            </a:endParaRPr>
          </a:p>
        </p:txBody>
      </p:sp>
      <p:sp>
        <p:nvSpPr>
          <p:cNvPr id="45" name="AutoShape 16"/>
          <p:cNvSpPr>
            <a:spLocks noChangeArrowheads="1"/>
          </p:cNvSpPr>
          <p:nvPr/>
        </p:nvSpPr>
        <p:spPr bwMode="auto">
          <a:xfrm>
            <a:off x="1343174" y="2891570"/>
            <a:ext cx="298604" cy="200781"/>
          </a:xfrm>
          <a:prstGeom prst="downArrow">
            <a:avLst>
              <a:gd name="adj1" fmla="val 50000"/>
              <a:gd name="adj2" fmla="val 62500"/>
            </a:avLst>
          </a:prstGeom>
          <a:solidFill>
            <a:srgbClr val="808080"/>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46" name="AutoShape 17"/>
          <p:cNvSpPr>
            <a:spLocks noChangeArrowheads="1"/>
          </p:cNvSpPr>
          <p:nvPr/>
        </p:nvSpPr>
        <p:spPr bwMode="auto">
          <a:xfrm>
            <a:off x="1343174" y="3729770"/>
            <a:ext cx="298604" cy="200781"/>
          </a:xfrm>
          <a:prstGeom prst="downArrow">
            <a:avLst>
              <a:gd name="adj1" fmla="val 50000"/>
              <a:gd name="adj2" fmla="val 62500"/>
            </a:avLst>
          </a:prstGeom>
          <a:solidFill>
            <a:srgbClr val="808080"/>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47" name="AutoShape 18"/>
          <p:cNvSpPr>
            <a:spLocks noChangeArrowheads="1"/>
          </p:cNvSpPr>
          <p:nvPr/>
        </p:nvSpPr>
        <p:spPr bwMode="auto">
          <a:xfrm>
            <a:off x="1343174" y="4567970"/>
            <a:ext cx="298604" cy="200781"/>
          </a:xfrm>
          <a:prstGeom prst="downArrow">
            <a:avLst>
              <a:gd name="adj1" fmla="val 50000"/>
              <a:gd name="adj2" fmla="val 62500"/>
            </a:avLst>
          </a:prstGeom>
          <a:solidFill>
            <a:srgbClr val="808080"/>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48" name="Text Box 28"/>
          <p:cNvSpPr txBox="1">
            <a:spLocks noChangeArrowheads="1"/>
          </p:cNvSpPr>
          <p:nvPr/>
        </p:nvSpPr>
        <p:spPr bwMode="auto">
          <a:xfrm>
            <a:off x="107504" y="5373216"/>
            <a:ext cx="2624522" cy="1169551"/>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lang="de-DE" sz="1400" b="1" kern="0" dirty="0">
                <a:solidFill>
                  <a:srgbClr val="000000"/>
                </a:solidFill>
              </a:rPr>
              <a:t>Design </a:t>
            </a:r>
            <a:r>
              <a:rPr lang="de-DE" sz="1400" b="1" kern="0" dirty="0" err="1">
                <a:solidFill>
                  <a:srgbClr val="000000"/>
                </a:solidFill>
              </a:rPr>
              <a:t>methodology</a:t>
            </a:r>
            <a:r>
              <a:rPr lang="de-DE" sz="1400" b="1" kern="0" dirty="0">
                <a:solidFill>
                  <a:srgbClr val="000000"/>
                </a:solidFill>
              </a:rPr>
              <a:t> </a:t>
            </a:r>
            <a:r>
              <a:rPr lang="de-DE" sz="1400" b="1" kern="0" dirty="0" err="1">
                <a:solidFill>
                  <a:srgbClr val="000000"/>
                </a:solidFill>
              </a:rPr>
              <a:t>to</a:t>
            </a:r>
            <a:r>
              <a:rPr lang="de-DE" sz="1400" b="1" kern="0" dirty="0">
                <a:solidFill>
                  <a:srgbClr val="000000"/>
                </a:solidFill>
              </a:rPr>
              <a:t> </a:t>
            </a:r>
          </a:p>
          <a:p>
            <a:pPr marL="0" marR="0" lvl="0" indent="0" defTabSz="914400" eaLnBrk="1" fontAlgn="auto" latinLnBrk="0" hangingPunct="1">
              <a:lnSpc>
                <a:spcPct val="100000"/>
              </a:lnSpc>
              <a:spcBef>
                <a:spcPct val="0"/>
              </a:spcBef>
              <a:spcAft>
                <a:spcPts val="0"/>
              </a:spcAft>
              <a:buClrTx/>
              <a:buSzTx/>
              <a:buFontTx/>
              <a:buNone/>
              <a:tabLst/>
              <a:defRPr/>
            </a:pPr>
            <a:r>
              <a:rPr lang="de-DE" sz="1400" b="1" kern="0" dirty="0">
                <a:solidFill>
                  <a:srgbClr val="000000"/>
                </a:solidFill>
              </a:rPr>
              <a:t>VDI 2222 Blatt 1 „Methodisches Entwickeln von Lösungsprinzipien“ (</a:t>
            </a:r>
            <a:r>
              <a:rPr lang="de-DE" sz="1400" b="1" kern="0" dirty="0" err="1">
                <a:solidFill>
                  <a:srgbClr val="000000"/>
                </a:solidFill>
              </a:rPr>
              <a:t>simplified</a:t>
            </a:r>
            <a:r>
              <a:rPr lang="de-DE" sz="1400" b="1" kern="0" dirty="0">
                <a:solidFill>
                  <a:srgbClr val="000000"/>
                </a:solidFill>
              </a:rPr>
              <a:t>)</a:t>
            </a:r>
          </a:p>
        </p:txBody>
      </p:sp>
      <p:sp>
        <p:nvSpPr>
          <p:cNvPr id="49" name="Rectangle 3"/>
          <p:cNvSpPr>
            <a:spLocks noChangeArrowheads="1"/>
          </p:cNvSpPr>
          <p:nvPr/>
        </p:nvSpPr>
        <p:spPr bwMode="auto">
          <a:xfrm>
            <a:off x="2730650" y="1412776"/>
            <a:ext cx="2870638" cy="790575"/>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a:solidFill>
                  <a:srgbClr val="000000"/>
                </a:solidFill>
              </a:rPr>
              <a:t>Development </a:t>
            </a:r>
            <a:r>
              <a:rPr lang="de-DE" sz="1600" b="1" kern="0" dirty="0" err="1">
                <a:solidFill>
                  <a:srgbClr val="000000"/>
                </a:solidFill>
              </a:rPr>
              <a:t>of</a:t>
            </a:r>
            <a:r>
              <a:rPr lang="de-DE" sz="1600" b="1" kern="0" dirty="0">
                <a:solidFill>
                  <a:srgbClr val="000000"/>
                </a:solidFill>
              </a:rPr>
              <a:t> design </a:t>
            </a:r>
            <a:r>
              <a:rPr lang="de-DE" sz="1600" b="1" kern="0" dirty="0" err="1">
                <a:solidFill>
                  <a:srgbClr val="000000"/>
                </a:solidFill>
              </a:rPr>
              <a:t>requirements</a:t>
            </a:r>
            <a:endParaRPr lang="de-DE" sz="1600" b="1" kern="0" dirty="0">
              <a:solidFill>
                <a:srgbClr val="000000"/>
              </a:solidFill>
            </a:endParaRPr>
          </a:p>
        </p:txBody>
      </p:sp>
      <p:sp>
        <p:nvSpPr>
          <p:cNvPr id="50" name="Rectangle 5"/>
          <p:cNvSpPr>
            <a:spLocks noChangeArrowheads="1"/>
          </p:cNvSpPr>
          <p:nvPr/>
        </p:nvSpPr>
        <p:spPr bwMode="auto">
          <a:xfrm>
            <a:off x="2730650" y="3465414"/>
            <a:ext cx="2870638"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err="1">
                <a:solidFill>
                  <a:srgbClr val="000000"/>
                </a:solidFill>
              </a:rPr>
              <a:t>Preparation</a:t>
            </a:r>
            <a:r>
              <a:rPr lang="de-DE" sz="1600" b="1" kern="0" dirty="0">
                <a:solidFill>
                  <a:srgbClr val="000000"/>
                </a:solidFill>
              </a:rPr>
              <a:t> </a:t>
            </a:r>
            <a:r>
              <a:rPr lang="de-DE" sz="1600" b="1" kern="0" dirty="0" err="1">
                <a:solidFill>
                  <a:srgbClr val="000000"/>
                </a:solidFill>
              </a:rPr>
              <a:t>of</a:t>
            </a:r>
            <a:r>
              <a:rPr lang="de-DE" sz="1600" b="1" kern="0" dirty="0">
                <a:solidFill>
                  <a:srgbClr val="000000"/>
                </a:solidFill>
              </a:rPr>
              <a:t> </a:t>
            </a:r>
            <a:r>
              <a:rPr lang="de-DE" sz="1600" b="1" kern="0" dirty="0" err="1">
                <a:solidFill>
                  <a:srgbClr val="000000"/>
                </a:solidFill>
              </a:rPr>
              <a:t>detailed</a:t>
            </a:r>
            <a:r>
              <a:rPr lang="de-DE" sz="1600" b="1" kern="0" dirty="0">
                <a:solidFill>
                  <a:srgbClr val="000000"/>
                </a:solidFill>
              </a:rPr>
              <a:t> design</a:t>
            </a:r>
          </a:p>
        </p:txBody>
      </p:sp>
      <p:sp>
        <p:nvSpPr>
          <p:cNvPr id="51" name="Rectangle 6"/>
          <p:cNvSpPr>
            <a:spLocks noChangeArrowheads="1"/>
          </p:cNvSpPr>
          <p:nvPr/>
        </p:nvSpPr>
        <p:spPr bwMode="auto">
          <a:xfrm>
            <a:off x="2730650" y="4581426"/>
            <a:ext cx="2870638" cy="790575"/>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a:solidFill>
                  <a:srgbClr val="000000"/>
                </a:solidFill>
              </a:rPr>
              <a:t>Implementation </a:t>
            </a:r>
            <a:r>
              <a:rPr lang="de-DE" sz="1600" b="1" kern="0" dirty="0" err="1">
                <a:solidFill>
                  <a:srgbClr val="000000"/>
                </a:solidFill>
              </a:rPr>
              <a:t>of</a:t>
            </a:r>
            <a:r>
              <a:rPr lang="de-DE" sz="1600" b="1" kern="0" dirty="0">
                <a:solidFill>
                  <a:srgbClr val="000000"/>
                </a:solidFill>
              </a:rPr>
              <a:t> </a:t>
            </a:r>
            <a:r>
              <a:rPr lang="de-DE" sz="1600" b="1" kern="0" dirty="0" err="1">
                <a:solidFill>
                  <a:srgbClr val="000000"/>
                </a:solidFill>
              </a:rPr>
              <a:t>the</a:t>
            </a:r>
            <a:r>
              <a:rPr lang="de-DE" sz="1600" b="1" kern="0" dirty="0">
                <a:solidFill>
                  <a:srgbClr val="000000"/>
                </a:solidFill>
              </a:rPr>
              <a:t> design</a:t>
            </a:r>
          </a:p>
        </p:txBody>
      </p:sp>
      <p:sp>
        <p:nvSpPr>
          <p:cNvPr id="52" name="Text Box 28"/>
          <p:cNvSpPr txBox="1">
            <a:spLocks noChangeArrowheads="1"/>
          </p:cNvSpPr>
          <p:nvPr/>
        </p:nvSpPr>
        <p:spPr bwMode="auto">
          <a:xfrm>
            <a:off x="2725714" y="5404035"/>
            <a:ext cx="2859974" cy="523220"/>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lang="en-US" sz="1400" b="1" kern="0" dirty="0">
                <a:solidFill>
                  <a:srgbClr val="000000"/>
                </a:solidFill>
              </a:rPr>
              <a:t>Design process in accordance with EN 614-1</a:t>
            </a:r>
          </a:p>
        </p:txBody>
      </p:sp>
      <p:sp>
        <p:nvSpPr>
          <p:cNvPr id="53" name="Rectangle 3"/>
          <p:cNvSpPr>
            <a:spLocks noChangeArrowheads="1"/>
          </p:cNvSpPr>
          <p:nvPr/>
        </p:nvSpPr>
        <p:spPr bwMode="auto">
          <a:xfrm>
            <a:off x="6085037" y="1412776"/>
            <a:ext cx="2870638" cy="790575"/>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err="1">
                <a:solidFill>
                  <a:srgbClr val="000000"/>
                </a:solidFill>
              </a:rPr>
              <a:t>Ergonomic</a:t>
            </a:r>
            <a:r>
              <a:rPr lang="de-DE" sz="1600" b="1" kern="0" dirty="0">
                <a:solidFill>
                  <a:srgbClr val="000000"/>
                </a:solidFill>
              </a:rPr>
              <a:t> </a:t>
            </a:r>
            <a:r>
              <a:rPr lang="de-DE" sz="1600" b="1" kern="0" dirty="0" err="1">
                <a:solidFill>
                  <a:srgbClr val="000000"/>
                </a:solidFill>
              </a:rPr>
              <a:t>criteria</a:t>
            </a:r>
            <a:endParaRPr lang="de-DE" sz="1600" b="1" kern="0" dirty="0">
              <a:solidFill>
                <a:srgbClr val="000000"/>
              </a:solidFill>
            </a:endParaRPr>
          </a:p>
        </p:txBody>
      </p:sp>
      <p:sp>
        <p:nvSpPr>
          <p:cNvPr id="54" name="Rectangle 4"/>
          <p:cNvSpPr>
            <a:spLocks noChangeArrowheads="1"/>
          </p:cNvSpPr>
          <p:nvPr/>
        </p:nvSpPr>
        <p:spPr bwMode="auto">
          <a:xfrm>
            <a:off x="6085037" y="2420839"/>
            <a:ext cx="2870638"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rPr>
              <a:t>Outlines of work tasks and interfaces</a:t>
            </a:r>
          </a:p>
        </p:txBody>
      </p:sp>
      <p:sp>
        <p:nvSpPr>
          <p:cNvPr id="55" name="Rectangle 5"/>
          <p:cNvSpPr>
            <a:spLocks noChangeArrowheads="1"/>
          </p:cNvSpPr>
          <p:nvPr/>
        </p:nvSpPr>
        <p:spPr bwMode="auto">
          <a:xfrm>
            <a:off x="6123137" y="3465414"/>
            <a:ext cx="2870638"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rPr>
              <a:t>Specification of work tasks and interfaces</a:t>
            </a:r>
          </a:p>
        </p:txBody>
      </p:sp>
      <p:sp>
        <p:nvSpPr>
          <p:cNvPr id="56" name="Rectangle 6"/>
          <p:cNvSpPr>
            <a:spLocks noChangeArrowheads="1"/>
          </p:cNvSpPr>
          <p:nvPr/>
        </p:nvSpPr>
        <p:spPr bwMode="auto">
          <a:xfrm>
            <a:off x="6123136" y="4579839"/>
            <a:ext cx="2834575"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rPr>
              <a:t>Evaluation of the usage of the machinery</a:t>
            </a:r>
          </a:p>
        </p:txBody>
      </p:sp>
      <p:sp>
        <p:nvSpPr>
          <p:cNvPr id="57" name="Text Box 28"/>
          <p:cNvSpPr txBox="1">
            <a:spLocks noChangeArrowheads="1"/>
          </p:cNvSpPr>
          <p:nvPr/>
        </p:nvSpPr>
        <p:spPr bwMode="auto">
          <a:xfrm>
            <a:off x="6085037" y="5426823"/>
            <a:ext cx="2282813" cy="523220"/>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lang="en-US" sz="1400" b="1" kern="0" dirty="0">
                <a:solidFill>
                  <a:srgbClr val="000000"/>
                </a:solidFill>
              </a:rPr>
              <a:t>In consideration of </a:t>
            </a:r>
            <a:br>
              <a:rPr lang="en-US" sz="1400" b="1" kern="0" dirty="0">
                <a:solidFill>
                  <a:srgbClr val="000000"/>
                </a:solidFill>
              </a:rPr>
            </a:br>
            <a:r>
              <a:rPr lang="en-US" sz="1400" b="1" kern="0" dirty="0">
                <a:solidFill>
                  <a:srgbClr val="000000"/>
                </a:solidFill>
              </a:rPr>
              <a:t>ergonomic principles</a:t>
            </a:r>
          </a:p>
        </p:txBody>
      </p:sp>
      <p:sp>
        <p:nvSpPr>
          <p:cNvPr id="58" name="AutoShape 8"/>
          <p:cNvSpPr>
            <a:spLocks noChangeArrowheads="1"/>
          </p:cNvSpPr>
          <p:nvPr/>
        </p:nvSpPr>
        <p:spPr bwMode="auto">
          <a:xfrm rot="16200000">
            <a:off x="5661861" y="1667330"/>
            <a:ext cx="493587" cy="225037"/>
          </a:xfrm>
          <a:prstGeom prst="downArrow">
            <a:avLst>
              <a:gd name="adj1" fmla="val 50000"/>
              <a:gd name="adj2" fmla="val 62500"/>
            </a:avLst>
          </a:prstGeom>
          <a:solidFill>
            <a:srgbClr val="002060"/>
          </a:solidFill>
          <a:ln w="9525">
            <a:solidFill>
              <a:srgbClr val="808080"/>
            </a:solidFill>
            <a:miter lim="800000"/>
            <a:headEnd/>
            <a:tailEnd/>
          </a:ln>
        </p:spPr>
        <p:txBody>
          <a:bodyPr vert="eaVert"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59" name="AutoShape 8"/>
          <p:cNvSpPr>
            <a:spLocks noChangeArrowheads="1"/>
          </p:cNvSpPr>
          <p:nvPr/>
        </p:nvSpPr>
        <p:spPr bwMode="auto">
          <a:xfrm rot="16200000">
            <a:off x="5661861" y="2783343"/>
            <a:ext cx="493587" cy="225037"/>
          </a:xfrm>
          <a:prstGeom prst="downArrow">
            <a:avLst>
              <a:gd name="adj1" fmla="val 50000"/>
              <a:gd name="adj2" fmla="val 62500"/>
            </a:avLst>
          </a:prstGeom>
          <a:solidFill>
            <a:srgbClr val="002060"/>
          </a:solidFill>
          <a:ln w="9525">
            <a:solidFill>
              <a:srgbClr val="808080"/>
            </a:solidFill>
            <a:miter lim="800000"/>
            <a:headEnd/>
            <a:tailEnd/>
          </a:ln>
        </p:spPr>
        <p:txBody>
          <a:bodyPr vert="eaVert"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60" name="AutoShape 8"/>
          <p:cNvSpPr>
            <a:spLocks noChangeArrowheads="1"/>
          </p:cNvSpPr>
          <p:nvPr/>
        </p:nvSpPr>
        <p:spPr bwMode="auto">
          <a:xfrm rot="16200000">
            <a:off x="5661861" y="3754893"/>
            <a:ext cx="493587" cy="225037"/>
          </a:xfrm>
          <a:prstGeom prst="downArrow">
            <a:avLst>
              <a:gd name="adj1" fmla="val 50000"/>
              <a:gd name="adj2" fmla="val 62500"/>
            </a:avLst>
          </a:prstGeom>
          <a:solidFill>
            <a:srgbClr val="002060"/>
          </a:solidFill>
          <a:ln w="9525">
            <a:solidFill>
              <a:srgbClr val="808080"/>
            </a:solidFill>
            <a:miter lim="800000"/>
            <a:headEnd/>
            <a:tailEnd/>
          </a:ln>
        </p:spPr>
        <p:txBody>
          <a:bodyPr vert="eaVert"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61" name="AutoShape 8"/>
          <p:cNvSpPr>
            <a:spLocks noChangeArrowheads="1"/>
          </p:cNvSpPr>
          <p:nvPr/>
        </p:nvSpPr>
        <p:spPr bwMode="auto">
          <a:xfrm rot="16200000">
            <a:off x="5661861" y="4797880"/>
            <a:ext cx="493587" cy="225037"/>
          </a:xfrm>
          <a:prstGeom prst="downArrow">
            <a:avLst>
              <a:gd name="adj1" fmla="val 50000"/>
              <a:gd name="adj2" fmla="val 62500"/>
            </a:avLst>
          </a:prstGeom>
          <a:solidFill>
            <a:srgbClr val="002060"/>
          </a:solidFill>
          <a:ln w="9525">
            <a:solidFill>
              <a:srgbClr val="808080"/>
            </a:solidFill>
            <a:miter lim="800000"/>
            <a:headEnd/>
            <a:tailEnd/>
          </a:ln>
        </p:spPr>
        <p:txBody>
          <a:bodyPr vert="eaVert"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62" name="AutoShape 8"/>
          <p:cNvSpPr>
            <a:spLocks noChangeArrowheads="1"/>
          </p:cNvSpPr>
          <p:nvPr/>
        </p:nvSpPr>
        <p:spPr bwMode="auto">
          <a:xfrm>
            <a:off x="4016524" y="2231170"/>
            <a:ext cx="298604" cy="200781"/>
          </a:xfrm>
          <a:prstGeom prst="downArrow">
            <a:avLst>
              <a:gd name="adj1" fmla="val 50000"/>
              <a:gd name="adj2" fmla="val 62500"/>
            </a:avLst>
          </a:prstGeom>
          <a:solidFill>
            <a:srgbClr val="002060"/>
          </a:solidFill>
          <a:ln w="9525">
            <a:solidFill>
              <a:srgbClr val="808080"/>
            </a:solidFill>
            <a:miter lim="800000"/>
            <a:headEnd/>
            <a:tailEnd/>
          </a:ln>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63" name="AutoShape 8"/>
          <p:cNvSpPr>
            <a:spLocks noChangeArrowheads="1"/>
          </p:cNvSpPr>
          <p:nvPr/>
        </p:nvSpPr>
        <p:spPr bwMode="auto">
          <a:xfrm>
            <a:off x="4016524" y="3228120"/>
            <a:ext cx="298604" cy="200781"/>
          </a:xfrm>
          <a:prstGeom prst="downArrow">
            <a:avLst>
              <a:gd name="adj1" fmla="val 50000"/>
              <a:gd name="adj2" fmla="val 62500"/>
            </a:avLst>
          </a:prstGeom>
          <a:solidFill>
            <a:srgbClr val="002060"/>
          </a:solidFill>
          <a:ln w="9525">
            <a:solidFill>
              <a:srgbClr val="808080"/>
            </a:solidFill>
            <a:miter lim="800000"/>
            <a:headEnd/>
            <a:tailEnd/>
          </a:ln>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64" name="AutoShape 8"/>
          <p:cNvSpPr>
            <a:spLocks noChangeArrowheads="1"/>
          </p:cNvSpPr>
          <p:nvPr/>
        </p:nvSpPr>
        <p:spPr bwMode="auto">
          <a:xfrm>
            <a:off x="4016524" y="4283808"/>
            <a:ext cx="298604" cy="200781"/>
          </a:xfrm>
          <a:prstGeom prst="downArrow">
            <a:avLst>
              <a:gd name="adj1" fmla="val 50000"/>
              <a:gd name="adj2" fmla="val 62500"/>
            </a:avLst>
          </a:prstGeom>
          <a:solidFill>
            <a:srgbClr val="002060"/>
          </a:solidFill>
          <a:ln w="9525">
            <a:solidFill>
              <a:srgbClr val="808080"/>
            </a:solidFill>
            <a:miter lim="800000"/>
            <a:headEnd/>
            <a:tailEnd/>
          </a:ln>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
        <p:nvSpPr>
          <p:cNvPr id="65" name="Rectangle 66"/>
          <p:cNvSpPr>
            <a:spLocks noChangeArrowheads="1"/>
          </p:cNvSpPr>
          <p:nvPr/>
        </p:nvSpPr>
        <p:spPr bwMode="auto">
          <a:xfrm>
            <a:off x="8460432" y="1698149"/>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dirty="0">
                <a:ln>
                  <a:noFill/>
                </a:ln>
                <a:solidFill>
                  <a:srgbClr val="000000"/>
                </a:solidFill>
                <a:effectLst/>
                <a:uLnTx/>
                <a:uFillTx/>
                <a:sym typeface="Wingdings" pitchFamily="2" charset="2"/>
              </a:rPr>
              <a:t></a:t>
            </a:r>
          </a:p>
        </p:txBody>
      </p:sp>
      <p:sp>
        <p:nvSpPr>
          <p:cNvPr id="66" name="Rectangle 67"/>
          <p:cNvSpPr>
            <a:spLocks noChangeArrowheads="1"/>
          </p:cNvSpPr>
          <p:nvPr/>
        </p:nvSpPr>
        <p:spPr bwMode="auto">
          <a:xfrm>
            <a:off x="8460432" y="2699862"/>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dirty="0">
                <a:ln>
                  <a:noFill/>
                </a:ln>
                <a:solidFill>
                  <a:srgbClr val="000000"/>
                </a:solidFill>
                <a:effectLst/>
                <a:uLnTx/>
                <a:uFillTx/>
                <a:sym typeface="Wingdings" pitchFamily="2" charset="2"/>
              </a:rPr>
              <a:t></a:t>
            </a:r>
          </a:p>
        </p:txBody>
      </p:sp>
      <p:sp>
        <p:nvSpPr>
          <p:cNvPr id="67" name="Rectangle 68"/>
          <p:cNvSpPr>
            <a:spLocks noChangeArrowheads="1"/>
          </p:cNvSpPr>
          <p:nvPr/>
        </p:nvSpPr>
        <p:spPr bwMode="auto">
          <a:xfrm>
            <a:off x="8460432" y="3744437"/>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dirty="0">
                <a:ln>
                  <a:noFill/>
                </a:ln>
                <a:solidFill>
                  <a:srgbClr val="000000"/>
                </a:solidFill>
                <a:effectLst/>
                <a:uLnTx/>
                <a:uFillTx/>
                <a:sym typeface="Wingdings" pitchFamily="2" charset="2"/>
              </a:rPr>
              <a:t></a:t>
            </a:r>
          </a:p>
        </p:txBody>
      </p:sp>
      <p:sp>
        <p:nvSpPr>
          <p:cNvPr id="68" name="Rectangle 69"/>
          <p:cNvSpPr>
            <a:spLocks noChangeArrowheads="1"/>
          </p:cNvSpPr>
          <p:nvPr/>
        </p:nvSpPr>
        <p:spPr bwMode="auto">
          <a:xfrm>
            <a:off x="8460432" y="4860449"/>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a:ln>
                  <a:noFill/>
                </a:ln>
                <a:solidFill>
                  <a:srgbClr val="000000"/>
                </a:solidFill>
                <a:effectLst/>
                <a:uLnTx/>
                <a:uFillTx/>
                <a:sym typeface="Wingdings" pitchFamily="2" charset="2"/>
              </a:rPr>
              <a:t></a:t>
            </a:r>
          </a:p>
        </p:txBody>
      </p:sp>
    </p:spTree>
    <p:extLst>
      <p:ext uri="{BB962C8B-B14F-4D97-AF65-F5344CB8AC3E}">
        <p14:creationId xmlns:p14="http://schemas.microsoft.com/office/powerpoint/2010/main" val="389731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Definition </a:t>
            </a:r>
            <a:r>
              <a:rPr lang="de-DE" altLang="de-DE" sz="3200" dirty="0" err="1"/>
              <a:t>of</a:t>
            </a:r>
            <a:r>
              <a:rPr lang="de-DE" altLang="de-DE" sz="3200" dirty="0"/>
              <a:t> </a:t>
            </a:r>
            <a:r>
              <a:rPr lang="de-DE" altLang="de-DE" sz="3200" dirty="0" err="1"/>
              <a:t>ergonomic</a:t>
            </a:r>
            <a:r>
              <a:rPr lang="de-DE" altLang="de-DE" sz="3200" dirty="0"/>
              <a:t> </a:t>
            </a:r>
            <a:r>
              <a:rPr lang="de-DE" altLang="de-DE" sz="3200" dirty="0" err="1"/>
              <a:t>criteria</a:t>
            </a:r>
            <a:endParaRPr lang="de-DE" dirty="0"/>
          </a:p>
        </p:txBody>
      </p:sp>
      <p:sp>
        <p:nvSpPr>
          <p:cNvPr id="3" name="Inhaltsplatzhalter 2"/>
          <p:cNvSpPr>
            <a:spLocks noGrp="1"/>
          </p:cNvSpPr>
          <p:nvPr>
            <p:ph idx="1"/>
          </p:nvPr>
        </p:nvSpPr>
        <p:spPr>
          <a:xfrm>
            <a:off x="557213" y="1516138"/>
            <a:ext cx="8064500" cy="4897437"/>
          </a:xfrm>
        </p:spPr>
        <p:txBody>
          <a:bodyPr/>
          <a:lstStyle/>
          <a:p>
            <a:pPr marL="457200" indent="-457200">
              <a:buFont typeface="+mj-lt"/>
              <a:buAutoNum type="alphaLcParenR"/>
            </a:pPr>
            <a:r>
              <a:rPr lang="en-US" b="0" dirty="0"/>
              <a:t>Specification of relevant </a:t>
            </a:r>
            <a:r>
              <a:rPr lang="en-US" b="0" dirty="0" smtClean="0"/>
              <a:t>ergonomic </a:t>
            </a:r>
            <a:br>
              <a:rPr lang="en-US" b="0" dirty="0" smtClean="0"/>
            </a:br>
            <a:r>
              <a:rPr lang="en-US" b="0" dirty="0" smtClean="0"/>
              <a:t>requirement </a:t>
            </a:r>
            <a:r>
              <a:rPr lang="en-US" b="0" dirty="0"/>
              <a:t>and evaluation criteria </a:t>
            </a:r>
            <a:r>
              <a:rPr lang="en-US" b="0" dirty="0" smtClean="0"/>
              <a:t/>
            </a:r>
            <a:br>
              <a:rPr lang="en-US" b="0" dirty="0" smtClean="0"/>
            </a:br>
            <a:r>
              <a:rPr lang="en-US" b="0" dirty="0" smtClean="0"/>
              <a:t>based </a:t>
            </a:r>
            <a:r>
              <a:rPr lang="en-US" b="0" dirty="0"/>
              <a:t>on general ergonomics principles and on prior risk assessment carried out in accordance </a:t>
            </a:r>
            <a:r>
              <a:rPr lang="en-US" b="0" dirty="0" smtClean="0"/>
              <a:t>with</a:t>
            </a:r>
            <a:br>
              <a:rPr lang="en-US" b="0" dirty="0" smtClean="0"/>
            </a:br>
            <a:r>
              <a:rPr lang="en-US" b="0" dirty="0" smtClean="0"/>
              <a:t>EN </a:t>
            </a:r>
            <a:r>
              <a:rPr lang="en-US" b="0" dirty="0"/>
              <a:t>ISO 12100 </a:t>
            </a:r>
          </a:p>
          <a:p>
            <a:pPr marL="457200" indent="-457200">
              <a:buFont typeface="+mj-lt"/>
              <a:buAutoNum type="alphaLcParenR"/>
            </a:pPr>
            <a:r>
              <a:rPr lang="en-US" b="0" dirty="0"/>
              <a:t>Requirements deriving from the work process and task</a:t>
            </a:r>
          </a:p>
          <a:p>
            <a:pPr marL="457200" indent="-457200">
              <a:buFont typeface="+mj-lt"/>
              <a:buAutoNum type="alphaLcParenR"/>
            </a:pPr>
            <a:r>
              <a:rPr lang="en-US" b="0" dirty="0"/>
              <a:t>Gathering of experience with existing machinery</a:t>
            </a:r>
          </a:p>
          <a:p>
            <a:pPr marL="457200" indent="-457200">
              <a:buFont typeface="+mj-lt"/>
              <a:buAutoNum type="alphaLcParenR"/>
            </a:pPr>
            <a:r>
              <a:rPr lang="en-US" b="0" dirty="0"/>
              <a:t>Description of the characteristics of the expected operator population</a:t>
            </a:r>
          </a:p>
          <a:p>
            <a:pPr marL="457200" indent="-457200">
              <a:buFont typeface="+mj-lt"/>
              <a:buAutoNum type="alphaLcParenR"/>
            </a:pPr>
            <a:r>
              <a:rPr lang="en-US" b="0" dirty="0"/>
              <a:t>Risk assessment</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7" name="Rectangle 3"/>
          <p:cNvSpPr>
            <a:spLocks noChangeArrowheads="1"/>
          </p:cNvSpPr>
          <p:nvPr/>
        </p:nvSpPr>
        <p:spPr bwMode="auto">
          <a:xfrm>
            <a:off x="6100762" y="1409874"/>
            <a:ext cx="2870638" cy="790575"/>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b="1" kern="0" dirty="0" err="1">
                <a:solidFill>
                  <a:srgbClr val="000000"/>
                </a:solidFill>
              </a:rPr>
              <a:t>Ergonomic</a:t>
            </a:r>
            <a:r>
              <a:rPr lang="de-DE" sz="1600" b="1" kern="0" dirty="0">
                <a:solidFill>
                  <a:srgbClr val="000000"/>
                </a:solidFill>
              </a:rPr>
              <a:t> </a:t>
            </a:r>
            <a:r>
              <a:rPr lang="de-DE" sz="1600" b="1" kern="0" dirty="0" err="1">
                <a:solidFill>
                  <a:srgbClr val="000000"/>
                </a:solidFill>
              </a:rPr>
              <a:t>criteria</a:t>
            </a:r>
            <a:endParaRPr lang="de-DE" sz="1600" b="1" kern="0" dirty="0">
              <a:solidFill>
                <a:srgbClr val="000000"/>
              </a:solidFill>
            </a:endParaRPr>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15</a:t>
            </a:fld>
            <a:endParaRPr lang="de-DE" altLang="de-DE" dirty="0"/>
          </a:p>
        </p:txBody>
      </p:sp>
      <p:sp>
        <p:nvSpPr>
          <p:cNvPr id="8" name="Rectangle 66"/>
          <p:cNvSpPr>
            <a:spLocks noChangeArrowheads="1"/>
          </p:cNvSpPr>
          <p:nvPr/>
        </p:nvSpPr>
        <p:spPr bwMode="auto">
          <a:xfrm>
            <a:off x="8460432" y="1698149"/>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dirty="0">
                <a:ln>
                  <a:noFill/>
                </a:ln>
                <a:solidFill>
                  <a:srgbClr val="000000"/>
                </a:solidFill>
                <a:effectLst/>
                <a:uLnTx/>
                <a:uFillTx/>
                <a:sym typeface="Wingdings" pitchFamily="2" charset="2"/>
              </a:rPr>
              <a:t></a:t>
            </a:r>
          </a:p>
        </p:txBody>
      </p:sp>
    </p:spTree>
    <p:extLst>
      <p:ext uri="{BB962C8B-B14F-4D97-AF65-F5344CB8AC3E}">
        <p14:creationId xmlns:p14="http://schemas.microsoft.com/office/powerpoint/2010/main" val="297200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Generation </a:t>
            </a:r>
            <a:r>
              <a:rPr lang="de-DE" altLang="de-DE" sz="3200" dirty="0" err="1"/>
              <a:t>of</a:t>
            </a:r>
            <a:r>
              <a:rPr lang="de-DE" altLang="de-DE" sz="3200" dirty="0"/>
              <a:t> a </a:t>
            </a:r>
            <a:r>
              <a:rPr lang="de-DE" altLang="de-DE" sz="3200" dirty="0" err="1"/>
              <a:t>preliminary</a:t>
            </a:r>
            <a:r>
              <a:rPr lang="de-DE" altLang="de-DE" sz="3200" dirty="0"/>
              <a:t> </a:t>
            </a:r>
            <a:r>
              <a:rPr lang="de-DE" altLang="de-DE" sz="3200" dirty="0" err="1"/>
              <a:t>draft</a:t>
            </a:r>
            <a:r>
              <a:rPr lang="de-DE" altLang="de-DE" sz="3200" dirty="0"/>
              <a:t> design</a:t>
            </a:r>
            <a:endParaRPr lang="de-DE" dirty="0"/>
          </a:p>
        </p:txBody>
      </p:sp>
      <p:sp>
        <p:nvSpPr>
          <p:cNvPr id="3" name="Inhaltsplatzhalter 2"/>
          <p:cNvSpPr>
            <a:spLocks noGrp="1"/>
          </p:cNvSpPr>
          <p:nvPr>
            <p:ph idx="1"/>
          </p:nvPr>
        </p:nvSpPr>
        <p:spPr/>
        <p:txBody>
          <a:bodyPr/>
          <a:lstStyle/>
          <a:p>
            <a:pPr marL="457200" indent="-457200">
              <a:buFont typeface="+mj-lt"/>
              <a:buAutoNum type="alphaLcParenR"/>
            </a:pPr>
            <a:r>
              <a:rPr lang="en-US" b="0" dirty="0"/>
              <a:t>Allocation of the functions and </a:t>
            </a:r>
            <a:r>
              <a:rPr lang="en-US" b="0" dirty="0" smtClean="0"/>
              <a:t>tasks</a:t>
            </a:r>
            <a:br>
              <a:rPr lang="en-US" b="0" dirty="0" smtClean="0"/>
            </a:br>
            <a:r>
              <a:rPr lang="en-US" b="0" dirty="0" smtClean="0"/>
              <a:t>to </a:t>
            </a:r>
            <a:r>
              <a:rPr lang="en-US" b="0" dirty="0"/>
              <a:t>the operators and the machinery</a:t>
            </a:r>
          </a:p>
          <a:p>
            <a:pPr marL="457200" indent="-457200">
              <a:buFont typeface="+mj-lt"/>
              <a:buAutoNum type="alphaLcParenR"/>
            </a:pPr>
            <a:r>
              <a:rPr lang="en-US" b="0" dirty="0"/>
              <a:t>Description of the tasks and activities to be performed by the operators</a:t>
            </a:r>
          </a:p>
          <a:p>
            <a:pPr marL="457200" indent="-457200">
              <a:buFont typeface="+mj-lt"/>
              <a:buAutoNum type="alphaLcParenR"/>
            </a:pPr>
            <a:r>
              <a:rPr lang="en-US" b="0" dirty="0"/>
              <a:t>Proposal of the outline(s) of the interface</a:t>
            </a:r>
          </a:p>
          <a:p>
            <a:pPr marL="457200" indent="-457200">
              <a:buFont typeface="+mj-lt"/>
              <a:buAutoNum type="alphaLcParenR"/>
            </a:pPr>
            <a:r>
              <a:rPr lang="en-US" b="0" dirty="0"/>
              <a:t>Evaluation of operator-machine interface against the established criteria</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16</a:t>
            </a:fld>
            <a:endParaRPr lang="de-DE" altLang="de-DE" dirty="0"/>
          </a:p>
        </p:txBody>
      </p:sp>
      <p:sp>
        <p:nvSpPr>
          <p:cNvPr id="7" name="Rectangle 4"/>
          <p:cNvSpPr>
            <a:spLocks noChangeArrowheads="1"/>
          </p:cNvSpPr>
          <p:nvPr/>
        </p:nvSpPr>
        <p:spPr bwMode="auto">
          <a:xfrm>
            <a:off x="6085037" y="1412776"/>
            <a:ext cx="2870638"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rPr>
              <a:t>Outlines of work tasks and interfaces</a:t>
            </a:r>
          </a:p>
        </p:txBody>
      </p:sp>
      <p:sp>
        <p:nvSpPr>
          <p:cNvPr id="8" name="Rectangle 67"/>
          <p:cNvSpPr>
            <a:spLocks noChangeArrowheads="1"/>
          </p:cNvSpPr>
          <p:nvPr/>
        </p:nvSpPr>
        <p:spPr bwMode="auto">
          <a:xfrm>
            <a:off x="8460432" y="1691799"/>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dirty="0">
                <a:ln>
                  <a:noFill/>
                </a:ln>
                <a:solidFill>
                  <a:srgbClr val="000000"/>
                </a:solidFill>
                <a:effectLst/>
                <a:uLnTx/>
                <a:uFillTx/>
                <a:sym typeface="Wingdings" pitchFamily="2" charset="2"/>
              </a:rPr>
              <a:t></a:t>
            </a:r>
          </a:p>
        </p:txBody>
      </p:sp>
    </p:spTree>
    <p:extLst>
      <p:ext uri="{BB962C8B-B14F-4D97-AF65-F5344CB8AC3E}">
        <p14:creationId xmlns:p14="http://schemas.microsoft.com/office/powerpoint/2010/main" val="363102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Specification of the working task and interfaces</a:t>
            </a:r>
            <a:endParaRPr lang="de-DE" sz="2800" dirty="0"/>
          </a:p>
        </p:txBody>
      </p:sp>
      <p:sp>
        <p:nvSpPr>
          <p:cNvPr id="3" name="Inhaltsplatzhalter 2"/>
          <p:cNvSpPr>
            <a:spLocks noGrp="1"/>
          </p:cNvSpPr>
          <p:nvPr>
            <p:ph idx="1"/>
          </p:nvPr>
        </p:nvSpPr>
        <p:spPr>
          <a:xfrm>
            <a:off x="517525" y="1844206"/>
            <a:ext cx="8064500" cy="4897437"/>
          </a:xfrm>
        </p:spPr>
        <p:txBody>
          <a:bodyPr/>
          <a:lstStyle/>
          <a:p>
            <a:pPr marL="457200" indent="-457200">
              <a:buFont typeface="+mj-lt"/>
              <a:buAutoNum type="alphaLcParenR"/>
            </a:pPr>
            <a:r>
              <a:rPr lang="en-US" b="0" dirty="0"/>
              <a:t>Evaluation of the operator-machine </a:t>
            </a:r>
            <a:r>
              <a:rPr lang="en-US" b="0" dirty="0" smtClean="0"/>
              <a:t/>
            </a:r>
            <a:br>
              <a:rPr lang="en-US" b="0" dirty="0" smtClean="0"/>
            </a:br>
            <a:r>
              <a:rPr lang="en-US" b="0" dirty="0" smtClean="0"/>
              <a:t>interface </a:t>
            </a:r>
            <a:r>
              <a:rPr lang="en-US" b="0" dirty="0"/>
              <a:t>in detail using relevant ergonomics </a:t>
            </a:r>
            <a:r>
              <a:rPr lang="en-US" b="0" dirty="0" smtClean="0"/>
              <a:t/>
            </a:r>
            <a:br>
              <a:rPr lang="en-US" b="0" dirty="0" smtClean="0"/>
            </a:br>
            <a:r>
              <a:rPr lang="en-US" b="0" dirty="0" smtClean="0"/>
              <a:t>standards </a:t>
            </a:r>
            <a:r>
              <a:rPr lang="en-US" b="0" dirty="0"/>
              <a:t>and task simulation if needed</a:t>
            </a:r>
          </a:p>
          <a:p>
            <a:pPr marL="457200" indent="-457200">
              <a:buFont typeface="+mj-lt"/>
              <a:buAutoNum type="alphaLcParenR"/>
            </a:pPr>
            <a:r>
              <a:rPr lang="en-US" b="0" dirty="0"/>
              <a:t>Determination and implementation of the necessary corrections to the interface</a:t>
            </a:r>
          </a:p>
          <a:p>
            <a:pPr marL="457200" indent="-457200">
              <a:buFont typeface="+mj-lt"/>
              <a:buAutoNum type="alphaLcParenR"/>
            </a:pPr>
            <a:r>
              <a:rPr lang="en-US" b="0" dirty="0"/>
              <a:t>Production of the design documentation</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17</a:t>
            </a:fld>
            <a:endParaRPr lang="de-DE" altLang="de-DE" dirty="0"/>
          </a:p>
        </p:txBody>
      </p:sp>
      <p:sp>
        <p:nvSpPr>
          <p:cNvPr id="7" name="Rectangle 5"/>
          <p:cNvSpPr>
            <a:spLocks noChangeArrowheads="1"/>
          </p:cNvSpPr>
          <p:nvPr/>
        </p:nvSpPr>
        <p:spPr bwMode="auto">
          <a:xfrm>
            <a:off x="6123137" y="1412776"/>
            <a:ext cx="2870638"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rPr>
              <a:t>Specification of work tasks and interfaces</a:t>
            </a:r>
            <a:endParaRPr kumimoji="0" lang="de-DE" sz="1600" b="1" i="0" u="none" strike="noStrike" kern="0" cap="none" spc="0" normalizeH="0" baseline="0" noProof="0" dirty="0">
              <a:ln>
                <a:noFill/>
              </a:ln>
              <a:solidFill>
                <a:srgbClr val="000000"/>
              </a:solidFill>
              <a:effectLst/>
              <a:uLnTx/>
              <a:uFillTx/>
            </a:endParaRPr>
          </a:p>
        </p:txBody>
      </p:sp>
      <p:sp>
        <p:nvSpPr>
          <p:cNvPr id="8" name="Rectangle 68"/>
          <p:cNvSpPr>
            <a:spLocks noChangeArrowheads="1"/>
          </p:cNvSpPr>
          <p:nvPr/>
        </p:nvSpPr>
        <p:spPr bwMode="auto">
          <a:xfrm>
            <a:off x="8460432" y="1691799"/>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dirty="0">
                <a:ln>
                  <a:noFill/>
                </a:ln>
                <a:solidFill>
                  <a:srgbClr val="000000"/>
                </a:solidFill>
                <a:effectLst/>
                <a:uLnTx/>
                <a:uFillTx/>
                <a:sym typeface="Wingdings" pitchFamily="2" charset="2"/>
              </a:rPr>
              <a:t></a:t>
            </a:r>
          </a:p>
        </p:txBody>
      </p:sp>
    </p:spTree>
    <p:extLst>
      <p:ext uri="{BB962C8B-B14F-4D97-AF65-F5344CB8AC3E}">
        <p14:creationId xmlns:p14="http://schemas.microsoft.com/office/powerpoint/2010/main" val="889735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Evaluation </a:t>
            </a:r>
            <a:r>
              <a:rPr lang="de-DE" altLang="de-DE" sz="3200" dirty="0" err="1"/>
              <a:t>of</a:t>
            </a:r>
            <a:r>
              <a:rPr lang="de-DE" altLang="de-DE" sz="3200" dirty="0"/>
              <a:t> </a:t>
            </a:r>
            <a:r>
              <a:rPr lang="de-DE" altLang="de-DE" sz="3200" dirty="0" err="1"/>
              <a:t>the</a:t>
            </a:r>
            <a:r>
              <a:rPr lang="de-DE" altLang="de-DE" sz="3200" dirty="0"/>
              <a:t> </a:t>
            </a:r>
            <a:r>
              <a:rPr lang="de-DE" altLang="de-DE" sz="3200" dirty="0" err="1"/>
              <a:t>usage</a:t>
            </a:r>
            <a:r>
              <a:rPr lang="de-DE" altLang="de-DE" sz="3200" dirty="0"/>
              <a:t> </a:t>
            </a:r>
            <a:r>
              <a:rPr lang="de-DE" altLang="de-DE" sz="3200" dirty="0" err="1"/>
              <a:t>of</a:t>
            </a:r>
            <a:r>
              <a:rPr lang="de-DE" altLang="de-DE" sz="3200" dirty="0"/>
              <a:t> </a:t>
            </a:r>
            <a:r>
              <a:rPr lang="de-DE" altLang="de-DE" sz="3200" dirty="0" err="1"/>
              <a:t>the</a:t>
            </a:r>
            <a:r>
              <a:rPr lang="de-DE" altLang="de-DE" sz="3200" dirty="0"/>
              <a:t> </a:t>
            </a:r>
            <a:r>
              <a:rPr lang="de-DE" altLang="de-DE" sz="3200" dirty="0" err="1"/>
              <a:t>machinery</a:t>
            </a:r>
            <a:endParaRPr lang="de-DE" dirty="0"/>
          </a:p>
        </p:txBody>
      </p:sp>
      <p:sp>
        <p:nvSpPr>
          <p:cNvPr id="3" name="Inhaltsplatzhalter 2"/>
          <p:cNvSpPr>
            <a:spLocks noGrp="1"/>
          </p:cNvSpPr>
          <p:nvPr>
            <p:ph idx="1"/>
          </p:nvPr>
        </p:nvSpPr>
        <p:spPr>
          <a:xfrm>
            <a:off x="539750" y="1523804"/>
            <a:ext cx="8064500" cy="4897437"/>
          </a:xfrm>
        </p:spPr>
        <p:txBody>
          <a:bodyPr/>
          <a:lstStyle/>
          <a:p>
            <a:pPr marL="457200" indent="-457200">
              <a:buFont typeface="+mj-lt"/>
              <a:buAutoNum type="alphaLcParenR"/>
            </a:pPr>
            <a:r>
              <a:rPr lang="en-US" b="0" dirty="0"/>
              <a:t>Performing trials with </a:t>
            </a:r>
            <a:r>
              <a:rPr lang="en-US" b="0" dirty="0" smtClean="0"/>
              <a:t>operators</a:t>
            </a:r>
            <a:br>
              <a:rPr lang="en-US" b="0" dirty="0" smtClean="0"/>
            </a:br>
            <a:r>
              <a:rPr lang="en-US" b="0" dirty="0" smtClean="0"/>
              <a:t>(</a:t>
            </a:r>
            <a:r>
              <a:rPr lang="en-US" b="0" dirty="0"/>
              <a:t>test personnel)</a:t>
            </a:r>
          </a:p>
          <a:p>
            <a:pPr marL="457200" indent="-457200">
              <a:buFont typeface="+mj-lt"/>
              <a:buAutoNum type="alphaLcParenR"/>
            </a:pPr>
            <a:r>
              <a:rPr lang="en-US" b="0" dirty="0"/>
              <a:t>Determination and implementation of the necessary modifications</a:t>
            </a:r>
          </a:p>
          <a:p>
            <a:pPr marL="457200" indent="-457200">
              <a:buFont typeface="+mj-lt"/>
              <a:buAutoNum type="alphaLcParenR"/>
            </a:pPr>
            <a:r>
              <a:rPr lang="en-US" b="0" dirty="0"/>
              <a:t>Gathering feedback from the actual use of the machinery</a:t>
            </a:r>
          </a:p>
          <a:p>
            <a:pPr marL="457200" indent="-457200">
              <a:buFont typeface="+mj-lt"/>
              <a:buAutoNum type="alphaLcParenR"/>
            </a:pPr>
            <a:r>
              <a:rPr lang="en-US" b="0" dirty="0"/>
              <a:t>Specification of the instructions for use and level of qualification of the operator personnel</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18</a:t>
            </a:fld>
            <a:endParaRPr lang="de-DE" altLang="de-DE" dirty="0"/>
          </a:p>
        </p:txBody>
      </p:sp>
      <p:sp>
        <p:nvSpPr>
          <p:cNvPr id="7" name="Rectangle 6"/>
          <p:cNvSpPr>
            <a:spLocks noChangeArrowheads="1"/>
          </p:cNvSpPr>
          <p:nvPr/>
        </p:nvSpPr>
        <p:spPr bwMode="auto">
          <a:xfrm>
            <a:off x="6123136" y="1340768"/>
            <a:ext cx="2834575" cy="790576"/>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0" dirty="0">
                <a:solidFill>
                  <a:srgbClr val="000000"/>
                </a:solidFill>
              </a:rPr>
              <a:t>Evaluation of the usage of the machinery </a:t>
            </a:r>
            <a:endParaRPr kumimoji="0" lang="de-DE" sz="1600" b="1" i="0" u="none" strike="noStrike" kern="0" cap="none" spc="0" normalizeH="0" baseline="0" noProof="0" dirty="0">
              <a:ln>
                <a:noFill/>
              </a:ln>
              <a:solidFill>
                <a:srgbClr val="000000"/>
              </a:solidFill>
              <a:effectLst/>
              <a:uLnTx/>
              <a:uFillTx/>
            </a:endParaRPr>
          </a:p>
        </p:txBody>
      </p:sp>
      <p:sp>
        <p:nvSpPr>
          <p:cNvPr id="8" name="Rectangle 69"/>
          <p:cNvSpPr>
            <a:spLocks noChangeArrowheads="1"/>
          </p:cNvSpPr>
          <p:nvPr/>
        </p:nvSpPr>
        <p:spPr bwMode="auto">
          <a:xfrm>
            <a:off x="8460432" y="1621378"/>
            <a:ext cx="499912" cy="58477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3200" b="1" i="0" u="none" strike="noStrike" kern="0" cap="none" spc="0" normalizeH="0" baseline="0" noProof="0">
                <a:ln>
                  <a:noFill/>
                </a:ln>
                <a:solidFill>
                  <a:srgbClr val="000000"/>
                </a:solidFill>
                <a:effectLst/>
                <a:uLnTx/>
                <a:uFillTx/>
                <a:sym typeface="Wingdings" pitchFamily="2" charset="2"/>
              </a:rPr>
              <a:t></a:t>
            </a:r>
          </a:p>
        </p:txBody>
      </p:sp>
    </p:spTree>
    <p:extLst>
      <p:ext uri="{BB962C8B-B14F-4D97-AF65-F5344CB8AC3E}">
        <p14:creationId xmlns:p14="http://schemas.microsoft.com/office/powerpoint/2010/main" val="3370407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311" y="779581"/>
            <a:ext cx="8208714" cy="496888"/>
          </a:xfrm>
        </p:spPr>
        <p:txBody>
          <a:bodyPr/>
          <a:lstStyle/>
          <a:p>
            <a:r>
              <a:rPr lang="de-DE" altLang="de-DE" sz="3200" dirty="0"/>
              <a:t>3-zone </a:t>
            </a:r>
            <a:r>
              <a:rPr lang="de-DE" altLang="de-DE" sz="3200" dirty="0" err="1"/>
              <a:t>rating</a:t>
            </a:r>
            <a:r>
              <a:rPr lang="de-DE" altLang="de-DE" sz="3200" dirty="0"/>
              <a:t> </a:t>
            </a:r>
            <a:r>
              <a:rPr lang="de-DE" altLang="de-DE" sz="3200" dirty="0" err="1"/>
              <a:t>system</a:t>
            </a:r>
            <a:endParaRPr lang="de-DE" dirty="0"/>
          </a:p>
        </p:txBody>
      </p:sp>
      <p:sp>
        <p:nvSpPr>
          <p:cNvPr id="3" name="Inhaltsplatzhalter 2"/>
          <p:cNvSpPr>
            <a:spLocks noGrp="1"/>
          </p:cNvSpPr>
          <p:nvPr>
            <p:ph idx="1"/>
          </p:nvPr>
        </p:nvSpPr>
        <p:spPr>
          <a:xfrm>
            <a:off x="395536" y="1484313"/>
            <a:ext cx="6120680" cy="4897437"/>
          </a:xfrm>
        </p:spPr>
        <p:txBody>
          <a:bodyPr/>
          <a:lstStyle/>
          <a:p>
            <a:r>
              <a:rPr lang="en-US" dirty="0"/>
              <a:t>The 3-zone model represents a structured procedure for risk minimization in design.</a:t>
            </a:r>
          </a:p>
          <a:p>
            <a:endParaRPr lang="de-DE" b="0" u="sng" dirty="0" smtClean="0"/>
          </a:p>
          <a:p>
            <a:r>
              <a:rPr lang="de-DE" b="0" u="sng" dirty="0"/>
              <a:t>Zone 1 (</a:t>
            </a:r>
            <a:r>
              <a:rPr lang="de-DE" b="0" u="sng" dirty="0" err="1"/>
              <a:t>green</a:t>
            </a:r>
            <a:r>
              <a:rPr lang="de-DE" b="0" u="sng" dirty="0"/>
              <a:t> </a:t>
            </a:r>
            <a:r>
              <a:rPr lang="de-DE" b="0" u="sng" dirty="0" err="1"/>
              <a:t>zone</a:t>
            </a:r>
            <a:r>
              <a:rPr lang="de-DE" b="0" u="sng" dirty="0"/>
              <a:t>)</a:t>
            </a:r>
          </a:p>
          <a:p>
            <a:pPr marL="342900" indent="-342900">
              <a:buClr>
                <a:schemeClr val="accent2"/>
              </a:buClr>
              <a:buFont typeface="Wingdings" panose="05000000000000000000" pitchFamily="2" charset="2"/>
              <a:buChar char="§"/>
            </a:pPr>
            <a:r>
              <a:rPr lang="en-US" b="0" dirty="0"/>
              <a:t>Safe design</a:t>
            </a:r>
          </a:p>
          <a:p>
            <a:pPr marL="342900" indent="-342900">
              <a:buClr>
                <a:schemeClr val="accent2"/>
              </a:buClr>
              <a:buFont typeface="Wingdings" panose="05000000000000000000" pitchFamily="2" charset="2"/>
              <a:buChar char="§"/>
            </a:pPr>
            <a:r>
              <a:rPr lang="en-US" b="0" dirty="0"/>
              <a:t>Safe operation</a:t>
            </a:r>
          </a:p>
          <a:p>
            <a:pPr marL="342900" indent="-342900">
              <a:buClr>
                <a:schemeClr val="accent2"/>
              </a:buClr>
              <a:buFont typeface="Wingdings" panose="05000000000000000000" pitchFamily="2" charset="2"/>
              <a:buChar char="§"/>
            </a:pPr>
            <a:r>
              <a:rPr lang="en-US" b="0" dirty="0"/>
              <a:t>Ergonomic principles fulfilled for:</a:t>
            </a:r>
          </a:p>
          <a:p>
            <a:pPr marL="877888" lvl="3" indent="-342900">
              <a:buClr>
                <a:schemeClr val="bg2"/>
              </a:buClr>
            </a:pPr>
            <a:r>
              <a:rPr lang="en-US" dirty="0"/>
              <a:t>Tasks of frequent use</a:t>
            </a:r>
          </a:p>
          <a:p>
            <a:pPr marL="877888" lvl="3" indent="-342900">
              <a:buClr>
                <a:schemeClr val="bg2"/>
              </a:buClr>
            </a:pPr>
            <a:r>
              <a:rPr lang="en-US" dirty="0"/>
              <a:t>Tasks of longer duration</a:t>
            </a:r>
          </a:p>
          <a:p>
            <a:pPr marL="877888" lvl="3" indent="-342900">
              <a:buClr>
                <a:schemeClr val="bg2"/>
              </a:buClr>
            </a:pPr>
            <a:r>
              <a:rPr lang="en-US" dirty="0"/>
              <a:t>Working with comfort (well-being)</a:t>
            </a:r>
          </a:p>
          <a:p>
            <a:pPr marL="344488" lvl="1" indent="-342900">
              <a:buClr>
                <a:schemeClr val="accent2"/>
              </a:buClr>
            </a:pPr>
            <a:endParaRPr lang="de-DE" dirty="0" smtClean="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19</a:t>
            </a:fld>
            <a:endParaRPr lang="de-DE" altLang="de-DE" dirty="0"/>
          </a:p>
        </p:txBody>
      </p:sp>
      <p:sp>
        <p:nvSpPr>
          <p:cNvPr id="8" name="Text Box 28"/>
          <p:cNvSpPr txBox="1">
            <a:spLocks noChangeArrowheads="1"/>
          </p:cNvSpPr>
          <p:nvPr/>
        </p:nvSpPr>
        <p:spPr bwMode="auto">
          <a:xfrm>
            <a:off x="7092280" y="1478290"/>
            <a:ext cx="2268251" cy="523220"/>
          </a:xfrm>
          <a:prstGeom prst="rect">
            <a:avLst/>
          </a:prstGeom>
          <a:noFill/>
          <a:ln w="9525">
            <a:noFill/>
            <a:miter lim="800000"/>
            <a:headEnd/>
            <a:tailEnd/>
          </a:ln>
          <a:effectLst/>
        </p:spPr>
        <p:txBody>
          <a:bodyPr wrap="square">
            <a:spAutoFit/>
          </a:bodyPr>
          <a:lstStyle/>
          <a:p>
            <a:r>
              <a:rPr lang="en-US" sz="1400" b="1" dirty="0"/>
              <a:t>Design process </a:t>
            </a:r>
            <a:br>
              <a:rPr lang="en-US" sz="1400" b="1" dirty="0"/>
            </a:br>
            <a:r>
              <a:rPr lang="en-US" sz="1400" b="1" dirty="0"/>
              <a:t>to EN 614-1</a:t>
            </a:r>
          </a:p>
        </p:txBody>
      </p:sp>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7476" t="11813" r="64962" b="12905"/>
          <a:stretch/>
        </p:blipFill>
        <p:spPr>
          <a:xfrm>
            <a:off x="6876824" y="2001510"/>
            <a:ext cx="1906566" cy="3758658"/>
          </a:xfrm>
          <a:prstGeom prst="rect">
            <a:avLst/>
          </a:prstGeom>
        </p:spPr>
      </p:pic>
      <p:sp>
        <p:nvSpPr>
          <p:cNvPr id="11" name="Textfeld 10"/>
          <p:cNvSpPr txBox="1"/>
          <p:nvPr/>
        </p:nvSpPr>
        <p:spPr>
          <a:xfrm>
            <a:off x="7563544" y="5719396"/>
            <a:ext cx="1202747" cy="215444"/>
          </a:xfrm>
          <a:prstGeom prst="rect">
            <a:avLst/>
          </a:prstGeom>
          <a:noFill/>
        </p:spPr>
        <p:txBody>
          <a:bodyPr wrap="square" rtlCol="0">
            <a:spAutoFit/>
          </a:bodyPr>
          <a:lstStyle/>
          <a:p>
            <a:r>
              <a:rPr lang="de-DE" sz="800" dirty="0" smtClean="0"/>
              <a:t>© Michael Hüter</a:t>
            </a:r>
            <a:endParaRPr lang="de-DE" sz="800" dirty="0"/>
          </a:p>
        </p:txBody>
      </p:sp>
      <p:sp>
        <p:nvSpPr>
          <p:cNvPr id="9" name="AutoShape 8"/>
          <p:cNvSpPr>
            <a:spLocks noChangeArrowheads="1"/>
          </p:cNvSpPr>
          <p:nvPr/>
        </p:nvSpPr>
        <p:spPr bwMode="auto">
          <a:xfrm rot="16200000">
            <a:off x="6866988" y="4427371"/>
            <a:ext cx="493587" cy="225037"/>
          </a:xfrm>
          <a:prstGeom prst="downArrow">
            <a:avLst>
              <a:gd name="adj1" fmla="val 50000"/>
              <a:gd name="adj2" fmla="val 62500"/>
            </a:avLst>
          </a:prstGeom>
          <a:solidFill>
            <a:srgbClr val="002060"/>
          </a:solidFill>
          <a:ln w="9525">
            <a:solidFill>
              <a:srgbClr val="808080"/>
            </a:solidFill>
            <a:miter lim="800000"/>
            <a:headEnd/>
            <a:tailEnd/>
          </a:ln>
        </p:spPr>
        <p:txBody>
          <a:bodyPr vert="eaVert"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281388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fld id="{95BFCC08-C812-43CE-9B43-E4DC52B59022}" type="datetime1">
              <a:rPr lang="de-DE" altLang="de-DE" sz="1200" b="0" smtClean="0">
                <a:solidFill>
                  <a:schemeClr val="bg1"/>
                </a:solidFill>
              </a:rPr>
              <a:t>12.11.2019</a:t>
            </a:fld>
            <a:endParaRPr lang="de-DE" altLang="de-DE" sz="1200" b="0" smtClean="0">
              <a:solidFill>
                <a:schemeClr val="bg1"/>
              </a:solidFill>
            </a:endParaRPr>
          </a:p>
        </p:txBody>
      </p:sp>
      <p:sp>
        <p:nvSpPr>
          <p:cNvPr id="4099" name="Fußzeilenplatzhalter 4"/>
          <p:cNvSpPr>
            <a:spLocks noGrp="1"/>
          </p:cNvSpPr>
          <p:nvPr>
            <p:ph type="ftr" sz="quarter" idx="11"/>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dirty="0" smtClean="0">
                <a:solidFill>
                  <a:schemeClr val="bg1"/>
                </a:solidFill>
              </a:rPr>
              <a:t>Module 1 – Learning ergonomics</a:t>
            </a:r>
          </a:p>
        </p:txBody>
      </p:sp>
      <p:sp>
        <p:nvSpPr>
          <p:cNvPr id="4100" name="Foliennummernplatzhalter 5"/>
          <p:cNvSpPr>
            <a:spLocks noGrp="1"/>
          </p:cNvSpPr>
          <p:nvPr>
            <p:ph type="sldNum" sz="quarter" idx="12"/>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dirty="0" smtClean="0">
                <a:solidFill>
                  <a:schemeClr val="bg1"/>
                </a:solidFill>
              </a:rPr>
              <a:t> </a:t>
            </a:r>
            <a:fld id="{BCC2C6F0-1BA5-4E04-98C1-715F2565A0CD}" type="slidenum">
              <a:rPr lang="de-DE" altLang="de-DE" sz="1200" b="0" smtClean="0">
                <a:solidFill>
                  <a:schemeClr val="bg1"/>
                </a:solidFill>
              </a:rPr>
              <a:pPr eaLnBrk="1" hangingPunct="1"/>
              <a:t>2</a:t>
            </a:fld>
            <a:endParaRPr lang="de-DE" altLang="de-DE" sz="1200" b="0" dirty="0" smtClean="0">
              <a:solidFill>
                <a:schemeClr val="bg1"/>
              </a:solidFill>
            </a:endParaRPr>
          </a:p>
        </p:txBody>
      </p:sp>
      <p:sp>
        <p:nvSpPr>
          <p:cNvPr id="4101" name="Rectangle 12"/>
          <p:cNvSpPr>
            <a:spLocks noGrp="1" noChangeArrowheads="1"/>
          </p:cNvSpPr>
          <p:nvPr>
            <p:ph type="title"/>
          </p:nvPr>
        </p:nvSpPr>
        <p:spPr/>
        <p:txBody>
          <a:bodyPr/>
          <a:lstStyle/>
          <a:p>
            <a:pPr eaLnBrk="1" hangingPunct="1"/>
            <a:r>
              <a:rPr lang="de-DE" altLang="de-DE" sz="3200" dirty="0"/>
              <a:t>Definition </a:t>
            </a:r>
            <a:r>
              <a:rPr lang="de-DE" altLang="de-DE" sz="3200" dirty="0" err="1"/>
              <a:t>of</a:t>
            </a:r>
            <a:r>
              <a:rPr lang="de-DE" altLang="de-DE" sz="3200" dirty="0"/>
              <a:t> </a:t>
            </a:r>
            <a:r>
              <a:rPr lang="de-DE" altLang="de-DE" sz="3200" dirty="0" err="1"/>
              <a:t>the</a:t>
            </a:r>
            <a:r>
              <a:rPr lang="de-DE" altLang="de-DE" sz="3200" dirty="0"/>
              <a:t> </a:t>
            </a:r>
            <a:r>
              <a:rPr lang="de-DE" altLang="de-DE" sz="3200" dirty="0" err="1"/>
              <a:t>term</a:t>
            </a:r>
            <a:r>
              <a:rPr lang="de-DE" altLang="de-DE" sz="3200" dirty="0"/>
              <a:t> "</a:t>
            </a:r>
            <a:r>
              <a:rPr lang="de-DE" altLang="de-DE" sz="3200" dirty="0" err="1"/>
              <a:t>ergonomics</a:t>
            </a:r>
            <a:r>
              <a:rPr lang="de-DE" altLang="de-DE" sz="3200" dirty="0"/>
              <a:t>"</a:t>
            </a:r>
            <a:r>
              <a:rPr lang="de-DE" altLang="de-DE" dirty="0" smtClean="0"/>
              <a:t> Ergonomie</a:t>
            </a:r>
          </a:p>
        </p:txBody>
      </p:sp>
      <p:sp>
        <p:nvSpPr>
          <p:cNvPr id="4102" name="Rectangle 13"/>
          <p:cNvSpPr>
            <a:spLocks noGrp="1" noChangeArrowheads="1"/>
          </p:cNvSpPr>
          <p:nvPr>
            <p:ph type="body" idx="1"/>
          </p:nvPr>
        </p:nvSpPr>
        <p:spPr>
          <a:xfrm>
            <a:off x="539750" y="2204864"/>
            <a:ext cx="8064500" cy="4176886"/>
          </a:xfrm>
        </p:spPr>
        <p:txBody>
          <a:bodyPr/>
          <a:lstStyle/>
          <a:p>
            <a:pPr marL="0" indent="12700">
              <a:buFontTx/>
              <a:buNone/>
            </a:pPr>
            <a:r>
              <a:rPr lang="de-DE" altLang="de-DE" b="0" dirty="0" smtClean="0"/>
              <a:t>Ergonomics </a:t>
            </a:r>
            <a:r>
              <a:rPr lang="de-DE" altLang="de-DE" b="0" dirty="0" err="1" smtClean="0"/>
              <a:t>is</a:t>
            </a:r>
            <a:r>
              <a:rPr lang="de-DE" altLang="de-DE" b="0" dirty="0" smtClean="0"/>
              <a:t> </a:t>
            </a:r>
            <a:r>
              <a:rPr lang="de-DE" altLang="de-DE" b="0" dirty="0" err="1" smtClean="0"/>
              <a:t>the</a:t>
            </a:r>
            <a:r>
              <a:rPr lang="de-DE" altLang="de-DE" b="0" dirty="0" smtClean="0"/>
              <a:t> </a:t>
            </a:r>
            <a:r>
              <a:rPr lang="de-DE" altLang="de-DE" dirty="0" err="1" smtClean="0">
                <a:solidFill>
                  <a:srgbClr val="E14D0E"/>
                </a:solidFill>
              </a:rPr>
              <a:t>science</a:t>
            </a:r>
            <a:r>
              <a:rPr lang="de-DE" altLang="de-DE" dirty="0" smtClean="0">
                <a:solidFill>
                  <a:srgbClr val="E14D0E"/>
                </a:solidFill>
              </a:rPr>
              <a:t> </a:t>
            </a:r>
            <a:r>
              <a:rPr lang="de-DE" altLang="de-DE" dirty="0" err="1" smtClean="0">
                <a:solidFill>
                  <a:srgbClr val="E14D0E"/>
                </a:solidFill>
              </a:rPr>
              <a:t>of</a:t>
            </a:r>
            <a:r>
              <a:rPr lang="de-DE" altLang="de-DE" dirty="0" smtClean="0">
                <a:solidFill>
                  <a:srgbClr val="E14D0E"/>
                </a:solidFill>
              </a:rPr>
              <a:t> human </a:t>
            </a:r>
            <a:r>
              <a:rPr lang="de-DE" altLang="de-DE" dirty="0" err="1" smtClean="0">
                <a:solidFill>
                  <a:srgbClr val="E14D0E"/>
                </a:solidFill>
              </a:rPr>
              <a:t>beings</a:t>
            </a:r>
            <a:r>
              <a:rPr lang="de-DE" altLang="de-DE" dirty="0" smtClean="0">
                <a:solidFill>
                  <a:srgbClr val="E14D0E"/>
                </a:solidFill>
              </a:rPr>
              <a:t> </a:t>
            </a:r>
            <a:r>
              <a:rPr lang="de-DE" altLang="de-DE" dirty="0" err="1" smtClean="0">
                <a:solidFill>
                  <a:srgbClr val="E14D0E"/>
                </a:solidFill>
              </a:rPr>
              <a:t>and</a:t>
            </a:r>
            <a:r>
              <a:rPr lang="de-DE" altLang="de-DE" dirty="0" smtClean="0">
                <a:solidFill>
                  <a:srgbClr val="E14D0E"/>
                </a:solidFill>
              </a:rPr>
              <a:t> </a:t>
            </a:r>
            <a:r>
              <a:rPr lang="de-DE" altLang="de-DE" dirty="0" err="1" smtClean="0">
                <a:solidFill>
                  <a:srgbClr val="E14D0E"/>
                </a:solidFill>
              </a:rPr>
              <a:t>technology</a:t>
            </a:r>
            <a:r>
              <a:rPr lang="de-DE" altLang="de-DE" b="0" dirty="0" smtClean="0"/>
              <a:t>. </a:t>
            </a:r>
            <a:r>
              <a:rPr lang="de-DE" altLang="de-DE" b="0" dirty="0" err="1" smtClean="0"/>
              <a:t>It</a:t>
            </a:r>
            <a:r>
              <a:rPr lang="de-DE" altLang="de-DE" b="0" dirty="0" smtClean="0"/>
              <a:t> </a:t>
            </a:r>
            <a:r>
              <a:rPr lang="de-DE" altLang="de-DE" b="0" dirty="0" err="1" smtClean="0"/>
              <a:t>encompasses</a:t>
            </a:r>
            <a:r>
              <a:rPr lang="de-DE" altLang="de-DE" b="0" dirty="0" smtClean="0"/>
              <a:t> </a:t>
            </a:r>
            <a:r>
              <a:rPr lang="de-DE" altLang="de-DE" b="0" dirty="0" err="1" smtClean="0"/>
              <a:t>the</a:t>
            </a:r>
            <a:r>
              <a:rPr lang="de-DE" altLang="de-DE" b="0" dirty="0" smtClean="0"/>
              <a:t> design </a:t>
            </a:r>
            <a:r>
              <a:rPr lang="de-DE" altLang="de-DE" b="0" dirty="0" err="1" smtClean="0"/>
              <a:t>of</a:t>
            </a:r>
            <a:r>
              <a:rPr lang="de-DE" altLang="de-DE" b="0" dirty="0" smtClean="0"/>
              <a:t> </a:t>
            </a:r>
            <a:r>
              <a:rPr lang="de-DE" altLang="de-DE" b="0" dirty="0" err="1" smtClean="0"/>
              <a:t>products</a:t>
            </a:r>
            <a:r>
              <a:rPr lang="de-DE" altLang="de-DE" b="0" dirty="0" smtClean="0"/>
              <a:t>, </a:t>
            </a:r>
            <a:r>
              <a:rPr lang="de-DE" altLang="de-DE" b="0" dirty="0" err="1" smtClean="0"/>
              <a:t>product</a:t>
            </a:r>
            <a:r>
              <a:rPr lang="de-DE" altLang="de-DE" b="0" dirty="0" smtClean="0"/>
              <a:t> </a:t>
            </a:r>
            <a:r>
              <a:rPr lang="de-DE" altLang="de-DE" b="0" dirty="0" err="1" smtClean="0"/>
              <a:t>details</a:t>
            </a:r>
            <a:r>
              <a:rPr lang="de-DE" altLang="de-DE" b="0" dirty="0" smtClean="0"/>
              <a:t>, </a:t>
            </a:r>
            <a:r>
              <a:rPr lang="de-DE" altLang="de-DE" b="0" dirty="0" err="1" smtClean="0"/>
              <a:t>workplaces</a:t>
            </a:r>
            <a:r>
              <a:rPr lang="de-DE" altLang="de-DE" b="0" dirty="0" smtClean="0"/>
              <a:t> </a:t>
            </a:r>
            <a:r>
              <a:rPr lang="de-DE" altLang="de-DE" b="0" dirty="0" err="1" smtClean="0"/>
              <a:t>and</a:t>
            </a:r>
            <a:r>
              <a:rPr lang="de-DE" altLang="de-DE" b="0" dirty="0" smtClean="0"/>
              <a:t> </a:t>
            </a:r>
            <a:r>
              <a:rPr lang="de-DE" altLang="de-DE" b="0" dirty="0" err="1" smtClean="0"/>
              <a:t>complex</a:t>
            </a:r>
            <a:r>
              <a:rPr lang="de-DE" altLang="de-DE" b="0" dirty="0" smtClean="0"/>
              <a:t> </a:t>
            </a:r>
            <a:r>
              <a:rPr lang="de-DE" altLang="de-DE" b="0" dirty="0" err="1" smtClean="0"/>
              <a:t>work</a:t>
            </a:r>
            <a:r>
              <a:rPr lang="de-DE" altLang="de-DE" b="0" dirty="0" smtClean="0"/>
              <a:t> </a:t>
            </a:r>
            <a:r>
              <a:rPr lang="de-DE" altLang="de-DE" b="0" dirty="0" err="1" smtClean="0"/>
              <a:t>systems</a:t>
            </a:r>
            <a:r>
              <a:rPr lang="de-DE" altLang="de-DE" b="0" dirty="0" smtClean="0"/>
              <a:t> </a:t>
            </a:r>
            <a:r>
              <a:rPr lang="de-DE" altLang="de-DE" b="0" dirty="0" err="1" smtClean="0"/>
              <a:t>against</a:t>
            </a:r>
            <a:r>
              <a:rPr lang="de-DE" altLang="de-DE" b="0" dirty="0" smtClean="0"/>
              <a:t> </a:t>
            </a:r>
            <a:r>
              <a:rPr lang="de-DE" altLang="de-DE" b="0" dirty="0" err="1" smtClean="0"/>
              <a:t>criteria</a:t>
            </a:r>
            <a:r>
              <a:rPr lang="de-DE" altLang="de-DE" b="0" dirty="0" smtClean="0"/>
              <a:t> </a:t>
            </a:r>
            <a:r>
              <a:rPr lang="de-DE" altLang="de-DE" b="0" dirty="0" err="1" smtClean="0"/>
              <a:t>which</a:t>
            </a:r>
            <a:r>
              <a:rPr lang="de-DE" altLang="de-DE" b="0" dirty="0" smtClean="0"/>
              <a:t> </a:t>
            </a:r>
            <a:r>
              <a:rPr lang="de-DE" altLang="de-DE" b="0" dirty="0" err="1" smtClean="0"/>
              <a:t>are</a:t>
            </a:r>
            <a:r>
              <a:rPr lang="de-DE" altLang="de-DE" b="0" dirty="0" smtClean="0"/>
              <a:t> </a:t>
            </a:r>
            <a:r>
              <a:rPr lang="de-DE" altLang="de-DE" b="0" dirty="0" err="1" smtClean="0"/>
              <a:t>determined</a:t>
            </a:r>
            <a:r>
              <a:rPr lang="de-DE" altLang="de-DE" b="0" dirty="0" smtClean="0"/>
              <a:t> </a:t>
            </a:r>
            <a:r>
              <a:rPr lang="de-DE" altLang="de-DE" b="0" dirty="0" err="1" smtClean="0"/>
              <a:t>by</a:t>
            </a:r>
            <a:r>
              <a:rPr lang="de-DE" altLang="de-DE" b="0" dirty="0" smtClean="0"/>
              <a:t> human </a:t>
            </a:r>
            <a:r>
              <a:rPr lang="de-DE" altLang="de-DE" b="0" dirty="0" err="1" smtClean="0"/>
              <a:t>characteristics</a:t>
            </a:r>
            <a:r>
              <a:rPr lang="de-DE" altLang="de-DE" b="0" dirty="0" smtClean="0"/>
              <a:t> </a:t>
            </a:r>
            <a:r>
              <a:rPr lang="de-DE" altLang="de-DE" b="0" dirty="0" err="1" smtClean="0"/>
              <a:t>and</a:t>
            </a:r>
            <a:r>
              <a:rPr lang="de-DE" altLang="de-DE" b="0" dirty="0" smtClean="0"/>
              <a:t> </a:t>
            </a:r>
            <a:r>
              <a:rPr lang="de-DE" altLang="de-DE" b="0" dirty="0" err="1" smtClean="0"/>
              <a:t>performance</a:t>
            </a:r>
            <a:r>
              <a:rPr lang="de-DE" altLang="de-DE" b="0" dirty="0" smtClean="0"/>
              <a:t> </a:t>
            </a:r>
            <a:r>
              <a:rPr lang="de-DE" altLang="de-DE" b="0" dirty="0" err="1" smtClean="0"/>
              <a:t>conditions</a:t>
            </a:r>
            <a:r>
              <a:rPr lang="de-DE" altLang="de-DE" b="0" dirty="0" smtClean="0"/>
              <a:t>.</a:t>
            </a:r>
          </a:p>
          <a:p>
            <a:pPr lvl="1" eaLnBrk="1" hangingPunct="1"/>
            <a:endParaRPr lang="de-DE" altLang="de-DE" dirty="0" smtClean="0"/>
          </a:p>
          <a:p>
            <a:pPr lvl="1" eaLnBrk="1" hangingPunct="1"/>
            <a:endParaRPr lang="de-DE" altLang="de-DE" dirty="0" smtClean="0"/>
          </a:p>
        </p:txBody>
      </p:sp>
      <p:sp>
        <p:nvSpPr>
          <p:cNvPr id="7" name="Text Box 19"/>
          <p:cNvSpPr txBox="1">
            <a:spLocks noChangeArrowheads="1"/>
          </p:cNvSpPr>
          <p:nvPr/>
        </p:nvSpPr>
        <p:spPr bwMode="auto">
          <a:xfrm>
            <a:off x="422330" y="4437112"/>
            <a:ext cx="8299339" cy="17389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sz="1800" b="1" dirty="0">
                <a:solidFill>
                  <a:schemeClr val="bg2"/>
                </a:solidFill>
              </a:rPr>
              <a:t>Ergonomics: "</a:t>
            </a:r>
            <a:r>
              <a:rPr lang="en-US" sz="1800" i="1" dirty="0">
                <a:solidFill>
                  <a:schemeClr val="bg2"/>
                </a:solidFill>
              </a:rPr>
              <a:t>Scientific discipline concerned with the understanding of interactions among human and other elements of a system, and the profession that applies theory, principles, data and methods to design in order to optimize</a:t>
            </a:r>
            <a:r>
              <a:rPr lang="en-US" sz="1800" b="1" dirty="0">
                <a:solidFill>
                  <a:schemeClr val="bg2"/>
                </a:solidFill>
              </a:rPr>
              <a:t> </a:t>
            </a:r>
            <a:r>
              <a:rPr lang="en-US" sz="1800" b="1" i="1" dirty="0">
                <a:solidFill>
                  <a:srgbClr val="E14D0E"/>
                </a:solidFill>
              </a:rPr>
              <a:t>human well-being  </a:t>
            </a:r>
            <a:r>
              <a:rPr lang="en-US" sz="1800" i="1" dirty="0">
                <a:solidFill>
                  <a:schemeClr val="bg2"/>
                </a:solidFill>
              </a:rPr>
              <a:t>and</a:t>
            </a:r>
            <a:r>
              <a:rPr lang="en-US" sz="1800" b="1" dirty="0">
                <a:solidFill>
                  <a:schemeClr val="bg2"/>
                </a:solidFill>
              </a:rPr>
              <a:t> </a:t>
            </a:r>
            <a:r>
              <a:rPr lang="en-US" sz="1800" b="1" i="1" dirty="0">
                <a:solidFill>
                  <a:srgbClr val="E14D0E"/>
                </a:solidFill>
              </a:rPr>
              <a:t>overall system performance</a:t>
            </a:r>
            <a:r>
              <a:rPr lang="en-US" sz="1800" b="1" dirty="0">
                <a:solidFill>
                  <a:schemeClr val="bg2"/>
                </a:solidFill>
              </a:rPr>
              <a:t>".</a:t>
            </a:r>
          </a:p>
          <a:p>
            <a:pPr>
              <a:spcBef>
                <a:spcPct val="50000"/>
              </a:spcBef>
            </a:pPr>
            <a:r>
              <a:rPr lang="en-US" sz="1400" dirty="0" smtClean="0">
                <a:solidFill>
                  <a:schemeClr val="bg2"/>
                </a:solidFill>
              </a:rPr>
              <a:t>Original </a:t>
            </a:r>
            <a:r>
              <a:rPr lang="en-US" sz="1400" dirty="0">
                <a:solidFill>
                  <a:schemeClr val="bg2"/>
                </a:solidFill>
              </a:rPr>
              <a:t>definition of "ergonomics" in EN 614-1 </a:t>
            </a:r>
            <a:br>
              <a:rPr lang="en-US" sz="1400" dirty="0">
                <a:solidFill>
                  <a:schemeClr val="bg2"/>
                </a:solidFill>
              </a:rPr>
            </a:br>
            <a:r>
              <a:rPr lang="en-US" sz="1400" dirty="0">
                <a:solidFill>
                  <a:schemeClr val="bg2"/>
                </a:solidFill>
              </a:rPr>
              <a:t>(identical to the definition in EN ISO 6385)</a:t>
            </a:r>
          </a:p>
        </p:txBody>
      </p:sp>
    </p:spTree>
    <p:extLst>
      <p:ext uri="{BB962C8B-B14F-4D97-AF65-F5344CB8AC3E}">
        <p14:creationId xmlns:p14="http://schemas.microsoft.com/office/powerpoint/2010/main" val="42069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3-zone </a:t>
            </a:r>
            <a:r>
              <a:rPr lang="en-US" altLang="de-DE" sz="3200" dirty="0" smtClean="0"/>
              <a:t>rating system</a:t>
            </a:r>
            <a:r>
              <a:rPr lang="en-US" dirty="0" smtClean="0"/>
              <a:t> – </a:t>
            </a:r>
            <a:r>
              <a:rPr lang="en-US" smtClean="0"/>
              <a:t>(cont.)</a:t>
            </a:r>
            <a:endParaRPr lang="en-US" dirty="0"/>
          </a:p>
        </p:txBody>
      </p:sp>
      <p:sp>
        <p:nvSpPr>
          <p:cNvPr id="3" name="Inhaltsplatzhalter 2"/>
          <p:cNvSpPr>
            <a:spLocks noGrp="1"/>
          </p:cNvSpPr>
          <p:nvPr>
            <p:ph idx="1"/>
          </p:nvPr>
        </p:nvSpPr>
        <p:spPr>
          <a:xfrm>
            <a:off x="539750" y="1484313"/>
            <a:ext cx="6471509" cy="4897437"/>
          </a:xfrm>
        </p:spPr>
        <p:txBody>
          <a:bodyPr/>
          <a:lstStyle/>
          <a:p>
            <a:pPr marL="344488" lvl="1" indent="-342900">
              <a:buClr>
                <a:srgbClr val="FAB500"/>
              </a:buClr>
            </a:pPr>
            <a:r>
              <a:rPr lang="en-US" u="sng" dirty="0">
                <a:solidFill>
                  <a:srgbClr val="6F6F6F"/>
                </a:solidFill>
              </a:rPr>
              <a:t>Zone 2 (yellow zone)</a:t>
            </a:r>
          </a:p>
          <a:p>
            <a:pPr marL="344488" lvl="1" indent="-342900">
              <a:buClr>
                <a:srgbClr val="FAB500"/>
              </a:buClr>
              <a:buFont typeface="Wingdings" panose="05000000000000000000" pitchFamily="2" charset="2"/>
              <a:buChar char="§"/>
            </a:pPr>
            <a:r>
              <a:rPr lang="en-US" dirty="0">
                <a:ea typeface="+mn-ea"/>
                <a:cs typeface="+mn-cs"/>
              </a:rPr>
              <a:t>Ergonomic principles fulfilled for tasks of:</a:t>
            </a:r>
          </a:p>
          <a:p>
            <a:pPr marL="877888" lvl="3" indent="-342900">
              <a:buClr>
                <a:schemeClr val="bg2"/>
              </a:buClr>
            </a:pPr>
            <a:r>
              <a:rPr lang="en-US" dirty="0"/>
              <a:t>Temporary use</a:t>
            </a:r>
          </a:p>
          <a:p>
            <a:pPr marL="877888" lvl="3" indent="-342900">
              <a:buClr>
                <a:schemeClr val="bg2"/>
              </a:buClr>
            </a:pPr>
            <a:r>
              <a:rPr lang="en-US" dirty="0"/>
              <a:t>Short duration</a:t>
            </a:r>
          </a:p>
          <a:p>
            <a:pPr marL="344488" lvl="1" indent="-342900">
              <a:buClr>
                <a:srgbClr val="FAB500"/>
              </a:buClr>
            </a:pPr>
            <a:endParaRPr lang="en-US" u="sng" dirty="0">
              <a:solidFill>
                <a:srgbClr val="6F6F6F"/>
              </a:solidFill>
            </a:endParaRPr>
          </a:p>
          <a:p>
            <a:pPr marL="344488" lvl="1" indent="-342900">
              <a:buClr>
                <a:srgbClr val="FAB500"/>
              </a:buClr>
            </a:pPr>
            <a:r>
              <a:rPr lang="en-US" u="sng" dirty="0">
                <a:solidFill>
                  <a:srgbClr val="6F6F6F"/>
                </a:solidFill>
              </a:rPr>
              <a:t>Zone 3 (red zone)</a:t>
            </a:r>
          </a:p>
          <a:p>
            <a:pPr marL="344488" lvl="1" indent="-342900">
              <a:buClr>
                <a:srgbClr val="FAB500"/>
              </a:buClr>
              <a:buFont typeface="Wingdings" panose="05000000000000000000" pitchFamily="2" charset="2"/>
              <a:buChar char="§"/>
            </a:pPr>
            <a:r>
              <a:rPr lang="en-US" dirty="0">
                <a:ea typeface="+mn-ea"/>
                <a:cs typeface="+mn-cs"/>
              </a:rPr>
              <a:t>Ergonomic principles not fulfilled</a:t>
            </a:r>
          </a:p>
          <a:p>
            <a:pPr marL="344488" lvl="1" indent="-342900">
              <a:buClr>
                <a:srgbClr val="FAB500"/>
              </a:buClr>
              <a:buFont typeface="Wingdings" panose="05000000000000000000" pitchFamily="2" charset="2"/>
              <a:buChar char="§"/>
            </a:pPr>
            <a:r>
              <a:rPr lang="en-US" dirty="0">
                <a:ea typeface="+mn-ea"/>
                <a:cs typeface="+mn-cs"/>
              </a:rPr>
              <a:t>Existing Conditions can lead to unsafe </a:t>
            </a:r>
            <a:r>
              <a:rPr lang="en-US" dirty="0" smtClean="0">
                <a:ea typeface="+mn-ea"/>
                <a:cs typeface="+mn-cs"/>
              </a:rPr>
              <a:t>operation</a:t>
            </a:r>
            <a:endParaRPr lang="en-US" dirty="0">
              <a:ea typeface="+mn-ea"/>
              <a:cs typeface="+mn-cs"/>
            </a:endParaRP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20</a:t>
            </a:fld>
            <a:endParaRPr lang="de-DE" altLang="de-DE" dirty="0"/>
          </a:p>
        </p:txBody>
      </p:sp>
      <p:pic>
        <p:nvPicPr>
          <p:cNvPr id="10" name="Grafik 9"/>
          <p:cNvPicPr>
            <a:picLocks noChangeAspect="1"/>
          </p:cNvPicPr>
          <p:nvPr/>
        </p:nvPicPr>
        <p:blipFill rotWithShape="1">
          <a:blip r:embed="rId2" cstate="print">
            <a:extLst>
              <a:ext uri="{28A0092B-C50C-407E-A947-70E740481C1C}">
                <a14:useLocalDpi xmlns:a14="http://schemas.microsoft.com/office/drawing/2010/main" val="0"/>
              </a:ext>
            </a:extLst>
          </a:blip>
          <a:srcRect l="58662" t="3084" r="19288" b="6358"/>
          <a:stretch/>
        </p:blipFill>
        <p:spPr>
          <a:xfrm>
            <a:off x="7380312" y="1407542"/>
            <a:ext cx="1433219" cy="4248472"/>
          </a:xfrm>
          <a:prstGeom prst="rect">
            <a:avLst/>
          </a:prstGeom>
        </p:spPr>
      </p:pic>
      <p:pic>
        <p:nvPicPr>
          <p:cNvPr id="7" name="Grafik 6"/>
          <p:cNvPicPr>
            <a:picLocks noChangeAspect="1"/>
          </p:cNvPicPr>
          <p:nvPr/>
        </p:nvPicPr>
        <p:blipFill>
          <a:blip r:embed="rId3"/>
          <a:stretch>
            <a:fillRect/>
          </a:stretch>
        </p:blipFill>
        <p:spPr>
          <a:xfrm>
            <a:off x="7496413" y="5728530"/>
            <a:ext cx="1201016" cy="231668"/>
          </a:xfrm>
          <a:prstGeom prst="rect">
            <a:avLst/>
          </a:prstGeom>
        </p:spPr>
      </p:pic>
    </p:spTree>
    <p:extLst>
      <p:ext uri="{BB962C8B-B14F-4D97-AF65-F5344CB8AC3E}">
        <p14:creationId xmlns:p14="http://schemas.microsoft.com/office/powerpoint/2010/main" val="3574266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err="1"/>
              <a:t>Use</a:t>
            </a:r>
            <a:r>
              <a:rPr lang="de-DE" altLang="de-DE" sz="3200" dirty="0"/>
              <a:t> </a:t>
            </a:r>
            <a:r>
              <a:rPr lang="de-DE" altLang="de-DE" sz="3200" dirty="0" err="1"/>
              <a:t>of</a:t>
            </a:r>
            <a:r>
              <a:rPr lang="de-DE" altLang="de-DE" sz="3200" dirty="0"/>
              <a:t> </a:t>
            </a:r>
            <a:r>
              <a:rPr lang="de-DE" altLang="de-DE" sz="3200" dirty="0" err="1"/>
              <a:t>ergonomic</a:t>
            </a:r>
            <a:r>
              <a:rPr lang="de-DE" altLang="de-DE" sz="3200" dirty="0"/>
              <a:t> design</a:t>
            </a:r>
            <a:endParaRPr lang="de-DE" dirty="0"/>
          </a:p>
        </p:txBody>
      </p:sp>
      <p:sp>
        <p:nvSpPr>
          <p:cNvPr id="3" name="Inhaltsplatzhalter 2"/>
          <p:cNvSpPr>
            <a:spLocks noGrp="1"/>
          </p:cNvSpPr>
          <p:nvPr>
            <p:ph idx="1"/>
          </p:nvPr>
        </p:nvSpPr>
        <p:spPr>
          <a:xfrm>
            <a:off x="511504" y="1739032"/>
            <a:ext cx="8064500" cy="4897437"/>
          </a:xfrm>
        </p:spPr>
        <p:txBody>
          <a:bodyPr/>
          <a:lstStyle/>
          <a:p>
            <a:r>
              <a:rPr lang="en-US" dirty="0"/>
              <a:t>Selection of examples for the use of ergonomic </a:t>
            </a:r>
            <a:r>
              <a:rPr lang="en-US" dirty="0" smtClean="0"/>
              <a:t>design</a:t>
            </a:r>
          </a:p>
          <a:p>
            <a:endParaRPr lang="en-US" dirty="0"/>
          </a:p>
          <a:p>
            <a:pPr marL="342900" indent="-342900">
              <a:spcAft>
                <a:spcPct val="20000"/>
              </a:spcAft>
              <a:buClr>
                <a:schemeClr val="accent2"/>
              </a:buClr>
              <a:buFont typeface="Wingdings" panose="05000000000000000000" pitchFamily="2" charset="2"/>
              <a:buChar char="§"/>
            </a:pPr>
            <a:r>
              <a:rPr lang="en-US" b="0" dirty="0"/>
              <a:t>Example 1: palletization of containers</a:t>
            </a:r>
          </a:p>
          <a:p>
            <a:pPr marL="342900" indent="-342900">
              <a:spcAft>
                <a:spcPct val="20000"/>
              </a:spcAft>
              <a:buClr>
                <a:schemeClr val="accent2"/>
              </a:buClr>
              <a:buFont typeface="Wingdings" panose="05000000000000000000" pitchFamily="2" charset="2"/>
              <a:buChar char="§"/>
            </a:pPr>
            <a:r>
              <a:rPr lang="en-US" b="0" dirty="0"/>
              <a:t>Example 2: assembly of emergency lights </a:t>
            </a:r>
          </a:p>
          <a:p>
            <a:pPr marL="342900" indent="-342900">
              <a:spcAft>
                <a:spcPct val="20000"/>
              </a:spcAft>
              <a:buClr>
                <a:schemeClr val="accent2"/>
              </a:buClr>
              <a:buFont typeface="Wingdings" panose="05000000000000000000" pitchFamily="2" charset="2"/>
              <a:buChar char="§"/>
            </a:pPr>
            <a:r>
              <a:rPr lang="en-US" b="0" dirty="0"/>
              <a:t>Example 3: "iceberg" – the costs of inadequate ergonomics </a:t>
            </a:r>
          </a:p>
          <a:p>
            <a:pPr marL="342900" indent="-342900">
              <a:spcAft>
                <a:spcPct val="20000"/>
              </a:spcAft>
              <a:buClr>
                <a:schemeClr val="accent2"/>
              </a:buClr>
              <a:buFont typeface="Wingdings" panose="05000000000000000000" pitchFamily="2" charset="2"/>
              <a:buChar char="§"/>
            </a:pPr>
            <a:r>
              <a:rPr lang="en-US" b="0" dirty="0"/>
              <a:t>Example 4: ergonomic workplace design (sewing workplaces) </a:t>
            </a:r>
          </a:p>
          <a:p>
            <a:pPr marL="342900" indent="-342900">
              <a:spcAft>
                <a:spcPct val="20000"/>
              </a:spcAft>
              <a:buClr>
                <a:schemeClr val="accent2"/>
              </a:buClr>
              <a:buFont typeface="Wingdings" panose="05000000000000000000" pitchFamily="2" charset="2"/>
              <a:buChar char="§"/>
            </a:pPr>
            <a:r>
              <a:rPr lang="en-US" b="0" dirty="0"/>
              <a:t>Example 5: ergonomic machine design – complex example </a:t>
            </a:r>
          </a:p>
          <a:p>
            <a:pPr marL="342900" indent="-342900">
              <a:spcAft>
                <a:spcPct val="20000"/>
              </a:spcAft>
              <a:buClr>
                <a:schemeClr val="accent2"/>
              </a:buClr>
              <a:buFont typeface="Wingdings" panose="05000000000000000000" pitchFamily="2" charset="2"/>
              <a:buChar char="§"/>
            </a:pPr>
            <a:endParaRPr lang="en-US" b="0" dirty="0"/>
          </a:p>
          <a:p>
            <a:endParaRPr lang="de-DE" b="0"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21</a:t>
            </a:fld>
            <a:endParaRPr lang="de-DE" altLang="de-DE" dirty="0"/>
          </a:p>
        </p:txBody>
      </p:sp>
    </p:spTree>
    <p:extLst>
      <p:ext uri="{BB962C8B-B14F-4D97-AF65-F5344CB8AC3E}">
        <p14:creationId xmlns:p14="http://schemas.microsoft.com/office/powerpoint/2010/main" val="66344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sz="3200" dirty="0" err="1" smtClean="0"/>
              <a:t>Example</a:t>
            </a:r>
            <a:r>
              <a:rPr lang="de-DE" altLang="de-DE" sz="3200" dirty="0" smtClean="0"/>
              <a:t> 1: </a:t>
            </a:r>
            <a:r>
              <a:rPr lang="de-DE" altLang="de-DE" sz="3200" dirty="0" err="1" smtClean="0"/>
              <a:t>palletization</a:t>
            </a:r>
            <a:r>
              <a:rPr lang="de-DE" altLang="de-DE" sz="3200" dirty="0" smtClean="0"/>
              <a:t> </a:t>
            </a:r>
            <a:r>
              <a:rPr lang="de-DE" altLang="de-DE" sz="3200" dirty="0" err="1" smtClean="0"/>
              <a:t>of</a:t>
            </a:r>
            <a:r>
              <a:rPr lang="de-DE" altLang="de-DE" sz="3200" dirty="0" smtClean="0"/>
              <a:t> </a:t>
            </a:r>
            <a:r>
              <a:rPr lang="de-DE" altLang="de-DE" sz="3200" dirty="0" err="1" smtClean="0"/>
              <a:t>containers</a:t>
            </a:r>
            <a:endParaRPr lang="de-DE" altLang="de-DE" sz="3200"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22</a:t>
            </a:fld>
            <a:endParaRPr lang="de-DE" altLang="de-DE" dirty="0"/>
          </a:p>
        </p:txBody>
      </p:sp>
      <p:sp>
        <p:nvSpPr>
          <p:cNvPr id="12" name="Textfeld 11"/>
          <p:cNvSpPr txBox="1"/>
          <p:nvPr/>
        </p:nvSpPr>
        <p:spPr>
          <a:xfrm>
            <a:off x="323528" y="2948367"/>
            <a:ext cx="933812" cy="400110"/>
          </a:xfrm>
          <a:prstGeom prst="rect">
            <a:avLst/>
          </a:prstGeom>
          <a:noFill/>
        </p:spPr>
        <p:txBody>
          <a:bodyPr wrap="square" rtlCol="0">
            <a:spAutoFit/>
          </a:bodyPr>
          <a:lstStyle/>
          <a:p>
            <a:r>
              <a:rPr lang="de-DE" dirty="0" err="1"/>
              <a:t>Before</a:t>
            </a:r>
            <a:endParaRPr lang="de-DE" dirty="0"/>
          </a:p>
        </p:txBody>
      </p:sp>
      <p:sp>
        <p:nvSpPr>
          <p:cNvPr id="13" name="Textfeld 12"/>
          <p:cNvSpPr txBox="1"/>
          <p:nvPr/>
        </p:nvSpPr>
        <p:spPr>
          <a:xfrm>
            <a:off x="7956376" y="2948367"/>
            <a:ext cx="809915" cy="400110"/>
          </a:xfrm>
          <a:prstGeom prst="rect">
            <a:avLst/>
          </a:prstGeom>
          <a:noFill/>
        </p:spPr>
        <p:txBody>
          <a:bodyPr wrap="square" rtlCol="0">
            <a:spAutoFit/>
          </a:bodyPr>
          <a:lstStyle/>
          <a:p>
            <a:r>
              <a:rPr lang="de-DE" dirty="0"/>
              <a:t>After</a:t>
            </a:r>
            <a:endParaRPr lang="de-DE" dirty="0" smtClean="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40" y="1517415"/>
            <a:ext cx="6699036" cy="3783794"/>
          </a:xfrm>
          <a:prstGeom prst="rect">
            <a:avLst/>
          </a:prstGeom>
        </p:spPr>
      </p:pic>
      <p:sp>
        <p:nvSpPr>
          <p:cNvPr id="14" name="Textfeld 13"/>
          <p:cNvSpPr txBox="1"/>
          <p:nvPr/>
        </p:nvSpPr>
        <p:spPr>
          <a:xfrm>
            <a:off x="7563544" y="5719396"/>
            <a:ext cx="1202747" cy="215444"/>
          </a:xfrm>
          <a:prstGeom prst="rect">
            <a:avLst/>
          </a:prstGeom>
          <a:noFill/>
        </p:spPr>
        <p:txBody>
          <a:bodyPr wrap="square" rtlCol="0">
            <a:spAutoFit/>
          </a:bodyPr>
          <a:lstStyle/>
          <a:p>
            <a:r>
              <a:rPr lang="de-DE" sz="800" dirty="0" smtClean="0"/>
              <a:t>© Michael Hüter</a:t>
            </a:r>
            <a:endParaRPr lang="de-DE" sz="800" dirty="0"/>
          </a:p>
        </p:txBody>
      </p:sp>
    </p:spTree>
    <p:extLst>
      <p:ext uri="{BB962C8B-B14F-4D97-AF65-F5344CB8AC3E}">
        <p14:creationId xmlns:p14="http://schemas.microsoft.com/office/powerpoint/2010/main" val="2880207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sz="3200" dirty="0" err="1"/>
              <a:t>Example</a:t>
            </a:r>
            <a:r>
              <a:rPr lang="de-DE" altLang="de-DE" sz="3200" dirty="0"/>
              <a:t> 1: </a:t>
            </a:r>
            <a:r>
              <a:rPr lang="de-DE" altLang="de-DE" sz="3200" dirty="0" err="1"/>
              <a:t>palletization</a:t>
            </a:r>
            <a:r>
              <a:rPr lang="de-DE" altLang="de-DE" sz="3200" dirty="0"/>
              <a:t> </a:t>
            </a:r>
            <a:r>
              <a:rPr lang="de-DE" altLang="de-DE" sz="3200" dirty="0" err="1"/>
              <a:t>of</a:t>
            </a:r>
            <a:r>
              <a:rPr lang="de-DE" altLang="de-DE" sz="3200" dirty="0"/>
              <a:t> </a:t>
            </a:r>
            <a:r>
              <a:rPr lang="de-DE" altLang="de-DE" sz="3200" dirty="0" err="1"/>
              <a:t>containers</a:t>
            </a:r>
            <a:endParaRPr lang="de-DE" altLang="de-DE" sz="320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835094457"/>
              </p:ext>
            </p:extLst>
          </p:nvPr>
        </p:nvGraphicFramePr>
        <p:xfrm>
          <a:off x="517525" y="2206132"/>
          <a:ext cx="8064500" cy="2057400"/>
        </p:xfrm>
        <a:graphic>
          <a:graphicData uri="http://schemas.openxmlformats.org/drawingml/2006/table">
            <a:tbl>
              <a:tblPr firstRow="1" bandRow="1">
                <a:tableStyleId>{BDBED569-4797-4DF1-A0F4-6AAB3CD982D8}</a:tableStyleId>
              </a:tblPr>
              <a:tblGrid>
                <a:gridCol w="2016125">
                  <a:extLst>
                    <a:ext uri="{9D8B030D-6E8A-4147-A177-3AD203B41FA5}">
                      <a16:colId xmlns:a16="http://schemas.microsoft.com/office/drawing/2014/main" val="2337578826"/>
                    </a:ext>
                  </a:extLst>
                </a:gridCol>
                <a:gridCol w="2016125">
                  <a:extLst>
                    <a:ext uri="{9D8B030D-6E8A-4147-A177-3AD203B41FA5}">
                      <a16:colId xmlns:a16="http://schemas.microsoft.com/office/drawing/2014/main" val="3134281089"/>
                    </a:ext>
                  </a:extLst>
                </a:gridCol>
                <a:gridCol w="2016125">
                  <a:extLst>
                    <a:ext uri="{9D8B030D-6E8A-4147-A177-3AD203B41FA5}">
                      <a16:colId xmlns:a16="http://schemas.microsoft.com/office/drawing/2014/main" val="658478633"/>
                    </a:ext>
                  </a:extLst>
                </a:gridCol>
                <a:gridCol w="2016125">
                  <a:extLst>
                    <a:ext uri="{9D8B030D-6E8A-4147-A177-3AD203B41FA5}">
                      <a16:colId xmlns:a16="http://schemas.microsoft.com/office/drawing/2014/main" val="4002840551"/>
                    </a:ext>
                  </a:extLst>
                </a:gridCol>
              </a:tblGrid>
              <a:tr h="286764">
                <a:tc>
                  <a:txBody>
                    <a:bodyPr/>
                    <a:lstStyle/>
                    <a:p>
                      <a:endParaRPr lang="de-DE" dirty="0">
                        <a:solidFill>
                          <a:schemeClr val="bg2"/>
                        </a:solidFill>
                      </a:endParaRPr>
                    </a:p>
                  </a:txBody>
                  <a:tcPr/>
                </a:tc>
                <a:tc>
                  <a:txBody>
                    <a:bodyPr/>
                    <a:lstStyle/>
                    <a:p>
                      <a:pPr marL="0" algn="ctr" defTabSz="914400" rtl="0" eaLnBrk="1" latinLnBrk="0" hangingPunct="1">
                        <a:lnSpc>
                          <a:spcPct val="150000"/>
                        </a:lnSpc>
                      </a:pPr>
                      <a:r>
                        <a:rPr lang="de-DE" sz="1800" b="1" kern="1200" dirty="0" err="1" smtClean="0">
                          <a:solidFill>
                            <a:schemeClr val="bg2"/>
                          </a:solidFill>
                          <a:latin typeface="+mn-lt"/>
                          <a:ea typeface="+mn-ea"/>
                          <a:cs typeface="+mn-cs"/>
                        </a:rPr>
                        <a:t>Before</a:t>
                      </a:r>
                      <a:endParaRPr lang="de-DE" sz="1800" b="1" kern="1200" dirty="0">
                        <a:solidFill>
                          <a:schemeClr val="bg2"/>
                        </a:solidFill>
                        <a:latin typeface="+mn-lt"/>
                        <a:ea typeface="+mn-ea"/>
                        <a:cs typeface="+mn-cs"/>
                      </a:endParaRPr>
                    </a:p>
                  </a:txBody>
                  <a:tcPr anchor="ctr"/>
                </a:tc>
                <a:tc>
                  <a:txBody>
                    <a:bodyPr/>
                    <a:lstStyle/>
                    <a:p>
                      <a:pPr algn="ctr">
                        <a:lnSpc>
                          <a:spcPct val="150000"/>
                        </a:lnSpc>
                      </a:pPr>
                      <a:r>
                        <a:rPr lang="de-DE" dirty="0" smtClean="0">
                          <a:solidFill>
                            <a:schemeClr val="bg2"/>
                          </a:solidFill>
                        </a:rPr>
                        <a:t>After</a:t>
                      </a:r>
                      <a:endParaRPr lang="de-DE" dirty="0">
                        <a:solidFill>
                          <a:schemeClr val="bg2"/>
                        </a:solidFill>
                      </a:endParaRPr>
                    </a:p>
                  </a:txBody>
                  <a:tcPr anchor="ctr"/>
                </a:tc>
                <a:tc>
                  <a:txBody>
                    <a:bodyPr/>
                    <a:lstStyle/>
                    <a:p>
                      <a:pPr algn="ctr">
                        <a:lnSpc>
                          <a:spcPct val="150000"/>
                        </a:lnSpc>
                      </a:pPr>
                      <a:r>
                        <a:rPr lang="de-DE" b="1" dirty="0" err="1" smtClean="0">
                          <a:solidFill>
                            <a:schemeClr val="tx2"/>
                          </a:solidFill>
                        </a:rPr>
                        <a:t>Savings</a:t>
                      </a:r>
                      <a:endParaRPr lang="de-DE" b="1" dirty="0">
                        <a:solidFill>
                          <a:schemeClr val="tx2"/>
                        </a:solidFill>
                      </a:endParaRPr>
                    </a:p>
                  </a:txBody>
                  <a:tcPr anchor="ctr"/>
                </a:tc>
                <a:extLst>
                  <a:ext uri="{0D108BD9-81ED-4DB2-BD59-A6C34878D82A}">
                    <a16:rowId xmlns:a16="http://schemas.microsoft.com/office/drawing/2014/main" val="3375615904"/>
                  </a:ext>
                </a:extLst>
              </a:tr>
              <a:tr h="370840">
                <a:tc>
                  <a:txBody>
                    <a:bodyPr/>
                    <a:lstStyle/>
                    <a:p>
                      <a:r>
                        <a:rPr lang="en-US" dirty="0" smtClean="0">
                          <a:solidFill>
                            <a:schemeClr val="bg2"/>
                          </a:solidFill>
                        </a:rPr>
                        <a:t>Time required for 100 containers, in hours</a:t>
                      </a:r>
                    </a:p>
                  </a:txBody>
                  <a:tcPr/>
                </a:tc>
                <a:tc>
                  <a:txBody>
                    <a:bodyPr/>
                    <a:lstStyle/>
                    <a:p>
                      <a:pPr algn="ctr"/>
                      <a:r>
                        <a:rPr lang="de-DE" dirty="0" smtClean="0">
                          <a:solidFill>
                            <a:schemeClr val="bg2"/>
                          </a:solidFill>
                        </a:rPr>
                        <a:t>1.93 </a:t>
                      </a:r>
                      <a:r>
                        <a:rPr lang="de-DE" dirty="0" err="1" smtClean="0">
                          <a:solidFill>
                            <a:schemeClr val="bg2"/>
                          </a:solidFill>
                        </a:rPr>
                        <a:t>hours</a:t>
                      </a:r>
                      <a:endParaRPr lang="de-DE" dirty="0">
                        <a:solidFill>
                          <a:schemeClr val="bg2"/>
                        </a:solidFill>
                      </a:endParaRPr>
                    </a:p>
                  </a:txBody>
                  <a:tcPr anchor="ctr"/>
                </a:tc>
                <a:tc>
                  <a:txBody>
                    <a:bodyPr/>
                    <a:lstStyle/>
                    <a:p>
                      <a:pPr algn="ctr"/>
                      <a:r>
                        <a:rPr lang="de-DE" dirty="0" smtClean="0">
                          <a:solidFill>
                            <a:schemeClr val="bg2"/>
                          </a:solidFill>
                        </a:rPr>
                        <a:t>0.88 </a:t>
                      </a:r>
                      <a:r>
                        <a:rPr lang="de-DE" dirty="0" err="1" smtClean="0">
                          <a:solidFill>
                            <a:schemeClr val="bg2"/>
                          </a:solidFill>
                        </a:rPr>
                        <a:t>hours</a:t>
                      </a:r>
                      <a:endParaRPr lang="de-DE" dirty="0">
                        <a:solidFill>
                          <a:schemeClr val="bg2"/>
                        </a:solidFill>
                      </a:endParaRPr>
                    </a:p>
                  </a:txBody>
                  <a:tcPr anchor="ctr"/>
                </a:tc>
                <a:tc>
                  <a:txBody>
                    <a:bodyPr/>
                    <a:lstStyle/>
                    <a:p>
                      <a:pPr algn="ctr"/>
                      <a:r>
                        <a:rPr lang="de-DE" b="1" dirty="0" smtClean="0">
                          <a:solidFill>
                            <a:schemeClr val="tx2"/>
                          </a:solidFill>
                        </a:rPr>
                        <a:t>1.05 </a:t>
                      </a:r>
                      <a:r>
                        <a:rPr lang="de-DE" b="1" dirty="0" err="1" smtClean="0">
                          <a:solidFill>
                            <a:schemeClr val="tx2"/>
                          </a:solidFill>
                        </a:rPr>
                        <a:t>hours</a:t>
                      </a:r>
                      <a:endParaRPr lang="de-DE" b="1" dirty="0">
                        <a:solidFill>
                          <a:schemeClr val="tx2"/>
                        </a:solidFill>
                      </a:endParaRPr>
                    </a:p>
                  </a:txBody>
                  <a:tcPr anchor="ctr"/>
                </a:tc>
                <a:extLst>
                  <a:ext uri="{0D108BD9-81ED-4DB2-BD59-A6C34878D82A}">
                    <a16:rowId xmlns:a16="http://schemas.microsoft.com/office/drawing/2014/main" val="2578159083"/>
                  </a:ext>
                </a:extLst>
              </a:tr>
              <a:tr h="370840">
                <a:tc>
                  <a:txBody>
                    <a:bodyPr/>
                    <a:lstStyle/>
                    <a:p>
                      <a:r>
                        <a:rPr lang="en-US" dirty="0" smtClean="0">
                          <a:solidFill>
                            <a:schemeClr val="bg2"/>
                          </a:solidFill>
                        </a:rPr>
                        <a:t>Costs for 100 containers, in €</a:t>
                      </a:r>
                    </a:p>
                  </a:txBody>
                  <a:tcPr/>
                </a:tc>
                <a:tc>
                  <a:txBody>
                    <a:bodyPr/>
                    <a:lstStyle/>
                    <a:p>
                      <a:pPr algn="ctr"/>
                      <a:r>
                        <a:rPr lang="de-DE" dirty="0" smtClean="0">
                          <a:solidFill>
                            <a:schemeClr val="bg2"/>
                          </a:solidFill>
                        </a:rPr>
                        <a:t>€20 </a:t>
                      </a:r>
                      <a:endParaRPr lang="de-DE" dirty="0">
                        <a:solidFill>
                          <a:schemeClr val="bg2"/>
                        </a:solidFill>
                      </a:endParaRPr>
                    </a:p>
                  </a:txBody>
                  <a:tcPr anchor="ctr"/>
                </a:tc>
                <a:tc>
                  <a:txBody>
                    <a:bodyPr/>
                    <a:lstStyle/>
                    <a:p>
                      <a:pPr algn="ctr"/>
                      <a:r>
                        <a:rPr lang="de-DE" smtClean="0">
                          <a:solidFill>
                            <a:schemeClr val="bg2"/>
                          </a:solidFill>
                        </a:rPr>
                        <a:t>€9 </a:t>
                      </a:r>
                      <a:endParaRPr lang="de-DE" dirty="0">
                        <a:solidFill>
                          <a:schemeClr val="bg2"/>
                        </a:solidFill>
                      </a:endParaRPr>
                    </a:p>
                  </a:txBody>
                  <a:tcPr anchor="ctr"/>
                </a:tc>
                <a:tc>
                  <a:txBody>
                    <a:bodyPr/>
                    <a:lstStyle/>
                    <a:p>
                      <a:pPr algn="ctr"/>
                      <a:r>
                        <a:rPr lang="de-DE" b="1" dirty="0" smtClean="0">
                          <a:solidFill>
                            <a:schemeClr val="tx2"/>
                          </a:solidFill>
                        </a:rPr>
                        <a:t>€11</a:t>
                      </a:r>
                      <a:endParaRPr lang="de-DE" b="1" dirty="0">
                        <a:solidFill>
                          <a:schemeClr val="tx2"/>
                        </a:solidFill>
                      </a:endParaRPr>
                    </a:p>
                  </a:txBody>
                  <a:tcPr anchor="ctr"/>
                </a:tc>
                <a:extLst>
                  <a:ext uri="{0D108BD9-81ED-4DB2-BD59-A6C34878D82A}">
                    <a16:rowId xmlns:a16="http://schemas.microsoft.com/office/drawing/2014/main" val="4022565178"/>
                  </a:ext>
                </a:extLst>
              </a:tr>
            </a:tbl>
          </a:graphicData>
        </a:graphic>
      </p:graphicFrame>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23</a:t>
            </a:fld>
            <a:endParaRPr lang="de-DE" altLang="de-DE" dirty="0"/>
          </a:p>
        </p:txBody>
      </p:sp>
      <p:sp>
        <p:nvSpPr>
          <p:cNvPr id="8" name="Textfeld 7"/>
          <p:cNvSpPr txBox="1"/>
          <p:nvPr/>
        </p:nvSpPr>
        <p:spPr>
          <a:xfrm>
            <a:off x="571246" y="4653136"/>
            <a:ext cx="6696744" cy="769441"/>
          </a:xfrm>
          <a:prstGeom prst="rect">
            <a:avLst/>
          </a:prstGeom>
          <a:noFill/>
        </p:spPr>
        <p:txBody>
          <a:bodyPr wrap="square" rtlCol="0">
            <a:spAutoFit/>
          </a:bodyPr>
          <a:lstStyle/>
          <a:p>
            <a:r>
              <a:rPr lang="en-US" dirty="0"/>
              <a:t>Cost of lifting platform: €15,000</a:t>
            </a:r>
          </a:p>
          <a:p>
            <a:r>
              <a:rPr lang="en-US" dirty="0">
                <a:sym typeface="Wingdings" panose="05000000000000000000" pitchFamily="2" charset="2"/>
              </a:rPr>
              <a:t>Lifting platform has paid for itself after one year</a:t>
            </a:r>
          </a:p>
        </p:txBody>
      </p:sp>
    </p:spTree>
    <p:extLst>
      <p:ext uri="{BB962C8B-B14F-4D97-AF65-F5344CB8AC3E}">
        <p14:creationId xmlns:p14="http://schemas.microsoft.com/office/powerpoint/2010/main" val="3043629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525" y="689554"/>
            <a:ext cx="8064500" cy="496888"/>
          </a:xfrm>
        </p:spPr>
        <p:txBody>
          <a:bodyPr/>
          <a:lstStyle/>
          <a:p>
            <a:r>
              <a:rPr lang="en-US" dirty="0" smtClean="0"/>
              <a:t>Example 2: </a:t>
            </a:r>
            <a:r>
              <a:rPr lang="en-US" dirty="0"/>
              <a:t>assembly of emergency lights</a:t>
            </a:r>
          </a:p>
        </p:txBody>
      </p:sp>
      <p:sp>
        <p:nvSpPr>
          <p:cNvPr id="3" name="Inhaltsplatzhalter 2"/>
          <p:cNvSpPr>
            <a:spLocks noGrp="1"/>
          </p:cNvSpPr>
          <p:nvPr>
            <p:ph idx="1"/>
          </p:nvPr>
        </p:nvSpPr>
        <p:spPr>
          <a:xfrm>
            <a:off x="517525" y="1281995"/>
            <a:ext cx="8064500" cy="4897437"/>
          </a:xfrm>
        </p:spPr>
        <p:txBody>
          <a:bodyPr/>
          <a:lstStyle/>
          <a:p>
            <a:r>
              <a:rPr lang="de-DE" sz="2000" dirty="0" err="1" smtClean="0"/>
              <a:t>Before</a:t>
            </a:r>
            <a:r>
              <a:rPr lang="de-DE" sz="2000" dirty="0" smtClean="0"/>
              <a:t>:</a:t>
            </a:r>
          </a:p>
          <a:p>
            <a:r>
              <a:rPr lang="en-US" sz="2000" b="0" dirty="0"/>
              <a:t>The emergency lights are assembled on long benches in batches of 60. On one side of the bench, two persons assemble the lights part by part on the baseplate, which is laid out </a:t>
            </a:r>
            <a:r>
              <a:rPr lang="en-US" sz="2000" b="0" dirty="0" smtClean="0"/>
              <a:t>beforehand.</a:t>
            </a:r>
          </a:p>
          <a:p>
            <a:pPr>
              <a:lnSpc>
                <a:spcPct val="150000"/>
              </a:lnSpc>
            </a:pPr>
            <a:r>
              <a:rPr lang="de-DE" sz="2000" dirty="0" smtClean="0"/>
              <a:t>Problems:</a:t>
            </a:r>
          </a:p>
          <a:p>
            <a:pPr marL="608013" lvl="2" indent="-342900">
              <a:buFont typeface="Arial" panose="020B0604020202020204" pitchFamily="34" charset="0"/>
              <a:buChar char="•"/>
            </a:pPr>
            <a:r>
              <a:rPr lang="en-US" sz="2000" dirty="0" smtClean="0"/>
              <a:t>Assembly </a:t>
            </a:r>
            <a:r>
              <a:rPr lang="en-US" sz="2000" dirty="0"/>
              <a:t>required too much time</a:t>
            </a:r>
          </a:p>
          <a:p>
            <a:pPr marL="608013" lvl="2" indent="-342900">
              <a:buFont typeface="Arial" panose="020B0604020202020204" pitchFamily="34" charset="0"/>
              <a:buChar char="•"/>
            </a:pPr>
            <a:r>
              <a:rPr lang="en-US" sz="2000" dirty="0" err="1" smtClean="0"/>
              <a:t>Unfavourable</a:t>
            </a:r>
            <a:r>
              <a:rPr lang="en-US" sz="2000" dirty="0" smtClean="0"/>
              <a:t> </a:t>
            </a:r>
            <a:r>
              <a:rPr lang="en-US" sz="2000" dirty="0"/>
              <a:t>postures during the lifting of parts bins</a:t>
            </a:r>
          </a:p>
          <a:p>
            <a:pPr marL="608013" lvl="2" indent="-342900">
              <a:buFont typeface="Arial" panose="020B0604020202020204" pitchFamily="34" charset="0"/>
              <a:buChar char="•"/>
            </a:pPr>
            <a:r>
              <a:rPr lang="en-US" sz="2000" dirty="0" smtClean="0"/>
              <a:t>Twisting </a:t>
            </a:r>
            <a:r>
              <a:rPr lang="en-US" sz="2000" dirty="0"/>
              <a:t>of the body during assembly, owing to location of the product on the </a:t>
            </a:r>
          </a:p>
          <a:p>
            <a:pPr marL="608013" lvl="2" indent="-342900">
              <a:buFont typeface="Arial" panose="020B0604020202020204" pitchFamily="34" charset="0"/>
              <a:buChar char="•"/>
            </a:pPr>
            <a:r>
              <a:rPr lang="en-US" sz="2000" dirty="0" smtClean="0"/>
              <a:t>bench</a:t>
            </a:r>
            <a:endParaRPr lang="en-US" sz="2000" dirty="0"/>
          </a:p>
          <a:p>
            <a:pPr marL="608013" lvl="2" indent="-342900">
              <a:buFont typeface="Arial" panose="020B0604020202020204" pitchFamily="34" charset="0"/>
              <a:buChar char="•"/>
            </a:pPr>
            <a:r>
              <a:rPr lang="en-US" sz="2000" dirty="0" smtClean="0"/>
              <a:t>Fixed </a:t>
            </a:r>
            <a:r>
              <a:rPr lang="en-US" sz="2000" dirty="0"/>
              <a:t>bench height</a:t>
            </a:r>
          </a:p>
          <a:p>
            <a:pPr marL="608013" lvl="2" indent="-342900">
              <a:buFont typeface="Arial" panose="020B0604020202020204" pitchFamily="34" charset="0"/>
              <a:buChar char="•"/>
            </a:pPr>
            <a:r>
              <a:rPr lang="en-US" sz="2000" dirty="0" smtClean="0"/>
              <a:t>Inadequate </a:t>
            </a:r>
            <a:r>
              <a:rPr lang="en-US" sz="2000" dirty="0"/>
              <a:t>work surface areas</a:t>
            </a:r>
          </a:p>
          <a:p>
            <a:pPr marL="608013" lvl="2" indent="-342900">
              <a:buFont typeface="Arial" panose="020B0604020202020204" pitchFamily="34" charset="0"/>
              <a:buChar char="•"/>
            </a:pPr>
            <a:r>
              <a:rPr lang="en-US" sz="2000" dirty="0" smtClean="0"/>
              <a:t>All </a:t>
            </a:r>
            <a:r>
              <a:rPr lang="en-US" sz="2000" dirty="0"/>
              <a:t>work performed standing and walking</a:t>
            </a:r>
          </a:p>
          <a:p>
            <a:pPr marL="608013" lvl="2" indent="-342900">
              <a:buFont typeface="Arial" panose="020B0604020202020204" pitchFamily="34" charset="0"/>
              <a:buChar char="•"/>
            </a:pPr>
            <a:endParaRPr lang="de-DE" sz="2000"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24</a:t>
            </a:fld>
            <a:endParaRPr lang="de-DE" altLang="de-DE" dirty="0"/>
          </a:p>
        </p:txBody>
      </p:sp>
      <p:sp>
        <p:nvSpPr>
          <p:cNvPr id="7" name="Text Box 33"/>
          <p:cNvSpPr txBox="1">
            <a:spLocks noChangeArrowheads="1"/>
          </p:cNvSpPr>
          <p:nvPr/>
        </p:nvSpPr>
        <p:spPr bwMode="auto">
          <a:xfrm>
            <a:off x="2555304" y="6056461"/>
            <a:ext cx="6553200" cy="340735"/>
          </a:xfrm>
          <a:prstGeom prst="rect">
            <a:avLst/>
          </a:prstGeom>
          <a:noFill/>
          <a:ln w="9525">
            <a:noFill/>
            <a:miter lim="800000"/>
            <a:headEnd/>
            <a:tailEnd/>
          </a:ln>
          <a:effectLst/>
        </p:spPr>
        <p:txBody>
          <a:bodyPr lIns="90000" tIns="46800" rIns="90000" bIns="46800">
            <a:spAutoFit/>
          </a:bodyPr>
          <a:lstStyle/>
          <a:p>
            <a:pPr algn="r"/>
            <a:r>
              <a:rPr lang="de-DE" sz="800" dirty="0" err="1"/>
              <a:t>From</a:t>
            </a:r>
            <a:r>
              <a:rPr lang="de-DE" sz="800" dirty="0"/>
              <a:t>: </a:t>
            </a:r>
            <a:r>
              <a:rPr lang="de-DE" sz="800" dirty="0" err="1"/>
              <a:t>Schultetus</a:t>
            </a:r>
            <a:r>
              <a:rPr lang="de-DE" sz="800" dirty="0"/>
              <a:t>, W: Nutzung und Nutzen arbeitswissenschaftlicher Methoden in der Praxis; </a:t>
            </a:r>
            <a:br>
              <a:rPr lang="de-DE" sz="800" dirty="0"/>
            </a:br>
            <a:r>
              <a:rPr lang="de-DE" sz="800" dirty="0"/>
              <a:t>In: Arbeitswissenschaft – von der Theorie zur Praxis, Wirtschaftsverlag </a:t>
            </a:r>
            <a:r>
              <a:rPr lang="de-DE" sz="800" dirty="0" err="1"/>
              <a:t>Bachem</a:t>
            </a:r>
            <a:r>
              <a:rPr lang="de-DE" sz="800" dirty="0"/>
              <a:t>, Cologne, 2006</a:t>
            </a:r>
          </a:p>
        </p:txBody>
      </p:sp>
    </p:spTree>
    <p:extLst>
      <p:ext uri="{BB962C8B-B14F-4D97-AF65-F5344CB8AC3E}">
        <p14:creationId xmlns:p14="http://schemas.microsoft.com/office/powerpoint/2010/main" val="3254448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575" y="692696"/>
            <a:ext cx="8064500" cy="496888"/>
          </a:xfrm>
        </p:spPr>
        <p:txBody>
          <a:bodyPr/>
          <a:lstStyle/>
          <a:p>
            <a:r>
              <a:rPr lang="en-US" dirty="0"/>
              <a:t>Example 2: assembly of emergency lights</a:t>
            </a:r>
            <a:endParaRPr lang="de-DE" dirty="0"/>
          </a:p>
        </p:txBody>
      </p:sp>
      <p:sp>
        <p:nvSpPr>
          <p:cNvPr id="3" name="Inhaltsplatzhalter 2"/>
          <p:cNvSpPr>
            <a:spLocks noGrp="1"/>
          </p:cNvSpPr>
          <p:nvPr>
            <p:ph idx="1"/>
          </p:nvPr>
        </p:nvSpPr>
        <p:spPr>
          <a:xfrm>
            <a:off x="287524" y="1597497"/>
            <a:ext cx="8568952" cy="4897437"/>
          </a:xfrm>
        </p:spPr>
        <p:txBody>
          <a:bodyPr/>
          <a:lstStyle/>
          <a:p>
            <a:r>
              <a:rPr lang="de-DE" sz="2000" dirty="0" smtClean="0"/>
              <a:t>    Solution:</a:t>
            </a:r>
          </a:p>
          <a:p>
            <a:pPr marL="608013" lvl="2" indent="-342900">
              <a:buFont typeface="Arial" panose="020B0604020202020204" pitchFamily="34" charset="0"/>
              <a:buChar char="•"/>
            </a:pPr>
            <a:r>
              <a:rPr lang="en-US" sz="2000" dirty="0"/>
              <a:t>Assembly line with three workplaces, two of which are parallel to each other</a:t>
            </a:r>
          </a:p>
          <a:p>
            <a:pPr marL="608013" lvl="2" indent="-342900">
              <a:buFont typeface="Arial" panose="020B0604020202020204" pitchFamily="34" charset="0"/>
              <a:buChar char="•"/>
            </a:pPr>
            <a:r>
              <a:rPr lang="en-US" sz="2000" dirty="0" smtClean="0"/>
              <a:t>Assembly </a:t>
            </a:r>
            <a:r>
              <a:rPr lang="en-US" sz="2000" dirty="0"/>
              <a:t>seated</a:t>
            </a:r>
          </a:p>
          <a:p>
            <a:pPr marL="608013" lvl="2" indent="-342900">
              <a:buFont typeface="Arial" panose="020B0604020202020204" pitchFamily="34" charset="0"/>
              <a:buChar char="•"/>
            </a:pPr>
            <a:r>
              <a:rPr lang="en-US" sz="2000" dirty="0" smtClean="0"/>
              <a:t>Third </a:t>
            </a:r>
            <a:r>
              <a:rPr lang="en-US" sz="2000" dirty="0"/>
              <a:t>workplace for final assembly and packaging in a standing position</a:t>
            </a:r>
          </a:p>
          <a:p>
            <a:pPr marL="608013" lvl="2" indent="-342900">
              <a:buFont typeface="Arial" panose="020B0604020202020204" pitchFamily="34" charset="0"/>
              <a:buChar char="•"/>
            </a:pPr>
            <a:r>
              <a:rPr lang="en-US" sz="2000" dirty="0" smtClean="0"/>
              <a:t>Timing </a:t>
            </a:r>
            <a:r>
              <a:rPr lang="en-US" sz="2000" dirty="0"/>
              <a:t>of the work procedures matched for all three workplaces</a:t>
            </a:r>
          </a:p>
          <a:p>
            <a:pPr marL="608013" lvl="2" indent="-342900">
              <a:buFont typeface="Arial" panose="020B0604020202020204" pitchFamily="34" charset="0"/>
              <a:buChar char="•"/>
            </a:pPr>
            <a:r>
              <a:rPr lang="en-US" sz="2000" dirty="0" smtClean="0"/>
              <a:t>Employees </a:t>
            </a:r>
            <a:r>
              <a:rPr lang="en-US" sz="2000" dirty="0"/>
              <a:t>rotated every two hours</a:t>
            </a:r>
          </a:p>
          <a:p>
            <a:pPr marL="608013" lvl="2" indent="-342900">
              <a:buFont typeface="Arial" panose="020B0604020202020204" pitchFamily="34" charset="0"/>
              <a:buChar char="•"/>
            </a:pPr>
            <a:r>
              <a:rPr lang="en-US" sz="2000" dirty="0" smtClean="0"/>
              <a:t>Individual </a:t>
            </a:r>
            <a:r>
              <a:rPr lang="en-US" sz="2000" dirty="0"/>
              <a:t>parts and tools are within easy reach</a:t>
            </a:r>
          </a:p>
          <a:p>
            <a:pPr marL="608013" lvl="2" indent="-342900">
              <a:buFont typeface="Arial" panose="020B0604020202020204" pitchFamily="34" charset="0"/>
              <a:buChar char="•"/>
            </a:pPr>
            <a:r>
              <a:rPr lang="en-US" sz="2000" dirty="0" smtClean="0"/>
              <a:t>Small</a:t>
            </a:r>
            <a:r>
              <a:rPr lang="en-US" sz="2000" dirty="0"/>
              <a:t>, inclined bins</a:t>
            </a:r>
          </a:p>
          <a:p>
            <a:pPr marL="608013" lvl="2" indent="-342900">
              <a:buFont typeface="Arial" panose="020B0604020202020204" pitchFamily="34" charset="0"/>
              <a:buChar char="•"/>
            </a:pPr>
            <a:r>
              <a:rPr lang="en-US" sz="2000" dirty="0" smtClean="0"/>
              <a:t>Jig </a:t>
            </a:r>
            <a:r>
              <a:rPr lang="en-US" sz="2000" dirty="0"/>
              <a:t>at workplaces enables the product to be rotated/inclined</a:t>
            </a:r>
          </a:p>
          <a:p>
            <a:pPr marL="608013" lvl="2" indent="-342900">
              <a:buFont typeface="Arial" panose="020B0604020202020204" pitchFamily="34" charset="0"/>
              <a:buChar char="•"/>
            </a:pPr>
            <a:r>
              <a:rPr lang="en-US" sz="2000" dirty="0" smtClean="0"/>
              <a:t>Modifications </a:t>
            </a:r>
            <a:r>
              <a:rPr lang="en-US" sz="2000" dirty="0"/>
              <a:t>to workplace lighting</a:t>
            </a:r>
          </a:p>
          <a:p>
            <a:pPr marL="608013" lvl="2" indent="-342900">
              <a:buFont typeface="Arial" panose="020B0604020202020204" pitchFamily="34" charset="0"/>
              <a:buChar char="•"/>
            </a:pPr>
            <a:endParaRPr lang="de-DE" sz="2000" dirty="0" smtClean="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25</a:t>
            </a:fld>
            <a:endParaRPr lang="de-DE" altLang="de-DE" dirty="0"/>
          </a:p>
        </p:txBody>
      </p:sp>
    </p:spTree>
    <p:extLst>
      <p:ext uri="{BB962C8B-B14F-4D97-AF65-F5344CB8AC3E}">
        <p14:creationId xmlns:p14="http://schemas.microsoft.com/office/powerpoint/2010/main" val="1851944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Example 2: assembly of emergency lights</a:t>
            </a:r>
            <a:endParaRPr lang="de-DE" dirty="0"/>
          </a:p>
        </p:txBody>
      </p:sp>
      <p:sp>
        <p:nvSpPr>
          <p:cNvPr id="3" name="Inhaltsplatzhalter 2"/>
          <p:cNvSpPr>
            <a:spLocks noGrp="1"/>
          </p:cNvSpPr>
          <p:nvPr>
            <p:ph idx="1"/>
          </p:nvPr>
        </p:nvSpPr>
        <p:spPr>
          <a:xfrm>
            <a:off x="251916" y="1272988"/>
            <a:ext cx="8064500" cy="4897437"/>
          </a:xfrm>
        </p:spPr>
        <p:txBody>
          <a:bodyPr/>
          <a:lstStyle/>
          <a:p>
            <a:r>
              <a:rPr lang="de-DE" sz="2000" dirty="0" smtClean="0"/>
              <a:t>    After</a:t>
            </a:r>
            <a:r>
              <a:rPr lang="de-DE" sz="2000" dirty="0"/>
              <a:t>:</a:t>
            </a:r>
            <a:endParaRPr lang="de-DE" sz="2000" dirty="0" smtClean="0"/>
          </a:p>
          <a:p>
            <a:pPr marL="608013" lvl="2" indent="-342900">
              <a:buFont typeface="Arial" panose="020B0604020202020204" pitchFamily="34" charset="0"/>
              <a:buChar char="•"/>
            </a:pPr>
            <a:r>
              <a:rPr lang="en-US" sz="2000" dirty="0"/>
              <a:t>Reduction of the job throughput time</a:t>
            </a:r>
          </a:p>
          <a:p>
            <a:pPr marL="608013" lvl="2" indent="-342900">
              <a:buFont typeface="Arial" panose="020B0604020202020204" pitchFamily="34" charset="0"/>
              <a:buChar char="•"/>
            </a:pPr>
            <a:r>
              <a:rPr lang="en-US" sz="2000" dirty="0" smtClean="0"/>
              <a:t>Savings </a:t>
            </a:r>
            <a:r>
              <a:rPr lang="en-US" sz="2000" dirty="0"/>
              <a:t>in floor space</a:t>
            </a:r>
          </a:p>
          <a:p>
            <a:pPr marL="608013" lvl="2" indent="-342900">
              <a:buFont typeface="Arial" panose="020B0604020202020204" pitchFamily="34" charset="0"/>
              <a:buChar char="•"/>
            </a:pPr>
            <a:r>
              <a:rPr lang="en-US" sz="2000" dirty="0" smtClean="0"/>
              <a:t>Improvements </a:t>
            </a:r>
            <a:r>
              <a:rPr lang="en-US" sz="2000" dirty="0"/>
              <a:t>to posture</a:t>
            </a:r>
          </a:p>
          <a:p>
            <a:pPr marL="608013" lvl="2" indent="-342900">
              <a:buFont typeface="Arial" panose="020B0604020202020204" pitchFamily="34" charset="0"/>
              <a:buChar char="•"/>
            </a:pPr>
            <a:r>
              <a:rPr lang="en-US" sz="2000" dirty="0" smtClean="0"/>
              <a:t>Alternate </a:t>
            </a:r>
            <a:r>
              <a:rPr lang="en-US" sz="2000" dirty="0"/>
              <a:t>working in standing and seated positions</a:t>
            </a:r>
          </a:p>
          <a:p>
            <a:pPr lvl="2" indent="0">
              <a:buNone/>
            </a:pP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26</a:t>
            </a:fld>
            <a:endParaRPr lang="de-DE" altLang="de-DE" dirty="0"/>
          </a:p>
        </p:txBody>
      </p:sp>
      <p:graphicFrame>
        <p:nvGraphicFramePr>
          <p:cNvPr id="7" name="Tabelle 6"/>
          <p:cNvGraphicFramePr>
            <a:graphicFrameLocks noGrp="1"/>
          </p:cNvGraphicFramePr>
          <p:nvPr>
            <p:extLst>
              <p:ext uri="{D42A27DB-BD31-4B8C-83A1-F6EECF244321}">
                <p14:modId xmlns:p14="http://schemas.microsoft.com/office/powerpoint/2010/main" val="1889956504"/>
              </p:ext>
            </p:extLst>
          </p:nvPr>
        </p:nvGraphicFramePr>
        <p:xfrm>
          <a:off x="539748" y="3140968"/>
          <a:ext cx="7776668" cy="2722880"/>
        </p:xfrm>
        <a:graphic>
          <a:graphicData uri="http://schemas.openxmlformats.org/drawingml/2006/table">
            <a:tbl>
              <a:tblPr firstRow="1" firstCol="1" bandRow="1">
                <a:tableStyleId>{7DF18680-E054-41AD-8BC1-D1AEF772440D}</a:tableStyleId>
              </a:tblPr>
              <a:tblGrid>
                <a:gridCol w="2232052">
                  <a:extLst>
                    <a:ext uri="{9D8B030D-6E8A-4147-A177-3AD203B41FA5}">
                      <a16:colId xmlns:a16="http://schemas.microsoft.com/office/drawing/2014/main" val="996287586"/>
                    </a:ext>
                  </a:extLst>
                </a:gridCol>
                <a:gridCol w="1656282">
                  <a:extLst>
                    <a:ext uri="{9D8B030D-6E8A-4147-A177-3AD203B41FA5}">
                      <a16:colId xmlns:a16="http://schemas.microsoft.com/office/drawing/2014/main" val="1773645133"/>
                    </a:ext>
                  </a:extLst>
                </a:gridCol>
                <a:gridCol w="1944167">
                  <a:extLst>
                    <a:ext uri="{9D8B030D-6E8A-4147-A177-3AD203B41FA5}">
                      <a16:colId xmlns:a16="http://schemas.microsoft.com/office/drawing/2014/main" val="1965857703"/>
                    </a:ext>
                  </a:extLst>
                </a:gridCol>
                <a:gridCol w="1944167">
                  <a:extLst>
                    <a:ext uri="{9D8B030D-6E8A-4147-A177-3AD203B41FA5}">
                      <a16:colId xmlns:a16="http://schemas.microsoft.com/office/drawing/2014/main" val="632487755"/>
                    </a:ext>
                  </a:extLst>
                </a:gridCol>
              </a:tblGrid>
              <a:tr h="370840">
                <a:tc>
                  <a:txBody>
                    <a:bodyPr/>
                    <a:lstStyle/>
                    <a:p>
                      <a:endParaRPr lang="de-DE" sz="1400" dirty="0">
                        <a:solidFill>
                          <a:schemeClr val="tx2"/>
                        </a:solidFill>
                      </a:endParaRPr>
                    </a:p>
                  </a:txBody>
                  <a:tcPr/>
                </a:tc>
                <a:tc>
                  <a:txBody>
                    <a:bodyPr/>
                    <a:lstStyle/>
                    <a:p>
                      <a:pPr algn="ctr"/>
                      <a:r>
                        <a:rPr lang="de-DE" sz="1400" dirty="0" err="1" smtClean="0">
                          <a:solidFill>
                            <a:schemeClr val="tx2"/>
                          </a:solidFill>
                        </a:rPr>
                        <a:t>Before</a:t>
                      </a:r>
                      <a:endParaRPr lang="de-DE" sz="1400" dirty="0" smtClean="0">
                        <a:solidFill>
                          <a:schemeClr val="tx2"/>
                        </a:solidFill>
                      </a:endParaRPr>
                    </a:p>
                  </a:txBody>
                  <a:tcPr anchor="ctr"/>
                </a:tc>
                <a:tc>
                  <a:txBody>
                    <a:bodyPr/>
                    <a:lstStyle/>
                    <a:p>
                      <a:pPr algn="ctr"/>
                      <a:r>
                        <a:rPr lang="de-DE" sz="1400" dirty="0" smtClean="0">
                          <a:solidFill>
                            <a:schemeClr val="tx2"/>
                          </a:solidFill>
                        </a:rPr>
                        <a:t>After</a:t>
                      </a:r>
                      <a:endParaRPr lang="de-DE" sz="1400" dirty="0">
                        <a:solidFill>
                          <a:schemeClr val="tx2"/>
                        </a:solidFill>
                      </a:endParaRPr>
                    </a:p>
                  </a:txBody>
                  <a:tcPr anchor="ctr"/>
                </a:tc>
                <a:tc>
                  <a:txBody>
                    <a:bodyPr/>
                    <a:lstStyle/>
                    <a:p>
                      <a:pPr algn="ctr"/>
                      <a:r>
                        <a:rPr lang="de-DE" sz="1400" dirty="0" err="1" smtClean="0">
                          <a:solidFill>
                            <a:schemeClr val="tx2"/>
                          </a:solidFill>
                        </a:rPr>
                        <a:t>Improvement</a:t>
                      </a:r>
                      <a:r>
                        <a:rPr lang="de-DE" sz="1400" dirty="0" smtClean="0">
                          <a:solidFill>
                            <a:schemeClr val="tx2"/>
                          </a:solidFill>
                        </a:rPr>
                        <a:t> </a:t>
                      </a:r>
                      <a:r>
                        <a:rPr lang="de-DE" sz="1400" dirty="0" err="1" smtClean="0">
                          <a:solidFill>
                            <a:schemeClr val="tx2"/>
                          </a:solidFill>
                        </a:rPr>
                        <a:t>by</a:t>
                      </a:r>
                      <a:endParaRPr lang="de-DE" sz="1400" dirty="0" smtClean="0">
                        <a:solidFill>
                          <a:schemeClr val="tx2"/>
                        </a:solidFill>
                      </a:endParaRPr>
                    </a:p>
                  </a:txBody>
                  <a:tcPr anchor="ctr">
                    <a:solidFill>
                      <a:schemeClr val="accent2">
                        <a:lumMod val="20000"/>
                        <a:lumOff val="80000"/>
                      </a:schemeClr>
                    </a:solidFill>
                  </a:tcPr>
                </a:tc>
                <a:extLst>
                  <a:ext uri="{0D108BD9-81ED-4DB2-BD59-A6C34878D82A}">
                    <a16:rowId xmlns:a16="http://schemas.microsoft.com/office/drawing/2014/main" val="1316979675"/>
                  </a:ext>
                </a:extLst>
              </a:tr>
              <a:tr h="370840">
                <a:tc>
                  <a:txBody>
                    <a:bodyPr/>
                    <a:lstStyle/>
                    <a:p>
                      <a:r>
                        <a:rPr lang="en-US" sz="1400" dirty="0" smtClean="0">
                          <a:solidFill>
                            <a:schemeClr val="tx2"/>
                          </a:solidFill>
                        </a:rPr>
                        <a:t>Productivity </a:t>
                      </a:r>
                      <a:br>
                        <a:rPr lang="en-US" sz="1400" dirty="0" smtClean="0">
                          <a:solidFill>
                            <a:schemeClr val="tx2"/>
                          </a:solidFill>
                        </a:rPr>
                      </a:br>
                      <a:r>
                        <a:rPr lang="en-US" sz="1400" b="0" dirty="0" smtClean="0">
                          <a:solidFill>
                            <a:schemeClr val="tx2"/>
                          </a:solidFill>
                        </a:rPr>
                        <a:t>(products per person per day)</a:t>
                      </a:r>
                      <a:endParaRPr lang="de-DE" sz="1400" b="0" dirty="0">
                        <a:solidFill>
                          <a:schemeClr val="tx2"/>
                        </a:solidFill>
                      </a:endParaRPr>
                    </a:p>
                  </a:txBody>
                  <a:tcPr/>
                </a:tc>
                <a:tc>
                  <a:txBody>
                    <a:bodyPr/>
                    <a:lstStyle/>
                    <a:p>
                      <a:pPr algn="ctr"/>
                      <a:r>
                        <a:rPr lang="de-DE" sz="1400" dirty="0" smtClean="0">
                          <a:solidFill>
                            <a:schemeClr val="tx2"/>
                          </a:solidFill>
                        </a:rPr>
                        <a:t>93,3</a:t>
                      </a:r>
                      <a:endParaRPr lang="de-DE" sz="1400" dirty="0">
                        <a:solidFill>
                          <a:schemeClr val="tx2"/>
                        </a:solidFill>
                      </a:endParaRPr>
                    </a:p>
                  </a:txBody>
                  <a:tcPr anchor="ctr"/>
                </a:tc>
                <a:tc>
                  <a:txBody>
                    <a:bodyPr/>
                    <a:lstStyle/>
                    <a:p>
                      <a:pPr algn="ctr"/>
                      <a:r>
                        <a:rPr lang="de-DE" sz="1400" dirty="0" smtClean="0">
                          <a:solidFill>
                            <a:schemeClr val="tx2"/>
                          </a:solidFill>
                        </a:rPr>
                        <a:t>134,7</a:t>
                      </a:r>
                      <a:endParaRPr lang="de-DE" sz="1400" dirty="0">
                        <a:solidFill>
                          <a:schemeClr val="tx2"/>
                        </a:solidFill>
                      </a:endParaRPr>
                    </a:p>
                  </a:txBody>
                  <a:tcPr anchor="ctr"/>
                </a:tc>
                <a:tc>
                  <a:txBody>
                    <a:bodyPr/>
                    <a:lstStyle/>
                    <a:p>
                      <a:pPr algn="ctr"/>
                      <a:r>
                        <a:rPr lang="de-DE" sz="1400" dirty="0" smtClean="0">
                          <a:solidFill>
                            <a:schemeClr val="tx2"/>
                          </a:solidFill>
                        </a:rPr>
                        <a:t>+44,0%</a:t>
                      </a:r>
                      <a:endParaRPr lang="de-DE" sz="1400" dirty="0">
                        <a:solidFill>
                          <a:schemeClr val="tx2"/>
                        </a:solidFill>
                      </a:endParaRPr>
                    </a:p>
                  </a:txBody>
                  <a:tcPr anchor="ctr">
                    <a:solidFill>
                      <a:schemeClr val="accent2">
                        <a:lumMod val="20000"/>
                        <a:lumOff val="80000"/>
                      </a:schemeClr>
                    </a:solidFill>
                  </a:tcPr>
                </a:tc>
                <a:extLst>
                  <a:ext uri="{0D108BD9-81ED-4DB2-BD59-A6C34878D82A}">
                    <a16:rowId xmlns:a16="http://schemas.microsoft.com/office/drawing/2014/main" val="325166917"/>
                  </a:ext>
                </a:extLst>
              </a:tr>
              <a:tr h="370840">
                <a:tc>
                  <a:txBody>
                    <a:bodyPr/>
                    <a:lstStyle/>
                    <a:p>
                      <a:r>
                        <a:rPr lang="de-DE" sz="1400" dirty="0" smtClean="0">
                          <a:solidFill>
                            <a:schemeClr val="tx2"/>
                          </a:solidFill>
                        </a:rPr>
                        <a:t>Job </a:t>
                      </a:r>
                      <a:r>
                        <a:rPr lang="de-DE" sz="1400" dirty="0" err="1" smtClean="0">
                          <a:solidFill>
                            <a:schemeClr val="tx2"/>
                          </a:solidFill>
                        </a:rPr>
                        <a:t>throughput</a:t>
                      </a:r>
                      <a:r>
                        <a:rPr lang="de-DE" sz="1400" dirty="0" smtClean="0">
                          <a:solidFill>
                            <a:schemeClr val="tx2"/>
                          </a:solidFill>
                        </a:rPr>
                        <a:t> </a:t>
                      </a:r>
                      <a:r>
                        <a:rPr lang="de-DE" sz="1400" dirty="0" err="1" smtClean="0">
                          <a:solidFill>
                            <a:schemeClr val="tx2"/>
                          </a:solidFill>
                        </a:rPr>
                        <a:t>times</a:t>
                      </a:r>
                      <a:r>
                        <a:rPr lang="de-DE" sz="1400" dirty="0" smtClean="0">
                          <a:solidFill>
                            <a:schemeClr val="tx2"/>
                          </a:solidFill>
                        </a:rPr>
                        <a:t> </a:t>
                      </a:r>
                      <a:r>
                        <a:rPr lang="de-DE" sz="1400" b="0" dirty="0" smtClean="0">
                          <a:solidFill>
                            <a:schemeClr val="tx2"/>
                          </a:solidFill>
                        </a:rPr>
                        <a:t>(</a:t>
                      </a:r>
                      <a:r>
                        <a:rPr lang="de-DE" sz="1400" b="0" dirty="0" err="1" smtClean="0">
                          <a:solidFill>
                            <a:schemeClr val="tx2"/>
                          </a:solidFill>
                        </a:rPr>
                        <a:t>minutes</a:t>
                      </a:r>
                      <a:r>
                        <a:rPr lang="de-DE" sz="1400" b="0" dirty="0" smtClean="0">
                          <a:solidFill>
                            <a:schemeClr val="tx2"/>
                          </a:solidFill>
                        </a:rPr>
                        <a:t>)</a:t>
                      </a:r>
                    </a:p>
                  </a:txBody>
                  <a:tcPr/>
                </a:tc>
                <a:tc>
                  <a:txBody>
                    <a:bodyPr/>
                    <a:lstStyle/>
                    <a:p>
                      <a:pPr algn="ctr"/>
                      <a:r>
                        <a:rPr lang="de-DE" sz="1400" dirty="0" smtClean="0">
                          <a:solidFill>
                            <a:schemeClr val="tx2"/>
                          </a:solidFill>
                        </a:rPr>
                        <a:t>155</a:t>
                      </a:r>
                      <a:endParaRPr lang="de-DE" sz="1400" dirty="0">
                        <a:solidFill>
                          <a:schemeClr val="tx2"/>
                        </a:solidFill>
                      </a:endParaRPr>
                    </a:p>
                  </a:txBody>
                  <a:tcPr anchor="ctr"/>
                </a:tc>
                <a:tc>
                  <a:txBody>
                    <a:bodyPr/>
                    <a:lstStyle/>
                    <a:p>
                      <a:pPr algn="ctr"/>
                      <a:r>
                        <a:rPr lang="de-DE" sz="1400" dirty="0" smtClean="0">
                          <a:solidFill>
                            <a:schemeClr val="tx2"/>
                          </a:solidFill>
                        </a:rPr>
                        <a:t>72</a:t>
                      </a:r>
                      <a:endParaRPr lang="de-DE" sz="1400" dirty="0">
                        <a:solidFill>
                          <a:schemeClr val="tx2"/>
                        </a:solidFill>
                      </a:endParaRPr>
                    </a:p>
                  </a:txBody>
                  <a:tcPr anchor="ctr"/>
                </a:tc>
                <a:tc>
                  <a:txBody>
                    <a:bodyPr/>
                    <a:lstStyle/>
                    <a:p>
                      <a:pPr algn="ctr"/>
                      <a:r>
                        <a:rPr lang="de-DE" sz="1400" dirty="0" smtClean="0">
                          <a:solidFill>
                            <a:schemeClr val="tx2"/>
                          </a:solidFill>
                        </a:rPr>
                        <a:t>-53,5%</a:t>
                      </a:r>
                      <a:endParaRPr lang="de-DE" sz="1400" dirty="0">
                        <a:solidFill>
                          <a:schemeClr val="tx2"/>
                        </a:solidFill>
                      </a:endParaRPr>
                    </a:p>
                  </a:txBody>
                  <a:tcPr anchor="ctr">
                    <a:solidFill>
                      <a:schemeClr val="accent2">
                        <a:lumMod val="20000"/>
                        <a:lumOff val="80000"/>
                      </a:schemeClr>
                    </a:solidFill>
                  </a:tcPr>
                </a:tc>
                <a:extLst>
                  <a:ext uri="{0D108BD9-81ED-4DB2-BD59-A6C34878D82A}">
                    <a16:rowId xmlns:a16="http://schemas.microsoft.com/office/drawing/2014/main" val="2605069453"/>
                  </a:ext>
                </a:extLst>
              </a:tr>
              <a:tr h="370840">
                <a:tc>
                  <a:txBody>
                    <a:bodyPr/>
                    <a:lstStyle/>
                    <a:p>
                      <a:r>
                        <a:rPr lang="en-US" sz="1400" dirty="0" smtClean="0">
                          <a:solidFill>
                            <a:schemeClr val="tx2"/>
                          </a:solidFill>
                        </a:rPr>
                        <a:t>Value-adding activities </a:t>
                      </a:r>
                      <a:r>
                        <a:rPr lang="en-US" sz="1400" b="0" dirty="0" smtClean="0">
                          <a:solidFill>
                            <a:schemeClr val="tx2"/>
                          </a:solidFill>
                        </a:rPr>
                        <a:t>as a percentage of the entire working time</a:t>
                      </a:r>
                    </a:p>
                  </a:txBody>
                  <a:tcPr/>
                </a:tc>
                <a:tc>
                  <a:txBody>
                    <a:bodyPr/>
                    <a:lstStyle/>
                    <a:p>
                      <a:pPr algn="ctr"/>
                      <a:r>
                        <a:rPr lang="de-DE" sz="1400" dirty="0" smtClean="0">
                          <a:solidFill>
                            <a:schemeClr val="tx2"/>
                          </a:solidFill>
                        </a:rPr>
                        <a:t>74</a:t>
                      </a:r>
                      <a:endParaRPr lang="de-DE" sz="1400" dirty="0">
                        <a:solidFill>
                          <a:schemeClr val="tx2"/>
                        </a:solidFill>
                      </a:endParaRPr>
                    </a:p>
                  </a:txBody>
                  <a:tcPr anchor="ctr"/>
                </a:tc>
                <a:tc>
                  <a:txBody>
                    <a:bodyPr/>
                    <a:lstStyle/>
                    <a:p>
                      <a:pPr algn="ctr"/>
                      <a:r>
                        <a:rPr lang="de-DE" sz="1400" dirty="0" smtClean="0">
                          <a:solidFill>
                            <a:schemeClr val="tx2"/>
                          </a:solidFill>
                        </a:rPr>
                        <a:t>92</a:t>
                      </a:r>
                      <a:endParaRPr lang="de-DE" sz="1400" dirty="0">
                        <a:solidFill>
                          <a:schemeClr val="tx2"/>
                        </a:solidFill>
                      </a:endParaRPr>
                    </a:p>
                  </a:txBody>
                  <a:tcPr anchor="ctr"/>
                </a:tc>
                <a:tc>
                  <a:txBody>
                    <a:bodyPr/>
                    <a:lstStyle/>
                    <a:p>
                      <a:pPr algn="ctr"/>
                      <a:r>
                        <a:rPr lang="de-DE" sz="1400" dirty="0" smtClean="0">
                          <a:solidFill>
                            <a:schemeClr val="tx2"/>
                          </a:solidFill>
                        </a:rPr>
                        <a:t>+24,0%</a:t>
                      </a:r>
                      <a:endParaRPr lang="de-DE" sz="1400" dirty="0">
                        <a:solidFill>
                          <a:schemeClr val="tx2"/>
                        </a:solidFill>
                      </a:endParaRPr>
                    </a:p>
                  </a:txBody>
                  <a:tcPr anchor="ctr">
                    <a:solidFill>
                      <a:schemeClr val="accent2">
                        <a:lumMod val="20000"/>
                        <a:lumOff val="80000"/>
                      </a:schemeClr>
                    </a:solidFill>
                  </a:tcPr>
                </a:tc>
                <a:extLst>
                  <a:ext uri="{0D108BD9-81ED-4DB2-BD59-A6C34878D82A}">
                    <a16:rowId xmlns:a16="http://schemas.microsoft.com/office/drawing/2014/main" val="1107177297"/>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altLang="de-DE" sz="1400" b="1" kern="1200" dirty="0" smtClean="0">
                          <a:solidFill>
                            <a:schemeClr val="tx2"/>
                          </a:solidFill>
                          <a:latin typeface="+mn-lt"/>
                          <a:ea typeface="+mn-ea"/>
                          <a:cs typeface="+mn-cs"/>
                        </a:rPr>
                        <a:t>Working </a:t>
                      </a:r>
                      <a:r>
                        <a:rPr lang="de-DE" altLang="de-DE" sz="1400" b="1" kern="1200" dirty="0" err="1" smtClean="0">
                          <a:solidFill>
                            <a:schemeClr val="tx2"/>
                          </a:solidFill>
                          <a:latin typeface="+mn-lt"/>
                          <a:ea typeface="+mn-ea"/>
                          <a:cs typeface="+mn-cs"/>
                        </a:rPr>
                        <a:t>area</a:t>
                      </a:r>
                      <a:r>
                        <a:rPr lang="de-DE" altLang="de-DE" sz="1400" b="1" kern="1200" dirty="0" smtClean="0">
                          <a:solidFill>
                            <a:schemeClr val="tx2"/>
                          </a:solidFill>
                          <a:latin typeface="+mn-lt"/>
                          <a:ea typeface="+mn-ea"/>
                          <a:cs typeface="+mn-cs"/>
                        </a:rPr>
                        <a:t> </a:t>
                      </a:r>
                      <a:r>
                        <a:rPr lang="de-DE" altLang="de-DE" sz="1400" b="0" kern="1200" dirty="0" smtClean="0">
                          <a:solidFill>
                            <a:schemeClr val="tx2"/>
                          </a:solidFill>
                          <a:latin typeface="+mn-lt"/>
                          <a:ea typeface="+mn-ea"/>
                          <a:cs typeface="+mn-cs"/>
                        </a:rPr>
                        <a:t>(m²)</a:t>
                      </a:r>
                    </a:p>
                  </a:txBody>
                  <a:tcPr/>
                </a:tc>
                <a:tc>
                  <a:txBody>
                    <a:bodyPr/>
                    <a:lstStyle/>
                    <a:p>
                      <a:pPr algn="ctr"/>
                      <a:r>
                        <a:rPr lang="de-DE" sz="1400" dirty="0" smtClean="0">
                          <a:solidFill>
                            <a:schemeClr val="tx2"/>
                          </a:solidFill>
                        </a:rPr>
                        <a:t>80,5</a:t>
                      </a:r>
                      <a:endParaRPr lang="de-DE" sz="1400" dirty="0">
                        <a:solidFill>
                          <a:schemeClr val="tx2"/>
                        </a:solidFill>
                      </a:endParaRPr>
                    </a:p>
                  </a:txBody>
                  <a:tcPr anchor="ctr"/>
                </a:tc>
                <a:tc>
                  <a:txBody>
                    <a:bodyPr/>
                    <a:lstStyle/>
                    <a:p>
                      <a:pPr algn="ctr"/>
                      <a:r>
                        <a:rPr lang="de-DE" sz="1400" dirty="0" smtClean="0">
                          <a:solidFill>
                            <a:schemeClr val="tx2"/>
                          </a:solidFill>
                        </a:rPr>
                        <a:t>45</a:t>
                      </a:r>
                      <a:endParaRPr lang="de-DE" sz="1400" dirty="0">
                        <a:solidFill>
                          <a:schemeClr val="tx2"/>
                        </a:solidFill>
                      </a:endParaRPr>
                    </a:p>
                  </a:txBody>
                  <a:tcPr anchor="ctr"/>
                </a:tc>
                <a:tc>
                  <a:txBody>
                    <a:bodyPr/>
                    <a:lstStyle/>
                    <a:p>
                      <a:pPr algn="ctr"/>
                      <a:r>
                        <a:rPr lang="de-DE" sz="1400" dirty="0" smtClean="0">
                          <a:solidFill>
                            <a:schemeClr val="tx2"/>
                          </a:solidFill>
                        </a:rPr>
                        <a:t>-44,0%</a:t>
                      </a:r>
                      <a:endParaRPr lang="de-DE" sz="1400" dirty="0">
                        <a:solidFill>
                          <a:schemeClr val="tx2"/>
                        </a:solidFill>
                      </a:endParaRPr>
                    </a:p>
                  </a:txBody>
                  <a:tcPr anchor="ctr">
                    <a:solidFill>
                      <a:schemeClr val="accent2">
                        <a:lumMod val="20000"/>
                        <a:lumOff val="80000"/>
                      </a:schemeClr>
                    </a:solidFill>
                  </a:tcPr>
                </a:tc>
                <a:extLst>
                  <a:ext uri="{0D108BD9-81ED-4DB2-BD59-A6C34878D82A}">
                    <a16:rowId xmlns:a16="http://schemas.microsoft.com/office/drawing/2014/main" val="3922737504"/>
                  </a:ext>
                </a:extLst>
              </a:tr>
            </a:tbl>
          </a:graphicData>
        </a:graphic>
      </p:graphicFrame>
    </p:spTree>
    <p:extLst>
      <p:ext uri="{BB962C8B-B14F-4D97-AF65-F5344CB8AC3E}">
        <p14:creationId xmlns:p14="http://schemas.microsoft.com/office/powerpoint/2010/main" val="499971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 y="2255864"/>
            <a:ext cx="5580112" cy="4027554"/>
          </a:xfrm>
          <a:prstGeom prst="rect">
            <a:avLst/>
          </a:prstGeom>
        </p:spPr>
      </p:pic>
      <p:sp>
        <p:nvSpPr>
          <p:cNvPr id="2" name="Titel 1"/>
          <p:cNvSpPr>
            <a:spLocks noGrp="1"/>
          </p:cNvSpPr>
          <p:nvPr>
            <p:ph type="title"/>
          </p:nvPr>
        </p:nvSpPr>
        <p:spPr>
          <a:xfrm>
            <a:off x="564974" y="566437"/>
            <a:ext cx="8064500" cy="496888"/>
          </a:xfrm>
        </p:spPr>
        <p:txBody>
          <a:bodyPr/>
          <a:lstStyle/>
          <a:p>
            <a:r>
              <a:rPr lang="en-US" dirty="0"/>
              <a:t>Example 3: "iceberg" – the costs of inadequate ergonomics </a:t>
            </a:r>
          </a:p>
        </p:txBody>
      </p:sp>
      <p:sp>
        <p:nvSpPr>
          <p:cNvPr id="3" name="Inhaltsplatzhalter 2"/>
          <p:cNvSpPr>
            <a:spLocks noGrp="1"/>
          </p:cNvSpPr>
          <p:nvPr>
            <p:ph idx="1"/>
          </p:nvPr>
        </p:nvSpPr>
        <p:spPr>
          <a:xfrm>
            <a:off x="591414" y="1497665"/>
            <a:ext cx="8064500" cy="4897437"/>
          </a:xfrm>
        </p:spPr>
        <p:txBody>
          <a:bodyPr/>
          <a:lstStyle/>
          <a:p>
            <a:r>
              <a:rPr lang="de-DE" dirty="0" err="1"/>
              <a:t>Iceberg</a:t>
            </a:r>
            <a:r>
              <a:rPr lang="de-DE" dirty="0"/>
              <a:t> – </a:t>
            </a:r>
            <a:r>
              <a:rPr lang="de-DE" dirty="0" err="1"/>
              <a:t>visible</a:t>
            </a:r>
            <a:r>
              <a:rPr lang="de-DE" dirty="0"/>
              <a:t>/invisible </a:t>
            </a:r>
            <a:r>
              <a:rPr lang="de-DE" dirty="0" err="1"/>
              <a:t>costs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27</a:t>
            </a:fld>
            <a:endParaRPr lang="de-DE" altLang="de-DE" dirty="0"/>
          </a:p>
        </p:txBody>
      </p:sp>
      <p:sp>
        <p:nvSpPr>
          <p:cNvPr id="8" name="Text Box 36"/>
          <p:cNvSpPr txBox="1">
            <a:spLocks noChangeArrowheads="1"/>
          </p:cNvSpPr>
          <p:nvPr/>
        </p:nvSpPr>
        <p:spPr bwMode="auto">
          <a:xfrm>
            <a:off x="186466" y="2057123"/>
            <a:ext cx="1967503" cy="340735"/>
          </a:xfrm>
          <a:prstGeom prst="rect">
            <a:avLst/>
          </a:prstGeom>
          <a:noFill/>
          <a:ln w="9525">
            <a:noFill/>
            <a:miter lim="800000"/>
            <a:headEnd/>
            <a:tailEnd/>
          </a:ln>
          <a:effectLst/>
        </p:spPr>
        <p:txBody>
          <a:bodyPr wrap="none" lIns="90000" tIns="46800" rIns="90000" bIns="46800">
            <a:spAutoFit/>
          </a:bodyPr>
          <a:lstStyle/>
          <a:p>
            <a:r>
              <a:rPr lang="de-DE" sz="1600" dirty="0" err="1"/>
              <a:t>Hardship</a:t>
            </a:r>
            <a:r>
              <a:rPr lang="de-DE" sz="1600" dirty="0"/>
              <a:t> </a:t>
            </a:r>
            <a:r>
              <a:rPr lang="de-DE" sz="1600" dirty="0" err="1"/>
              <a:t>allowance</a:t>
            </a:r>
            <a:endParaRPr lang="de-DE" sz="1600" dirty="0"/>
          </a:p>
        </p:txBody>
      </p:sp>
      <p:sp>
        <p:nvSpPr>
          <p:cNvPr id="9" name="Text Box 37"/>
          <p:cNvSpPr txBox="1">
            <a:spLocks noChangeArrowheads="1"/>
          </p:cNvSpPr>
          <p:nvPr/>
        </p:nvSpPr>
        <p:spPr bwMode="auto">
          <a:xfrm>
            <a:off x="2919179" y="1912136"/>
            <a:ext cx="2666412" cy="636201"/>
          </a:xfrm>
          <a:prstGeom prst="rect">
            <a:avLst/>
          </a:prstGeom>
          <a:noFill/>
          <a:ln w="9525">
            <a:noFill/>
            <a:miter lim="800000"/>
            <a:headEnd/>
            <a:tailEnd/>
          </a:ln>
          <a:effectLst/>
        </p:spPr>
        <p:txBody>
          <a:bodyPr wrap="none" lIns="90000" tIns="46800" rIns="90000" bIns="46800">
            <a:spAutoFit/>
          </a:bodyPr>
          <a:lstStyle/>
          <a:p>
            <a:r>
              <a:rPr lang="en-US" sz="1600" dirty="0"/>
              <a:t>Continued wage payments </a:t>
            </a:r>
          </a:p>
          <a:p>
            <a:r>
              <a:rPr lang="en-US" sz="1600" dirty="0"/>
              <a:t>in the event of illness</a:t>
            </a:r>
          </a:p>
        </p:txBody>
      </p:sp>
      <p:sp>
        <p:nvSpPr>
          <p:cNvPr id="10" name="Text Box 38"/>
          <p:cNvSpPr txBox="1">
            <a:spLocks noChangeArrowheads="1"/>
          </p:cNvSpPr>
          <p:nvPr/>
        </p:nvSpPr>
        <p:spPr bwMode="auto">
          <a:xfrm>
            <a:off x="5293750" y="2167120"/>
            <a:ext cx="1574069" cy="636201"/>
          </a:xfrm>
          <a:prstGeom prst="rect">
            <a:avLst/>
          </a:prstGeom>
          <a:noFill/>
          <a:ln w="9525">
            <a:noFill/>
            <a:miter lim="800000"/>
            <a:headEnd/>
            <a:tailEnd/>
          </a:ln>
          <a:effectLst/>
        </p:spPr>
        <p:txBody>
          <a:bodyPr wrap="square" lIns="90000" tIns="46800" rIns="90000" bIns="46800">
            <a:spAutoFit/>
          </a:bodyPr>
          <a:lstStyle/>
          <a:p>
            <a:r>
              <a:rPr lang="de-DE" sz="1600" dirty="0" err="1" smtClean="0"/>
              <a:t>Convalescence</a:t>
            </a:r>
            <a:endParaRPr lang="de-DE" sz="1600" dirty="0" smtClean="0"/>
          </a:p>
          <a:p>
            <a:r>
              <a:rPr lang="de-DE" sz="1600" dirty="0" err="1" smtClean="0"/>
              <a:t>times</a:t>
            </a:r>
            <a:endParaRPr lang="de-DE" sz="1600" dirty="0"/>
          </a:p>
        </p:txBody>
      </p:sp>
      <p:sp>
        <p:nvSpPr>
          <p:cNvPr id="11" name="Text Box 39"/>
          <p:cNvSpPr txBox="1">
            <a:spLocks noChangeArrowheads="1"/>
          </p:cNvSpPr>
          <p:nvPr/>
        </p:nvSpPr>
        <p:spPr bwMode="auto">
          <a:xfrm>
            <a:off x="4319711" y="3284894"/>
            <a:ext cx="2531760" cy="340735"/>
          </a:xfrm>
          <a:prstGeom prst="rect">
            <a:avLst/>
          </a:prstGeom>
          <a:noFill/>
          <a:ln w="9525">
            <a:noFill/>
            <a:miter lim="800000"/>
            <a:headEnd/>
            <a:tailEnd/>
          </a:ln>
          <a:effectLst/>
        </p:spPr>
        <p:txBody>
          <a:bodyPr wrap="none" lIns="90000" tIns="46800" rIns="90000" bIns="46800">
            <a:spAutoFit/>
          </a:bodyPr>
          <a:lstStyle/>
          <a:p>
            <a:r>
              <a:rPr lang="de-DE" sz="1600" b="1" dirty="0" err="1"/>
              <a:t>Contribution</a:t>
            </a:r>
            <a:r>
              <a:rPr lang="de-DE" sz="1600" b="1" dirty="0"/>
              <a:t> </a:t>
            </a:r>
            <a:r>
              <a:rPr lang="de-DE" sz="1600" b="1" dirty="0" err="1"/>
              <a:t>to</a:t>
            </a:r>
            <a:r>
              <a:rPr lang="de-DE" sz="1600" b="1" dirty="0"/>
              <a:t> sick </a:t>
            </a:r>
            <a:r>
              <a:rPr lang="de-DE" sz="1600" b="1" dirty="0" err="1"/>
              <a:t>pay</a:t>
            </a:r>
            <a:endParaRPr lang="de-DE" sz="1600" b="1" dirty="0"/>
          </a:p>
        </p:txBody>
      </p:sp>
      <p:sp>
        <p:nvSpPr>
          <p:cNvPr id="12" name="Text Box 40"/>
          <p:cNvSpPr txBox="1">
            <a:spLocks noChangeArrowheads="1"/>
          </p:cNvSpPr>
          <p:nvPr/>
        </p:nvSpPr>
        <p:spPr bwMode="auto">
          <a:xfrm>
            <a:off x="4708678" y="4056578"/>
            <a:ext cx="1412864" cy="340735"/>
          </a:xfrm>
          <a:prstGeom prst="rect">
            <a:avLst/>
          </a:prstGeom>
          <a:noFill/>
          <a:ln w="9525">
            <a:noFill/>
            <a:miter lim="800000"/>
            <a:headEnd/>
            <a:tailEnd/>
          </a:ln>
          <a:effectLst/>
        </p:spPr>
        <p:txBody>
          <a:bodyPr wrap="none" lIns="90000" tIns="46800" rIns="90000" bIns="46800">
            <a:spAutoFit/>
          </a:bodyPr>
          <a:lstStyle/>
          <a:p>
            <a:r>
              <a:rPr lang="de-DE" sz="1600" b="1" dirty="0" err="1"/>
              <a:t>Repair</a:t>
            </a:r>
            <a:r>
              <a:rPr lang="de-DE" sz="1600" b="1" dirty="0"/>
              <a:t> </a:t>
            </a:r>
            <a:r>
              <a:rPr lang="de-DE" sz="1600" b="1" dirty="0" err="1"/>
              <a:t>costs</a:t>
            </a:r>
            <a:endParaRPr lang="de-DE" sz="1600" b="1" dirty="0"/>
          </a:p>
        </p:txBody>
      </p:sp>
      <p:sp>
        <p:nvSpPr>
          <p:cNvPr id="13" name="Text Box 41"/>
          <p:cNvSpPr txBox="1">
            <a:spLocks noChangeArrowheads="1"/>
          </p:cNvSpPr>
          <p:nvPr/>
        </p:nvSpPr>
        <p:spPr bwMode="auto">
          <a:xfrm>
            <a:off x="4239384" y="4566991"/>
            <a:ext cx="2102155" cy="636201"/>
          </a:xfrm>
          <a:prstGeom prst="rect">
            <a:avLst/>
          </a:prstGeom>
          <a:noFill/>
          <a:ln w="9525">
            <a:noFill/>
            <a:miter lim="800000"/>
            <a:headEnd/>
            <a:tailEnd/>
          </a:ln>
          <a:effectLst/>
        </p:spPr>
        <p:txBody>
          <a:bodyPr wrap="none" lIns="90000" tIns="46800" rIns="90000" bIns="46800">
            <a:spAutoFit/>
          </a:bodyPr>
          <a:lstStyle/>
          <a:p>
            <a:r>
              <a:rPr lang="en-US" sz="1600" b="1" dirty="0"/>
              <a:t>Familiarization </a:t>
            </a:r>
            <a:r>
              <a:rPr lang="en-US" sz="1600" b="1" dirty="0" smtClean="0"/>
              <a:t>time</a:t>
            </a:r>
          </a:p>
          <a:p>
            <a:r>
              <a:rPr lang="en-US" sz="1600" b="1" dirty="0" smtClean="0"/>
              <a:t> </a:t>
            </a:r>
            <a:r>
              <a:rPr lang="en-US" sz="1600" b="1" dirty="0"/>
              <a:t>for new employees</a:t>
            </a:r>
          </a:p>
        </p:txBody>
      </p:sp>
      <p:sp>
        <p:nvSpPr>
          <p:cNvPr id="14" name="Text Box 42"/>
          <p:cNvSpPr txBox="1">
            <a:spLocks noChangeArrowheads="1"/>
          </p:cNvSpPr>
          <p:nvPr/>
        </p:nvSpPr>
        <p:spPr bwMode="auto">
          <a:xfrm>
            <a:off x="748796" y="4942727"/>
            <a:ext cx="1071425" cy="340735"/>
          </a:xfrm>
          <a:prstGeom prst="rect">
            <a:avLst/>
          </a:prstGeom>
          <a:noFill/>
          <a:ln w="9525">
            <a:noFill/>
            <a:miter lim="800000"/>
            <a:headEnd/>
            <a:tailEnd/>
          </a:ln>
          <a:effectLst/>
        </p:spPr>
        <p:txBody>
          <a:bodyPr wrap="none" lIns="90000" tIns="46800" rIns="90000" bIns="46800">
            <a:spAutoFit/>
          </a:bodyPr>
          <a:lstStyle/>
          <a:p>
            <a:r>
              <a:rPr lang="de-DE" sz="1600" b="1" dirty="0"/>
              <a:t>Meetings</a:t>
            </a:r>
          </a:p>
        </p:txBody>
      </p:sp>
      <p:sp>
        <p:nvSpPr>
          <p:cNvPr id="15" name="Text Box 43"/>
          <p:cNvSpPr txBox="1">
            <a:spLocks noChangeArrowheads="1"/>
          </p:cNvSpPr>
          <p:nvPr/>
        </p:nvSpPr>
        <p:spPr bwMode="auto">
          <a:xfrm>
            <a:off x="305887" y="5473700"/>
            <a:ext cx="1640490" cy="340735"/>
          </a:xfrm>
          <a:prstGeom prst="rect">
            <a:avLst/>
          </a:prstGeom>
          <a:noFill/>
          <a:ln w="9525">
            <a:noFill/>
            <a:miter lim="800000"/>
            <a:headEnd/>
            <a:tailEnd/>
          </a:ln>
          <a:effectLst/>
        </p:spPr>
        <p:txBody>
          <a:bodyPr wrap="none" lIns="90000" tIns="46800" rIns="90000" bIns="46800">
            <a:spAutoFit/>
          </a:bodyPr>
          <a:lstStyle/>
          <a:p>
            <a:r>
              <a:rPr lang="de-DE" sz="1600" b="1" dirty="0" err="1"/>
              <a:t>Accident</a:t>
            </a:r>
            <a:r>
              <a:rPr lang="de-DE" sz="1600" b="1" dirty="0"/>
              <a:t> </a:t>
            </a:r>
            <a:r>
              <a:rPr lang="de-DE" sz="1600" b="1" dirty="0" err="1" smtClean="0"/>
              <a:t>costs</a:t>
            </a:r>
            <a:endParaRPr lang="de-DE" sz="1600" b="1" dirty="0"/>
          </a:p>
        </p:txBody>
      </p:sp>
      <p:sp>
        <p:nvSpPr>
          <p:cNvPr id="16" name="Text Box 44"/>
          <p:cNvSpPr txBox="1">
            <a:spLocks noChangeArrowheads="1"/>
          </p:cNvSpPr>
          <p:nvPr/>
        </p:nvSpPr>
        <p:spPr bwMode="auto">
          <a:xfrm>
            <a:off x="654812" y="5872071"/>
            <a:ext cx="2194296" cy="636201"/>
          </a:xfrm>
          <a:prstGeom prst="rect">
            <a:avLst/>
          </a:prstGeom>
          <a:noFill/>
          <a:ln w="9525">
            <a:noFill/>
            <a:miter lim="800000"/>
            <a:headEnd/>
            <a:tailEnd/>
          </a:ln>
          <a:effectLst/>
        </p:spPr>
        <p:txBody>
          <a:bodyPr wrap="none" lIns="90000" tIns="46800" rIns="90000" bIns="46800">
            <a:spAutoFit/>
          </a:bodyPr>
          <a:lstStyle/>
          <a:p>
            <a:r>
              <a:rPr lang="de-DE" sz="1600" b="1" dirty="0"/>
              <a:t>Loss </a:t>
            </a:r>
            <a:r>
              <a:rPr lang="de-DE" sz="1600" b="1" dirty="0" err="1"/>
              <a:t>of</a:t>
            </a:r>
            <a:r>
              <a:rPr lang="de-DE" sz="1600" b="1" dirty="0"/>
              <a:t> </a:t>
            </a:r>
            <a:r>
              <a:rPr lang="de-DE" sz="1600" b="1" dirty="0" err="1"/>
              <a:t>productivity</a:t>
            </a:r>
            <a:endParaRPr lang="de-DE" sz="1600" b="1" dirty="0"/>
          </a:p>
          <a:p>
            <a:endParaRPr lang="de-DE" sz="1600" b="1" dirty="0"/>
          </a:p>
        </p:txBody>
      </p:sp>
      <p:sp>
        <p:nvSpPr>
          <p:cNvPr id="17" name="Text Box 45"/>
          <p:cNvSpPr txBox="1">
            <a:spLocks noChangeArrowheads="1"/>
          </p:cNvSpPr>
          <p:nvPr/>
        </p:nvSpPr>
        <p:spPr bwMode="auto">
          <a:xfrm>
            <a:off x="3379076" y="5458176"/>
            <a:ext cx="3581728" cy="586957"/>
          </a:xfrm>
          <a:prstGeom prst="rect">
            <a:avLst/>
          </a:prstGeom>
          <a:noFill/>
          <a:ln w="9525">
            <a:noFill/>
            <a:miter lim="800000"/>
            <a:headEnd/>
            <a:tailEnd/>
          </a:ln>
          <a:effectLst/>
        </p:spPr>
        <p:txBody>
          <a:bodyPr wrap="none" lIns="90000" tIns="46800" rIns="90000" bIns="46800">
            <a:spAutoFit/>
          </a:bodyPr>
          <a:lstStyle/>
          <a:p>
            <a:r>
              <a:rPr lang="en-US" sz="1600" b="1" dirty="0"/>
              <a:t>Level of employer's contribution </a:t>
            </a:r>
            <a:br>
              <a:rPr lang="en-US" sz="1600" b="1" dirty="0"/>
            </a:br>
            <a:r>
              <a:rPr lang="en-US" sz="1600" b="1" dirty="0"/>
              <a:t>to the accident insurance premium</a:t>
            </a:r>
          </a:p>
        </p:txBody>
      </p:sp>
      <p:sp>
        <p:nvSpPr>
          <p:cNvPr id="18" name="Text Box 46"/>
          <p:cNvSpPr txBox="1">
            <a:spLocks noChangeArrowheads="1"/>
          </p:cNvSpPr>
          <p:nvPr/>
        </p:nvSpPr>
        <p:spPr bwMode="auto">
          <a:xfrm>
            <a:off x="86067" y="4180417"/>
            <a:ext cx="1485000" cy="586957"/>
          </a:xfrm>
          <a:prstGeom prst="rect">
            <a:avLst/>
          </a:prstGeom>
          <a:noFill/>
          <a:ln w="9525">
            <a:noFill/>
            <a:miter lim="800000"/>
            <a:headEnd/>
            <a:tailEnd/>
          </a:ln>
          <a:effectLst/>
        </p:spPr>
        <p:txBody>
          <a:bodyPr wrap="none" lIns="90000" tIns="46800" rIns="90000" bIns="46800">
            <a:spAutoFit/>
          </a:bodyPr>
          <a:lstStyle/>
          <a:p>
            <a:r>
              <a:rPr lang="de-DE" sz="1600" b="1" dirty="0"/>
              <a:t>Travel </a:t>
            </a:r>
            <a:r>
              <a:rPr lang="de-DE" sz="1600" b="1" dirty="0" err="1"/>
              <a:t>and</a:t>
            </a:r>
            <a:r>
              <a:rPr lang="de-DE" sz="1600" b="1" dirty="0"/>
              <a:t> </a:t>
            </a:r>
            <a:br>
              <a:rPr lang="de-DE" sz="1600" b="1" dirty="0"/>
            </a:br>
            <a:r>
              <a:rPr lang="de-DE" sz="1600" b="1" dirty="0" err="1"/>
              <a:t>waiting</a:t>
            </a:r>
            <a:r>
              <a:rPr lang="de-DE" sz="1600" b="1" dirty="0"/>
              <a:t> </a:t>
            </a:r>
            <a:r>
              <a:rPr lang="de-DE" sz="1600" b="1" dirty="0" err="1"/>
              <a:t>times</a:t>
            </a:r>
            <a:endParaRPr lang="de-DE" sz="1600" b="1" dirty="0"/>
          </a:p>
        </p:txBody>
      </p:sp>
      <p:sp>
        <p:nvSpPr>
          <p:cNvPr id="20" name="AutoShape 47"/>
          <p:cNvSpPr>
            <a:spLocks noChangeArrowheads="1"/>
          </p:cNvSpPr>
          <p:nvPr/>
        </p:nvSpPr>
        <p:spPr bwMode="auto">
          <a:xfrm>
            <a:off x="7092280" y="3717032"/>
            <a:ext cx="1910061" cy="2100684"/>
          </a:xfrm>
          <a:prstGeom prst="homePlate">
            <a:avLst>
              <a:gd name="adj" fmla="val 32511"/>
            </a:avLst>
          </a:prstGeom>
          <a:solidFill>
            <a:srgbClr val="BBE0E3"/>
          </a:solidFill>
          <a:ln w="9525">
            <a:solidFill>
              <a:schemeClr val="tx1"/>
            </a:solidFill>
            <a:miter lim="800000"/>
            <a:headEnd/>
            <a:tailEnd/>
          </a:ln>
          <a:effectLst/>
        </p:spPr>
        <p:txBody>
          <a:bodyPr wrap="none" lIns="90000" tIns="46800" rIns="90000" bIns="46800" anchor="ctr"/>
          <a:lstStyle/>
          <a:p>
            <a:r>
              <a:rPr lang="de-DE" sz="1800" dirty="0" err="1"/>
              <a:t>Costs</a:t>
            </a:r>
            <a:r>
              <a:rPr lang="de-DE" sz="1800" dirty="0"/>
              <a:t> </a:t>
            </a:r>
            <a:br>
              <a:rPr lang="de-DE" sz="1800" dirty="0"/>
            </a:br>
            <a:r>
              <a:rPr lang="de-DE" sz="1800" dirty="0"/>
              <a:t>per </a:t>
            </a:r>
            <a:r>
              <a:rPr lang="de-DE" sz="1800" dirty="0" err="1"/>
              <a:t>vehicle</a:t>
            </a:r>
            <a:r>
              <a:rPr lang="de-DE" sz="1800" dirty="0"/>
              <a:t/>
            </a:r>
            <a:br>
              <a:rPr lang="de-DE" sz="1800" dirty="0"/>
            </a:br>
            <a:r>
              <a:rPr lang="de-DE" sz="1800" dirty="0" err="1"/>
              <a:t>approx</a:t>
            </a:r>
            <a:r>
              <a:rPr lang="de-DE" sz="1800" dirty="0"/>
              <a:t>. 1 €</a:t>
            </a:r>
          </a:p>
          <a:p>
            <a:r>
              <a:rPr lang="de-DE" sz="1800" dirty="0"/>
              <a:t>=</a:t>
            </a:r>
          </a:p>
          <a:p>
            <a:r>
              <a:rPr lang="de-DE" sz="1800" dirty="0"/>
              <a:t>€ 1.4 </a:t>
            </a:r>
            <a:r>
              <a:rPr lang="de-DE" sz="1800" dirty="0" err="1"/>
              <a:t>million</a:t>
            </a:r>
            <a:r>
              <a:rPr lang="de-DE" sz="1800" dirty="0"/>
              <a:t> </a:t>
            </a:r>
            <a:br>
              <a:rPr lang="de-DE" sz="1800" dirty="0"/>
            </a:br>
            <a:r>
              <a:rPr lang="de-DE" sz="1800" b="1" dirty="0"/>
              <a:t>per</a:t>
            </a:r>
          </a:p>
          <a:p>
            <a:r>
              <a:rPr lang="de-DE" sz="1800" dirty="0" err="1"/>
              <a:t>modell</a:t>
            </a:r>
            <a:endParaRPr lang="de-DE" sz="1800" dirty="0"/>
          </a:p>
        </p:txBody>
      </p:sp>
      <p:sp>
        <p:nvSpPr>
          <p:cNvPr id="21" name="Textfeld 20"/>
          <p:cNvSpPr txBox="1"/>
          <p:nvPr/>
        </p:nvSpPr>
        <p:spPr>
          <a:xfrm>
            <a:off x="7051641" y="1162830"/>
            <a:ext cx="1924312" cy="1815882"/>
          </a:xfrm>
          <a:prstGeom prst="rect">
            <a:avLst/>
          </a:prstGeom>
          <a:noFill/>
        </p:spPr>
        <p:txBody>
          <a:bodyPr wrap="square" rtlCol="0">
            <a:spAutoFit/>
          </a:bodyPr>
          <a:lstStyle/>
          <a:p>
            <a:r>
              <a:rPr lang="en-US" sz="1600" b="1" dirty="0"/>
              <a:t>Example: </a:t>
            </a:r>
            <a:r>
              <a:rPr lang="en-US" sz="1600" dirty="0"/>
              <a:t>dashboard insulation; two assembly lines for two models with approx. 50 employees</a:t>
            </a:r>
          </a:p>
        </p:txBody>
      </p:sp>
      <p:sp>
        <p:nvSpPr>
          <p:cNvPr id="22" name="Textfeld 21"/>
          <p:cNvSpPr txBox="1"/>
          <p:nvPr/>
        </p:nvSpPr>
        <p:spPr>
          <a:xfrm>
            <a:off x="7610549" y="6192395"/>
            <a:ext cx="1202747" cy="215444"/>
          </a:xfrm>
          <a:prstGeom prst="rect">
            <a:avLst/>
          </a:prstGeom>
          <a:noFill/>
        </p:spPr>
        <p:txBody>
          <a:bodyPr wrap="square" rtlCol="0">
            <a:spAutoFit/>
          </a:bodyPr>
          <a:lstStyle/>
          <a:p>
            <a:r>
              <a:rPr lang="de-DE" sz="800" dirty="0" smtClean="0"/>
              <a:t>© Michael Hüter</a:t>
            </a:r>
            <a:endParaRPr lang="de-DE" sz="800" dirty="0"/>
          </a:p>
        </p:txBody>
      </p:sp>
    </p:spTree>
    <p:extLst>
      <p:ext uri="{BB962C8B-B14F-4D97-AF65-F5344CB8AC3E}">
        <p14:creationId xmlns:p14="http://schemas.microsoft.com/office/powerpoint/2010/main" val="225519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Example 3: "iceberg"</a:t>
            </a:r>
            <a:endParaRPr lang="de-DE" dirty="0"/>
          </a:p>
        </p:txBody>
      </p:sp>
      <p:sp>
        <p:nvSpPr>
          <p:cNvPr id="3" name="Inhaltsplatzhalter 2"/>
          <p:cNvSpPr>
            <a:spLocks noGrp="1"/>
          </p:cNvSpPr>
          <p:nvPr>
            <p:ph idx="1"/>
          </p:nvPr>
        </p:nvSpPr>
        <p:spPr>
          <a:xfrm>
            <a:off x="557213" y="1281729"/>
            <a:ext cx="8064500" cy="4897437"/>
          </a:xfrm>
        </p:spPr>
        <p:txBody>
          <a:bodyPr/>
          <a:lstStyle/>
          <a:p>
            <a:r>
              <a:rPr lang="en-US" dirty="0"/>
              <a:t>Follow-on costs and investment comparison</a:t>
            </a:r>
          </a:p>
          <a:p>
            <a:r>
              <a:rPr lang="en-US" b="0" dirty="0"/>
              <a:t>Costs per vehicle/model over the model cycle = approx. €1</a:t>
            </a:r>
          </a:p>
          <a:p>
            <a:r>
              <a:rPr lang="en-US" b="0" dirty="0"/>
              <a:t>Production of 240,000 vehicles per year over a model cycle of 6 to 7 </a:t>
            </a:r>
            <a:r>
              <a:rPr lang="en-US" b="0" dirty="0" smtClean="0"/>
              <a:t>years</a:t>
            </a:r>
          </a:p>
          <a:p>
            <a:endParaRPr lang="de-DE" b="0" dirty="0"/>
          </a:p>
          <a:p>
            <a:r>
              <a:rPr lang="de-DE" b="0" dirty="0" smtClean="0"/>
              <a:t>i.e. </a:t>
            </a:r>
            <a:r>
              <a:rPr lang="en-US" dirty="0" smtClean="0">
                <a:solidFill>
                  <a:srgbClr val="94C11C"/>
                </a:solidFill>
              </a:rPr>
              <a:t>240,000 </a:t>
            </a:r>
            <a:r>
              <a:rPr lang="en-US" dirty="0">
                <a:solidFill>
                  <a:srgbClr val="94C11C"/>
                </a:solidFill>
              </a:rPr>
              <a:t>vehicles × 6 years × €1 = €1,440,000 potential savings per </a:t>
            </a:r>
            <a:r>
              <a:rPr lang="en-US" dirty="0" smtClean="0">
                <a:solidFill>
                  <a:srgbClr val="94C11C"/>
                </a:solidFill>
              </a:rPr>
              <a:t>model</a:t>
            </a:r>
          </a:p>
          <a:p>
            <a:endParaRPr lang="de-DE" dirty="0">
              <a:solidFill>
                <a:srgbClr val="94C11C"/>
              </a:solidFill>
            </a:endParaRPr>
          </a:p>
          <a:p>
            <a:r>
              <a:rPr lang="en-US" dirty="0">
                <a:solidFill>
                  <a:srgbClr val="94C11C"/>
                </a:solidFill>
              </a:rPr>
              <a:t>Investment</a:t>
            </a:r>
            <a:r>
              <a:rPr lang="en-US" b="0" dirty="0"/>
              <a:t> for </a:t>
            </a:r>
            <a:r>
              <a:rPr lang="en-US" b="0" i="1" dirty="0"/>
              <a:t>conversion of production</a:t>
            </a:r>
            <a:r>
              <a:rPr lang="en-US" b="0" dirty="0"/>
              <a:t>: once-off costs of around €160,000 for relocation of the assembly operation to a more </a:t>
            </a:r>
            <a:r>
              <a:rPr lang="en-US" b="0" dirty="0" err="1"/>
              <a:t>favourable</a:t>
            </a:r>
            <a:r>
              <a:rPr lang="en-US" b="0" dirty="0"/>
              <a:t> location for installation on the assembly line</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28</a:t>
            </a:fld>
            <a:endParaRPr lang="de-DE" altLang="de-DE" dirty="0"/>
          </a:p>
        </p:txBody>
      </p:sp>
    </p:spTree>
    <p:extLst>
      <p:ext uri="{BB962C8B-B14F-4D97-AF65-F5344CB8AC3E}">
        <p14:creationId xmlns:p14="http://schemas.microsoft.com/office/powerpoint/2010/main" val="1864125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a:t>
            </a:r>
            <a:r>
              <a:rPr lang="de-DE" dirty="0"/>
              <a:t> 3: "</a:t>
            </a:r>
            <a:r>
              <a:rPr lang="de-DE" dirty="0" err="1"/>
              <a:t>iceberg</a:t>
            </a:r>
            <a:r>
              <a:rPr lang="de-DE" dirty="0"/>
              <a:t>"</a:t>
            </a:r>
          </a:p>
        </p:txBody>
      </p:sp>
      <p:sp>
        <p:nvSpPr>
          <p:cNvPr id="3" name="Inhaltsplatzhalter 2"/>
          <p:cNvSpPr>
            <a:spLocks noGrp="1"/>
          </p:cNvSpPr>
          <p:nvPr>
            <p:ph idx="1"/>
          </p:nvPr>
        </p:nvSpPr>
        <p:spPr/>
        <p:txBody>
          <a:bodyPr/>
          <a:lstStyle/>
          <a:p>
            <a:pPr>
              <a:spcBef>
                <a:spcPct val="50000"/>
              </a:spcBef>
            </a:pPr>
            <a:r>
              <a:rPr lang="en-US" altLang="ja-JP" sz="2000" b="0" dirty="0">
                <a:ea typeface="ＭＳ Ｐゴシック" charset="-128"/>
              </a:rPr>
              <a:t>Improvements to development and design take effect only with a delay for new or revised models, i.e.</a:t>
            </a:r>
          </a:p>
          <a:p>
            <a:pPr>
              <a:spcBef>
                <a:spcPct val="50000"/>
              </a:spcBef>
            </a:pPr>
            <a:r>
              <a:rPr lang="de-DE" altLang="ja-JP" sz="2000" dirty="0" smtClean="0">
                <a:solidFill>
                  <a:srgbClr val="94C11C"/>
                </a:solidFill>
                <a:ea typeface="ＭＳ Ｐゴシック" charset="-128"/>
                <a:sym typeface="Wingdings" panose="05000000000000000000" pitchFamily="2" charset="2"/>
              </a:rPr>
              <a:t> </a:t>
            </a:r>
            <a:r>
              <a:rPr lang="en-US" altLang="ja-JP" sz="2000" dirty="0">
                <a:solidFill>
                  <a:srgbClr val="94C11C"/>
                </a:solidFill>
                <a:ea typeface="ＭＳ Ｐゴシック" charset="-128"/>
              </a:rPr>
              <a:t>Get it right the first time </a:t>
            </a:r>
            <a:r>
              <a:rPr lang="de-DE" altLang="ja-JP" sz="2000" dirty="0">
                <a:solidFill>
                  <a:srgbClr val="94C11C"/>
                </a:solidFill>
                <a:ea typeface="ＭＳ Ｐゴシック" charset="-128"/>
                <a:sym typeface="Wingdings" panose="05000000000000000000" pitchFamily="2" charset="2"/>
              </a:rPr>
              <a:t></a:t>
            </a:r>
            <a:r>
              <a:rPr lang="en-US" altLang="ja-JP" sz="2000" dirty="0" smtClean="0">
                <a:solidFill>
                  <a:srgbClr val="94C11C"/>
                </a:solidFill>
                <a:ea typeface="ＭＳ Ｐゴシック" charset="-128"/>
              </a:rPr>
              <a:t> </a:t>
            </a:r>
            <a:r>
              <a:rPr lang="en-US" altLang="ja-JP" sz="2000" dirty="0">
                <a:solidFill>
                  <a:srgbClr val="94C11C"/>
                </a:solidFill>
                <a:ea typeface="ＭＳ Ｐゴシック" charset="-128"/>
              </a:rPr>
              <a:t>design ergonomic deficits out of the process, and reduce costs as a result</a:t>
            </a:r>
          </a:p>
          <a:p>
            <a:pPr>
              <a:spcBef>
                <a:spcPct val="50000"/>
              </a:spcBef>
            </a:pPr>
            <a:r>
              <a:rPr lang="en-US" altLang="ja-JP" sz="2000" dirty="0">
                <a:ea typeface="ＭＳ Ｐゴシック" charset="-128"/>
              </a:rPr>
              <a:t>Conclusion: </a:t>
            </a:r>
            <a:r>
              <a:rPr lang="en-US" altLang="ja-JP" sz="2000" b="0" dirty="0">
                <a:ea typeface="ＭＳ Ｐゴシック" charset="-128"/>
              </a:rPr>
              <a:t>it is worth incorporating ergonomic findings into development and design of the products at an early stage, in order:</a:t>
            </a:r>
          </a:p>
          <a:p>
            <a:pPr marL="608013" lvl="2" indent="-342900">
              <a:spcBef>
                <a:spcPct val="50000"/>
              </a:spcBef>
              <a:buFont typeface="Arial" panose="020B0604020202020204" pitchFamily="34" charset="0"/>
              <a:buChar char="•"/>
            </a:pPr>
            <a:r>
              <a:rPr lang="en-US" altLang="ja-JP" sz="2000" dirty="0">
                <a:ea typeface="ＭＳ Ｐゴシック" charset="-128"/>
              </a:rPr>
              <a:t>To protect employees' health. Objective: OSH and health </a:t>
            </a:r>
            <a:r>
              <a:rPr lang="en-US" altLang="ja-JP" sz="2000" dirty="0" smtClean="0">
                <a:ea typeface="ＭＳ Ｐゴシック" charset="-128"/>
              </a:rPr>
              <a:t>protection</a:t>
            </a:r>
          </a:p>
          <a:p>
            <a:pPr marL="608013" lvl="2" indent="-342900">
              <a:spcBef>
                <a:spcPct val="50000"/>
              </a:spcBef>
              <a:buFont typeface="Arial" panose="020B0604020202020204" pitchFamily="34" charset="0"/>
              <a:buChar char="•"/>
            </a:pPr>
            <a:r>
              <a:rPr lang="en-US" altLang="ja-JP" sz="2000" dirty="0" smtClean="0">
                <a:ea typeface="ＭＳ Ｐゴシック" charset="-128"/>
              </a:rPr>
              <a:t>To keep manufacturing costs (materials and </a:t>
            </a:r>
            <a:r>
              <a:rPr lang="en-US" altLang="ja-JP" sz="2000" dirty="0" err="1" smtClean="0">
                <a:ea typeface="ＭＳ Ｐゴシック" charset="-128"/>
              </a:rPr>
              <a:t>labour</a:t>
            </a:r>
            <a:r>
              <a:rPr lang="en-US" altLang="ja-JP" sz="2000" dirty="0" smtClean="0">
                <a:ea typeface="ＭＳ Ｐゴシック" charset="-128"/>
              </a:rPr>
              <a:t>) as low as possible. </a:t>
            </a:r>
            <a:br>
              <a:rPr lang="en-US" altLang="ja-JP" sz="2000" dirty="0" smtClean="0">
                <a:ea typeface="ＭＳ Ｐゴシック" charset="-128"/>
              </a:rPr>
            </a:br>
            <a:r>
              <a:rPr lang="en-US" altLang="ja-JP" sz="2000" dirty="0" smtClean="0">
                <a:ea typeface="ＭＳ Ｐゴシック" charset="-128"/>
              </a:rPr>
              <a:t>Objective: improvements to competitiveness</a:t>
            </a:r>
          </a:p>
          <a:p>
            <a:pPr marL="608013" lvl="2" indent="-342900">
              <a:spcBef>
                <a:spcPct val="50000"/>
              </a:spcBef>
              <a:buFont typeface="Arial" panose="020B0604020202020204" pitchFamily="34" charset="0"/>
              <a:buChar char="•"/>
            </a:pPr>
            <a:r>
              <a:rPr lang="en-US" altLang="ja-JP" sz="2000" dirty="0" smtClean="0">
                <a:ea typeface="ＭＳ Ｐゴシック" charset="-128"/>
              </a:rPr>
              <a:t>To </a:t>
            </a:r>
            <a:r>
              <a:rPr lang="en-US" altLang="ja-JP" sz="2000" dirty="0">
                <a:ea typeface="ＭＳ Ｐゴシック" charset="-128"/>
              </a:rPr>
              <a:t>enhance ease of use. Objective: to increase the benefit to customers (not considered in this example)</a:t>
            </a:r>
          </a:p>
          <a:p>
            <a:pPr marL="457200" lvl="1">
              <a:spcBef>
                <a:spcPct val="50000"/>
              </a:spcBef>
            </a:pPr>
            <a:endParaRPr lang="de-DE" altLang="ja-JP" dirty="0">
              <a:solidFill>
                <a:srgbClr val="94C11C"/>
              </a:solidFill>
              <a:ea typeface="ＭＳ Ｐゴシック" charset="-128"/>
            </a:endParaRPr>
          </a:p>
          <a:p>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29</a:t>
            </a:fld>
            <a:endParaRPr lang="de-DE" altLang="de-DE" dirty="0"/>
          </a:p>
        </p:txBody>
      </p:sp>
    </p:spTree>
    <p:extLst>
      <p:ext uri="{BB962C8B-B14F-4D97-AF65-F5344CB8AC3E}">
        <p14:creationId xmlns:p14="http://schemas.microsoft.com/office/powerpoint/2010/main" val="325657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fld id="{956CFAE8-0623-4E92-870F-FE478DF7EE12}" type="datetime1">
              <a:rPr lang="de-DE" altLang="de-DE" sz="1200" b="0" smtClean="0">
                <a:solidFill>
                  <a:schemeClr val="bg1"/>
                </a:solidFill>
              </a:rPr>
              <a:t>12.11.2019</a:t>
            </a:fld>
            <a:endParaRPr lang="de-DE" altLang="de-DE" sz="1200" b="0" smtClean="0">
              <a:solidFill>
                <a:schemeClr val="bg1"/>
              </a:solidFill>
            </a:endParaRPr>
          </a:p>
        </p:txBody>
      </p:sp>
      <p:sp>
        <p:nvSpPr>
          <p:cNvPr id="5123" name="Fußzeilenplatzhalter 4"/>
          <p:cNvSpPr>
            <a:spLocks noGrp="1"/>
          </p:cNvSpPr>
          <p:nvPr>
            <p:ph type="ftr" sz="quarter" idx="11"/>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dirty="0" smtClean="0">
                <a:solidFill>
                  <a:schemeClr val="bg1"/>
                </a:solidFill>
              </a:rPr>
              <a:t>Module 1 – Learning ergonomics</a:t>
            </a:r>
          </a:p>
        </p:txBody>
      </p:sp>
      <p:sp>
        <p:nvSpPr>
          <p:cNvPr id="5124" name="Foliennummernplatzhalter 5"/>
          <p:cNvSpPr>
            <a:spLocks noGrp="1"/>
          </p:cNvSpPr>
          <p:nvPr>
            <p:ph type="sldNum" sz="quarter" idx="12"/>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dirty="0" smtClean="0">
                <a:solidFill>
                  <a:schemeClr val="bg1"/>
                </a:solidFill>
              </a:rPr>
              <a:t> </a:t>
            </a:r>
            <a:fld id="{AA1C4CA8-E286-412A-B66F-D73C4D7B347B}" type="slidenum">
              <a:rPr lang="de-DE" altLang="de-DE" sz="1200" b="0" smtClean="0">
                <a:solidFill>
                  <a:schemeClr val="bg1"/>
                </a:solidFill>
              </a:rPr>
              <a:pPr eaLnBrk="1" hangingPunct="1"/>
              <a:t>3</a:t>
            </a:fld>
            <a:endParaRPr lang="de-DE" altLang="de-DE" sz="1200" b="0" dirty="0" smtClean="0">
              <a:solidFill>
                <a:schemeClr val="bg1"/>
              </a:solidFill>
            </a:endParaRPr>
          </a:p>
        </p:txBody>
      </p:sp>
      <p:sp>
        <p:nvSpPr>
          <p:cNvPr id="5125" name="Rectangle 2"/>
          <p:cNvSpPr>
            <a:spLocks noGrp="1" noChangeArrowheads="1"/>
          </p:cNvSpPr>
          <p:nvPr>
            <p:ph type="title"/>
          </p:nvPr>
        </p:nvSpPr>
        <p:spPr/>
        <p:txBody>
          <a:bodyPr/>
          <a:lstStyle/>
          <a:p>
            <a:pPr eaLnBrk="1" hangingPunct="1"/>
            <a:r>
              <a:rPr lang="de-DE" altLang="de-DE" dirty="0"/>
              <a:t>Performance </a:t>
            </a:r>
            <a:r>
              <a:rPr lang="de-DE" altLang="de-DE" dirty="0" err="1"/>
              <a:t>conditions</a:t>
            </a:r>
            <a:endParaRPr lang="de-DE" altLang="de-DE" dirty="0"/>
          </a:p>
        </p:txBody>
      </p:sp>
      <p:sp>
        <p:nvSpPr>
          <p:cNvPr id="5126" name="Rectangle 3"/>
          <p:cNvSpPr>
            <a:spLocks noGrp="1" noChangeArrowheads="1"/>
          </p:cNvSpPr>
          <p:nvPr>
            <p:ph type="body" idx="1"/>
          </p:nvPr>
        </p:nvSpPr>
        <p:spPr>
          <a:xfrm>
            <a:off x="539750" y="1484313"/>
            <a:ext cx="5688013" cy="4818062"/>
          </a:xfrm>
          <a:noFill/>
        </p:spPr>
        <p:txBody>
          <a:bodyPr/>
          <a:lstStyle/>
          <a:p>
            <a:pPr lvl="1" eaLnBrk="1" hangingPunct="1"/>
            <a:r>
              <a:rPr lang="en-US" altLang="de-DE" dirty="0"/>
              <a:t>Performance conditions are determined by the </a:t>
            </a:r>
            <a:r>
              <a:rPr lang="en-US" altLang="de-DE" b="1" dirty="0">
                <a:solidFill>
                  <a:srgbClr val="94C11C"/>
                </a:solidFill>
              </a:rPr>
              <a:t>physiological and mental conditions </a:t>
            </a:r>
            <a:r>
              <a:rPr lang="en-US" altLang="de-DE" dirty="0"/>
              <a:t>of the person performing a task. </a:t>
            </a:r>
          </a:p>
          <a:p>
            <a:pPr lvl="1" eaLnBrk="1" hangingPunct="1"/>
            <a:endParaRPr lang="de-DE" altLang="de-DE" dirty="0" smtClean="0"/>
          </a:p>
          <a:p>
            <a:pPr lvl="1" eaLnBrk="1" hangingPunct="1"/>
            <a:r>
              <a:rPr lang="en-US" altLang="de-DE" dirty="0"/>
              <a:t>Owing to the </a:t>
            </a:r>
            <a:r>
              <a:rPr lang="en-US" altLang="de-DE" b="1" dirty="0">
                <a:solidFill>
                  <a:srgbClr val="94C11C"/>
                </a:solidFill>
              </a:rPr>
              <a:t>breadth of human performance conditions</a:t>
            </a:r>
            <a:r>
              <a:rPr lang="en-US" altLang="de-DE" dirty="0"/>
              <a:t>, consideration must be given to the constraints and minimum conditions of the operator population concerned.</a:t>
            </a:r>
          </a:p>
          <a:p>
            <a:pPr lvl="1" eaLnBrk="1" hangingPunct="1"/>
            <a:endParaRPr lang="de-DE" altLang="de-DE" dirty="0" smtClean="0"/>
          </a:p>
          <a:p>
            <a:pPr lvl="1" eaLnBrk="1" hangingPunct="1"/>
            <a:endParaRPr lang="de-DE" altLang="de-DE" dirty="0" smtClean="0"/>
          </a:p>
          <a:p>
            <a:pPr lvl="1" eaLnBrk="1" hangingPunct="1"/>
            <a:endParaRPr lang="de-DE" altLang="de-DE" dirty="0" smtClean="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5678" t="-1" r="67817" b="36666"/>
          <a:stretch/>
        </p:blipFill>
        <p:spPr>
          <a:xfrm>
            <a:off x="6227763" y="2703795"/>
            <a:ext cx="1008533" cy="1739383"/>
          </a:xfrm>
          <a:prstGeom prst="rect">
            <a:avLst/>
          </a:prstGeom>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8262" t="22724" r="5547" b="13792"/>
          <a:stretch/>
        </p:blipFill>
        <p:spPr>
          <a:xfrm>
            <a:off x="5930351" y="1916832"/>
            <a:ext cx="2302633" cy="1224136"/>
          </a:xfrm>
          <a:prstGeom prst="rect">
            <a:avLst/>
          </a:prstGeom>
        </p:spPr>
      </p:pic>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37865" t="57666" r="7271"/>
          <a:stretch/>
        </p:blipFill>
        <p:spPr>
          <a:xfrm>
            <a:off x="4637617" y="5013176"/>
            <a:ext cx="2087601" cy="1162659"/>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54880" t="15731" r="7272" b="43665"/>
          <a:stretch/>
        </p:blipFill>
        <p:spPr>
          <a:xfrm>
            <a:off x="7115019" y="4672578"/>
            <a:ext cx="1440160" cy="1115126"/>
          </a:xfrm>
          <a:prstGeom prst="rect">
            <a:avLst/>
          </a:prstGeom>
        </p:spPr>
      </p:pic>
      <p:pic>
        <p:nvPicPr>
          <p:cNvPr id="15" name="Grafik 14"/>
          <p:cNvPicPr>
            <a:picLocks noChangeAspect="1"/>
          </p:cNvPicPr>
          <p:nvPr/>
        </p:nvPicPr>
        <p:blipFill rotWithShape="1">
          <a:blip r:embed="rId6" cstate="print">
            <a:extLst>
              <a:ext uri="{28A0092B-C50C-407E-A947-70E740481C1C}">
                <a14:useLocalDpi xmlns:a14="http://schemas.microsoft.com/office/drawing/2010/main" val="0"/>
              </a:ext>
            </a:extLst>
          </a:blip>
          <a:srcRect l="34075" t="10321" r="43216" b="44839"/>
          <a:stretch/>
        </p:blipFill>
        <p:spPr>
          <a:xfrm>
            <a:off x="7953393" y="3314935"/>
            <a:ext cx="864097" cy="1296144"/>
          </a:xfrm>
          <a:prstGeom prst="rect">
            <a:avLst/>
          </a:prstGeom>
        </p:spPr>
      </p:pic>
      <p:sp>
        <p:nvSpPr>
          <p:cNvPr id="17" name="Textfeld 16"/>
          <p:cNvSpPr txBox="1"/>
          <p:nvPr/>
        </p:nvSpPr>
        <p:spPr>
          <a:xfrm>
            <a:off x="7740352" y="5849203"/>
            <a:ext cx="1202747" cy="215444"/>
          </a:xfrm>
          <a:prstGeom prst="rect">
            <a:avLst/>
          </a:prstGeom>
          <a:noFill/>
        </p:spPr>
        <p:txBody>
          <a:bodyPr wrap="square" rtlCol="0">
            <a:spAutoFit/>
          </a:bodyPr>
          <a:lstStyle/>
          <a:p>
            <a:r>
              <a:rPr lang="de-DE" sz="800" dirty="0" smtClean="0"/>
              <a:t>© Michael Hüter</a:t>
            </a:r>
            <a:endParaRPr lang="de-DE"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719138" y="750070"/>
            <a:ext cx="7886700" cy="679450"/>
          </a:xfrm>
        </p:spPr>
        <p:txBody>
          <a:bodyPr/>
          <a:lstStyle/>
          <a:p>
            <a:pPr marL="0" indent="0" eaLnBrk="1" hangingPunct="1">
              <a:buNone/>
            </a:pPr>
            <a:r>
              <a:rPr lang="en-US" altLang="de-DE" dirty="0">
                <a:solidFill>
                  <a:schemeClr val="tx2"/>
                </a:solidFill>
              </a:rPr>
              <a:t>Economic benefits of ergonomic design</a:t>
            </a:r>
            <a:endParaRPr lang="de-DE" altLang="de-DE" dirty="0">
              <a:solidFill>
                <a:schemeClr val="tx2"/>
              </a:solidFill>
            </a:endParaRPr>
          </a:p>
        </p:txBody>
      </p:sp>
      <p:sp>
        <p:nvSpPr>
          <p:cNvPr id="489475" name="Rectangle 3"/>
          <p:cNvSpPr>
            <a:spLocks noGrp="1" noChangeArrowheads="1"/>
          </p:cNvSpPr>
          <p:nvPr>
            <p:ph type="body" sz="half" idx="1"/>
          </p:nvPr>
        </p:nvSpPr>
        <p:spPr>
          <a:xfrm>
            <a:off x="713992" y="1122646"/>
            <a:ext cx="6056312" cy="4032250"/>
          </a:xfrm>
        </p:spPr>
        <p:txBody>
          <a:bodyPr/>
          <a:lstStyle/>
          <a:p>
            <a:pPr marL="0" indent="0" eaLnBrk="1" hangingPunct="1">
              <a:buNone/>
            </a:pPr>
            <a:r>
              <a:rPr lang="de-DE" altLang="de-DE" sz="1800" dirty="0" err="1">
                <a:solidFill>
                  <a:schemeClr val="tx2"/>
                </a:solidFill>
              </a:rPr>
              <a:t>Example</a:t>
            </a:r>
            <a:r>
              <a:rPr lang="de-DE" altLang="de-DE" sz="1800" dirty="0">
                <a:solidFill>
                  <a:schemeClr val="tx2"/>
                </a:solidFill>
              </a:rPr>
              <a:t> 4 at MEWA: </a:t>
            </a:r>
            <a:r>
              <a:rPr lang="de-DE" altLang="de-DE" sz="1800" dirty="0" err="1">
                <a:solidFill>
                  <a:schemeClr val="tx2"/>
                </a:solidFill>
              </a:rPr>
              <a:t>repair</a:t>
            </a:r>
            <a:r>
              <a:rPr lang="de-DE" altLang="de-DE" sz="1800" dirty="0">
                <a:solidFill>
                  <a:schemeClr val="tx2"/>
                </a:solidFill>
              </a:rPr>
              <a:t> </a:t>
            </a:r>
            <a:r>
              <a:rPr lang="de-DE" altLang="de-DE" sz="1800" dirty="0" err="1">
                <a:solidFill>
                  <a:schemeClr val="tx2"/>
                </a:solidFill>
              </a:rPr>
              <a:t>of</a:t>
            </a:r>
            <a:r>
              <a:rPr lang="de-DE" altLang="de-DE" sz="1800" dirty="0">
                <a:solidFill>
                  <a:schemeClr val="tx2"/>
                </a:solidFill>
              </a:rPr>
              <a:t> </a:t>
            </a:r>
            <a:r>
              <a:rPr lang="de-DE" altLang="de-DE" sz="1800" dirty="0" err="1">
                <a:solidFill>
                  <a:schemeClr val="tx2"/>
                </a:solidFill>
              </a:rPr>
              <a:t>work</a:t>
            </a:r>
            <a:r>
              <a:rPr lang="de-DE" altLang="de-DE" sz="1800" dirty="0">
                <a:solidFill>
                  <a:schemeClr val="tx2"/>
                </a:solidFill>
              </a:rPr>
              <a:t> </a:t>
            </a:r>
            <a:r>
              <a:rPr lang="de-DE" altLang="de-DE" sz="1800" dirty="0" err="1">
                <a:solidFill>
                  <a:schemeClr val="tx2"/>
                </a:solidFill>
              </a:rPr>
              <a:t>clothing</a:t>
            </a:r>
            <a:r>
              <a:rPr lang="de-DE" altLang="de-DE" sz="1800" dirty="0">
                <a:solidFill>
                  <a:schemeClr val="tx2"/>
                </a:solidFill>
              </a:rPr>
              <a:t> </a:t>
            </a:r>
          </a:p>
          <a:p>
            <a:pPr marL="0" indent="0">
              <a:buFontTx/>
              <a:buNone/>
            </a:pPr>
            <a:r>
              <a:rPr lang="de-DE" altLang="de-DE" sz="1600" dirty="0" err="1" smtClean="0">
                <a:solidFill>
                  <a:schemeClr val="tx2"/>
                </a:solidFill>
              </a:rPr>
              <a:t>Before</a:t>
            </a:r>
            <a:r>
              <a:rPr lang="de-DE" altLang="de-DE" sz="1600" dirty="0" smtClean="0">
                <a:solidFill>
                  <a:schemeClr val="tx2"/>
                </a:solidFill>
              </a:rPr>
              <a:t> </a:t>
            </a:r>
            <a:r>
              <a:rPr lang="de-DE" sz="1800" dirty="0">
                <a:solidFill>
                  <a:schemeClr val="tx2"/>
                </a:solidFill>
              </a:rPr>
              <a:t/>
            </a:r>
            <a:br>
              <a:rPr lang="de-DE" sz="1800" dirty="0">
                <a:solidFill>
                  <a:schemeClr val="tx2"/>
                </a:solidFill>
              </a:rPr>
            </a:br>
            <a:endParaRPr lang="de-DE" sz="1800" dirty="0">
              <a:solidFill>
                <a:schemeClr val="tx2"/>
              </a:solidFill>
            </a:endParaRPr>
          </a:p>
          <a:p>
            <a:pPr marL="0" indent="0">
              <a:buFontTx/>
              <a:buNone/>
            </a:pPr>
            <a:endParaRPr lang="de-DE" sz="1800" dirty="0"/>
          </a:p>
        </p:txBody>
      </p:sp>
      <p:sp>
        <p:nvSpPr>
          <p:cNvPr id="489478" name="Text Box 6"/>
          <p:cNvSpPr txBox="1">
            <a:spLocks noChangeArrowheads="1"/>
          </p:cNvSpPr>
          <p:nvPr/>
        </p:nvSpPr>
        <p:spPr bwMode="auto">
          <a:xfrm>
            <a:off x="3481388" y="1657350"/>
            <a:ext cx="5662612" cy="4647426"/>
          </a:xfrm>
          <a:prstGeom prst="rect">
            <a:avLst/>
          </a:prstGeom>
          <a:noFill/>
          <a:ln w="9525">
            <a:noFill/>
            <a:miter lim="800000"/>
            <a:headEnd/>
            <a:tailEnd/>
          </a:ln>
          <a:effectLst/>
        </p:spPr>
        <p:txBody>
          <a:bodyPr>
            <a:spAutoFit/>
          </a:bodyPr>
          <a:lstStyle/>
          <a:p>
            <a:pPr marL="285750" indent="-285750" eaLnBrk="1" hangingPunct="1">
              <a:spcBef>
                <a:spcPct val="50000"/>
              </a:spcBef>
              <a:buFont typeface="Wingdings" panose="05000000000000000000" pitchFamily="2" charset="2"/>
              <a:buChar char="§"/>
              <a:defRPr/>
            </a:pPr>
            <a:r>
              <a:rPr lang="de-DE" altLang="de-DE" sz="1600" dirty="0" err="1" smtClean="0">
                <a:solidFill>
                  <a:srgbClr val="000000"/>
                </a:solidFill>
              </a:rPr>
              <a:t>Redesign</a:t>
            </a:r>
            <a:r>
              <a:rPr lang="de-DE" altLang="de-DE" sz="1600" dirty="0" smtClean="0">
                <a:solidFill>
                  <a:srgbClr val="000000"/>
                </a:solidFill>
              </a:rPr>
              <a:t> </a:t>
            </a:r>
            <a:r>
              <a:rPr lang="de-DE" altLang="de-DE" sz="1600" dirty="0" err="1" smtClean="0">
                <a:solidFill>
                  <a:srgbClr val="000000"/>
                </a:solidFill>
              </a:rPr>
              <a:t>of</a:t>
            </a:r>
            <a:r>
              <a:rPr lang="de-DE" altLang="de-DE" sz="1600" dirty="0" smtClean="0">
                <a:solidFill>
                  <a:srgbClr val="000000"/>
                </a:solidFill>
              </a:rPr>
              <a:t> </a:t>
            </a:r>
            <a:r>
              <a:rPr lang="de-DE" altLang="de-DE" sz="1600" dirty="0" err="1" smtClean="0">
                <a:solidFill>
                  <a:srgbClr val="000000"/>
                </a:solidFill>
              </a:rPr>
              <a:t>the</a:t>
            </a:r>
            <a:r>
              <a:rPr lang="de-DE" altLang="de-DE" sz="1600" dirty="0" smtClean="0">
                <a:solidFill>
                  <a:srgbClr val="000000"/>
                </a:solidFill>
              </a:rPr>
              <a:t> </a:t>
            </a:r>
            <a:r>
              <a:rPr lang="de-DE" altLang="de-DE" sz="1600" dirty="0" err="1" smtClean="0">
                <a:solidFill>
                  <a:srgbClr val="000000"/>
                </a:solidFill>
              </a:rPr>
              <a:t>sewing</a:t>
            </a:r>
            <a:r>
              <a:rPr lang="de-DE" altLang="de-DE" sz="1600" dirty="0" smtClean="0">
                <a:solidFill>
                  <a:srgbClr val="000000"/>
                </a:solidFill>
              </a:rPr>
              <a:t> </a:t>
            </a:r>
            <a:r>
              <a:rPr lang="de-DE" altLang="de-DE" sz="1600" dirty="0" err="1" smtClean="0">
                <a:solidFill>
                  <a:srgbClr val="000000"/>
                </a:solidFill>
              </a:rPr>
              <a:t>table</a:t>
            </a:r>
            <a:r>
              <a:rPr lang="de-DE" altLang="de-DE" sz="1600" dirty="0" smtClean="0">
                <a:solidFill>
                  <a:srgbClr val="000000"/>
                </a:solidFill>
              </a:rPr>
              <a:t> </a:t>
            </a:r>
            <a:r>
              <a:rPr lang="de-DE" altLang="de-DE" sz="1600" dirty="0" err="1" smtClean="0">
                <a:solidFill>
                  <a:srgbClr val="000000"/>
                </a:solidFill>
              </a:rPr>
              <a:t>and</a:t>
            </a:r>
            <a:r>
              <a:rPr lang="de-DE" altLang="de-DE" sz="1600" dirty="0" smtClean="0">
                <a:solidFill>
                  <a:srgbClr val="000000"/>
                </a:solidFill>
              </a:rPr>
              <a:t> </a:t>
            </a:r>
            <a:r>
              <a:rPr lang="de-DE" altLang="de-DE" sz="1600" dirty="0" err="1" smtClean="0">
                <a:solidFill>
                  <a:srgbClr val="000000"/>
                </a:solidFill>
              </a:rPr>
              <a:t>the</a:t>
            </a:r>
            <a:r>
              <a:rPr lang="de-DE" altLang="de-DE" sz="1600" dirty="0" smtClean="0">
                <a:solidFill>
                  <a:srgbClr val="000000"/>
                </a:solidFill>
              </a:rPr>
              <a:t> </a:t>
            </a:r>
            <a:r>
              <a:rPr lang="de-DE" altLang="de-DE" sz="1600" dirty="0" err="1" smtClean="0">
                <a:solidFill>
                  <a:srgbClr val="000000"/>
                </a:solidFill>
              </a:rPr>
              <a:t>foot-operated</a:t>
            </a:r>
            <a:r>
              <a:rPr lang="de-DE" altLang="de-DE" sz="1600" dirty="0" smtClean="0">
                <a:solidFill>
                  <a:srgbClr val="000000"/>
                </a:solidFill>
              </a:rPr>
              <a:t> </a:t>
            </a:r>
            <a:r>
              <a:rPr lang="de-DE" altLang="de-DE" sz="1600" dirty="0" err="1" smtClean="0">
                <a:solidFill>
                  <a:srgbClr val="000000"/>
                </a:solidFill>
              </a:rPr>
              <a:t>controls</a:t>
            </a:r>
            <a:endParaRPr lang="de-DE" altLang="de-DE" sz="1600" dirty="0" smtClean="0">
              <a:solidFill>
                <a:srgbClr val="000000"/>
              </a:solidFill>
            </a:endParaRPr>
          </a:p>
          <a:p>
            <a:pPr marL="285750" indent="-285750" eaLnBrk="1" hangingPunct="1">
              <a:spcBef>
                <a:spcPct val="50000"/>
              </a:spcBef>
              <a:buFont typeface="Wingdings" panose="05000000000000000000" pitchFamily="2" charset="2"/>
              <a:buChar char="§"/>
              <a:defRPr/>
            </a:pPr>
            <a:r>
              <a:rPr lang="de-DE" altLang="de-DE" sz="1600" dirty="0" err="1" smtClean="0">
                <a:solidFill>
                  <a:srgbClr val="000000"/>
                </a:solidFill>
              </a:rPr>
              <a:t>Ergonomic</a:t>
            </a:r>
            <a:r>
              <a:rPr lang="de-DE" altLang="de-DE" sz="1600" dirty="0" smtClean="0">
                <a:solidFill>
                  <a:srgbClr val="000000"/>
                </a:solidFill>
              </a:rPr>
              <a:t> design </a:t>
            </a:r>
            <a:r>
              <a:rPr lang="de-DE" altLang="de-DE" sz="1600" dirty="0" err="1" smtClean="0">
                <a:solidFill>
                  <a:srgbClr val="000000"/>
                </a:solidFill>
              </a:rPr>
              <a:t>of</a:t>
            </a:r>
            <a:r>
              <a:rPr lang="de-DE" altLang="de-DE" sz="1600" dirty="0" smtClean="0">
                <a:solidFill>
                  <a:srgbClr val="000000"/>
                </a:solidFill>
              </a:rPr>
              <a:t> 40 </a:t>
            </a:r>
            <a:r>
              <a:rPr lang="de-DE" altLang="de-DE" sz="1600" dirty="0" err="1" smtClean="0">
                <a:solidFill>
                  <a:srgbClr val="000000"/>
                </a:solidFill>
              </a:rPr>
              <a:t>workplaces</a:t>
            </a:r>
            <a:endParaRPr lang="de-DE" altLang="de-DE" sz="1600" dirty="0" smtClean="0">
              <a:solidFill>
                <a:srgbClr val="000000"/>
              </a:solidFill>
            </a:endParaRPr>
          </a:p>
          <a:p>
            <a:pPr marL="285750" indent="-285750" eaLnBrk="1" hangingPunct="1">
              <a:spcBef>
                <a:spcPct val="50000"/>
              </a:spcBef>
              <a:buFont typeface="Wingdings" panose="05000000000000000000" pitchFamily="2" charset="2"/>
              <a:buChar char="§"/>
              <a:defRPr/>
            </a:pPr>
            <a:r>
              <a:rPr lang="de-DE" altLang="de-DE" sz="1600" dirty="0" err="1" smtClean="0">
                <a:solidFill>
                  <a:srgbClr val="000000"/>
                </a:solidFill>
              </a:rPr>
              <a:t>Costs</a:t>
            </a:r>
            <a:r>
              <a:rPr lang="de-DE" altLang="de-DE" sz="1600" dirty="0" smtClean="0">
                <a:solidFill>
                  <a:srgbClr val="000000"/>
                </a:solidFill>
              </a:rPr>
              <a:t> </a:t>
            </a:r>
            <a:r>
              <a:rPr lang="de-DE" altLang="de-DE" sz="1600" dirty="0" err="1" smtClean="0">
                <a:solidFill>
                  <a:srgbClr val="000000"/>
                </a:solidFill>
              </a:rPr>
              <a:t>of</a:t>
            </a:r>
            <a:r>
              <a:rPr lang="de-DE" altLang="de-DE" sz="1600" dirty="0" smtClean="0">
                <a:solidFill>
                  <a:srgbClr val="000000"/>
                </a:solidFill>
              </a:rPr>
              <a:t> €1,500 per </a:t>
            </a:r>
            <a:r>
              <a:rPr lang="de-DE" altLang="de-DE" sz="1600" dirty="0" err="1" smtClean="0">
                <a:solidFill>
                  <a:srgbClr val="000000"/>
                </a:solidFill>
              </a:rPr>
              <a:t>workplace</a:t>
            </a:r>
            <a:r>
              <a:rPr lang="de-DE" altLang="de-DE" sz="1600" dirty="0" smtClean="0">
                <a:solidFill>
                  <a:srgbClr val="000000"/>
                </a:solidFill>
              </a:rPr>
              <a:t>, </a:t>
            </a:r>
            <a:r>
              <a:rPr lang="de-DE" altLang="de-DE" sz="1600" dirty="0" err="1" smtClean="0">
                <a:solidFill>
                  <a:srgbClr val="000000"/>
                </a:solidFill>
              </a:rPr>
              <a:t>approx</a:t>
            </a:r>
            <a:r>
              <a:rPr lang="de-DE" altLang="de-DE" sz="1600" dirty="0" smtClean="0">
                <a:solidFill>
                  <a:srgbClr val="000000"/>
                </a:solidFill>
              </a:rPr>
              <a:t>. €60,000 in total</a:t>
            </a:r>
          </a:p>
          <a:p>
            <a:pPr eaLnBrk="1" hangingPunct="1">
              <a:spcBef>
                <a:spcPct val="50000"/>
              </a:spcBef>
              <a:defRPr/>
            </a:pPr>
            <a:r>
              <a:rPr lang="de-DE" altLang="de-DE" sz="1600" dirty="0" smtClean="0">
                <a:solidFill>
                  <a:srgbClr val="000000"/>
                </a:solidFill>
              </a:rPr>
              <a:t>     </a:t>
            </a:r>
            <a:r>
              <a:rPr lang="de-DE" altLang="de-DE" sz="1600" u="sng" dirty="0" err="1" smtClean="0">
                <a:solidFill>
                  <a:srgbClr val="000000"/>
                </a:solidFill>
              </a:rPr>
              <a:t>Following</a:t>
            </a:r>
            <a:r>
              <a:rPr lang="de-DE" altLang="de-DE" sz="1600" u="sng" dirty="0" smtClean="0">
                <a:solidFill>
                  <a:srgbClr val="000000"/>
                </a:solidFill>
              </a:rPr>
              <a:t> </a:t>
            </a:r>
            <a:r>
              <a:rPr lang="de-DE" altLang="de-DE" sz="1600" u="sng" dirty="0" err="1" smtClean="0">
                <a:solidFill>
                  <a:srgbClr val="000000"/>
                </a:solidFill>
              </a:rPr>
              <a:t>conversion</a:t>
            </a:r>
            <a:r>
              <a:rPr lang="de-DE" altLang="de-DE" sz="1600" u="sng" dirty="0" smtClean="0">
                <a:solidFill>
                  <a:srgbClr val="000000"/>
                </a:solidFill>
              </a:rPr>
              <a:t>:</a:t>
            </a:r>
          </a:p>
          <a:p>
            <a:pPr marL="285750" indent="-285750" eaLnBrk="1" hangingPunct="1">
              <a:spcBef>
                <a:spcPct val="50000"/>
              </a:spcBef>
              <a:buFont typeface="Wingdings" panose="05000000000000000000" pitchFamily="2" charset="2"/>
              <a:buChar char="§"/>
              <a:defRPr/>
            </a:pPr>
            <a:r>
              <a:rPr lang="de-DE" altLang="de-DE" sz="1600" dirty="0" smtClean="0">
                <a:solidFill>
                  <a:srgbClr val="000000"/>
                </a:solidFill>
              </a:rPr>
              <a:t>16% </a:t>
            </a:r>
            <a:r>
              <a:rPr lang="de-DE" altLang="de-DE" sz="1600" dirty="0" err="1" smtClean="0">
                <a:solidFill>
                  <a:srgbClr val="000000"/>
                </a:solidFill>
              </a:rPr>
              <a:t>decrease</a:t>
            </a:r>
            <a:r>
              <a:rPr lang="de-DE" altLang="de-DE" sz="1600" dirty="0" smtClean="0">
                <a:solidFill>
                  <a:srgbClr val="000000"/>
                </a:solidFill>
              </a:rPr>
              <a:t> in </a:t>
            </a:r>
            <a:r>
              <a:rPr lang="de-DE" altLang="de-DE" sz="1600" dirty="0" err="1" smtClean="0">
                <a:solidFill>
                  <a:srgbClr val="000000"/>
                </a:solidFill>
              </a:rPr>
              <a:t>unfitness</a:t>
            </a:r>
            <a:r>
              <a:rPr lang="de-DE" altLang="de-DE" sz="1600" dirty="0" smtClean="0">
                <a:solidFill>
                  <a:srgbClr val="000000"/>
                </a:solidFill>
              </a:rPr>
              <a:t> </a:t>
            </a:r>
            <a:r>
              <a:rPr lang="de-DE" altLang="de-DE" sz="1600" dirty="0" err="1" smtClean="0">
                <a:solidFill>
                  <a:srgbClr val="000000"/>
                </a:solidFill>
              </a:rPr>
              <a:t>for</a:t>
            </a:r>
            <a:r>
              <a:rPr lang="de-DE" altLang="de-DE" sz="1600" dirty="0" smtClean="0">
                <a:solidFill>
                  <a:srgbClr val="000000"/>
                </a:solidFill>
              </a:rPr>
              <a:t> </a:t>
            </a:r>
            <a:r>
              <a:rPr lang="de-DE" altLang="de-DE" sz="1600" dirty="0" err="1" smtClean="0">
                <a:solidFill>
                  <a:srgbClr val="000000"/>
                </a:solidFill>
              </a:rPr>
              <a:t>work</a:t>
            </a:r>
            <a:r>
              <a:rPr lang="de-DE" altLang="de-DE" sz="1600" dirty="0" smtClean="0">
                <a:solidFill>
                  <a:srgbClr val="000000"/>
                </a:solidFill>
              </a:rPr>
              <a:t> (in </a:t>
            </a:r>
            <a:r>
              <a:rPr lang="de-DE" altLang="de-DE" sz="1600" dirty="0" err="1" smtClean="0">
                <a:solidFill>
                  <a:srgbClr val="000000"/>
                </a:solidFill>
              </a:rPr>
              <a:t>days</a:t>
            </a:r>
            <a:r>
              <a:rPr lang="de-DE" altLang="de-DE" sz="1600" dirty="0" smtClean="0">
                <a:solidFill>
                  <a:srgbClr val="000000"/>
                </a:solidFill>
              </a:rPr>
              <a:t>)</a:t>
            </a:r>
          </a:p>
          <a:p>
            <a:pPr marL="285750" indent="-285750" eaLnBrk="1" hangingPunct="1">
              <a:spcBef>
                <a:spcPct val="50000"/>
              </a:spcBef>
              <a:buFont typeface="Wingdings" panose="05000000000000000000" pitchFamily="2" charset="2"/>
              <a:buChar char="§"/>
              <a:defRPr/>
            </a:pPr>
            <a:r>
              <a:rPr lang="de-DE" altLang="de-DE" sz="1600" dirty="0" smtClean="0">
                <a:solidFill>
                  <a:srgbClr val="000000"/>
                </a:solidFill>
              </a:rPr>
              <a:t>5% </a:t>
            </a:r>
            <a:r>
              <a:rPr lang="de-DE" altLang="de-DE" sz="1600" dirty="0" err="1" smtClean="0">
                <a:solidFill>
                  <a:srgbClr val="000000"/>
                </a:solidFill>
              </a:rPr>
              <a:t>increase</a:t>
            </a:r>
            <a:r>
              <a:rPr lang="de-DE" altLang="de-DE" sz="1600" dirty="0" smtClean="0">
                <a:solidFill>
                  <a:srgbClr val="000000"/>
                </a:solidFill>
              </a:rPr>
              <a:t> in </a:t>
            </a:r>
            <a:r>
              <a:rPr lang="de-DE" altLang="de-DE" sz="1600" dirty="0" err="1" smtClean="0">
                <a:solidFill>
                  <a:srgbClr val="000000"/>
                </a:solidFill>
              </a:rPr>
              <a:t>productivity</a:t>
            </a:r>
            <a:endParaRPr lang="de-DE" altLang="de-DE" sz="1600" dirty="0" smtClean="0">
              <a:solidFill>
                <a:srgbClr val="000000"/>
              </a:solidFill>
            </a:endParaRPr>
          </a:p>
          <a:p>
            <a:pPr eaLnBrk="1" hangingPunct="1">
              <a:spcBef>
                <a:spcPct val="50000"/>
              </a:spcBef>
              <a:defRPr/>
            </a:pPr>
            <a:r>
              <a:rPr lang="de-DE" altLang="de-DE" sz="1600" dirty="0" smtClean="0">
                <a:solidFill>
                  <a:srgbClr val="000000"/>
                </a:solidFill>
              </a:rPr>
              <a:t>→ Investment was </a:t>
            </a:r>
            <a:r>
              <a:rPr lang="de-DE" altLang="de-DE" sz="1600" dirty="0" err="1" smtClean="0">
                <a:solidFill>
                  <a:srgbClr val="000000"/>
                </a:solidFill>
              </a:rPr>
              <a:t>recouped</a:t>
            </a:r>
            <a:r>
              <a:rPr lang="de-DE" altLang="de-DE" sz="1600" dirty="0" smtClean="0">
                <a:solidFill>
                  <a:srgbClr val="000000"/>
                </a:solidFill>
              </a:rPr>
              <a:t> </a:t>
            </a:r>
            <a:r>
              <a:rPr lang="de-DE" altLang="de-DE" sz="1600" dirty="0" err="1" smtClean="0">
                <a:solidFill>
                  <a:srgbClr val="000000"/>
                </a:solidFill>
              </a:rPr>
              <a:t>within</a:t>
            </a:r>
            <a:r>
              <a:rPr lang="de-DE" altLang="de-DE" sz="1600" dirty="0" smtClean="0">
                <a:solidFill>
                  <a:srgbClr val="000000"/>
                </a:solidFill>
              </a:rPr>
              <a:t> a </a:t>
            </a:r>
            <a:r>
              <a:rPr lang="de-DE" altLang="de-DE" sz="1600" dirty="0" err="1" smtClean="0">
                <a:solidFill>
                  <a:srgbClr val="000000"/>
                </a:solidFill>
              </a:rPr>
              <a:t>year</a:t>
            </a:r>
            <a:endParaRPr lang="de-DE" altLang="de-DE" sz="1600" dirty="0" smtClean="0">
              <a:solidFill>
                <a:srgbClr val="000000"/>
              </a:solidFill>
            </a:endParaRPr>
          </a:p>
          <a:p>
            <a:pPr eaLnBrk="1" hangingPunct="1">
              <a:spcBef>
                <a:spcPct val="50000"/>
              </a:spcBef>
              <a:defRPr/>
            </a:pPr>
            <a:r>
              <a:rPr lang="de-DE" altLang="de-DE" sz="1600" dirty="0" smtClean="0">
                <a:solidFill>
                  <a:srgbClr val="000000"/>
                </a:solidFill>
              </a:rPr>
              <a:t>	</a:t>
            </a:r>
          </a:p>
          <a:p>
            <a:pPr marL="0" marR="0" lvl="0" indent="0" algn="l" defTabSz="914400" rtl="0" eaLnBrk="1" fontAlgn="base" latinLnBrk="0" hangingPunct="1">
              <a:lnSpc>
                <a:spcPct val="100000"/>
              </a:lnSpc>
              <a:spcBef>
                <a:spcPct val="50000"/>
              </a:spcBef>
              <a:spcAft>
                <a:spcPct val="0"/>
              </a:spcAft>
              <a:buClrTx/>
              <a:buSzTx/>
              <a:buFontTx/>
              <a:buNone/>
              <a:tabLst>
                <a:tab pos="363538" algn="l"/>
                <a:tab pos="623888" algn="l"/>
              </a:tabLst>
              <a:defRPr/>
            </a:pP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50000"/>
              </a:spcBef>
              <a:spcAft>
                <a:spcPct val="0"/>
              </a:spcAft>
              <a:buClrTx/>
              <a:buSzTx/>
              <a:buFontTx/>
              <a:buNone/>
              <a:tabLst>
                <a:tab pos="363538" algn="l"/>
                <a:tab pos="623888" algn="l"/>
              </a:tabLst>
              <a:defRPr/>
            </a:pPr>
            <a:r>
              <a:rPr kumimoji="0" lang="de-DE" sz="1600" b="0" i="0" strike="noStrike" kern="1200" cap="none" spc="0" normalizeH="0" baseline="0" noProof="0" dirty="0" smtClean="0">
                <a:ln>
                  <a:noFill/>
                </a:ln>
                <a:solidFill>
                  <a:srgbClr val="000000"/>
                </a:solidFill>
                <a:effectLst/>
                <a:uLnTx/>
                <a:uFillTx/>
                <a:latin typeface="Arial" charset="0"/>
                <a:ea typeface="+mn-ea"/>
                <a:cs typeface="Arial" charset="0"/>
              </a:rPr>
              <a:t>		After</a:t>
            </a:r>
          </a:p>
          <a:p>
            <a:pPr marL="0" marR="0" lvl="0" indent="0" algn="l" defTabSz="914400" rtl="0" eaLnBrk="1" fontAlgn="base" latinLnBrk="0" hangingPunct="1">
              <a:lnSpc>
                <a:spcPct val="100000"/>
              </a:lnSpc>
              <a:spcBef>
                <a:spcPct val="50000"/>
              </a:spcBef>
              <a:spcAft>
                <a:spcPct val="0"/>
              </a:spcAft>
              <a:buClrTx/>
              <a:buSzTx/>
              <a:buFontTx/>
              <a:buNone/>
              <a:tabLst>
                <a:tab pos="363538" algn="l"/>
                <a:tab pos="623888" algn="l"/>
              </a:tabLst>
              <a:defRPr/>
            </a:pPr>
            <a:endPar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tab pos="363538" algn="l"/>
                <a:tab pos="623888" algn="l"/>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Inhaltsplatzhalter 2"/>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275652" y="1802096"/>
            <a:ext cx="2740403" cy="1977940"/>
          </a:xfrm>
        </p:spPr>
      </p:pic>
      <p:pic>
        <p:nvPicPr>
          <p:cNvPr id="5" name="Inhaltsplatzhalter 4"/>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530386" y="4008871"/>
            <a:ext cx="2951002" cy="2129944"/>
          </a:xfrm>
        </p:spPr>
      </p:pic>
      <p:pic>
        <p:nvPicPr>
          <p:cNvPr id="12" name="Inhaltsplatzhalt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19890" y="4429055"/>
            <a:ext cx="2951002" cy="2129943"/>
          </a:xfrm>
          <a:prstGeom prst="rect">
            <a:avLst/>
          </a:prstGeom>
          <a:noFill/>
          <a:ln w="9525">
            <a:noFill/>
            <a:miter lim="800000"/>
            <a:headEnd/>
            <a:tailEnd/>
          </a:ln>
          <a:effectLst/>
        </p:spPr>
      </p:pic>
      <p:sp>
        <p:nvSpPr>
          <p:cNvPr id="13" name="Textfeld 12"/>
          <p:cNvSpPr txBox="1"/>
          <p:nvPr/>
        </p:nvSpPr>
        <p:spPr>
          <a:xfrm>
            <a:off x="7814830" y="6405664"/>
            <a:ext cx="1202747" cy="215444"/>
          </a:xfrm>
          <a:prstGeom prst="rect">
            <a:avLst/>
          </a:prstGeom>
          <a:noFill/>
        </p:spPr>
        <p:txBody>
          <a:bodyPr wrap="square" rtlCol="0">
            <a:spAutoFit/>
          </a:bodyPr>
          <a:lstStyle/>
          <a:p>
            <a:r>
              <a:rPr lang="de-DE" sz="800" dirty="0" smtClean="0"/>
              <a:t>© Michael Hüter</a:t>
            </a:r>
            <a:endParaRPr lang="de-DE" sz="800" dirty="0"/>
          </a:p>
        </p:txBody>
      </p:sp>
    </p:spTree>
    <p:extLst>
      <p:ext uri="{BB962C8B-B14F-4D97-AF65-F5344CB8AC3E}">
        <p14:creationId xmlns:p14="http://schemas.microsoft.com/office/powerpoint/2010/main" val="4090957619"/>
      </p:ext>
    </p:extLst>
  </p:cSld>
  <p:clrMapOvr>
    <a:masterClrMapping/>
  </p:clrMapOvr>
  <p:transition spd="med">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933" y="651246"/>
            <a:ext cx="8064500" cy="496888"/>
          </a:xfrm>
        </p:spPr>
        <p:txBody>
          <a:bodyPr/>
          <a:lstStyle/>
          <a:p>
            <a:pPr>
              <a:spcAft>
                <a:spcPct val="20000"/>
              </a:spcAft>
            </a:pPr>
            <a:r>
              <a:rPr lang="de-DE" altLang="de-DE" sz="3200" dirty="0" err="1"/>
              <a:t>Example</a:t>
            </a:r>
            <a:r>
              <a:rPr lang="de-DE" altLang="de-DE" sz="3200" dirty="0"/>
              <a:t> 5: </a:t>
            </a:r>
            <a:r>
              <a:rPr lang="de-DE" altLang="de-DE" sz="3200" dirty="0" err="1"/>
              <a:t>ergonomic</a:t>
            </a:r>
            <a:r>
              <a:rPr lang="de-DE" altLang="de-DE" sz="3200" dirty="0"/>
              <a:t> </a:t>
            </a:r>
            <a:r>
              <a:rPr lang="de-DE" altLang="de-DE" sz="3200" dirty="0" err="1"/>
              <a:t>machine</a:t>
            </a:r>
            <a:r>
              <a:rPr lang="de-DE" altLang="de-DE" sz="3200" dirty="0"/>
              <a:t> design – </a:t>
            </a:r>
            <a:r>
              <a:rPr lang="de-DE" altLang="de-DE" sz="3200" dirty="0" err="1"/>
              <a:t>complex</a:t>
            </a:r>
            <a:r>
              <a:rPr lang="de-DE" altLang="de-DE" sz="3200" dirty="0"/>
              <a:t> </a:t>
            </a:r>
            <a:r>
              <a:rPr lang="de-DE" altLang="de-DE" sz="3200" dirty="0" err="1"/>
              <a:t>example</a:t>
            </a:r>
            <a:r>
              <a:rPr lang="de-DE" altLang="de-DE" sz="3200" dirty="0"/>
              <a:t> </a:t>
            </a:r>
            <a:endParaRPr lang="de-DE" altLang="de-DE" sz="3200" dirty="0">
              <a:solidFill>
                <a:srgbClr val="009999"/>
              </a:solidFill>
            </a:endParaRPr>
          </a:p>
        </p:txBody>
      </p:sp>
      <p:sp>
        <p:nvSpPr>
          <p:cNvPr id="3" name="Inhaltsplatzhalter 2"/>
          <p:cNvSpPr>
            <a:spLocks noGrp="1"/>
          </p:cNvSpPr>
          <p:nvPr>
            <p:ph idx="1"/>
          </p:nvPr>
        </p:nvSpPr>
        <p:spPr>
          <a:xfrm>
            <a:off x="542677" y="1635156"/>
            <a:ext cx="8064500" cy="4897437"/>
          </a:xfrm>
        </p:spPr>
        <p:txBody>
          <a:bodyPr/>
          <a:lstStyle/>
          <a:p>
            <a:r>
              <a:rPr lang="de-DE" altLang="de-DE" dirty="0" err="1"/>
              <a:t>Comparison</a:t>
            </a:r>
            <a:r>
              <a:rPr lang="de-DE" altLang="de-DE" dirty="0"/>
              <a:t> </a:t>
            </a:r>
            <a:r>
              <a:rPr lang="de-DE" altLang="de-DE" dirty="0" err="1"/>
              <a:t>between</a:t>
            </a:r>
            <a:r>
              <a:rPr lang="de-DE" altLang="de-DE" dirty="0"/>
              <a:t> </a:t>
            </a:r>
            <a:r>
              <a:rPr lang="de-DE" altLang="de-DE" dirty="0" err="1"/>
              <a:t>milling</a:t>
            </a:r>
            <a:r>
              <a:rPr lang="de-DE" altLang="de-DE" dirty="0"/>
              <a:t> </a:t>
            </a:r>
            <a:r>
              <a:rPr lang="de-DE" altLang="de-DE" dirty="0" err="1"/>
              <a:t>centres</a:t>
            </a:r>
            <a:r>
              <a:rPr lang="de-DE" altLang="de-DE" dirty="0"/>
              <a:t> </a:t>
            </a:r>
            <a:r>
              <a:rPr lang="de-DE" altLang="de-DE" dirty="0" err="1"/>
              <a:t>with</a:t>
            </a:r>
            <a:r>
              <a:rPr lang="de-DE" altLang="de-DE" dirty="0"/>
              <a:t> </a:t>
            </a:r>
            <a:r>
              <a:rPr lang="de-DE" altLang="de-DE" dirty="0" err="1"/>
              <a:t>and</a:t>
            </a:r>
            <a:r>
              <a:rPr lang="de-DE" altLang="de-DE" dirty="0"/>
              <a:t> </a:t>
            </a:r>
            <a:r>
              <a:rPr lang="de-DE" altLang="de-DE" dirty="0" err="1"/>
              <a:t>without</a:t>
            </a:r>
            <a:r>
              <a:rPr lang="de-DE" altLang="de-DE" dirty="0"/>
              <a:t> </a:t>
            </a:r>
            <a:r>
              <a:rPr lang="de-DE" altLang="de-DE" dirty="0" err="1"/>
              <a:t>rotary</a:t>
            </a:r>
            <a:r>
              <a:rPr lang="de-DE" altLang="de-DE" dirty="0"/>
              <a:t> </a:t>
            </a:r>
            <a:r>
              <a:rPr lang="de-DE" altLang="de-DE" dirty="0" err="1"/>
              <a:t>table</a:t>
            </a:r>
            <a:r>
              <a:rPr lang="de-DE" altLang="de-DE" dirty="0" err="1" smtClean="0"/>
              <a:t>rotary</a:t>
            </a:r>
            <a:r>
              <a:rPr lang="de-DE" altLang="de-DE" dirty="0" smtClean="0"/>
              <a:t> </a:t>
            </a:r>
            <a:r>
              <a:rPr lang="de-DE" altLang="de-DE" dirty="0" err="1"/>
              <a:t>table</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31</a:t>
            </a:fld>
            <a:endParaRPr lang="de-DE" altLang="de-DE"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5" y="2170771"/>
            <a:ext cx="4032000" cy="3476163"/>
          </a:xfrm>
          <a:prstGeom prst="rect">
            <a:avLst/>
          </a:prstGeom>
        </p:spPr>
      </p:pic>
      <p:sp>
        <p:nvSpPr>
          <p:cNvPr id="11" name="Textfeld 10"/>
          <p:cNvSpPr txBox="1"/>
          <p:nvPr/>
        </p:nvSpPr>
        <p:spPr>
          <a:xfrm>
            <a:off x="7452320" y="5818533"/>
            <a:ext cx="1202747" cy="215444"/>
          </a:xfrm>
          <a:prstGeom prst="rect">
            <a:avLst/>
          </a:prstGeom>
          <a:noFill/>
        </p:spPr>
        <p:txBody>
          <a:bodyPr wrap="square" rtlCol="0">
            <a:spAutoFit/>
          </a:bodyPr>
          <a:lstStyle/>
          <a:p>
            <a:r>
              <a:rPr lang="de-DE" sz="800" dirty="0" smtClean="0"/>
              <a:t>© Michael Hüter</a:t>
            </a:r>
            <a:endParaRPr lang="de-DE" sz="800" dirty="0"/>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87" y="2781501"/>
            <a:ext cx="4788000" cy="3473878"/>
          </a:xfrm>
          <a:prstGeom prst="rect">
            <a:avLst/>
          </a:prstGeom>
        </p:spPr>
      </p:pic>
    </p:spTree>
    <p:extLst>
      <p:ext uri="{BB962C8B-B14F-4D97-AF65-F5344CB8AC3E}">
        <p14:creationId xmlns:p14="http://schemas.microsoft.com/office/powerpoint/2010/main" val="4274929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dirty="0" err="1"/>
              <a:t>Example</a:t>
            </a:r>
            <a:r>
              <a:rPr lang="de-DE" altLang="de-DE" sz="2800" dirty="0"/>
              <a:t> 5: </a:t>
            </a:r>
            <a:r>
              <a:rPr lang="de-DE" altLang="de-DE" dirty="0" err="1" smtClean="0"/>
              <a:t>milling</a:t>
            </a:r>
            <a:r>
              <a:rPr lang="de-DE" altLang="de-DE" dirty="0" smtClean="0"/>
              <a:t> </a:t>
            </a:r>
            <a:r>
              <a:rPr lang="de-DE" altLang="de-DE" dirty="0" err="1"/>
              <a:t>centres</a:t>
            </a:r>
            <a:r>
              <a:rPr lang="de-DE" altLang="de-DE" dirty="0"/>
              <a:t> </a:t>
            </a:r>
            <a:endParaRPr lang="de-DE" dirty="0"/>
          </a:p>
        </p:txBody>
      </p:sp>
      <mc:AlternateContent xmlns:mc="http://schemas.openxmlformats.org/markup-compatibility/2006" xmlns:a14="http://schemas.microsoft.com/office/drawing/2010/main">
        <mc:Choice Requires="a14">
          <p:graphicFrame>
            <p:nvGraphicFramePr>
              <p:cNvPr id="7" name="Inhaltsplatzhalter 6"/>
              <p:cNvGraphicFramePr>
                <a:graphicFrameLocks noGrp="1"/>
              </p:cNvGraphicFramePr>
              <p:nvPr>
                <p:ph idx="1"/>
                <p:extLst>
                  <p:ext uri="{D42A27DB-BD31-4B8C-83A1-F6EECF244321}">
                    <p14:modId xmlns:p14="http://schemas.microsoft.com/office/powerpoint/2010/main" val="3915961296"/>
                  </p:ext>
                </p:extLst>
              </p:nvPr>
            </p:nvGraphicFramePr>
            <p:xfrm>
              <a:off x="323577" y="1262063"/>
              <a:ext cx="8496846" cy="4546854"/>
            </p:xfrm>
            <a:graphic>
              <a:graphicData uri="http://schemas.openxmlformats.org/drawingml/2006/table">
                <a:tbl>
                  <a:tblPr firstRow="1" firstCol="1" bandRow="1">
                    <a:tableStyleId>{7DF18680-E054-41AD-8BC1-D1AEF772440D}</a:tableStyleId>
                  </a:tblPr>
                  <a:tblGrid>
                    <a:gridCol w="1872159">
                      <a:extLst>
                        <a:ext uri="{9D8B030D-6E8A-4147-A177-3AD203B41FA5}">
                          <a16:colId xmlns:a16="http://schemas.microsoft.com/office/drawing/2014/main" val="2732068570"/>
                        </a:ext>
                      </a:extLst>
                    </a:gridCol>
                    <a:gridCol w="3240360">
                      <a:extLst>
                        <a:ext uri="{9D8B030D-6E8A-4147-A177-3AD203B41FA5}">
                          <a16:colId xmlns:a16="http://schemas.microsoft.com/office/drawing/2014/main" val="3588947729"/>
                        </a:ext>
                      </a:extLst>
                    </a:gridCol>
                    <a:gridCol w="3384327">
                      <a:extLst>
                        <a:ext uri="{9D8B030D-6E8A-4147-A177-3AD203B41FA5}">
                          <a16:colId xmlns:a16="http://schemas.microsoft.com/office/drawing/2014/main" val="113603102"/>
                        </a:ext>
                      </a:extLst>
                    </a:gridCol>
                  </a:tblGrid>
                  <a:tr h="370840">
                    <a:tc>
                      <a:txBody>
                        <a:bodyPr/>
                        <a:lstStyle/>
                        <a:p>
                          <a:endParaRPr lang="de-DE" sz="1400" dirty="0"/>
                        </a:p>
                      </a:txBody>
                      <a:tcPr/>
                    </a:tc>
                    <a:tc>
                      <a:txBody>
                        <a:bodyPr/>
                        <a:lstStyle/>
                        <a:p>
                          <a:r>
                            <a:rPr lang="en-US" sz="1400" dirty="0" smtClean="0"/>
                            <a:t>Milling </a:t>
                          </a:r>
                          <a:r>
                            <a:rPr lang="en-US" sz="1400" dirty="0" err="1" smtClean="0"/>
                            <a:t>centre</a:t>
                          </a:r>
                          <a:r>
                            <a:rPr lang="en-US" sz="1400" dirty="0" smtClean="0"/>
                            <a:t> without rotary table and lift truck</a:t>
                          </a:r>
                        </a:p>
                      </a:txBody>
                      <a:tcPr/>
                    </a:tc>
                    <a:tc>
                      <a:txBody>
                        <a:bodyPr/>
                        <a:lstStyle/>
                        <a:p>
                          <a:r>
                            <a:rPr lang="en-US" sz="1400" dirty="0" smtClean="0"/>
                            <a:t>Milling </a:t>
                          </a:r>
                          <a:r>
                            <a:rPr lang="en-US" sz="1400" dirty="0" err="1" smtClean="0"/>
                            <a:t>centre</a:t>
                          </a:r>
                          <a:r>
                            <a:rPr lang="en-US" sz="1400" dirty="0" smtClean="0"/>
                            <a:t> with rotary table and lift truck</a:t>
                          </a:r>
                        </a:p>
                      </a:txBody>
                      <a:tcPr/>
                    </a:tc>
                    <a:extLst>
                      <a:ext uri="{0D108BD9-81ED-4DB2-BD59-A6C34878D82A}">
                        <a16:rowId xmlns:a16="http://schemas.microsoft.com/office/drawing/2014/main" val="724036352"/>
                      </a:ext>
                    </a:extLst>
                  </a:tr>
                  <a:tr h="370840">
                    <a:tc>
                      <a:txBody>
                        <a:bodyPr/>
                        <a:lstStyle/>
                        <a:p>
                          <a:r>
                            <a:rPr lang="de-DE" sz="1400" b="1" kern="1200" dirty="0" smtClean="0">
                              <a:solidFill>
                                <a:schemeClr val="lt1"/>
                              </a:solidFill>
                              <a:latin typeface="+mn-lt"/>
                              <a:ea typeface="+mn-ea"/>
                              <a:cs typeface="+mn-cs"/>
                            </a:rPr>
                            <a:t>Output</a:t>
                          </a:r>
                          <a:endParaRPr lang="de-DE" sz="1400" b="1" kern="1200" dirty="0">
                            <a:solidFill>
                              <a:schemeClr val="lt1"/>
                            </a:solidFill>
                            <a:latin typeface="+mn-lt"/>
                            <a:ea typeface="+mn-ea"/>
                            <a:cs typeface="+mn-cs"/>
                          </a:endParaRPr>
                        </a:p>
                      </a:txBody>
                      <a:tcPr/>
                    </a:tc>
                    <a:tc>
                      <a:txBody>
                        <a:bodyPr/>
                        <a:lstStyle/>
                        <a:p>
                          <a:r>
                            <a:rPr lang="en-US" sz="1400" dirty="0" smtClean="0"/>
                            <a:t>Processing time including </a:t>
                          </a:r>
                        </a:p>
                        <a:p>
                          <a:r>
                            <a:rPr lang="en-US" sz="1400" dirty="0" smtClean="0"/>
                            <a:t>start-up = 5 minutes</a:t>
                          </a:r>
                        </a:p>
                        <a:p>
                          <a:r>
                            <a:rPr lang="en-US" sz="1400" dirty="0" err="1" smtClean="0"/>
                            <a:t>Workpiece</a:t>
                          </a:r>
                          <a:r>
                            <a:rPr lang="en-US" sz="1400" dirty="0" smtClean="0"/>
                            <a:t> handling = 1 minute</a:t>
                          </a: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cs typeface="Arial" charset="0"/>
                            </a:rPr>
                            <a:t>Processing time </a:t>
                          </a:r>
                          <a:r>
                            <a:rPr kumimoji="0" lang="de-DE" sz="1400" b="0" i="0" u="none" strike="noStrike" cap="none" normalizeH="0" baseline="0" dirty="0" err="1" smtClean="0">
                              <a:ln>
                                <a:noFill/>
                              </a:ln>
                              <a:solidFill>
                                <a:schemeClr val="tx1"/>
                              </a:solidFill>
                              <a:effectLst/>
                              <a:latin typeface="Arial" charset="0"/>
                              <a:cs typeface="Arial" charset="0"/>
                            </a:rPr>
                            <a:t>including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placing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rotary</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table</a:t>
                          </a:r>
                          <a:r>
                            <a:rPr kumimoji="0" lang="de-DE" sz="1400" b="0" i="0" u="none" strike="noStrike" cap="none" normalizeH="0" baseline="0" dirty="0" smtClean="0">
                              <a:ln>
                                <a:noFill/>
                              </a:ln>
                              <a:solidFill>
                                <a:schemeClr val="tx1"/>
                              </a:solidFill>
                              <a:effectLst/>
                              <a:latin typeface="Arial" charset="0"/>
                              <a:cs typeface="Arial" charset="0"/>
                            </a:rPr>
                            <a:t> in </a:t>
                          </a:r>
                          <a:r>
                            <a:rPr kumimoji="0" lang="de-DE" sz="1400" b="0" i="0" u="none" strike="noStrike" cap="none" normalizeH="0" baseline="0" dirty="0" err="1" smtClean="0">
                              <a:ln>
                                <a:noFill/>
                              </a:ln>
                              <a:solidFill>
                                <a:schemeClr val="tx1"/>
                              </a:solidFill>
                              <a:effectLst/>
                              <a:latin typeface="Arial" charset="0"/>
                              <a:cs typeface="Arial" charset="0"/>
                            </a:rPr>
                            <a:t>processing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position</a:t>
                          </a:r>
                          <a:r>
                            <a:rPr kumimoji="0" lang="de-DE" sz="1400" b="0" i="0" u="none" strike="noStrike" cap="none" normalizeH="0" baseline="0" dirty="0" smtClean="0">
                              <a:ln>
                                <a:noFill/>
                              </a:ln>
                              <a:solidFill>
                                <a:schemeClr val="tx1"/>
                              </a:solidFill>
                              <a:effectLst/>
                              <a:latin typeface="Arial" charset="0"/>
                              <a:cs typeface="Arial" charset="0"/>
                            </a:rPr>
                            <a:t> = 5 </a:t>
                          </a:r>
                          <a:r>
                            <a:rPr kumimoji="0" lang="de-DE" sz="1400" b="0" i="0" u="none" strike="noStrike" cap="none" normalizeH="0" baseline="0" dirty="0" err="1" smtClean="0">
                              <a:ln>
                                <a:noFill/>
                              </a:ln>
                              <a:solidFill>
                                <a:schemeClr val="tx1"/>
                              </a:solidFill>
                              <a:effectLst/>
                              <a:latin typeface="Arial" charset="0"/>
                              <a:cs typeface="Arial" charset="0"/>
                            </a:rPr>
                            <a:t>minutes</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400" b="0" i="0" u="none" strike="noStrike" cap="none" normalizeH="0" baseline="0" dirty="0" err="1" smtClean="0">
                              <a:ln>
                                <a:noFill/>
                              </a:ln>
                              <a:solidFill>
                                <a:schemeClr val="tx1"/>
                              </a:solidFill>
                              <a:effectLst/>
                              <a:latin typeface="Arial" charset="0"/>
                              <a:cs typeface="Arial" charset="0"/>
                            </a:rPr>
                            <a:t>Workpiece</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handling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as</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milling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centre</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without</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rotary</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table</a:t>
                          </a:r>
                          <a:r>
                            <a:rPr kumimoji="0" lang="de-DE" sz="1400" b="0" i="0" u="none" strike="noStrike" cap="none" normalizeH="0" baseline="0" dirty="0" smtClean="0">
                              <a:ln>
                                <a:noFill/>
                              </a:ln>
                              <a:solidFill>
                                <a:schemeClr val="tx1"/>
                              </a:solidFill>
                              <a:effectLst/>
                              <a:latin typeface="Arial" charset="0"/>
                              <a:cs typeface="Arial" charset="0"/>
                            </a:rPr>
                            <a:t>, but </a:t>
                          </a:r>
                          <a:r>
                            <a:rPr kumimoji="0" lang="de-DE" sz="1400" b="0" i="0" u="none" strike="noStrike" cap="none" normalizeH="0" baseline="0" dirty="0" err="1" smtClean="0">
                              <a:ln>
                                <a:noFill/>
                              </a:ln>
                              <a:solidFill>
                                <a:schemeClr val="tx1"/>
                              </a:solidFill>
                              <a:effectLst/>
                              <a:latin typeface="Arial" charset="0"/>
                              <a:cs typeface="Arial" charset="0"/>
                            </a:rPr>
                            <a:t>runs</a:t>
                          </a:r>
                          <a:r>
                            <a:rPr kumimoji="0" lang="de-DE" sz="1400" b="0" i="0" u="none" strike="noStrike" cap="none" normalizeH="0" baseline="0" dirty="0" smtClean="0">
                              <a:ln>
                                <a:noFill/>
                              </a:ln>
                              <a:solidFill>
                                <a:schemeClr val="tx1"/>
                              </a:solidFill>
                              <a:effectLst/>
                              <a:latin typeface="Arial" charset="0"/>
                              <a:cs typeface="Arial" charset="0"/>
                            </a:rPr>
                            <a:t> parallel</a:t>
                          </a:r>
                        </a:p>
                      </a:txBody>
                      <a:tcPr/>
                    </a:tc>
                    <a:extLst>
                      <a:ext uri="{0D108BD9-81ED-4DB2-BD59-A6C34878D82A}">
                        <a16:rowId xmlns:a16="http://schemas.microsoft.com/office/drawing/2014/main" val="2617804766"/>
                      </a:ext>
                    </a:extLst>
                  </a:tr>
                  <a:tr h="370840">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480 </m:t>
                                  </m:r>
                                  <m:r>
                                    <a:rPr lang="de-DE" sz="1400" b="0" i="1" smtClean="0">
                                      <a:latin typeface="Cambria Math" panose="02040503050406030204" pitchFamily="18" charset="0"/>
                                    </a:rPr>
                                    <m:t>𝑚𝑖𝑛𝑢𝑡𝑒𝑠</m:t>
                                  </m:r>
                                  <m:r>
                                    <a:rPr lang="de-DE" sz="1400" b="0" i="1" smtClean="0">
                                      <a:latin typeface="Cambria Math" panose="02040503050406030204" pitchFamily="18" charset="0"/>
                                    </a:rPr>
                                    <m:t>/</m:t>
                                  </m:r>
                                  <m:r>
                                    <a:rPr lang="de-DE" sz="1400" b="0" i="1" smtClean="0">
                                      <a:latin typeface="Cambria Math" panose="02040503050406030204" pitchFamily="18" charset="0"/>
                                    </a:rPr>
                                    <m:t>𝑠h𝑖𝑓𝑡</m:t>
                                  </m:r>
                                </m:num>
                                <m:den>
                                  <m:r>
                                    <a:rPr lang="de-DE" sz="1400" b="0" i="1" smtClean="0">
                                      <a:latin typeface="Cambria Math" panose="02040503050406030204" pitchFamily="18" charset="0"/>
                                    </a:rPr>
                                    <m:t>6 </m:t>
                                  </m:r>
                                  <m:r>
                                    <a:rPr lang="de-DE" sz="1400" b="0" i="1" smtClean="0">
                                      <a:latin typeface="Cambria Math" panose="02040503050406030204" pitchFamily="18" charset="0"/>
                                    </a:rPr>
                                    <m:t>𝑚𝑖𝑛𝑢𝑡𝑒𝑠</m:t>
                                  </m:r>
                                  <m:r>
                                    <a:rPr lang="de-DE" sz="1400" b="0" i="1" smtClean="0">
                                      <a:latin typeface="Cambria Math" panose="02040503050406030204" pitchFamily="18" charset="0"/>
                                    </a:rPr>
                                    <m:t>/</m:t>
                                  </m:r>
                                  <m:r>
                                    <a:rPr lang="de-DE" sz="1400" b="0" i="1" smtClean="0">
                                      <a:latin typeface="Cambria Math" panose="02040503050406030204" pitchFamily="18" charset="0"/>
                                    </a:rPr>
                                    <m:t>𝑖𝑡𝑒𝑚</m:t>
                                  </m:r>
                                </m:den>
                              </m:f>
                            </m:oMath>
                          </a14:m>
                          <a:r>
                            <a:rPr lang="de-DE" sz="1200" dirty="0" smtClean="0"/>
                            <a:t> = </a:t>
                          </a:r>
                          <a:r>
                            <a:rPr lang="de-DE" altLang="de-DE" sz="1200" b="0" dirty="0" smtClean="0">
                              <a:solidFill>
                                <a:srgbClr val="000000"/>
                              </a:solidFill>
                            </a:rPr>
                            <a:t> </a:t>
                          </a:r>
                          <a:r>
                            <a:rPr lang="de-DE" altLang="de-DE" sz="1400" kern="1200" dirty="0" smtClean="0">
                              <a:solidFill>
                                <a:schemeClr val="dk1"/>
                              </a:solidFill>
                              <a:latin typeface="+mn-lt"/>
                              <a:ea typeface="+mn-ea"/>
                              <a:cs typeface="+mn-cs"/>
                            </a:rPr>
                            <a:t>80 </a:t>
                          </a:r>
                          <a:r>
                            <a:rPr lang="de-DE" altLang="de-DE" sz="1400" kern="1200" dirty="0" err="1" smtClean="0">
                              <a:solidFill>
                                <a:schemeClr val="dk1"/>
                              </a:solidFill>
                              <a:latin typeface="+mn-lt"/>
                              <a:ea typeface="+mn-ea"/>
                              <a:cs typeface="+mn-cs"/>
                            </a:rPr>
                            <a:t>items</a:t>
                          </a:r>
                          <a:r>
                            <a:rPr lang="de-DE" altLang="de-DE" sz="1400" kern="1200" dirty="0" smtClean="0">
                              <a:solidFill>
                                <a:schemeClr val="dk1"/>
                              </a:solidFill>
                              <a:latin typeface="+mn-lt"/>
                              <a:ea typeface="+mn-ea"/>
                              <a:cs typeface="+mn-cs"/>
                            </a:rPr>
                            <a:t>/</a:t>
                          </a:r>
                          <a:r>
                            <a:rPr lang="de-DE" altLang="de-DE" sz="1400" kern="1200" dirty="0" err="1" smtClean="0">
                              <a:solidFill>
                                <a:schemeClr val="dk1"/>
                              </a:solidFill>
                              <a:latin typeface="+mn-lt"/>
                              <a:ea typeface="+mn-ea"/>
                              <a:cs typeface="+mn-cs"/>
                            </a:rPr>
                            <a:t>shift</a:t>
                          </a:r>
                          <a:endParaRPr lang="de-DE" altLang="de-DE" sz="1400" kern="1200" dirty="0" smtClean="0">
                            <a:solidFill>
                              <a:schemeClr val="dk1"/>
                            </a:solidFill>
                            <a:latin typeface="+mn-lt"/>
                            <a:ea typeface="+mn-ea"/>
                            <a:cs typeface="+mn-cs"/>
                          </a:endParaRPr>
                        </a:p>
                        <a:p>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480 </m:t>
                                  </m:r>
                                  <m:r>
                                    <a:rPr lang="de-DE" sz="1400" b="0" i="1" smtClean="0">
                                      <a:latin typeface="Cambria Math" panose="02040503050406030204" pitchFamily="18" charset="0"/>
                                    </a:rPr>
                                    <m:t>𝑚𝑖𝑛𝑢𝑡𝑒𝑠</m:t>
                                  </m:r>
                                  <m:r>
                                    <a:rPr lang="de-DE" sz="1400" b="0" i="1" smtClean="0">
                                      <a:latin typeface="Cambria Math" panose="02040503050406030204" pitchFamily="18" charset="0"/>
                                    </a:rPr>
                                    <m:t>/</m:t>
                                  </m:r>
                                  <m:r>
                                    <a:rPr lang="de-DE" sz="1400" b="0" i="1" smtClean="0">
                                      <a:latin typeface="Cambria Math" panose="02040503050406030204" pitchFamily="18" charset="0"/>
                                    </a:rPr>
                                    <m:t>𝑠h𝑖𝑓𝑡</m:t>
                                  </m:r>
                                </m:num>
                                <m:den>
                                  <m:r>
                                    <a:rPr lang="de-DE" sz="1400" b="0" i="1" smtClean="0">
                                      <a:latin typeface="Cambria Math" panose="02040503050406030204" pitchFamily="18" charset="0"/>
                                    </a:rPr>
                                    <m:t>5 </m:t>
                                  </m:r>
                                  <m:r>
                                    <a:rPr lang="de-DE" sz="1400" b="0" i="1" smtClean="0">
                                      <a:latin typeface="Cambria Math" panose="02040503050406030204" pitchFamily="18" charset="0"/>
                                    </a:rPr>
                                    <m:t>𝑚𝑖𝑛𝑢𝑡𝑒𝑠</m:t>
                                  </m:r>
                                  <m:r>
                                    <a:rPr lang="de-DE" sz="1400" b="0" i="1" smtClean="0">
                                      <a:latin typeface="Cambria Math" panose="02040503050406030204" pitchFamily="18" charset="0"/>
                                    </a:rPr>
                                    <m:t>/</m:t>
                                  </m:r>
                                  <m:r>
                                    <a:rPr lang="de-DE" sz="1400" b="0" i="1" smtClean="0">
                                      <a:latin typeface="Cambria Math" panose="02040503050406030204" pitchFamily="18" charset="0"/>
                                    </a:rPr>
                                    <m:t>𝑖𝑡𝑒𝑚</m:t>
                                  </m:r>
                                </m:den>
                              </m:f>
                            </m:oMath>
                          </a14:m>
                          <a:r>
                            <a:rPr lang="de-DE" sz="1100" dirty="0" smtClean="0"/>
                            <a:t> = </a:t>
                          </a:r>
                          <a:r>
                            <a:rPr lang="de-DE" altLang="de-DE" sz="1100" b="0" dirty="0" smtClean="0">
                              <a:solidFill>
                                <a:srgbClr val="000000"/>
                              </a:solidFill>
                            </a:rPr>
                            <a:t> </a:t>
                          </a:r>
                          <a:r>
                            <a:rPr lang="de-DE" altLang="de-DE" sz="1200" kern="1200" dirty="0" smtClean="0">
                              <a:solidFill>
                                <a:schemeClr val="dk1"/>
                              </a:solidFill>
                              <a:latin typeface="+mn-lt"/>
                              <a:ea typeface="+mn-ea"/>
                              <a:cs typeface="+mn-cs"/>
                            </a:rPr>
                            <a:t>80 items/shift</a:t>
                          </a:r>
                        </a:p>
                        <a:p>
                          <a:endParaRPr lang="de-DE" sz="1100" dirty="0" smtClean="0"/>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1100" b="0" i="0" u="none" strike="noStrike" cap="none" normalizeH="0" baseline="0" dirty="0" smtClean="0">
                              <a:ln>
                                <a:noFill/>
                              </a:ln>
                              <a:solidFill>
                                <a:schemeClr val="tx1"/>
                              </a:solidFill>
                              <a:effectLst/>
                              <a:latin typeface="Arial" charset="0"/>
                              <a:cs typeface="Arial" charset="0"/>
                              <a:sym typeface="Wingdings" pitchFamily="2" charset="2"/>
                            </a:rPr>
                            <a:t> </a:t>
                          </a:r>
                          <a:r>
                            <a:rPr kumimoji="0" lang="de-DE" sz="1100" b="0" i="0" u="none" strike="noStrike" cap="none" normalizeH="0" baseline="0" dirty="0" smtClean="0">
                              <a:ln>
                                <a:noFill/>
                              </a:ln>
                              <a:solidFill>
                                <a:schemeClr val="tx1"/>
                              </a:solidFill>
                              <a:effectLst/>
                              <a:latin typeface="Arial" charset="0"/>
                              <a:cs typeface="Arial" charset="0"/>
                            </a:rPr>
                            <a:t> </a:t>
                          </a:r>
                          <a:r>
                            <a:rPr lang="de-DE" sz="1200" kern="1200" dirty="0" smtClean="0">
                              <a:solidFill>
                                <a:schemeClr val="dk1"/>
                              </a:solidFill>
                              <a:latin typeface="+mn-lt"/>
                              <a:ea typeface="+mn-ea"/>
                              <a:cs typeface="+mn-cs"/>
                            </a:rPr>
                            <a:t>20% </a:t>
                          </a:r>
                          <a:r>
                            <a:rPr lang="de-DE" sz="1200" kern="1200" dirty="0" err="1" smtClean="0">
                              <a:solidFill>
                                <a:schemeClr val="dk1"/>
                              </a:solidFill>
                              <a:latin typeface="+mn-lt"/>
                              <a:ea typeface="+mn-ea"/>
                              <a:cs typeface="+mn-cs"/>
                            </a:rPr>
                            <a:t>increase</a:t>
                          </a:r>
                          <a:endParaRPr lang="de-DE" sz="1200" kern="1200" dirty="0" smtClean="0">
                            <a:solidFill>
                              <a:schemeClr val="dk1"/>
                            </a:solidFill>
                            <a:latin typeface="+mn-lt"/>
                            <a:ea typeface="+mn-ea"/>
                            <a:cs typeface="+mn-cs"/>
                          </a:endParaRPr>
                        </a:p>
                      </a:txBody>
                      <a:tcPr/>
                    </a:tc>
                    <a:extLst>
                      <a:ext uri="{0D108BD9-81ED-4DB2-BD59-A6C34878D82A}">
                        <a16:rowId xmlns:a16="http://schemas.microsoft.com/office/drawing/2014/main" val="137900784"/>
                      </a:ext>
                    </a:extLst>
                  </a:tr>
                  <a:tr h="718349">
                    <a:tc>
                      <a:txBody>
                        <a:bodyPr/>
                        <a:lstStyle/>
                        <a:p>
                          <a:r>
                            <a:rPr lang="en-US" sz="1400" dirty="0" smtClean="0"/>
                            <a:t>Stress for 4 kg and dimensions of 350 x 200 x 200 mm</a:t>
                          </a:r>
                        </a:p>
                      </a:txBody>
                      <a:tcPr/>
                    </a:tc>
                    <a:tc>
                      <a:txBody>
                        <a:bodyPr/>
                        <a:lstStyle/>
                        <a:p>
                          <a:r>
                            <a:rPr lang="en-US" sz="1400" dirty="0" smtClean="0"/>
                            <a:t>Lift duration: 3 seconds per lift</a:t>
                          </a:r>
                        </a:p>
                        <a:p>
                          <a:r>
                            <a:rPr lang="en-US" sz="1400" dirty="0" smtClean="0"/>
                            <a:t>Lift number: 80 per shift</a:t>
                          </a:r>
                        </a:p>
                        <a:p>
                          <a:r>
                            <a:rPr lang="en-US" sz="1400" dirty="0" smtClean="0"/>
                            <a:t>Initial height: 15 cm</a:t>
                          </a:r>
                        </a:p>
                        <a:p>
                          <a:r>
                            <a:rPr lang="en-US" sz="1400" dirty="0" smtClean="0"/>
                            <a:t>Final height: 110 cm</a:t>
                          </a:r>
                        </a:p>
                        <a:p>
                          <a:r>
                            <a:rPr lang="en-US" sz="1400" dirty="0" smtClean="0"/>
                            <a:t>Upper body rotated through 90°</a:t>
                          </a:r>
                        </a:p>
                        <a:p>
                          <a:r>
                            <a:rPr lang="en-US" sz="1400" dirty="0" smtClean="0"/>
                            <a:t>Distance of handle at setting down :</a:t>
                          </a:r>
                          <a:br>
                            <a:rPr lang="en-US" sz="1400" dirty="0" smtClean="0"/>
                          </a:br>
                          <a:r>
                            <a:rPr lang="en-US" sz="1400" dirty="0" smtClean="0"/>
                            <a:t>65 cm</a:t>
                          </a:r>
                        </a:p>
                        <a:p>
                          <a:endParaRPr lang="de-DE" sz="1400" baseline="0" dirty="0" smtClean="0"/>
                        </a:p>
                        <a:p>
                          <a:r>
                            <a:rPr lang="en-US" sz="1400" b="1" baseline="0" dirty="0" smtClean="0">
                              <a:solidFill>
                                <a:srgbClr val="E14D0E"/>
                              </a:solidFill>
                            </a:rPr>
                            <a:t>Risk not acceptable in accordance with EN 10052</a:t>
                          </a:r>
                        </a:p>
                      </a:txBody>
                      <a:tcPr/>
                    </a:tc>
                    <a:tc>
                      <a:txBody>
                        <a:bodyPr/>
                        <a:lstStyle/>
                        <a:p>
                          <a:r>
                            <a:rPr lang="en-US" sz="1400" dirty="0" smtClean="0"/>
                            <a:t>Lift duration: 2 seconds per lift</a:t>
                          </a:r>
                        </a:p>
                        <a:p>
                          <a:r>
                            <a:rPr lang="en-US" sz="1400" dirty="0" smtClean="0"/>
                            <a:t>Lift number: 96 per shift</a:t>
                          </a:r>
                        </a:p>
                        <a:p>
                          <a:r>
                            <a:rPr lang="en-US" sz="1400" dirty="0" smtClean="0"/>
                            <a:t>Initial height: 110 cm</a:t>
                          </a:r>
                        </a:p>
                        <a:p>
                          <a:r>
                            <a:rPr lang="en-US" sz="1400" dirty="0" smtClean="0"/>
                            <a:t>Final height: 110 cm</a:t>
                          </a:r>
                        </a:p>
                        <a:p>
                          <a:r>
                            <a:rPr lang="en-US" sz="1400" dirty="0" smtClean="0"/>
                            <a:t>Upper body rotated through 30°</a:t>
                          </a:r>
                        </a:p>
                        <a:p>
                          <a:r>
                            <a:rPr lang="en-US" sz="1400" dirty="0" smtClean="0"/>
                            <a:t>Distance of handle at setting down: </a:t>
                          </a:r>
                          <a:br>
                            <a:rPr lang="en-US" sz="1400" dirty="0" smtClean="0"/>
                          </a:br>
                          <a:r>
                            <a:rPr lang="en-US" sz="1400" dirty="0" smtClean="0"/>
                            <a:t>35 cm</a:t>
                          </a:r>
                        </a:p>
                        <a:p>
                          <a:endParaRPr lang="de-DE" sz="1400" baseline="0" dirty="0" smtClean="0"/>
                        </a:p>
                        <a:p>
                          <a:r>
                            <a:rPr lang="en-US" sz="1400" b="1" baseline="0" dirty="0" smtClean="0">
                              <a:solidFill>
                                <a:srgbClr val="94C11C"/>
                              </a:solidFill>
                            </a:rPr>
                            <a:t>Risk acceptable in accordance with EN 1005-2</a:t>
                          </a:r>
                        </a:p>
                      </a:txBody>
                      <a:tcPr/>
                    </a:tc>
                    <a:extLst>
                      <a:ext uri="{0D108BD9-81ED-4DB2-BD59-A6C34878D82A}">
                        <a16:rowId xmlns:a16="http://schemas.microsoft.com/office/drawing/2014/main" val="3452473587"/>
                      </a:ext>
                    </a:extLst>
                  </a:tr>
                </a:tbl>
              </a:graphicData>
            </a:graphic>
          </p:graphicFrame>
        </mc:Choice>
        <mc:Fallback xmlns="">
          <p:graphicFrame>
            <p:nvGraphicFramePr>
              <p:cNvPr id="7" name="Inhaltsplatzhalter 6"/>
              <p:cNvGraphicFramePr>
                <a:graphicFrameLocks noGrp="1"/>
              </p:cNvGraphicFramePr>
              <p:nvPr>
                <p:ph idx="1"/>
                <p:extLst>
                  <p:ext uri="{D42A27DB-BD31-4B8C-83A1-F6EECF244321}">
                    <p14:modId xmlns:p14="http://schemas.microsoft.com/office/powerpoint/2010/main" val="3915961296"/>
                  </p:ext>
                </p:extLst>
              </p:nvPr>
            </p:nvGraphicFramePr>
            <p:xfrm>
              <a:off x="323577" y="1262063"/>
              <a:ext cx="8496846" cy="4546854"/>
            </p:xfrm>
            <a:graphic>
              <a:graphicData uri="http://schemas.openxmlformats.org/drawingml/2006/table">
                <a:tbl>
                  <a:tblPr firstRow="1" firstCol="1" bandRow="1">
                    <a:tableStyleId>{7DF18680-E054-41AD-8BC1-D1AEF772440D}</a:tableStyleId>
                  </a:tblPr>
                  <a:tblGrid>
                    <a:gridCol w="1872159">
                      <a:extLst>
                        <a:ext uri="{9D8B030D-6E8A-4147-A177-3AD203B41FA5}">
                          <a16:colId xmlns:a16="http://schemas.microsoft.com/office/drawing/2014/main" val="2732068570"/>
                        </a:ext>
                      </a:extLst>
                    </a:gridCol>
                    <a:gridCol w="3240360">
                      <a:extLst>
                        <a:ext uri="{9D8B030D-6E8A-4147-A177-3AD203B41FA5}">
                          <a16:colId xmlns:a16="http://schemas.microsoft.com/office/drawing/2014/main" val="3588947729"/>
                        </a:ext>
                      </a:extLst>
                    </a:gridCol>
                    <a:gridCol w="3384327">
                      <a:extLst>
                        <a:ext uri="{9D8B030D-6E8A-4147-A177-3AD203B41FA5}">
                          <a16:colId xmlns:a16="http://schemas.microsoft.com/office/drawing/2014/main" val="113603102"/>
                        </a:ext>
                      </a:extLst>
                    </a:gridCol>
                  </a:tblGrid>
                  <a:tr h="518160">
                    <a:tc>
                      <a:txBody>
                        <a:bodyPr/>
                        <a:lstStyle/>
                        <a:p>
                          <a:endParaRPr lang="de-DE" sz="1400" dirty="0"/>
                        </a:p>
                      </a:txBody>
                      <a:tcPr/>
                    </a:tc>
                    <a:tc>
                      <a:txBody>
                        <a:bodyPr/>
                        <a:lstStyle/>
                        <a:p>
                          <a:r>
                            <a:rPr lang="en-US" sz="1400" dirty="0" smtClean="0"/>
                            <a:t>Milling </a:t>
                          </a:r>
                          <a:r>
                            <a:rPr lang="en-US" sz="1400" dirty="0" err="1" smtClean="0"/>
                            <a:t>centre</a:t>
                          </a:r>
                          <a:r>
                            <a:rPr lang="en-US" sz="1400" dirty="0" smtClean="0"/>
                            <a:t> without rotary table and lift truck</a:t>
                          </a:r>
                        </a:p>
                      </a:txBody>
                      <a:tcPr/>
                    </a:tc>
                    <a:tc>
                      <a:txBody>
                        <a:bodyPr/>
                        <a:lstStyle/>
                        <a:p>
                          <a:r>
                            <a:rPr lang="en-US" sz="1400" dirty="0" smtClean="0"/>
                            <a:t>Milling </a:t>
                          </a:r>
                          <a:r>
                            <a:rPr lang="en-US" sz="1400" dirty="0" err="1" smtClean="0"/>
                            <a:t>centre</a:t>
                          </a:r>
                          <a:r>
                            <a:rPr lang="en-US" sz="1400" dirty="0" smtClean="0"/>
                            <a:t> with rotary table and lift truck</a:t>
                          </a:r>
                        </a:p>
                      </a:txBody>
                      <a:tcPr/>
                    </a:tc>
                    <a:extLst>
                      <a:ext uri="{0D108BD9-81ED-4DB2-BD59-A6C34878D82A}">
                        <a16:rowId xmlns:a16="http://schemas.microsoft.com/office/drawing/2014/main" val="724036352"/>
                      </a:ext>
                    </a:extLst>
                  </a:tr>
                  <a:tr h="987552">
                    <a:tc>
                      <a:txBody>
                        <a:bodyPr/>
                        <a:lstStyle/>
                        <a:p>
                          <a:r>
                            <a:rPr lang="de-DE" sz="1400" b="1" kern="1200" dirty="0" smtClean="0">
                              <a:solidFill>
                                <a:schemeClr val="lt1"/>
                              </a:solidFill>
                              <a:latin typeface="+mn-lt"/>
                              <a:ea typeface="+mn-ea"/>
                              <a:cs typeface="+mn-cs"/>
                            </a:rPr>
                            <a:t>Output</a:t>
                          </a:r>
                          <a:endParaRPr lang="de-DE" sz="1400" b="1" kern="1200" dirty="0">
                            <a:solidFill>
                              <a:schemeClr val="lt1"/>
                            </a:solidFill>
                            <a:latin typeface="+mn-lt"/>
                            <a:ea typeface="+mn-ea"/>
                            <a:cs typeface="+mn-cs"/>
                          </a:endParaRPr>
                        </a:p>
                      </a:txBody>
                      <a:tcPr/>
                    </a:tc>
                    <a:tc>
                      <a:txBody>
                        <a:bodyPr/>
                        <a:lstStyle/>
                        <a:p>
                          <a:r>
                            <a:rPr lang="en-US" sz="1400" dirty="0" smtClean="0"/>
                            <a:t>Processing time including </a:t>
                          </a:r>
                        </a:p>
                        <a:p>
                          <a:r>
                            <a:rPr lang="en-US" sz="1400" dirty="0" smtClean="0"/>
                            <a:t>start-up = 5 minutes</a:t>
                          </a:r>
                        </a:p>
                        <a:p>
                          <a:r>
                            <a:rPr lang="en-US" sz="1400" dirty="0" err="1" smtClean="0"/>
                            <a:t>Workpiece</a:t>
                          </a:r>
                          <a:r>
                            <a:rPr lang="en-US" sz="1400" dirty="0" smtClean="0"/>
                            <a:t> handling = 1 minute</a:t>
                          </a: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cs typeface="Arial" charset="0"/>
                            </a:rPr>
                            <a:t>Processing time </a:t>
                          </a:r>
                          <a:r>
                            <a:rPr kumimoji="0" lang="de-DE" sz="1400" b="0" i="0" u="none" strike="noStrike" cap="none" normalizeH="0" baseline="0" dirty="0" err="1" smtClean="0">
                              <a:ln>
                                <a:noFill/>
                              </a:ln>
                              <a:solidFill>
                                <a:schemeClr val="tx1"/>
                              </a:solidFill>
                              <a:effectLst/>
                              <a:latin typeface="Arial" charset="0"/>
                              <a:cs typeface="Arial" charset="0"/>
                            </a:rPr>
                            <a:t>including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placing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rotary</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table</a:t>
                          </a:r>
                          <a:r>
                            <a:rPr kumimoji="0" lang="de-DE" sz="1400" b="0" i="0" u="none" strike="noStrike" cap="none" normalizeH="0" baseline="0" dirty="0" smtClean="0">
                              <a:ln>
                                <a:noFill/>
                              </a:ln>
                              <a:solidFill>
                                <a:schemeClr val="tx1"/>
                              </a:solidFill>
                              <a:effectLst/>
                              <a:latin typeface="Arial" charset="0"/>
                              <a:cs typeface="Arial" charset="0"/>
                            </a:rPr>
                            <a:t> in </a:t>
                          </a:r>
                          <a:r>
                            <a:rPr kumimoji="0" lang="de-DE" sz="1400" b="0" i="0" u="none" strike="noStrike" cap="none" normalizeH="0" baseline="0" dirty="0" err="1" smtClean="0">
                              <a:ln>
                                <a:noFill/>
                              </a:ln>
                              <a:solidFill>
                                <a:schemeClr val="tx1"/>
                              </a:solidFill>
                              <a:effectLst/>
                              <a:latin typeface="Arial" charset="0"/>
                              <a:cs typeface="Arial" charset="0"/>
                            </a:rPr>
                            <a:t>processing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position</a:t>
                          </a:r>
                          <a:r>
                            <a:rPr kumimoji="0" lang="de-DE" sz="1400" b="0" i="0" u="none" strike="noStrike" cap="none" normalizeH="0" baseline="0" dirty="0" smtClean="0">
                              <a:ln>
                                <a:noFill/>
                              </a:ln>
                              <a:solidFill>
                                <a:schemeClr val="tx1"/>
                              </a:solidFill>
                              <a:effectLst/>
                              <a:latin typeface="Arial" charset="0"/>
                              <a:cs typeface="Arial" charset="0"/>
                            </a:rPr>
                            <a:t> = 5 </a:t>
                          </a:r>
                          <a:r>
                            <a:rPr kumimoji="0" lang="de-DE" sz="1400" b="0" i="0" u="none" strike="noStrike" cap="none" normalizeH="0" baseline="0" dirty="0" err="1" smtClean="0">
                              <a:ln>
                                <a:noFill/>
                              </a:ln>
                              <a:solidFill>
                                <a:schemeClr val="tx1"/>
                              </a:solidFill>
                              <a:effectLst/>
                              <a:latin typeface="Arial" charset="0"/>
                              <a:cs typeface="Arial" charset="0"/>
                            </a:rPr>
                            <a:t>minutes</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400" b="0" i="0" u="none" strike="noStrike" cap="none" normalizeH="0" baseline="0" dirty="0" err="1" smtClean="0">
                              <a:ln>
                                <a:noFill/>
                              </a:ln>
                              <a:solidFill>
                                <a:schemeClr val="tx1"/>
                              </a:solidFill>
                              <a:effectLst/>
                              <a:latin typeface="Arial" charset="0"/>
                              <a:cs typeface="Arial" charset="0"/>
                            </a:rPr>
                            <a:t>Workpiece</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handling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as</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milling</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centre</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without</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rotary</a:t>
                          </a:r>
                          <a:r>
                            <a:rPr kumimoji="0" lang="de-DE" sz="1400" b="0" i="0" u="none" strike="noStrike" cap="none" normalizeH="0" baseline="0" dirty="0" smtClean="0">
                              <a:ln>
                                <a:noFill/>
                              </a:ln>
                              <a:solidFill>
                                <a:schemeClr val="tx1"/>
                              </a:solidFill>
                              <a:effectLst/>
                              <a:latin typeface="Arial" charset="0"/>
                              <a:cs typeface="Arial" charset="0"/>
                            </a:rPr>
                            <a:t> </a:t>
                          </a:r>
                          <a:r>
                            <a:rPr kumimoji="0" lang="de-DE" sz="1400" b="0" i="0" u="none" strike="noStrike" cap="none" normalizeH="0" baseline="0" dirty="0" err="1" smtClean="0">
                              <a:ln>
                                <a:noFill/>
                              </a:ln>
                              <a:solidFill>
                                <a:schemeClr val="tx1"/>
                              </a:solidFill>
                              <a:effectLst/>
                              <a:latin typeface="Arial" charset="0"/>
                              <a:cs typeface="Arial" charset="0"/>
                            </a:rPr>
                            <a:t>table</a:t>
                          </a:r>
                          <a:r>
                            <a:rPr kumimoji="0" lang="de-DE" sz="1400" b="0" i="0" u="none" strike="noStrike" cap="none" normalizeH="0" baseline="0" dirty="0" smtClean="0">
                              <a:ln>
                                <a:noFill/>
                              </a:ln>
                              <a:solidFill>
                                <a:schemeClr val="tx1"/>
                              </a:solidFill>
                              <a:effectLst/>
                              <a:latin typeface="Arial" charset="0"/>
                              <a:cs typeface="Arial" charset="0"/>
                            </a:rPr>
                            <a:t>, but </a:t>
                          </a:r>
                          <a:r>
                            <a:rPr kumimoji="0" lang="de-DE" sz="1400" b="0" i="0" u="none" strike="noStrike" cap="none" normalizeH="0" baseline="0" dirty="0" err="1" smtClean="0">
                              <a:ln>
                                <a:noFill/>
                              </a:ln>
                              <a:solidFill>
                                <a:schemeClr val="tx1"/>
                              </a:solidFill>
                              <a:effectLst/>
                              <a:latin typeface="Arial" charset="0"/>
                              <a:cs typeface="Arial" charset="0"/>
                            </a:rPr>
                            <a:t>runs</a:t>
                          </a:r>
                          <a:r>
                            <a:rPr kumimoji="0" lang="de-DE" sz="1400" b="0" i="0" u="none" strike="noStrike" cap="none" normalizeH="0" baseline="0" dirty="0" smtClean="0">
                              <a:ln>
                                <a:noFill/>
                              </a:ln>
                              <a:solidFill>
                                <a:schemeClr val="tx1"/>
                              </a:solidFill>
                              <a:effectLst/>
                              <a:latin typeface="Arial" charset="0"/>
                              <a:cs typeface="Arial" charset="0"/>
                            </a:rPr>
                            <a:t> parallel</a:t>
                          </a:r>
                        </a:p>
                      </a:txBody>
                      <a:tcPr/>
                    </a:tc>
                    <a:extLst>
                      <a:ext uri="{0D108BD9-81ED-4DB2-BD59-A6C34878D82A}">
                        <a16:rowId xmlns:a16="http://schemas.microsoft.com/office/drawing/2014/main" val="2617804766"/>
                      </a:ext>
                    </a:extLst>
                  </a:tr>
                  <a:tr h="816102">
                    <a:tc>
                      <a:txBody>
                        <a:bodyPr/>
                        <a:lstStyle/>
                        <a:p>
                          <a:endParaRPr lang="de-DE" sz="1400"/>
                        </a:p>
                      </a:txBody>
                      <a:tcPr/>
                    </a:tc>
                    <a:tc>
                      <a:txBody>
                        <a:bodyPr/>
                        <a:lstStyle/>
                        <a:p>
                          <a:endParaRPr lang="de-DE"/>
                        </a:p>
                      </a:txBody>
                      <a:tcPr>
                        <a:blipFill>
                          <a:blip r:embed="rId3"/>
                          <a:stretch>
                            <a:fillRect l="-57895" t="-185821" r="-105263" b="-279851"/>
                          </a:stretch>
                        </a:blipFill>
                      </a:tcPr>
                    </a:tc>
                    <a:tc>
                      <a:txBody>
                        <a:bodyPr/>
                        <a:lstStyle/>
                        <a:p>
                          <a:endParaRPr lang="de-DE"/>
                        </a:p>
                      </a:txBody>
                      <a:tcPr>
                        <a:blipFill>
                          <a:blip r:embed="rId3"/>
                          <a:stretch>
                            <a:fillRect l="-151351" t="-185821" r="-901" b="-279851"/>
                          </a:stretch>
                        </a:blipFill>
                      </a:tcPr>
                    </a:tc>
                    <a:extLst>
                      <a:ext uri="{0D108BD9-81ED-4DB2-BD59-A6C34878D82A}">
                        <a16:rowId xmlns:a16="http://schemas.microsoft.com/office/drawing/2014/main" val="137900784"/>
                      </a:ext>
                    </a:extLst>
                  </a:tr>
                  <a:tr h="2225040">
                    <a:tc>
                      <a:txBody>
                        <a:bodyPr/>
                        <a:lstStyle/>
                        <a:p>
                          <a:r>
                            <a:rPr lang="en-US" sz="1400" dirty="0" smtClean="0"/>
                            <a:t>Stress for 4 kg and dimensions of 350 x 200 x 200 mm</a:t>
                          </a:r>
                        </a:p>
                      </a:txBody>
                      <a:tcPr/>
                    </a:tc>
                    <a:tc>
                      <a:txBody>
                        <a:bodyPr/>
                        <a:lstStyle/>
                        <a:p>
                          <a:r>
                            <a:rPr lang="en-US" sz="1400" dirty="0" smtClean="0"/>
                            <a:t>Lift duration: 3 seconds per lift</a:t>
                          </a:r>
                        </a:p>
                        <a:p>
                          <a:r>
                            <a:rPr lang="en-US" sz="1400" dirty="0" smtClean="0"/>
                            <a:t>Lift number: 80 per shift</a:t>
                          </a:r>
                        </a:p>
                        <a:p>
                          <a:r>
                            <a:rPr lang="en-US" sz="1400" dirty="0" smtClean="0"/>
                            <a:t>Initial height: 15 cm</a:t>
                          </a:r>
                        </a:p>
                        <a:p>
                          <a:r>
                            <a:rPr lang="en-US" sz="1400" dirty="0" smtClean="0"/>
                            <a:t>Final height: 110 cm</a:t>
                          </a:r>
                        </a:p>
                        <a:p>
                          <a:r>
                            <a:rPr lang="en-US" sz="1400" dirty="0" smtClean="0"/>
                            <a:t>Upper body rotated through 90°</a:t>
                          </a:r>
                        </a:p>
                        <a:p>
                          <a:r>
                            <a:rPr lang="en-US" sz="1400" dirty="0" smtClean="0"/>
                            <a:t>Distance of handle at setting down :</a:t>
                          </a:r>
                          <a:br>
                            <a:rPr lang="en-US" sz="1400" dirty="0" smtClean="0"/>
                          </a:br>
                          <a:r>
                            <a:rPr lang="en-US" sz="1400" dirty="0" smtClean="0"/>
                            <a:t>65 cm</a:t>
                          </a:r>
                        </a:p>
                        <a:p>
                          <a:endParaRPr lang="de-DE" sz="1400" baseline="0" dirty="0" smtClean="0"/>
                        </a:p>
                        <a:p>
                          <a:r>
                            <a:rPr lang="en-US" sz="1400" b="1" baseline="0" dirty="0" smtClean="0">
                              <a:solidFill>
                                <a:srgbClr val="E14D0E"/>
                              </a:solidFill>
                            </a:rPr>
                            <a:t>Risk not acceptable in accordance with EN 10052</a:t>
                          </a:r>
                        </a:p>
                      </a:txBody>
                      <a:tcPr/>
                    </a:tc>
                    <a:tc>
                      <a:txBody>
                        <a:bodyPr/>
                        <a:lstStyle/>
                        <a:p>
                          <a:r>
                            <a:rPr lang="en-US" sz="1400" dirty="0" smtClean="0"/>
                            <a:t>Lift duration: 2 seconds per lift</a:t>
                          </a:r>
                        </a:p>
                        <a:p>
                          <a:r>
                            <a:rPr lang="en-US" sz="1400" dirty="0" smtClean="0"/>
                            <a:t>Lift number: 96 per shift</a:t>
                          </a:r>
                        </a:p>
                        <a:p>
                          <a:r>
                            <a:rPr lang="en-US" sz="1400" dirty="0" smtClean="0"/>
                            <a:t>Initial height: 110 cm</a:t>
                          </a:r>
                        </a:p>
                        <a:p>
                          <a:r>
                            <a:rPr lang="en-US" sz="1400" dirty="0" smtClean="0"/>
                            <a:t>Final height: 110 cm</a:t>
                          </a:r>
                        </a:p>
                        <a:p>
                          <a:r>
                            <a:rPr lang="en-US" sz="1400" dirty="0" smtClean="0"/>
                            <a:t>Upper body rotated through 30°</a:t>
                          </a:r>
                        </a:p>
                        <a:p>
                          <a:r>
                            <a:rPr lang="en-US" sz="1400" dirty="0" smtClean="0"/>
                            <a:t>Distance of handle at setting down: </a:t>
                          </a:r>
                          <a:br>
                            <a:rPr lang="en-US" sz="1400" dirty="0" smtClean="0"/>
                          </a:br>
                          <a:r>
                            <a:rPr lang="en-US" sz="1400" dirty="0" smtClean="0"/>
                            <a:t>35 cm</a:t>
                          </a:r>
                        </a:p>
                        <a:p>
                          <a:endParaRPr lang="de-DE" sz="1400" baseline="0" dirty="0" smtClean="0"/>
                        </a:p>
                        <a:p>
                          <a:r>
                            <a:rPr lang="en-US" sz="1400" b="1" baseline="0" dirty="0" smtClean="0">
                              <a:solidFill>
                                <a:srgbClr val="94C11C"/>
                              </a:solidFill>
                            </a:rPr>
                            <a:t>Risk acceptable in accordance with EN 1005-2</a:t>
                          </a:r>
                        </a:p>
                      </a:txBody>
                      <a:tcPr/>
                    </a:tc>
                    <a:extLst>
                      <a:ext uri="{0D108BD9-81ED-4DB2-BD59-A6C34878D82A}">
                        <a16:rowId xmlns:a16="http://schemas.microsoft.com/office/drawing/2014/main" val="3452473587"/>
                      </a:ext>
                    </a:extLst>
                  </a:tr>
                </a:tbl>
              </a:graphicData>
            </a:graphic>
          </p:graphicFrame>
        </mc:Fallback>
      </mc:AlternateContent>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32</a:t>
            </a:fld>
            <a:endParaRPr lang="de-DE" altLang="de-DE" dirty="0"/>
          </a:p>
        </p:txBody>
      </p:sp>
    </p:spTree>
    <p:extLst>
      <p:ext uri="{BB962C8B-B14F-4D97-AF65-F5344CB8AC3E}">
        <p14:creationId xmlns:p14="http://schemas.microsoft.com/office/powerpoint/2010/main" val="2299384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a:t>
            </a:r>
            <a:r>
              <a:rPr lang="de-DE" dirty="0" err="1"/>
              <a:t>law</a:t>
            </a:r>
            <a:r>
              <a:rPr lang="de-DE" dirty="0"/>
              <a:t> </a:t>
            </a:r>
            <a:r>
              <a:rPr lang="de-DE" dirty="0" err="1"/>
              <a:t>and</a:t>
            </a:r>
            <a:r>
              <a:rPr lang="de-DE" dirty="0"/>
              <a:t> </a:t>
            </a:r>
            <a:r>
              <a:rPr lang="de-DE" dirty="0" err="1"/>
              <a:t>standards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33</a:t>
            </a:fld>
            <a:endParaRPr lang="de-DE" altLang="de-DE" dirty="0"/>
          </a:p>
        </p:txBody>
      </p:sp>
      <p:pic>
        <p:nvPicPr>
          <p:cNvPr id="8" name="Inhaltsplatzhalter 7"/>
          <p:cNvPicPr>
            <a:picLocks noGrp="1" noChangeAspect="1"/>
          </p:cNvPicPr>
          <p:nvPr>
            <p:ph idx="1"/>
          </p:nvPr>
        </p:nvPicPr>
        <p:blipFill>
          <a:blip r:embed="rId3"/>
          <a:stretch>
            <a:fillRect/>
          </a:stretch>
        </p:blipFill>
        <p:spPr>
          <a:xfrm>
            <a:off x="755576" y="1262063"/>
            <a:ext cx="8100000" cy="5100499"/>
          </a:xfrm>
          <a:prstGeom prst="rect">
            <a:avLst/>
          </a:prstGeom>
        </p:spPr>
      </p:pic>
    </p:spTree>
    <p:extLst>
      <p:ext uri="{BB962C8B-B14F-4D97-AF65-F5344CB8AC3E}">
        <p14:creationId xmlns:p14="http://schemas.microsoft.com/office/powerpoint/2010/main" val="4285394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525" y="620688"/>
            <a:ext cx="8064500" cy="496888"/>
          </a:xfrm>
        </p:spPr>
        <p:txBody>
          <a:bodyPr/>
          <a:lstStyle/>
          <a:p>
            <a:r>
              <a:rPr lang="en-US" dirty="0"/>
              <a:t>Contents of standards governing product safety</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34</a:t>
            </a:fld>
            <a:endParaRPr lang="de-DE" altLang="de-DE" dirty="0"/>
          </a:p>
        </p:txBody>
      </p:sp>
      <p:sp>
        <p:nvSpPr>
          <p:cNvPr id="8" name="Inhaltsplatzhalter 7"/>
          <p:cNvSpPr>
            <a:spLocks noGrp="1"/>
          </p:cNvSpPr>
          <p:nvPr>
            <p:ph idx="1"/>
          </p:nvPr>
        </p:nvSpPr>
        <p:spPr>
          <a:xfrm>
            <a:off x="3194050" y="3140968"/>
            <a:ext cx="4402286" cy="1734618"/>
          </a:xfrm>
        </p:spPr>
        <p:txBody>
          <a:bodyPr/>
          <a:lstStyle/>
          <a:p>
            <a:endParaRPr lang="de-DE" dirty="0"/>
          </a:p>
        </p:txBody>
      </p:sp>
      <p:pic>
        <p:nvPicPr>
          <p:cNvPr id="9" name="Grafik 8"/>
          <p:cNvPicPr>
            <a:picLocks noChangeAspect="1"/>
          </p:cNvPicPr>
          <p:nvPr/>
        </p:nvPicPr>
        <p:blipFill>
          <a:blip r:embed="rId3"/>
          <a:stretch>
            <a:fillRect/>
          </a:stretch>
        </p:blipFill>
        <p:spPr>
          <a:xfrm>
            <a:off x="409775" y="1556792"/>
            <a:ext cx="8280000" cy="4802400"/>
          </a:xfrm>
          <a:prstGeom prst="rect">
            <a:avLst/>
          </a:prstGeom>
        </p:spPr>
      </p:pic>
    </p:spTree>
    <p:extLst>
      <p:ext uri="{BB962C8B-B14F-4D97-AF65-F5344CB8AC3E}">
        <p14:creationId xmlns:p14="http://schemas.microsoft.com/office/powerpoint/2010/main" val="4009149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525" y="620688"/>
            <a:ext cx="8064500" cy="612000"/>
          </a:xfrm>
        </p:spPr>
        <p:txBody>
          <a:bodyPr/>
          <a:lstStyle/>
          <a:p>
            <a:r>
              <a:rPr lang="de-DE" altLang="de-DE" sz="3200" dirty="0" err="1"/>
              <a:t>Hierarchical</a:t>
            </a:r>
            <a:r>
              <a:rPr lang="de-DE" altLang="de-DE" sz="3200" dirty="0"/>
              <a:t> </a:t>
            </a:r>
            <a:r>
              <a:rPr lang="de-DE" altLang="de-DE" sz="3200" dirty="0" err="1"/>
              <a:t>structure</a:t>
            </a:r>
            <a:r>
              <a:rPr lang="de-DE" altLang="de-DE" sz="3200" dirty="0"/>
              <a:t> of European safety standards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35</a:t>
            </a:fld>
            <a:endParaRPr lang="de-DE" altLang="de-DE" dirty="0"/>
          </a:p>
        </p:txBody>
      </p:sp>
      <p:sp>
        <p:nvSpPr>
          <p:cNvPr id="8" name="Inhaltsplatzhalter 7"/>
          <p:cNvSpPr>
            <a:spLocks noGrp="1"/>
          </p:cNvSpPr>
          <p:nvPr>
            <p:ph idx="1"/>
          </p:nvPr>
        </p:nvSpPr>
        <p:spPr>
          <a:xfrm>
            <a:off x="1547664" y="3356992"/>
            <a:ext cx="5400402" cy="1224136"/>
          </a:xfrm>
        </p:spPr>
        <p:txBody>
          <a:bodyPr/>
          <a:lstStyle/>
          <a:p>
            <a:endParaRPr lang="de-DE" dirty="0"/>
          </a:p>
        </p:txBody>
      </p:sp>
      <p:pic>
        <p:nvPicPr>
          <p:cNvPr id="3" name="Grafik 2"/>
          <p:cNvPicPr>
            <a:picLocks noChangeAspect="1"/>
          </p:cNvPicPr>
          <p:nvPr/>
        </p:nvPicPr>
        <p:blipFill>
          <a:blip r:embed="rId3"/>
          <a:stretch>
            <a:fillRect/>
          </a:stretch>
        </p:blipFill>
        <p:spPr>
          <a:xfrm>
            <a:off x="805775" y="1690527"/>
            <a:ext cx="7749155" cy="4716000"/>
          </a:xfrm>
          <a:prstGeom prst="rect">
            <a:avLst/>
          </a:prstGeom>
        </p:spPr>
      </p:pic>
    </p:spTree>
    <p:extLst>
      <p:ext uri="{BB962C8B-B14F-4D97-AF65-F5344CB8AC3E}">
        <p14:creationId xmlns:p14="http://schemas.microsoft.com/office/powerpoint/2010/main" val="491120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Rules for the drafting of safety standards (CEN Guide 414)</a:t>
            </a:r>
            <a:endParaRPr lang="de-DE" dirty="0"/>
          </a:p>
        </p:txBody>
      </p:sp>
      <p:sp>
        <p:nvSpPr>
          <p:cNvPr id="3" name="Inhaltsplatzhalter 2"/>
          <p:cNvSpPr>
            <a:spLocks noGrp="1"/>
          </p:cNvSpPr>
          <p:nvPr>
            <p:ph idx="1"/>
          </p:nvPr>
        </p:nvSpPr>
        <p:spPr>
          <a:xfrm>
            <a:off x="539750" y="1844824"/>
            <a:ext cx="8352730" cy="4536926"/>
          </a:xfrm>
        </p:spPr>
        <p:txBody>
          <a:bodyPr/>
          <a:lstStyle/>
          <a:p>
            <a:pPr>
              <a:buFontTx/>
              <a:buNone/>
            </a:pPr>
            <a:r>
              <a:rPr lang="de-DE" altLang="de-DE" dirty="0"/>
              <a:t>Chapter 6: Format of a safety </a:t>
            </a:r>
            <a:r>
              <a:rPr lang="de-DE" altLang="de-DE" dirty="0" err="1"/>
              <a:t>standard</a:t>
            </a:r>
            <a:r>
              <a:rPr lang="de-DE" altLang="de-DE" dirty="0"/>
              <a:t> (Type C </a:t>
            </a:r>
            <a:r>
              <a:rPr lang="de-DE" altLang="de-DE" dirty="0" err="1"/>
              <a:t>standard</a:t>
            </a:r>
            <a:r>
              <a:rPr lang="de-DE" altLang="de-DE" dirty="0"/>
              <a:t>) – structure</a:t>
            </a:r>
          </a:p>
          <a:p>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36</a:t>
            </a:fld>
            <a:endParaRPr lang="de-DE" altLang="de-DE" dirty="0"/>
          </a:p>
        </p:txBody>
      </p:sp>
      <p:graphicFrame>
        <p:nvGraphicFramePr>
          <p:cNvPr id="52" name="Tabelle 51"/>
          <p:cNvGraphicFramePr>
            <a:graphicFrameLocks noGrp="1"/>
          </p:cNvGraphicFramePr>
          <p:nvPr>
            <p:extLst>
              <p:ext uri="{D42A27DB-BD31-4B8C-83A1-F6EECF244321}">
                <p14:modId xmlns:p14="http://schemas.microsoft.com/office/powerpoint/2010/main" val="3674148600"/>
              </p:ext>
            </p:extLst>
          </p:nvPr>
        </p:nvGraphicFramePr>
        <p:xfrm>
          <a:off x="490165" y="2256368"/>
          <a:ext cx="8042275" cy="4124960"/>
        </p:xfrm>
        <a:graphic>
          <a:graphicData uri="http://schemas.openxmlformats.org/drawingml/2006/table">
            <a:tbl>
              <a:tblPr firstRow="1" bandRow="1">
                <a:tableStyleId>{8A107856-5554-42FB-B03E-39F5DBC370BA}</a:tableStyleId>
              </a:tblPr>
              <a:tblGrid>
                <a:gridCol w="1701083">
                  <a:extLst>
                    <a:ext uri="{9D8B030D-6E8A-4147-A177-3AD203B41FA5}">
                      <a16:colId xmlns:a16="http://schemas.microsoft.com/office/drawing/2014/main" val="75128765"/>
                    </a:ext>
                  </a:extLst>
                </a:gridCol>
                <a:gridCol w="6341192">
                  <a:extLst>
                    <a:ext uri="{9D8B030D-6E8A-4147-A177-3AD203B41FA5}">
                      <a16:colId xmlns:a16="http://schemas.microsoft.com/office/drawing/2014/main" val="3981425088"/>
                    </a:ext>
                  </a:extLst>
                </a:gridCol>
              </a:tblGrid>
              <a:tr h="370840">
                <a:tc>
                  <a:txBody>
                    <a:bodyPr/>
                    <a:lstStyle/>
                    <a:p>
                      <a:r>
                        <a:rPr lang="de-DE" sz="1600" b="0" dirty="0" err="1" smtClean="0"/>
                        <a:t>Section</a:t>
                      </a:r>
                      <a:endParaRPr lang="de-DE" sz="1600" b="0" dirty="0"/>
                    </a:p>
                  </a:txBody>
                  <a:tcPr/>
                </a:tc>
                <a:tc>
                  <a:txBody>
                    <a:bodyPr/>
                    <a:lstStyle/>
                    <a:p>
                      <a:r>
                        <a:rPr lang="de-DE" sz="1600" b="0" dirty="0" err="1" smtClean="0"/>
                        <a:t>Foreword</a:t>
                      </a:r>
                      <a:endParaRPr lang="de-DE" sz="1600" b="0" dirty="0"/>
                    </a:p>
                  </a:txBody>
                  <a:tcPr/>
                </a:tc>
                <a:extLst>
                  <a:ext uri="{0D108BD9-81ED-4DB2-BD59-A6C34878D82A}">
                    <a16:rowId xmlns:a16="http://schemas.microsoft.com/office/drawing/2014/main" val="1487075507"/>
                  </a:ext>
                </a:extLst>
              </a:tr>
              <a:tr h="370840">
                <a:tc>
                  <a:txBody>
                    <a:bodyPr/>
                    <a:lstStyle/>
                    <a:p>
                      <a:r>
                        <a:rPr lang="de-DE" altLang="de-DE" sz="1600" dirty="0" err="1" smtClean="0">
                          <a:solidFill>
                            <a:srgbClr val="000000"/>
                          </a:solidFill>
                        </a:rPr>
                        <a:t>Section</a:t>
                      </a:r>
                      <a:r>
                        <a:rPr lang="de-DE" sz="1600" b="0" dirty="0" smtClean="0"/>
                        <a:t> 0</a:t>
                      </a:r>
                      <a:endParaRPr lang="de-DE" sz="1600" b="0" dirty="0"/>
                    </a:p>
                  </a:txBody>
                  <a:tcPr/>
                </a:tc>
                <a:tc>
                  <a:txBody>
                    <a:bodyPr/>
                    <a:lstStyle/>
                    <a:p>
                      <a:r>
                        <a:rPr lang="de-DE" altLang="de-DE" sz="1600" dirty="0" err="1" smtClean="0">
                          <a:solidFill>
                            <a:srgbClr val="000000"/>
                          </a:solidFill>
                        </a:rPr>
                        <a:t>Introduction</a:t>
                      </a:r>
                      <a:endParaRPr lang="de-DE" sz="1600" b="0" dirty="0"/>
                    </a:p>
                  </a:txBody>
                  <a:tcPr/>
                </a:tc>
                <a:extLst>
                  <a:ext uri="{0D108BD9-81ED-4DB2-BD59-A6C34878D82A}">
                    <a16:rowId xmlns:a16="http://schemas.microsoft.com/office/drawing/2014/main" val="3164991595"/>
                  </a:ext>
                </a:extLst>
              </a:tr>
              <a:tr h="370840">
                <a:tc>
                  <a:txBody>
                    <a:bodyPr/>
                    <a:lstStyle/>
                    <a:p>
                      <a:r>
                        <a:rPr lang="de-DE" altLang="de-DE" sz="1600" dirty="0" err="1" smtClean="0">
                          <a:solidFill>
                            <a:srgbClr val="000000"/>
                          </a:solidFill>
                        </a:rPr>
                        <a:t>Section</a:t>
                      </a:r>
                      <a:r>
                        <a:rPr lang="de-DE" sz="1600" b="0" baseline="0" dirty="0" smtClean="0"/>
                        <a:t> 1</a:t>
                      </a:r>
                      <a:endParaRPr lang="de-DE" sz="1600" b="0" dirty="0"/>
                    </a:p>
                  </a:txBody>
                  <a:tcPr/>
                </a:tc>
                <a:tc>
                  <a:txBody>
                    <a:bodyPr/>
                    <a:lstStyle/>
                    <a:p>
                      <a:r>
                        <a:rPr lang="de-DE" altLang="de-DE" sz="1600" dirty="0" err="1" smtClean="0">
                          <a:solidFill>
                            <a:srgbClr val="000000"/>
                          </a:solidFill>
                        </a:rPr>
                        <a:t>Scope</a:t>
                      </a:r>
                      <a:endParaRPr lang="de-DE" sz="1600" b="0" dirty="0"/>
                    </a:p>
                  </a:txBody>
                  <a:tcPr/>
                </a:tc>
                <a:extLst>
                  <a:ext uri="{0D108BD9-81ED-4DB2-BD59-A6C34878D82A}">
                    <a16:rowId xmlns:a16="http://schemas.microsoft.com/office/drawing/2014/main" val="1848024185"/>
                  </a:ext>
                </a:extLst>
              </a:tr>
              <a:tr h="370840">
                <a:tc>
                  <a:txBody>
                    <a:bodyPr/>
                    <a:lstStyle/>
                    <a:p>
                      <a:r>
                        <a:rPr lang="de-DE" altLang="de-DE" sz="1600" dirty="0" err="1" smtClean="0">
                          <a:solidFill>
                            <a:srgbClr val="000000"/>
                          </a:solidFill>
                        </a:rPr>
                        <a:t>Section</a:t>
                      </a:r>
                      <a:r>
                        <a:rPr lang="de-DE" sz="1600" b="0" dirty="0" smtClean="0"/>
                        <a:t> 2</a:t>
                      </a:r>
                      <a:endParaRPr lang="de-DE" sz="1600" b="0" dirty="0"/>
                    </a:p>
                  </a:txBody>
                  <a:tcPr/>
                </a:tc>
                <a:tc>
                  <a:txBody>
                    <a:bodyPr/>
                    <a:lstStyle/>
                    <a:p>
                      <a:r>
                        <a:rPr lang="de-DE" altLang="de-DE" sz="1600" dirty="0" smtClean="0">
                          <a:solidFill>
                            <a:srgbClr val="000000"/>
                          </a:solidFill>
                        </a:rPr>
                        <a:t>Normative </a:t>
                      </a:r>
                      <a:r>
                        <a:rPr lang="de-DE" altLang="de-DE" sz="1600" dirty="0" err="1" smtClean="0">
                          <a:solidFill>
                            <a:srgbClr val="000000"/>
                          </a:solidFill>
                        </a:rPr>
                        <a:t>references</a:t>
                      </a:r>
                      <a:endParaRPr lang="de-DE" sz="1600" b="0" dirty="0" smtClean="0"/>
                    </a:p>
                  </a:txBody>
                  <a:tcPr/>
                </a:tc>
                <a:extLst>
                  <a:ext uri="{0D108BD9-81ED-4DB2-BD59-A6C34878D82A}">
                    <a16:rowId xmlns:a16="http://schemas.microsoft.com/office/drawing/2014/main" val="2223286555"/>
                  </a:ext>
                </a:extLst>
              </a:tr>
              <a:tr h="370840">
                <a:tc>
                  <a:txBody>
                    <a:bodyPr/>
                    <a:lstStyle/>
                    <a:p>
                      <a:r>
                        <a:rPr lang="de-DE" altLang="de-DE" sz="1600" dirty="0" err="1" smtClean="0">
                          <a:solidFill>
                            <a:srgbClr val="000000"/>
                          </a:solidFill>
                        </a:rPr>
                        <a:t>Section</a:t>
                      </a:r>
                      <a:r>
                        <a:rPr lang="de-DE" sz="1600" b="0" dirty="0" smtClean="0"/>
                        <a:t> 3</a:t>
                      </a:r>
                      <a:endParaRPr lang="de-DE" sz="1600" b="0" dirty="0"/>
                    </a:p>
                  </a:txBody>
                  <a:tcPr/>
                </a:tc>
                <a:tc>
                  <a:txBody>
                    <a:bodyPr/>
                    <a:lstStyle/>
                    <a:p>
                      <a:r>
                        <a:rPr lang="de-DE" altLang="de-DE" sz="1600" dirty="0" smtClean="0">
                          <a:solidFill>
                            <a:srgbClr val="000000"/>
                          </a:solidFill>
                        </a:rPr>
                        <a:t>Terms and </a:t>
                      </a:r>
                      <a:r>
                        <a:rPr lang="de-DE" altLang="de-DE" sz="1600" dirty="0" err="1" smtClean="0">
                          <a:solidFill>
                            <a:srgbClr val="000000"/>
                          </a:solidFill>
                        </a:rPr>
                        <a:t>definitions</a:t>
                      </a:r>
                      <a:r>
                        <a:rPr lang="de-DE" altLang="de-DE" sz="1600" dirty="0" smtClean="0">
                          <a:solidFill>
                            <a:srgbClr val="000000"/>
                          </a:solidFill>
                        </a:rPr>
                        <a:t>, </a:t>
                      </a:r>
                      <a:r>
                        <a:rPr lang="de-DE" altLang="de-DE" sz="1600" dirty="0" err="1" smtClean="0">
                          <a:solidFill>
                            <a:srgbClr val="000000"/>
                          </a:solidFill>
                        </a:rPr>
                        <a:t>symbols</a:t>
                      </a:r>
                      <a:r>
                        <a:rPr lang="de-DE" altLang="de-DE" sz="1600" dirty="0" smtClean="0">
                          <a:solidFill>
                            <a:srgbClr val="000000"/>
                          </a:solidFill>
                        </a:rPr>
                        <a:t> and </a:t>
                      </a:r>
                      <a:r>
                        <a:rPr lang="de-DE" altLang="de-DE" sz="1600" dirty="0" err="1" smtClean="0">
                          <a:solidFill>
                            <a:srgbClr val="000000"/>
                          </a:solidFill>
                        </a:rPr>
                        <a:t>abbreviated</a:t>
                      </a:r>
                      <a:r>
                        <a:rPr lang="de-DE" altLang="de-DE" sz="1600" dirty="0" smtClean="0">
                          <a:solidFill>
                            <a:srgbClr val="000000"/>
                          </a:solidFill>
                        </a:rPr>
                        <a:t> </a:t>
                      </a:r>
                      <a:r>
                        <a:rPr lang="de-DE" altLang="de-DE" sz="1600" dirty="0" err="1" smtClean="0">
                          <a:solidFill>
                            <a:srgbClr val="000000"/>
                          </a:solidFill>
                        </a:rPr>
                        <a:t>terms</a:t>
                      </a:r>
                      <a:endParaRPr lang="de-DE" sz="1600" b="0" dirty="0"/>
                    </a:p>
                  </a:txBody>
                  <a:tcPr/>
                </a:tc>
                <a:extLst>
                  <a:ext uri="{0D108BD9-81ED-4DB2-BD59-A6C34878D82A}">
                    <a16:rowId xmlns:a16="http://schemas.microsoft.com/office/drawing/2014/main" val="1792740722"/>
                  </a:ext>
                </a:extLst>
              </a:tr>
              <a:tr h="370840">
                <a:tc>
                  <a:txBody>
                    <a:bodyPr/>
                    <a:lstStyle/>
                    <a:p>
                      <a:r>
                        <a:rPr lang="de-DE" altLang="de-DE" sz="1600" dirty="0" err="1" smtClean="0">
                          <a:solidFill>
                            <a:srgbClr val="000000"/>
                          </a:solidFill>
                        </a:rPr>
                        <a:t>Section</a:t>
                      </a:r>
                      <a:r>
                        <a:rPr lang="de-DE" sz="1600" b="0" baseline="0" dirty="0" smtClean="0"/>
                        <a:t> 4</a:t>
                      </a:r>
                      <a:endParaRPr lang="de-DE" sz="1600" b="0" dirty="0"/>
                    </a:p>
                  </a:txBody>
                  <a:tcPr/>
                </a:tc>
                <a:tc>
                  <a:txBody>
                    <a:bodyPr/>
                    <a:lstStyle/>
                    <a:p>
                      <a:r>
                        <a:rPr lang="en-US" sz="1600" b="0" dirty="0" smtClean="0"/>
                        <a:t>List of significant hazards" including </a:t>
                      </a:r>
                      <a:r>
                        <a:rPr lang="de-DE" altLang="de-DE" sz="1600" dirty="0" err="1" smtClean="0">
                          <a:solidFill>
                            <a:srgbClr val="E14D0E"/>
                          </a:solidFill>
                        </a:rPr>
                        <a:t>ergonomics</a:t>
                      </a:r>
                      <a:endParaRPr lang="de-DE" sz="1600" b="0" dirty="0">
                        <a:solidFill>
                          <a:srgbClr val="E14D0E"/>
                        </a:solidFill>
                      </a:endParaRPr>
                    </a:p>
                  </a:txBody>
                  <a:tcPr/>
                </a:tc>
                <a:extLst>
                  <a:ext uri="{0D108BD9-81ED-4DB2-BD59-A6C34878D82A}">
                    <a16:rowId xmlns:a16="http://schemas.microsoft.com/office/drawing/2014/main" val="642085220"/>
                  </a:ext>
                </a:extLst>
              </a:tr>
              <a:tr h="370840">
                <a:tc>
                  <a:txBody>
                    <a:bodyPr/>
                    <a:lstStyle/>
                    <a:p>
                      <a:r>
                        <a:rPr lang="de-DE" altLang="de-DE" sz="1600" dirty="0" err="1" smtClean="0">
                          <a:solidFill>
                            <a:srgbClr val="000000"/>
                          </a:solidFill>
                        </a:rPr>
                        <a:t>Section</a:t>
                      </a:r>
                      <a:r>
                        <a:rPr lang="de-DE" sz="1600" b="0" baseline="0" dirty="0" smtClean="0"/>
                        <a:t> 5</a:t>
                      </a:r>
                      <a:endParaRPr lang="de-DE" sz="1600" b="0" dirty="0"/>
                    </a:p>
                  </a:txBody>
                  <a:tcPr/>
                </a:tc>
                <a:tc>
                  <a:txBody>
                    <a:bodyPr/>
                    <a:lstStyle/>
                    <a:p>
                      <a:r>
                        <a:rPr lang="en-US" sz="1600" b="0" dirty="0" smtClean="0"/>
                        <a:t>Safety requirements and/or protective measures" including </a:t>
                      </a:r>
                      <a:r>
                        <a:rPr lang="de-DE" altLang="de-DE" sz="1600" dirty="0" err="1" smtClean="0">
                          <a:solidFill>
                            <a:srgbClr val="E14D0E"/>
                          </a:solidFill>
                        </a:rPr>
                        <a:t>ergonomics</a:t>
                      </a:r>
                      <a:endParaRPr lang="de-DE" sz="1600" b="0" dirty="0">
                        <a:solidFill>
                          <a:srgbClr val="E14D0E"/>
                        </a:solidFill>
                      </a:endParaRPr>
                    </a:p>
                  </a:txBody>
                  <a:tcPr/>
                </a:tc>
                <a:extLst>
                  <a:ext uri="{0D108BD9-81ED-4DB2-BD59-A6C34878D82A}">
                    <a16:rowId xmlns:a16="http://schemas.microsoft.com/office/drawing/2014/main" val="313167465"/>
                  </a:ext>
                </a:extLst>
              </a:tr>
              <a:tr h="370840">
                <a:tc>
                  <a:txBody>
                    <a:bodyPr/>
                    <a:lstStyle/>
                    <a:p>
                      <a:r>
                        <a:rPr lang="de-DE" altLang="de-DE" sz="1600" dirty="0" err="1" smtClean="0">
                          <a:solidFill>
                            <a:srgbClr val="000000"/>
                          </a:solidFill>
                        </a:rPr>
                        <a:t>Section</a:t>
                      </a:r>
                      <a:r>
                        <a:rPr lang="de-DE" sz="1600" b="0" dirty="0" smtClean="0"/>
                        <a:t> 6</a:t>
                      </a:r>
                      <a:endParaRPr lang="de-DE" sz="1600" b="0" dirty="0"/>
                    </a:p>
                  </a:txBody>
                  <a:tcPr/>
                </a:tc>
                <a:tc>
                  <a:txBody>
                    <a:bodyPr/>
                    <a:lstStyle/>
                    <a:p>
                      <a:r>
                        <a:rPr lang="de-DE" altLang="de-DE" sz="1600" dirty="0" err="1" smtClean="0">
                          <a:solidFill>
                            <a:srgbClr val="000000"/>
                          </a:solidFill>
                        </a:rPr>
                        <a:t>Verification</a:t>
                      </a:r>
                      <a:r>
                        <a:rPr lang="de-DE" altLang="de-DE" sz="1600" dirty="0" smtClean="0">
                          <a:solidFill>
                            <a:srgbClr val="000000"/>
                          </a:solidFill>
                        </a:rPr>
                        <a:t> of </a:t>
                      </a:r>
                      <a:r>
                        <a:rPr lang="de-DE" altLang="de-DE" sz="1600" dirty="0" err="1" smtClean="0">
                          <a:solidFill>
                            <a:srgbClr val="000000"/>
                          </a:solidFill>
                        </a:rPr>
                        <a:t>compliance</a:t>
                      </a:r>
                      <a:r>
                        <a:rPr lang="de-DE" altLang="de-DE" sz="1600" dirty="0" smtClean="0">
                          <a:solidFill>
                            <a:srgbClr val="000000"/>
                          </a:solidFill>
                        </a:rPr>
                        <a:t> with the safety </a:t>
                      </a:r>
                      <a:r>
                        <a:rPr lang="de-DE" altLang="de-DE" sz="1600" dirty="0" err="1" smtClean="0">
                          <a:solidFill>
                            <a:srgbClr val="000000"/>
                          </a:solidFill>
                        </a:rPr>
                        <a:t>requirements</a:t>
                      </a:r>
                      <a:r>
                        <a:rPr lang="de-DE" altLang="de-DE" sz="1600" dirty="0" smtClean="0">
                          <a:solidFill>
                            <a:srgbClr val="000000"/>
                          </a:solidFill>
                        </a:rPr>
                        <a:t> and/</a:t>
                      </a:r>
                      <a:r>
                        <a:rPr lang="de-DE" altLang="de-DE" sz="1600" dirty="0" err="1" smtClean="0">
                          <a:solidFill>
                            <a:srgbClr val="000000"/>
                          </a:solidFill>
                        </a:rPr>
                        <a:t>or</a:t>
                      </a:r>
                      <a:r>
                        <a:rPr lang="de-DE" altLang="de-DE" sz="1600" dirty="0" smtClean="0">
                          <a:solidFill>
                            <a:srgbClr val="000000"/>
                          </a:solidFill>
                        </a:rPr>
                        <a:t> protective </a:t>
                      </a:r>
                      <a:r>
                        <a:rPr lang="de-DE" altLang="de-DE" sz="1600" dirty="0" err="1" smtClean="0">
                          <a:solidFill>
                            <a:srgbClr val="000000"/>
                          </a:solidFill>
                        </a:rPr>
                        <a:t>measures</a:t>
                      </a:r>
                      <a:endParaRPr lang="de-DE" sz="1600" b="0" dirty="0"/>
                    </a:p>
                  </a:txBody>
                  <a:tcPr/>
                </a:tc>
                <a:extLst>
                  <a:ext uri="{0D108BD9-81ED-4DB2-BD59-A6C34878D82A}">
                    <a16:rowId xmlns:a16="http://schemas.microsoft.com/office/drawing/2014/main" val="867460230"/>
                  </a:ext>
                </a:extLst>
              </a:tr>
              <a:tr h="370840">
                <a:tc>
                  <a:txBody>
                    <a:bodyPr/>
                    <a:lstStyle/>
                    <a:p>
                      <a:r>
                        <a:rPr lang="de-DE" altLang="de-DE" sz="1600" dirty="0" err="1" smtClean="0">
                          <a:solidFill>
                            <a:srgbClr val="000000"/>
                          </a:solidFill>
                        </a:rPr>
                        <a:t>Section</a:t>
                      </a:r>
                      <a:r>
                        <a:rPr lang="de-DE" sz="1600" b="0" dirty="0" smtClean="0"/>
                        <a:t> 7</a:t>
                      </a:r>
                      <a:endParaRPr lang="de-DE" sz="1600" b="0" dirty="0"/>
                    </a:p>
                  </a:txBody>
                  <a:tcPr/>
                </a:tc>
                <a:tc>
                  <a:txBody>
                    <a:bodyPr/>
                    <a:lstStyle/>
                    <a:p>
                      <a:r>
                        <a:rPr lang="de-DE" altLang="de-DE" sz="1600" dirty="0" smtClean="0">
                          <a:solidFill>
                            <a:srgbClr val="000000"/>
                          </a:solidFill>
                        </a:rPr>
                        <a:t>Information for </a:t>
                      </a:r>
                      <a:r>
                        <a:rPr lang="de-DE" altLang="de-DE" sz="1600" dirty="0" err="1" smtClean="0">
                          <a:solidFill>
                            <a:srgbClr val="000000"/>
                          </a:solidFill>
                        </a:rPr>
                        <a:t>use</a:t>
                      </a:r>
                      <a:endParaRPr lang="de-DE" sz="1600" b="0" dirty="0"/>
                    </a:p>
                  </a:txBody>
                  <a:tcPr/>
                </a:tc>
                <a:extLst>
                  <a:ext uri="{0D108BD9-81ED-4DB2-BD59-A6C34878D82A}">
                    <a16:rowId xmlns:a16="http://schemas.microsoft.com/office/drawing/2014/main" val="3771791736"/>
                  </a:ext>
                </a:extLst>
              </a:tr>
              <a:tr h="370840">
                <a:tc>
                  <a:txBody>
                    <a:bodyPr/>
                    <a:lstStyle/>
                    <a:p>
                      <a:r>
                        <a:rPr lang="de-DE" altLang="de-DE" sz="1600" dirty="0" smtClean="0">
                          <a:solidFill>
                            <a:srgbClr val="000000"/>
                          </a:solidFill>
                        </a:rPr>
                        <a:t>Annexes</a:t>
                      </a:r>
                      <a:endParaRPr lang="de-DE" sz="1600" b="0" dirty="0"/>
                    </a:p>
                  </a:txBody>
                  <a:tcPr/>
                </a:tc>
                <a:tc>
                  <a:txBody>
                    <a:bodyPr/>
                    <a:lstStyle/>
                    <a:p>
                      <a:r>
                        <a:rPr lang="de-DE" altLang="de-DE" sz="1600" dirty="0" smtClean="0">
                          <a:solidFill>
                            <a:srgbClr val="000000"/>
                          </a:solidFill>
                        </a:rPr>
                        <a:t>normative and informative </a:t>
                      </a:r>
                      <a:r>
                        <a:rPr lang="de-DE" altLang="de-DE" sz="1600" dirty="0" err="1" smtClean="0">
                          <a:solidFill>
                            <a:srgbClr val="000000"/>
                          </a:solidFill>
                        </a:rPr>
                        <a:t>annexes</a:t>
                      </a:r>
                      <a:endParaRPr lang="de-DE" sz="1600" b="0" dirty="0"/>
                    </a:p>
                  </a:txBody>
                  <a:tcPr/>
                </a:tc>
                <a:extLst>
                  <a:ext uri="{0D108BD9-81ED-4DB2-BD59-A6C34878D82A}">
                    <a16:rowId xmlns:a16="http://schemas.microsoft.com/office/drawing/2014/main" val="2801210196"/>
                  </a:ext>
                </a:extLst>
              </a:tr>
            </a:tbl>
          </a:graphicData>
        </a:graphic>
      </p:graphicFrame>
    </p:spTree>
    <p:extLst>
      <p:ext uri="{BB962C8B-B14F-4D97-AF65-F5344CB8AC3E}">
        <p14:creationId xmlns:p14="http://schemas.microsoft.com/office/powerpoint/2010/main" val="4253736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677833"/>
            <a:ext cx="8064500" cy="496888"/>
          </a:xfrm>
        </p:spPr>
        <p:txBody>
          <a:bodyPr/>
          <a:lstStyle/>
          <a:p>
            <a:r>
              <a:rPr lang="de-DE" altLang="de-DE" sz="3200" dirty="0" err="1"/>
              <a:t>Ergonomic</a:t>
            </a:r>
            <a:r>
              <a:rPr lang="de-DE" altLang="de-DE" sz="3200" dirty="0"/>
              <a:t> aspects in standards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37</a:t>
            </a:fld>
            <a:endParaRPr lang="de-DE" altLang="de-DE" dirty="0"/>
          </a:p>
        </p:txBody>
      </p:sp>
      <p:sp>
        <p:nvSpPr>
          <p:cNvPr id="3" name="Inhaltsplatzhalter 2"/>
          <p:cNvSpPr>
            <a:spLocks noGrp="1"/>
          </p:cNvSpPr>
          <p:nvPr>
            <p:ph idx="1"/>
          </p:nvPr>
        </p:nvSpPr>
        <p:spPr>
          <a:xfrm>
            <a:off x="3491880" y="2636912"/>
            <a:ext cx="3521695" cy="3237420"/>
          </a:xfrm>
        </p:spPr>
        <p:txBody>
          <a:bodyPr/>
          <a:lstStyle/>
          <a:p>
            <a:endParaRPr lang="de-DE" dirty="0"/>
          </a:p>
        </p:txBody>
      </p:sp>
      <p:sp>
        <p:nvSpPr>
          <p:cNvPr id="8" name="Text Box 86"/>
          <p:cNvSpPr txBox="1">
            <a:spLocks noChangeArrowheads="1"/>
          </p:cNvSpPr>
          <p:nvPr/>
        </p:nvSpPr>
        <p:spPr bwMode="auto">
          <a:xfrm>
            <a:off x="3635896" y="5949280"/>
            <a:ext cx="5634876" cy="400110"/>
          </a:xfrm>
          <a:prstGeom prst="rect">
            <a:avLst/>
          </a:prstGeom>
          <a:noFill/>
          <a:ln w="9525" algn="ctr">
            <a:noFill/>
            <a:miter lim="800000"/>
            <a:headEnd/>
            <a:tailEnd/>
          </a:ln>
          <a:effectLst/>
        </p:spPr>
        <p:txBody>
          <a:bodyPr wrap="none">
            <a:spAutoFit/>
          </a:bodyPr>
          <a:lstStyle/>
          <a:p>
            <a:r>
              <a:rPr lang="de-DE" altLang="de-DE" sz="1000" dirty="0"/>
              <a:t>Based upon Höhn, K. et al: Maschinennormung und Ergonomie. Article 1074, publications of the </a:t>
            </a:r>
            <a:br>
              <a:rPr lang="de-DE" altLang="de-DE" sz="1000" dirty="0"/>
            </a:br>
            <a:r>
              <a:rPr lang="de-DE" altLang="de-DE" sz="1000" dirty="0"/>
              <a:t>Bundesanstalt für Arbeitsschutz und Arbeitsmedizin, Dortmund/Berlin/Dresden 2006</a:t>
            </a:r>
          </a:p>
        </p:txBody>
      </p:sp>
      <p:pic>
        <p:nvPicPr>
          <p:cNvPr id="9" name="Grafik 8"/>
          <p:cNvPicPr>
            <a:picLocks noChangeAspect="1"/>
          </p:cNvPicPr>
          <p:nvPr/>
        </p:nvPicPr>
        <p:blipFill>
          <a:blip r:embed="rId3"/>
          <a:stretch>
            <a:fillRect/>
          </a:stretch>
        </p:blipFill>
        <p:spPr>
          <a:xfrm>
            <a:off x="323528" y="1282673"/>
            <a:ext cx="7776000" cy="4666607"/>
          </a:xfrm>
          <a:prstGeom prst="rect">
            <a:avLst/>
          </a:prstGeom>
        </p:spPr>
      </p:pic>
    </p:spTree>
    <p:extLst>
      <p:ext uri="{BB962C8B-B14F-4D97-AF65-F5344CB8AC3E}">
        <p14:creationId xmlns:p14="http://schemas.microsoft.com/office/powerpoint/2010/main" val="420469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Four forms of incorporation of ergonomic </a:t>
            </a:r>
            <a:br>
              <a:rPr lang="en-US" dirty="0"/>
            </a:br>
            <a:r>
              <a:rPr lang="en-US" dirty="0"/>
              <a:t>requirements into Type C standards:</a:t>
            </a:r>
          </a:p>
        </p:txBody>
      </p:sp>
      <p:sp>
        <p:nvSpPr>
          <p:cNvPr id="3" name="Inhaltsplatzhalter 2"/>
          <p:cNvSpPr>
            <a:spLocks noGrp="1"/>
          </p:cNvSpPr>
          <p:nvPr>
            <p:ph idx="1"/>
          </p:nvPr>
        </p:nvSpPr>
        <p:spPr>
          <a:xfrm>
            <a:off x="539750" y="1770142"/>
            <a:ext cx="8042275" cy="4896544"/>
          </a:xfrm>
        </p:spPr>
        <p:txBody>
          <a:bodyPr/>
          <a:lstStyle/>
          <a:p>
            <a:pPr marL="457200" indent="-457200">
              <a:buAutoNum type="arabicPeriod"/>
            </a:pPr>
            <a:r>
              <a:rPr lang="en-US" b="0" dirty="0"/>
              <a:t>Ergonomic requirements are addressed </a:t>
            </a:r>
            <a:r>
              <a:rPr lang="en-US" dirty="0">
                <a:solidFill>
                  <a:srgbClr val="94C11C"/>
                </a:solidFill>
              </a:rPr>
              <a:t>directly</a:t>
            </a:r>
            <a:r>
              <a:rPr lang="en-US" b="0" dirty="0"/>
              <a:t> in the</a:t>
            </a:r>
            <a:br>
              <a:rPr lang="en-US" b="0" dirty="0"/>
            </a:br>
            <a:r>
              <a:rPr lang="en-US" b="0" dirty="0" smtClean="0"/>
              <a:t>text </a:t>
            </a:r>
            <a:r>
              <a:rPr lang="en-US" b="0" dirty="0"/>
              <a:t>of the standard.</a:t>
            </a:r>
          </a:p>
          <a:p>
            <a:pPr marL="457200" indent="-457200">
              <a:buAutoNum type="arabicPeriod"/>
            </a:pPr>
            <a:r>
              <a:rPr lang="en-US" b="0" dirty="0" smtClean="0"/>
              <a:t>Reference </a:t>
            </a:r>
            <a:r>
              <a:rPr lang="en-US" b="0" dirty="0"/>
              <a:t>is made in the </a:t>
            </a:r>
            <a:r>
              <a:rPr lang="en-US" dirty="0">
                <a:solidFill>
                  <a:srgbClr val="94C11C"/>
                </a:solidFill>
              </a:rPr>
              <a:t>text of the standard to an</a:t>
            </a:r>
            <a:br>
              <a:rPr lang="en-US" dirty="0">
                <a:solidFill>
                  <a:srgbClr val="94C11C"/>
                </a:solidFill>
              </a:rPr>
            </a:br>
            <a:r>
              <a:rPr lang="en-US" dirty="0">
                <a:solidFill>
                  <a:srgbClr val="94C11C"/>
                </a:solidFill>
              </a:rPr>
              <a:t>ergonomics standard</a:t>
            </a:r>
            <a:r>
              <a:rPr lang="en-US" b="0" dirty="0"/>
              <a:t>.</a:t>
            </a:r>
          </a:p>
          <a:p>
            <a:pPr marL="457200" indent="-457200">
              <a:buAutoNum type="arabicPeriod"/>
            </a:pPr>
            <a:r>
              <a:rPr lang="en-US" dirty="0">
                <a:solidFill>
                  <a:srgbClr val="94C11C"/>
                </a:solidFill>
              </a:rPr>
              <a:t>Normative references </a:t>
            </a:r>
            <a:r>
              <a:rPr lang="en-US" b="0" dirty="0"/>
              <a:t>to ergonomics standards (e.g. to</a:t>
            </a:r>
            <a:br>
              <a:rPr lang="en-US" b="0" dirty="0"/>
            </a:br>
            <a:r>
              <a:rPr lang="en-US" b="0" dirty="0" smtClean="0"/>
              <a:t>Type </a:t>
            </a:r>
            <a:r>
              <a:rPr lang="en-US" b="0" dirty="0"/>
              <a:t>B ergonomics standards) are stated in </a:t>
            </a:r>
            <a:r>
              <a:rPr lang="en-US" dirty="0">
                <a:solidFill>
                  <a:srgbClr val="94C11C"/>
                </a:solidFill>
              </a:rPr>
              <a:t>Chapter 2</a:t>
            </a:r>
            <a:r>
              <a:rPr lang="en-US" b="0" dirty="0"/>
              <a:t/>
            </a:r>
            <a:br>
              <a:rPr lang="en-US" b="0" dirty="0"/>
            </a:br>
            <a:r>
              <a:rPr lang="en-US" b="0" dirty="0" smtClean="0"/>
              <a:t>of </a:t>
            </a:r>
            <a:r>
              <a:rPr lang="en-US" b="0" dirty="0"/>
              <a:t>the standard.</a:t>
            </a:r>
          </a:p>
          <a:p>
            <a:pPr marL="457200" indent="-457200">
              <a:buAutoNum type="arabicPeriod"/>
            </a:pPr>
            <a:r>
              <a:rPr lang="en-US" b="0" dirty="0" smtClean="0"/>
              <a:t>Information </a:t>
            </a:r>
            <a:r>
              <a:rPr lang="en-US" b="0" dirty="0"/>
              <a:t>on ergonomics standards or literature on</a:t>
            </a:r>
            <a:br>
              <a:rPr lang="en-US" b="0" dirty="0"/>
            </a:br>
            <a:r>
              <a:rPr lang="en-US" b="0" dirty="0" smtClean="0"/>
              <a:t>ergonomics </a:t>
            </a:r>
            <a:r>
              <a:rPr lang="en-US" b="0" dirty="0"/>
              <a:t>is provided in the form of sources in the</a:t>
            </a:r>
            <a:br>
              <a:rPr lang="en-US" b="0" dirty="0"/>
            </a:br>
            <a:r>
              <a:rPr lang="en-US" dirty="0">
                <a:solidFill>
                  <a:srgbClr val="94C11C"/>
                </a:solidFill>
              </a:rPr>
              <a:t>bibliography</a:t>
            </a:r>
            <a:r>
              <a:rPr lang="en-US" b="0" dirty="0" smtClean="0"/>
              <a:t> </a:t>
            </a:r>
            <a:r>
              <a:rPr lang="en-US" b="0" dirty="0"/>
              <a:t>or the </a:t>
            </a:r>
            <a:r>
              <a:rPr lang="en-US" dirty="0">
                <a:solidFill>
                  <a:srgbClr val="94C11C"/>
                </a:solidFill>
              </a:rPr>
              <a:t>informative annexes </a:t>
            </a:r>
            <a:r>
              <a:rPr lang="en-US" b="0" dirty="0"/>
              <a:t>of the</a:t>
            </a:r>
            <a:br>
              <a:rPr lang="en-US" b="0" dirty="0"/>
            </a:br>
            <a:r>
              <a:rPr lang="en-US" b="0" dirty="0" smtClean="0"/>
              <a:t>standard</a:t>
            </a:r>
            <a:r>
              <a:rPr lang="en-US" b="0" dirty="0"/>
              <a:t>.</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a:xfrm>
            <a:off x="557213" y="6414680"/>
            <a:ext cx="4375150" cy="333375"/>
          </a:xfrm>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38</a:t>
            </a:fld>
            <a:endParaRPr lang="de-DE" altLang="de-DE" dirty="0"/>
          </a:p>
        </p:txBody>
      </p:sp>
    </p:spTree>
    <p:extLst>
      <p:ext uri="{BB962C8B-B14F-4D97-AF65-F5344CB8AC3E}">
        <p14:creationId xmlns:p14="http://schemas.microsoft.com/office/powerpoint/2010/main" val="1177878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Ergonomics </a:t>
            </a:r>
            <a:r>
              <a:rPr lang="de-DE" altLang="de-DE" sz="3200" dirty="0" err="1"/>
              <a:t>standardization</a:t>
            </a:r>
            <a:r>
              <a:rPr lang="de-DE" altLang="de-DE" sz="3200" dirty="0"/>
              <a:t> with </a:t>
            </a:r>
            <a:r>
              <a:rPr lang="de-DE" altLang="de-DE" sz="3200" dirty="0" err="1"/>
              <a:t>reference</a:t>
            </a:r>
            <a:r>
              <a:rPr lang="de-DE" altLang="de-DE" sz="3200" dirty="0"/>
              <a:t> to </a:t>
            </a:r>
            <a:r>
              <a:rPr lang="de-DE" altLang="de-DE" sz="3200" dirty="0" err="1"/>
              <a:t>machining</a:t>
            </a:r>
            <a:r>
              <a:rPr lang="de-DE" altLang="de-DE" sz="3200" dirty="0"/>
              <a:t> </a:t>
            </a:r>
            <a:r>
              <a:rPr lang="de-DE" altLang="de-DE" sz="3200" dirty="0" err="1"/>
              <a:t>centres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39</a:t>
            </a:fld>
            <a:endParaRPr lang="de-DE" altLang="de-DE" dirty="0"/>
          </a:p>
        </p:txBody>
      </p:sp>
      <p:sp>
        <p:nvSpPr>
          <p:cNvPr id="14" name="Rectangle 11"/>
          <p:cNvSpPr>
            <a:spLocks noChangeArrowheads="1"/>
          </p:cNvSpPr>
          <p:nvPr/>
        </p:nvSpPr>
        <p:spPr bwMode="auto">
          <a:xfrm>
            <a:off x="457793" y="1844824"/>
            <a:ext cx="4834287" cy="2736304"/>
          </a:xfrm>
          <a:prstGeom prst="rect">
            <a:avLst/>
          </a:prstGeom>
          <a:noFill/>
          <a:ln w="9525">
            <a:noFill/>
            <a:miter lim="800000"/>
            <a:headEnd/>
            <a:tailEnd/>
          </a:ln>
          <a:effectLst/>
        </p:spPr>
        <p:txBody>
          <a:bodyPr/>
          <a:lstStyle/>
          <a:p>
            <a:pPr eaLnBrk="0" hangingPunct="0"/>
            <a:r>
              <a:rPr lang="de-DE" altLang="de-DE" sz="1800" dirty="0" err="1"/>
              <a:t>Excerpt</a:t>
            </a:r>
            <a:r>
              <a:rPr lang="de-DE" altLang="de-DE" sz="1800" dirty="0"/>
              <a:t> </a:t>
            </a:r>
            <a:r>
              <a:rPr lang="de-DE" altLang="de-DE" sz="1800" dirty="0" err="1"/>
              <a:t>from</a:t>
            </a:r>
            <a:r>
              <a:rPr lang="de-DE" altLang="de-DE" sz="1800" dirty="0"/>
              <a:t> EN 12417:2009 Machine </a:t>
            </a:r>
            <a:r>
              <a:rPr lang="de-DE" altLang="de-DE" sz="1800" dirty="0" err="1"/>
              <a:t>tools</a:t>
            </a:r>
            <a:r>
              <a:rPr lang="de-DE" altLang="de-DE" sz="1800" dirty="0"/>
              <a:t> – Safety – </a:t>
            </a:r>
            <a:r>
              <a:rPr lang="de-DE" altLang="de-DE" sz="1800" dirty="0" err="1"/>
              <a:t>Machining</a:t>
            </a:r>
            <a:r>
              <a:rPr lang="de-DE" altLang="de-DE" sz="1800" dirty="0"/>
              <a:t> </a:t>
            </a:r>
            <a:r>
              <a:rPr lang="de-DE" altLang="de-DE" sz="1800" dirty="0" err="1"/>
              <a:t>centres</a:t>
            </a:r>
            <a:endParaRPr lang="de-DE" altLang="de-DE" sz="1800" dirty="0"/>
          </a:p>
          <a:p>
            <a:pPr eaLnBrk="0" hangingPunct="0">
              <a:spcAft>
                <a:spcPct val="10000"/>
              </a:spcAft>
            </a:pPr>
            <a:r>
              <a:rPr lang="en-US" sz="1400" u="sng" dirty="0"/>
              <a:t>Example for body dimensions: </a:t>
            </a:r>
            <a:br>
              <a:rPr lang="en-US" sz="1400" u="sng" dirty="0"/>
            </a:br>
            <a:r>
              <a:rPr lang="en-US" sz="1400" dirty="0"/>
              <a:t>"Access openings shall be in accordance with </a:t>
            </a:r>
            <a:br>
              <a:rPr lang="en-US" sz="1400" dirty="0"/>
            </a:br>
            <a:r>
              <a:rPr lang="en-US" sz="1400" dirty="0"/>
              <a:t>EN 547-1, -2, -3." </a:t>
            </a:r>
          </a:p>
          <a:p>
            <a:pPr eaLnBrk="0" hangingPunct="0">
              <a:spcAft>
                <a:spcPct val="10000"/>
              </a:spcAft>
            </a:pPr>
            <a:r>
              <a:rPr lang="en-US" sz="1400" u="sng" dirty="0"/>
              <a:t>Example for visual space, visual faculty, lighting: </a:t>
            </a:r>
            <a:r>
              <a:rPr lang="en-US" sz="1400" dirty="0"/>
              <a:t>"Observation: Where routine observation of the machine operation is required, means (e.g. windows) shall be provided so that this can be achieved without the need to open, remove or suspend any work zone guard or other protective device(s)."</a:t>
            </a:r>
          </a:p>
        </p:txBody>
      </p:sp>
      <p:sp>
        <p:nvSpPr>
          <p:cNvPr id="15" name="Text Box 16"/>
          <p:cNvSpPr txBox="1">
            <a:spLocks noChangeArrowheads="1"/>
          </p:cNvSpPr>
          <p:nvPr/>
        </p:nvSpPr>
        <p:spPr bwMode="auto">
          <a:xfrm>
            <a:off x="482751" y="4533790"/>
            <a:ext cx="7473625" cy="1818063"/>
          </a:xfrm>
          <a:prstGeom prst="rect">
            <a:avLst/>
          </a:prstGeom>
          <a:noFill/>
          <a:ln w="9525">
            <a:noFill/>
            <a:miter lim="800000"/>
            <a:headEnd/>
            <a:tailEnd/>
          </a:ln>
          <a:effectLst/>
        </p:spPr>
        <p:txBody>
          <a:bodyPr wrap="square" lIns="90000" tIns="46800" rIns="90000" bIns="46800">
            <a:spAutoFit/>
          </a:bodyPr>
          <a:lstStyle/>
          <a:p>
            <a:r>
              <a:rPr lang="de-DE" altLang="de-DE" sz="1400" u="sng" dirty="0" err="1"/>
              <a:t>Example</a:t>
            </a:r>
            <a:r>
              <a:rPr lang="de-DE" altLang="de-DE" sz="1400" u="sng" dirty="0"/>
              <a:t> for hazardous substances</a:t>
            </a:r>
            <a:r>
              <a:rPr lang="de-DE" altLang="de-DE" sz="1400" dirty="0"/>
              <a:t>: </a:t>
            </a:r>
          </a:p>
          <a:p>
            <a:r>
              <a:rPr lang="de-DE" altLang="de-DE" sz="1400" dirty="0"/>
              <a:t>"Operating </a:t>
            </a:r>
            <a:r>
              <a:rPr lang="de-DE" altLang="de-DE" sz="1400" dirty="0" err="1"/>
              <a:t>platforms</a:t>
            </a:r>
            <a:r>
              <a:rPr lang="de-DE" altLang="de-DE" sz="1400" dirty="0"/>
              <a:t> </a:t>
            </a:r>
            <a:r>
              <a:rPr lang="de-DE" altLang="de-DE" sz="1400" dirty="0" err="1"/>
              <a:t>shall</a:t>
            </a:r>
            <a:r>
              <a:rPr lang="de-DE" altLang="de-DE" sz="1400" dirty="0"/>
              <a:t>: […] </a:t>
            </a:r>
            <a:r>
              <a:rPr lang="de-DE" altLang="de-DE" sz="1400" dirty="0" err="1"/>
              <a:t>give</a:t>
            </a:r>
            <a:r>
              <a:rPr lang="de-DE" altLang="de-DE" sz="1400" dirty="0"/>
              <a:t> </a:t>
            </a:r>
            <a:r>
              <a:rPr lang="de-DE" altLang="de-DE" sz="1400" dirty="0" err="1"/>
              <a:t>protection</a:t>
            </a:r>
            <a:r>
              <a:rPr lang="de-DE" altLang="de-DE" sz="1400" dirty="0"/>
              <a:t> </a:t>
            </a:r>
            <a:r>
              <a:rPr lang="de-DE" altLang="de-DE" sz="1400" dirty="0" err="1"/>
              <a:t>against</a:t>
            </a:r>
            <a:r>
              <a:rPr lang="de-DE" altLang="de-DE" sz="1400" dirty="0"/>
              <a:t> </a:t>
            </a:r>
            <a:r>
              <a:rPr lang="de-DE" altLang="de-DE" sz="1400" dirty="0" err="1"/>
              <a:t>swarf</a:t>
            </a:r>
            <a:r>
              <a:rPr lang="de-DE" altLang="de-DE" sz="1400" dirty="0"/>
              <a:t>/</a:t>
            </a:r>
            <a:r>
              <a:rPr lang="de-DE" altLang="de-DE" sz="1400" dirty="0" err="1"/>
              <a:t>chips</a:t>
            </a:r>
            <a:r>
              <a:rPr lang="de-DE" altLang="de-DE" sz="1400" dirty="0"/>
              <a:t> and </a:t>
            </a:r>
            <a:r>
              <a:rPr lang="de-DE" altLang="de-DE" sz="1400" dirty="0" err="1"/>
              <a:t>metal</a:t>
            </a:r>
            <a:r>
              <a:rPr lang="de-DE" altLang="de-DE" sz="1400" dirty="0"/>
              <a:t> </a:t>
            </a:r>
            <a:r>
              <a:rPr lang="de-DE" altLang="de-DE" sz="1400" dirty="0" err="1"/>
              <a:t>working</a:t>
            </a:r>
            <a:r>
              <a:rPr lang="de-DE" altLang="de-DE" sz="1400" dirty="0"/>
              <a:t> fluid</a:t>
            </a:r>
            <a:r>
              <a:rPr lang="de-DE" altLang="de-DE" sz="1400" dirty="0" smtClean="0"/>
              <a:t>."</a:t>
            </a:r>
            <a:endParaRPr lang="de-DE" altLang="de-DE" sz="1400" dirty="0"/>
          </a:p>
          <a:p>
            <a:r>
              <a:rPr lang="de-DE" altLang="de-DE" sz="1400" u="sng" dirty="0" err="1"/>
              <a:t>Example</a:t>
            </a:r>
            <a:r>
              <a:rPr lang="de-DE" altLang="de-DE" sz="1400" u="sng" dirty="0"/>
              <a:t> for </a:t>
            </a:r>
            <a:r>
              <a:rPr lang="de-DE" altLang="de-DE" sz="1400" u="sng" dirty="0" err="1"/>
              <a:t>displays</a:t>
            </a:r>
            <a:r>
              <a:rPr lang="de-DE" altLang="de-DE" sz="1400" u="sng" dirty="0"/>
              <a:t>:</a:t>
            </a:r>
          </a:p>
          <a:p>
            <a:r>
              <a:rPr lang="de-DE" altLang="de-DE" sz="1400" dirty="0"/>
              <a:t>"Screen </a:t>
            </a:r>
            <a:r>
              <a:rPr lang="de-DE" altLang="de-DE" sz="1400" dirty="0" err="1"/>
              <a:t>displayed</a:t>
            </a:r>
            <a:r>
              <a:rPr lang="de-DE" altLang="de-DE" sz="1400" dirty="0"/>
              <a:t> information </a:t>
            </a:r>
            <a:r>
              <a:rPr lang="de-DE" altLang="de-DE" sz="1400" dirty="0" err="1"/>
              <a:t>shall</a:t>
            </a:r>
            <a:r>
              <a:rPr lang="de-DE" altLang="de-DE" sz="1400" dirty="0"/>
              <a:t> </a:t>
            </a:r>
            <a:r>
              <a:rPr lang="de-DE" altLang="de-DE" sz="1400" dirty="0" err="1"/>
              <a:t>be</a:t>
            </a:r>
            <a:r>
              <a:rPr lang="de-DE" altLang="de-DE" sz="1400" dirty="0"/>
              <a:t> </a:t>
            </a:r>
            <a:r>
              <a:rPr lang="de-DE" altLang="de-DE" sz="1400" dirty="0" err="1"/>
              <a:t>clear</a:t>
            </a:r>
            <a:r>
              <a:rPr lang="de-DE" altLang="de-DE" sz="1400" dirty="0"/>
              <a:t> and </a:t>
            </a:r>
            <a:r>
              <a:rPr lang="de-DE" altLang="de-DE" sz="1400" dirty="0" err="1"/>
              <a:t>unambiguous</a:t>
            </a:r>
            <a:r>
              <a:rPr lang="de-DE" altLang="de-DE" sz="1400" dirty="0"/>
              <a:t>. </a:t>
            </a:r>
            <a:r>
              <a:rPr lang="de-DE" altLang="de-DE" sz="1400" dirty="0" err="1"/>
              <a:t>Reflections</a:t>
            </a:r>
            <a:r>
              <a:rPr lang="de-DE" altLang="de-DE" sz="1400" dirty="0"/>
              <a:t> and </a:t>
            </a:r>
            <a:r>
              <a:rPr lang="de-DE" altLang="de-DE" sz="1400" dirty="0" err="1"/>
              <a:t>glare</a:t>
            </a:r>
            <a:r>
              <a:rPr lang="de-DE" altLang="de-DE" sz="1400" dirty="0"/>
              <a:t> </a:t>
            </a:r>
            <a:r>
              <a:rPr lang="de-DE" altLang="de-DE" sz="1400" dirty="0" err="1"/>
              <a:t>shall</a:t>
            </a:r>
            <a:r>
              <a:rPr lang="de-DE" altLang="de-DE" sz="1400" dirty="0"/>
              <a:t> </a:t>
            </a:r>
            <a:r>
              <a:rPr lang="de-DE" altLang="de-DE" sz="1400" dirty="0" err="1"/>
              <a:t>be</a:t>
            </a:r>
            <a:r>
              <a:rPr lang="de-DE" altLang="de-DE" sz="1400" dirty="0"/>
              <a:t> </a:t>
            </a:r>
            <a:r>
              <a:rPr lang="de-DE" altLang="de-DE" sz="1400" dirty="0" err="1"/>
              <a:t>minimised</a:t>
            </a:r>
            <a:r>
              <a:rPr lang="de-DE" altLang="de-DE" sz="1400" dirty="0"/>
              <a:t> (</a:t>
            </a:r>
            <a:r>
              <a:rPr lang="de-DE" altLang="de-DE" sz="1400" dirty="0" err="1"/>
              <a:t>see</a:t>
            </a:r>
            <a:r>
              <a:rPr lang="de-DE" altLang="de-DE" sz="1400" dirty="0"/>
              <a:t> EN 894-1/-2)."  </a:t>
            </a:r>
          </a:p>
          <a:p>
            <a:endParaRPr lang="de-DE" altLang="de-DE" sz="1400" dirty="0"/>
          </a:p>
          <a:p>
            <a:endParaRPr lang="de-DE" sz="1400" b="0" dirty="0"/>
          </a:p>
        </p:txBody>
      </p:sp>
      <p:pic>
        <p:nvPicPr>
          <p:cNvPr id="7" name="Inhaltsplatzhalt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310" t="4853" r="4418" b="7493"/>
          <a:stretch/>
        </p:blipFill>
        <p:spPr>
          <a:xfrm>
            <a:off x="5292080" y="1905320"/>
            <a:ext cx="3562884" cy="2376000"/>
          </a:xfrm>
        </p:spPr>
      </p:pic>
      <p:sp>
        <p:nvSpPr>
          <p:cNvPr id="11" name="Textfeld 10"/>
          <p:cNvSpPr txBox="1"/>
          <p:nvPr/>
        </p:nvSpPr>
        <p:spPr>
          <a:xfrm>
            <a:off x="7678873" y="4473406"/>
            <a:ext cx="1202747" cy="215444"/>
          </a:xfrm>
          <a:prstGeom prst="rect">
            <a:avLst/>
          </a:prstGeom>
          <a:noFill/>
        </p:spPr>
        <p:txBody>
          <a:bodyPr wrap="square" rtlCol="0">
            <a:spAutoFit/>
          </a:bodyPr>
          <a:lstStyle/>
          <a:p>
            <a:r>
              <a:rPr lang="de-DE" sz="800" dirty="0" smtClean="0"/>
              <a:t>© Michael Hüter</a:t>
            </a:r>
            <a:endParaRPr lang="de-DE" sz="800" dirty="0"/>
          </a:p>
        </p:txBody>
      </p:sp>
    </p:spTree>
    <p:extLst>
      <p:ext uri="{BB962C8B-B14F-4D97-AF65-F5344CB8AC3E}">
        <p14:creationId xmlns:p14="http://schemas.microsoft.com/office/powerpoint/2010/main" val="1338424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Stress/</a:t>
            </a:r>
            <a:r>
              <a:rPr lang="de-DE" altLang="de-DE" sz="3200" dirty="0" err="1"/>
              <a:t>strain</a:t>
            </a:r>
            <a:r>
              <a:rPr lang="de-DE" altLang="de-DE" sz="3200" dirty="0"/>
              <a:t> </a:t>
            </a:r>
            <a:r>
              <a:rPr lang="de-DE" altLang="de-DE" sz="3200" dirty="0" err="1"/>
              <a:t>model</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4</a:t>
            </a:fld>
            <a:endParaRPr lang="de-DE" altLang="de-DE" dirty="0"/>
          </a:p>
        </p:txBody>
      </p:sp>
      <p:sp>
        <p:nvSpPr>
          <p:cNvPr id="7" name="Rechteck 6"/>
          <p:cNvSpPr/>
          <p:nvPr/>
        </p:nvSpPr>
        <p:spPr>
          <a:xfrm>
            <a:off x="2934027" y="2234817"/>
            <a:ext cx="5554655"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p:cNvSpPr/>
          <p:nvPr/>
        </p:nvSpPr>
        <p:spPr>
          <a:xfrm>
            <a:off x="3294068" y="1298713"/>
            <a:ext cx="295232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b="1"/>
              <a:t>Stress</a:t>
            </a:r>
            <a:endParaRPr lang="de-DE" b="1" dirty="0"/>
          </a:p>
        </p:txBody>
      </p:sp>
      <p:sp>
        <p:nvSpPr>
          <p:cNvPr id="9" name="Rechteck 8"/>
          <p:cNvSpPr/>
          <p:nvPr/>
        </p:nvSpPr>
        <p:spPr>
          <a:xfrm>
            <a:off x="3294068" y="2306825"/>
            <a:ext cx="295232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err="1"/>
              <a:t>Strain</a:t>
            </a:r>
            <a:endParaRPr lang="de-DE" b="1" dirty="0"/>
          </a:p>
        </p:txBody>
      </p:sp>
      <p:sp>
        <p:nvSpPr>
          <p:cNvPr id="10" name="Rechteck 9"/>
          <p:cNvSpPr/>
          <p:nvPr/>
        </p:nvSpPr>
        <p:spPr>
          <a:xfrm>
            <a:off x="3294068" y="3314937"/>
            <a:ext cx="2952328"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b="1" dirty="0"/>
              <a:t>Short-term </a:t>
            </a:r>
            <a:r>
              <a:rPr lang="de-DE" sz="1600" b="1" dirty="0" err="1" smtClean="0"/>
              <a:t>effects</a:t>
            </a:r>
            <a:endParaRPr lang="de-DE" sz="1600" b="1" dirty="0"/>
          </a:p>
          <a:p>
            <a:pPr algn="ctr"/>
            <a:r>
              <a:rPr lang="de-DE" sz="1200" b="1" dirty="0" err="1"/>
              <a:t>Impairment</a:t>
            </a:r>
            <a:r>
              <a:rPr lang="de-DE" sz="1200" b="1" dirty="0"/>
              <a:t> </a:t>
            </a:r>
            <a:br>
              <a:rPr lang="de-DE" sz="1200" b="1" dirty="0"/>
            </a:br>
            <a:r>
              <a:rPr lang="de-DE" sz="1200" b="1" dirty="0" err="1"/>
              <a:t>Improvement</a:t>
            </a:r>
            <a:endParaRPr lang="de-DE" sz="1200" b="1" dirty="0"/>
          </a:p>
        </p:txBody>
      </p:sp>
      <p:sp>
        <p:nvSpPr>
          <p:cNvPr id="11" name="Rechteck 10"/>
          <p:cNvSpPr/>
          <p:nvPr/>
        </p:nvSpPr>
        <p:spPr>
          <a:xfrm>
            <a:off x="3294068" y="4683089"/>
            <a:ext cx="2952328"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b="1" dirty="0"/>
              <a:t>Long-term </a:t>
            </a:r>
            <a:r>
              <a:rPr lang="de-DE" sz="1600" b="1" dirty="0" err="1" smtClean="0"/>
              <a:t>effects</a:t>
            </a:r>
            <a:endParaRPr lang="de-DE" sz="1600" b="1" dirty="0"/>
          </a:p>
          <a:p>
            <a:pPr algn="ctr"/>
            <a:r>
              <a:rPr lang="de-DE" sz="1200" b="1" dirty="0" err="1"/>
              <a:t>Impairment</a:t>
            </a:r>
            <a:r>
              <a:rPr lang="de-DE" sz="1200" b="1" dirty="0"/>
              <a:t> </a:t>
            </a:r>
            <a:br>
              <a:rPr lang="de-DE" sz="1200" b="1" dirty="0"/>
            </a:br>
            <a:r>
              <a:rPr lang="de-DE" sz="1200" b="1" dirty="0" err="1"/>
              <a:t>Improvement</a:t>
            </a:r>
            <a:endParaRPr lang="de-DE" sz="1200" b="1" dirty="0"/>
          </a:p>
        </p:txBody>
      </p:sp>
      <p:cxnSp>
        <p:nvCxnSpPr>
          <p:cNvPr id="12" name="Gewinkelte Verbindung 11"/>
          <p:cNvCxnSpPr>
            <a:stCxn id="11" idx="3"/>
            <a:endCxn id="8" idx="3"/>
          </p:cNvCxnSpPr>
          <p:nvPr/>
        </p:nvCxnSpPr>
        <p:spPr>
          <a:xfrm flipV="1">
            <a:off x="6246396" y="1622749"/>
            <a:ext cx="12700" cy="3564396"/>
          </a:xfrm>
          <a:prstGeom prst="bentConnector3">
            <a:avLst>
              <a:gd name="adj1" fmla="val 180000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11" idx="3"/>
          </p:cNvCxnSpPr>
          <p:nvPr/>
        </p:nvCxnSpPr>
        <p:spPr>
          <a:xfrm>
            <a:off x="6246396" y="5187145"/>
            <a:ext cx="648072" cy="0"/>
          </a:xfrm>
          <a:prstGeom prst="straightConnector1">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10" idx="3"/>
          </p:cNvCxnSpPr>
          <p:nvPr/>
        </p:nvCxnSpPr>
        <p:spPr>
          <a:xfrm>
            <a:off x="6246396" y="3818993"/>
            <a:ext cx="648072" cy="0"/>
          </a:xfrm>
          <a:prstGeom prst="straightConnector1">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endCxn id="9" idx="3"/>
          </p:cNvCxnSpPr>
          <p:nvPr/>
        </p:nvCxnSpPr>
        <p:spPr>
          <a:xfrm flipH="1">
            <a:off x="6246396" y="2630861"/>
            <a:ext cx="648072" cy="0"/>
          </a:xfrm>
          <a:prstGeom prst="straightConnector1">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8" idx="2"/>
            <a:endCxn id="9" idx="0"/>
          </p:cNvCxnSpPr>
          <p:nvPr/>
        </p:nvCxnSpPr>
        <p:spPr>
          <a:xfrm>
            <a:off x="4770232" y="1946785"/>
            <a:ext cx="0" cy="36004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9" idx="2"/>
            <a:endCxn id="10" idx="0"/>
          </p:cNvCxnSpPr>
          <p:nvPr/>
        </p:nvCxnSpPr>
        <p:spPr>
          <a:xfrm>
            <a:off x="4770232" y="2954897"/>
            <a:ext cx="0" cy="36004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10" idx="2"/>
            <a:endCxn id="11" idx="0"/>
          </p:cNvCxnSpPr>
          <p:nvPr/>
        </p:nvCxnSpPr>
        <p:spPr>
          <a:xfrm>
            <a:off x="4770232" y="4323049"/>
            <a:ext cx="0" cy="36004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160913" y="2852111"/>
            <a:ext cx="2102894" cy="400110"/>
          </a:xfrm>
          <a:prstGeom prst="rect">
            <a:avLst/>
          </a:prstGeom>
          <a:noFill/>
        </p:spPr>
        <p:txBody>
          <a:bodyPr wrap="square" rtlCol="0">
            <a:spAutoFit/>
          </a:bodyPr>
          <a:lstStyle/>
          <a:p>
            <a:r>
              <a:rPr lang="de-DE" altLang="de-DE" dirty="0" err="1"/>
              <a:t>Effect</a:t>
            </a:r>
            <a:r>
              <a:rPr lang="de-DE" altLang="de-DE" dirty="0"/>
              <a:t> </a:t>
            </a:r>
            <a:r>
              <a:rPr lang="de-DE" altLang="de-DE" dirty="0" err="1" smtClean="0"/>
              <a:t>modifiers</a:t>
            </a:r>
            <a:endParaRPr lang="de-DE" altLang="de-DE" dirty="0"/>
          </a:p>
        </p:txBody>
      </p:sp>
      <p:cxnSp>
        <p:nvCxnSpPr>
          <p:cNvPr id="20" name="Gewinkelte Verbindung 19"/>
          <p:cNvCxnSpPr>
            <a:stCxn id="19" idx="3"/>
          </p:cNvCxnSpPr>
          <p:nvPr/>
        </p:nvCxnSpPr>
        <p:spPr>
          <a:xfrm flipV="1">
            <a:off x="2263807" y="2060848"/>
            <a:ext cx="1753003" cy="991318"/>
          </a:xfrm>
          <a:prstGeom prst="bentConnector3">
            <a:avLst>
              <a:gd name="adj1" fmla="val 5000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3131840" y="3052166"/>
            <a:ext cx="1223447" cy="36307"/>
          </a:xfrm>
          <a:prstGeom prst="straightConnector1">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a:stCxn id="19" idx="3"/>
          </p:cNvCxnSpPr>
          <p:nvPr/>
        </p:nvCxnSpPr>
        <p:spPr>
          <a:xfrm>
            <a:off x="2263807" y="3052166"/>
            <a:ext cx="1753003" cy="1492779"/>
          </a:xfrm>
          <a:prstGeom prst="bentConnector3">
            <a:avLst>
              <a:gd name="adj1" fmla="val 5000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894468" y="3094472"/>
            <a:ext cx="1594215" cy="400110"/>
          </a:xfrm>
          <a:prstGeom prst="rect">
            <a:avLst/>
          </a:prstGeom>
          <a:noFill/>
        </p:spPr>
        <p:txBody>
          <a:bodyPr wrap="square" rtlCol="0">
            <a:spAutoFit/>
          </a:bodyPr>
          <a:lstStyle/>
          <a:p>
            <a:r>
              <a:rPr lang="de-DE" altLang="de-DE" dirty="0"/>
              <a:t>Feedback</a:t>
            </a:r>
          </a:p>
        </p:txBody>
      </p:sp>
      <p:sp>
        <p:nvSpPr>
          <p:cNvPr id="24" name="Textfeld 23"/>
          <p:cNvSpPr txBox="1"/>
          <p:nvPr/>
        </p:nvSpPr>
        <p:spPr>
          <a:xfrm>
            <a:off x="2934028" y="5753917"/>
            <a:ext cx="2934116" cy="400110"/>
          </a:xfrm>
          <a:prstGeom prst="rect">
            <a:avLst/>
          </a:prstGeom>
          <a:noFill/>
        </p:spPr>
        <p:txBody>
          <a:bodyPr wrap="square" rtlCol="0">
            <a:spAutoFit/>
          </a:bodyPr>
          <a:lstStyle/>
          <a:p>
            <a:r>
              <a:rPr lang="de-DE" altLang="de-DE" dirty="0"/>
              <a:t>Individual human </a:t>
            </a:r>
            <a:r>
              <a:rPr lang="de-DE" altLang="de-DE" dirty="0" err="1"/>
              <a:t>being</a:t>
            </a:r>
            <a:endParaRPr lang="de-DE" altLang="de-DE" dirty="0"/>
          </a:p>
        </p:txBody>
      </p:sp>
      <p:sp>
        <p:nvSpPr>
          <p:cNvPr id="25" name="Rechteck 24"/>
          <p:cNvSpPr/>
          <p:nvPr/>
        </p:nvSpPr>
        <p:spPr>
          <a:xfrm>
            <a:off x="5508104" y="6154027"/>
            <a:ext cx="3096146" cy="276999"/>
          </a:xfrm>
          <a:prstGeom prst="rect">
            <a:avLst/>
          </a:prstGeom>
        </p:spPr>
        <p:txBody>
          <a:bodyPr wrap="square">
            <a:spAutoFit/>
          </a:bodyPr>
          <a:lstStyle/>
          <a:p>
            <a:r>
              <a:rPr lang="de-DE" altLang="de-DE" sz="1200" dirty="0" err="1"/>
              <a:t>Based</a:t>
            </a:r>
            <a:r>
              <a:rPr lang="de-DE" altLang="de-DE" sz="1200" dirty="0"/>
              <a:t> upon </a:t>
            </a:r>
            <a:r>
              <a:rPr lang="de-DE" altLang="de-DE" sz="1200" dirty="0" err="1"/>
              <a:t>Rohmert</a:t>
            </a:r>
            <a:r>
              <a:rPr lang="de-DE" altLang="de-DE" sz="1200" dirty="0"/>
              <a:t>, </a:t>
            </a:r>
            <a:r>
              <a:rPr lang="de-DE" altLang="de-DE" sz="1200" dirty="0" smtClean="0"/>
              <a:t>1984 EN </a:t>
            </a:r>
            <a:r>
              <a:rPr lang="de-DE" altLang="de-DE" sz="1200" dirty="0"/>
              <a:t>ISO 26800</a:t>
            </a:r>
          </a:p>
        </p:txBody>
      </p:sp>
      <p:sp>
        <p:nvSpPr>
          <p:cNvPr id="31" name="Textfeld 30"/>
          <p:cNvSpPr txBox="1"/>
          <p:nvPr/>
        </p:nvSpPr>
        <p:spPr>
          <a:xfrm>
            <a:off x="35109" y="5476918"/>
            <a:ext cx="2610887" cy="276999"/>
          </a:xfrm>
          <a:prstGeom prst="rect">
            <a:avLst/>
          </a:prstGeom>
          <a:noFill/>
        </p:spPr>
        <p:txBody>
          <a:bodyPr wrap="square" rtlCol="0">
            <a:spAutoFit/>
          </a:bodyPr>
          <a:lstStyle/>
          <a:p>
            <a:r>
              <a:rPr lang="de-DE" altLang="de-DE" sz="1200" dirty="0">
                <a:hlinkClick r:id="rId3"/>
              </a:rPr>
              <a:t>To the </a:t>
            </a:r>
            <a:r>
              <a:rPr lang="de-DE" altLang="de-DE" sz="1200" dirty="0" err="1">
                <a:hlinkClick r:id="rId3"/>
              </a:rPr>
              <a:t>BAuA's</a:t>
            </a:r>
            <a:r>
              <a:rPr lang="de-DE" altLang="de-DE" sz="1200" dirty="0">
                <a:hlinkClick r:id="rId3"/>
              </a:rPr>
              <a:t> </a:t>
            </a:r>
            <a:r>
              <a:rPr lang="de-DE" altLang="de-DE" sz="1200" dirty="0" err="1">
                <a:hlinkClick r:id="rId3"/>
              </a:rPr>
              <a:t>advanced</a:t>
            </a:r>
            <a:r>
              <a:rPr lang="de-DE" altLang="de-DE" sz="1200" dirty="0">
                <a:hlinkClick r:id="rId3"/>
              </a:rPr>
              <a:t> </a:t>
            </a:r>
            <a:r>
              <a:rPr lang="de-DE" altLang="de-DE" sz="1200" dirty="0" err="1">
                <a:hlinkClick r:id="rId3"/>
              </a:rPr>
              <a:t>model</a:t>
            </a:r>
            <a:endParaRPr lang="de-DE" altLang="de-DE" sz="1200" dirty="0"/>
          </a:p>
        </p:txBody>
      </p:sp>
    </p:spTree>
    <p:extLst>
      <p:ext uri="{BB962C8B-B14F-4D97-AF65-F5344CB8AC3E}">
        <p14:creationId xmlns:p14="http://schemas.microsoft.com/office/powerpoint/2010/main" val="1062078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765175"/>
            <a:ext cx="8424738" cy="496888"/>
          </a:xfrm>
        </p:spPr>
        <p:txBody>
          <a:bodyPr/>
          <a:lstStyle/>
          <a:p>
            <a:r>
              <a:rPr lang="de-DE" altLang="de-DE" sz="2800" dirty="0" err="1"/>
              <a:t>Important</a:t>
            </a:r>
            <a:r>
              <a:rPr lang="de-DE" altLang="de-DE" sz="2800" dirty="0"/>
              <a:t> </a:t>
            </a:r>
            <a:r>
              <a:rPr lang="de-DE" altLang="de-DE" sz="2800" dirty="0" err="1"/>
              <a:t>literature</a:t>
            </a:r>
            <a:r>
              <a:rPr lang="de-DE" altLang="de-DE" sz="2800" dirty="0"/>
              <a:t> for Module 1</a:t>
            </a:r>
            <a:endParaRPr lang="de-DE" sz="2800"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z="1100" smtClean="0"/>
              <a:t>12.11.2019</a:t>
            </a:fld>
            <a:endParaRPr lang="de-DE" altLang="de-DE" sz="1100"/>
          </a:p>
        </p:txBody>
      </p:sp>
      <p:sp>
        <p:nvSpPr>
          <p:cNvPr id="5" name="Fußzeilenplatzhalter 4"/>
          <p:cNvSpPr>
            <a:spLocks noGrp="1"/>
          </p:cNvSpPr>
          <p:nvPr>
            <p:ph type="ftr" sz="quarter" idx="11"/>
          </p:nvPr>
        </p:nvSpPr>
        <p:spPr/>
        <p:txBody>
          <a:bodyPr/>
          <a:lstStyle/>
          <a:p>
            <a:pPr>
              <a:defRPr/>
            </a:pPr>
            <a:r>
              <a:rPr lang="de-DE" altLang="de-DE" sz="1100" dirty="0" smtClean="0"/>
              <a:t>Module 1 – Learning ergonomics</a:t>
            </a:r>
            <a:endParaRPr lang="de-DE" altLang="de-DE" sz="1100" dirty="0"/>
          </a:p>
        </p:txBody>
      </p:sp>
      <p:sp>
        <p:nvSpPr>
          <p:cNvPr id="6" name="Foliennummernplatzhalter 5"/>
          <p:cNvSpPr>
            <a:spLocks noGrp="1"/>
          </p:cNvSpPr>
          <p:nvPr>
            <p:ph type="sldNum" sz="quarter" idx="12"/>
          </p:nvPr>
        </p:nvSpPr>
        <p:spPr/>
        <p:txBody>
          <a:bodyPr/>
          <a:lstStyle/>
          <a:p>
            <a:pPr>
              <a:defRPr/>
            </a:pPr>
            <a:r>
              <a:rPr lang="de-DE" altLang="de-DE" sz="1100" dirty="0" smtClean="0"/>
              <a:t> </a:t>
            </a:r>
            <a:fld id="{69425824-49A2-4F94-BDBE-4A37CFE11A5B}" type="slidenum">
              <a:rPr lang="de-DE" altLang="de-DE" sz="1100" smtClean="0"/>
              <a:pPr>
                <a:defRPr/>
              </a:pPr>
              <a:t>40</a:t>
            </a:fld>
            <a:endParaRPr lang="de-DE" altLang="de-DE" sz="1100" dirty="0"/>
          </a:p>
        </p:txBody>
      </p:sp>
      <p:sp>
        <p:nvSpPr>
          <p:cNvPr id="7" name="Text Box 5"/>
          <p:cNvSpPr txBox="1">
            <a:spLocks noChangeArrowheads="1"/>
          </p:cNvSpPr>
          <p:nvPr/>
        </p:nvSpPr>
        <p:spPr bwMode="auto">
          <a:xfrm>
            <a:off x="480580" y="5961474"/>
            <a:ext cx="8720137" cy="1077218"/>
          </a:xfrm>
          <a:prstGeom prst="rect">
            <a:avLst/>
          </a:prstGeom>
          <a:noFill/>
          <a:ln w="9525">
            <a:noFill/>
            <a:miter lim="800000"/>
            <a:headEnd/>
            <a:tailEnd/>
          </a:ln>
          <a:effectLst/>
        </p:spPr>
        <p:txBody>
          <a:bodyPr>
            <a:spAutoFit/>
          </a:bodyPr>
          <a:lstStyle/>
          <a:p>
            <a:r>
              <a:rPr lang="en-US" dirty="0"/>
              <a:t>For further standards, see KAN-</a:t>
            </a:r>
            <a:r>
              <a:rPr lang="en-US" dirty="0" err="1"/>
              <a:t>Paxis</a:t>
            </a:r>
            <a:r>
              <a:rPr lang="en-US" dirty="0"/>
              <a:t> </a:t>
            </a:r>
            <a:r>
              <a:rPr lang="de-DE" dirty="0" smtClean="0"/>
              <a:t> </a:t>
            </a:r>
            <a:r>
              <a:rPr lang="de-DE" altLang="de-DE" dirty="0" err="1">
                <a:solidFill>
                  <a:srgbClr val="000000"/>
                </a:solidFill>
                <a:hlinkClick r:id="rId3"/>
              </a:rPr>
              <a:t>NoRA</a:t>
            </a:r>
            <a:r>
              <a:rPr lang="de-DE" altLang="de-DE" dirty="0">
                <a:solidFill>
                  <a:srgbClr val="000000"/>
                </a:solidFill>
                <a:hlinkClick r:id="rId3"/>
              </a:rPr>
              <a:t>: </a:t>
            </a:r>
            <a:r>
              <a:rPr lang="de-DE" altLang="de-DE" dirty="0" err="1">
                <a:solidFill>
                  <a:srgbClr val="000000"/>
                </a:solidFill>
                <a:hlinkClick r:id="rId3"/>
              </a:rPr>
              <a:t>Searching</a:t>
            </a:r>
            <a:r>
              <a:rPr lang="de-DE" altLang="de-DE" dirty="0">
                <a:solidFill>
                  <a:srgbClr val="000000"/>
                </a:solidFill>
                <a:hlinkClick r:id="rId3"/>
              </a:rPr>
              <a:t> for standards</a:t>
            </a:r>
            <a:endParaRPr lang="de-DE" altLang="de-DE" dirty="0">
              <a:solidFill>
                <a:srgbClr val="000000"/>
              </a:solidFill>
            </a:endParaRPr>
          </a:p>
          <a:p>
            <a:r>
              <a:rPr lang="de-DE" dirty="0" smtClean="0"/>
              <a:t> !</a:t>
            </a:r>
            <a:r>
              <a:rPr lang="de-DE" dirty="0"/>
              <a:t/>
            </a:r>
            <a:br>
              <a:rPr lang="de-DE" dirty="0"/>
            </a:br>
            <a:endParaRPr lang="de-DE" dirty="0"/>
          </a:p>
        </p:txBody>
      </p:sp>
      <p:sp>
        <p:nvSpPr>
          <p:cNvPr id="8" name="Rectangle 7"/>
          <p:cNvSpPr txBox="1">
            <a:spLocks noChangeArrowheads="1"/>
          </p:cNvSpPr>
          <p:nvPr/>
        </p:nvSpPr>
        <p:spPr bwMode="auto">
          <a:xfrm>
            <a:off x="468311" y="1340768"/>
            <a:ext cx="7920114" cy="4620706"/>
          </a:xfrm>
          <a:prstGeom prst="rect">
            <a:avLst/>
          </a:prstGeom>
          <a:noFill/>
          <a:ln>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tabLst>
                <a:tab pos="1616075" algn="l"/>
              </a:tabLst>
              <a:defRPr sz="2400" b="1">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265113" indent="-261938" algn="l" rtl="0" eaLnBrk="0" fontAlgn="base" hangingPunct="0">
              <a:spcBef>
                <a:spcPct val="20000"/>
              </a:spcBef>
              <a:spcAft>
                <a:spcPct val="0"/>
              </a:spcAft>
              <a:buClr>
                <a:srgbClr val="FAB500"/>
              </a:buClr>
              <a:buFont typeface="Wingdings" pitchFamily="2" charset="2"/>
              <a:buChar char="§"/>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a:lstStyle>
          <a:p>
            <a:r>
              <a:rPr lang="de-DE" sz="1800" kern="0" dirty="0" smtClean="0"/>
              <a:t>DIN-Taschenbuch 352 </a:t>
            </a:r>
            <a:r>
              <a:rPr lang="de-DE" sz="1800" b="0" kern="0" dirty="0" smtClean="0"/>
              <a:t>„Ergonomische Gestaltung von Maschinen“</a:t>
            </a:r>
          </a:p>
          <a:p>
            <a:r>
              <a:rPr lang="de-DE" sz="1800" kern="0" dirty="0" smtClean="0"/>
              <a:t>DIN EN ISO 26800:2009-11</a:t>
            </a:r>
            <a:r>
              <a:rPr lang="de-DE" sz="1800" b="0" kern="0" dirty="0" smtClean="0"/>
              <a:t> Ergonomie - Genereller Ansatz, Prinzipien und Konzepte</a:t>
            </a:r>
          </a:p>
          <a:p>
            <a:r>
              <a:rPr lang="de-DE" sz="1800" kern="0" dirty="0" smtClean="0"/>
              <a:t>DIN EN 614-1:2006+A1:2009-06  </a:t>
            </a:r>
            <a:r>
              <a:rPr lang="de-DE" sz="1800" b="0" kern="0" dirty="0" smtClean="0"/>
              <a:t>Sicherheit von Maschinen - Ergonomische Gestaltungsgrundsätze - Teil 1: Begriffe und allgemeine Leitsätze; </a:t>
            </a:r>
          </a:p>
          <a:p>
            <a:r>
              <a:rPr lang="de-DE" sz="1800" kern="0" dirty="0" smtClean="0"/>
              <a:t>DIN EN 614-2:2000+A1:2008-12  </a:t>
            </a:r>
            <a:r>
              <a:rPr lang="de-DE" sz="1800" b="0" kern="0" dirty="0" smtClean="0"/>
              <a:t>Sicherheit von Maschinen - Ergonomische Gestaltungsgrundsätze - Teil 2: Wechselwirkungen zwischen der Gestaltung von Maschinen und den Arbeitsaufgaben</a:t>
            </a:r>
          </a:p>
          <a:p>
            <a:r>
              <a:rPr lang="de-DE" sz="1800" kern="0" dirty="0" smtClean="0"/>
              <a:t>DIN EN 13861:2003-04 </a:t>
            </a:r>
            <a:r>
              <a:rPr lang="de-DE" sz="1800" b="0" kern="0" dirty="0" smtClean="0"/>
              <a:t>Sicherheit von Maschinen - Leitfaden für die Anwendung von Ergonomie-Normen bei der Gestaltung von Maschinen</a:t>
            </a:r>
          </a:p>
          <a:p>
            <a:r>
              <a:rPr lang="de-DE" sz="1800" kern="0" dirty="0" smtClean="0"/>
              <a:t>DIN EN ISO 6385:2004-05 </a:t>
            </a:r>
            <a:r>
              <a:rPr lang="de-DE" sz="1800" b="0" kern="0" dirty="0" smtClean="0"/>
              <a:t>Grundsätze der Ergonomie für die Gestaltung von Arbeitssystemen</a:t>
            </a:r>
          </a:p>
          <a:p>
            <a:r>
              <a:rPr lang="de-DE" sz="1800" kern="0" dirty="0" err="1" smtClean="0"/>
              <a:t>Rohmert</a:t>
            </a:r>
            <a:r>
              <a:rPr lang="de-DE" sz="1800" kern="0" dirty="0" smtClean="0"/>
              <a:t>, W.: </a:t>
            </a:r>
            <a:r>
              <a:rPr lang="de-DE" sz="1800" b="0" kern="0" dirty="0" smtClean="0"/>
              <a:t>Das Belastungs-Beanspruchungskonzept, Zeitschrift für Arbeitswissenschaft, 38. Jg. (1984), H.4, S. 193-200</a:t>
            </a:r>
          </a:p>
          <a:p>
            <a:pPr>
              <a:lnSpc>
                <a:spcPct val="80000"/>
              </a:lnSpc>
            </a:pPr>
            <a:endParaRPr lang="de-DE" sz="1800" b="0" kern="0" dirty="0" smtClean="0"/>
          </a:p>
        </p:txBody>
      </p:sp>
    </p:spTree>
    <p:extLst>
      <p:ext uri="{BB962C8B-B14F-4D97-AF65-F5344CB8AC3E}">
        <p14:creationId xmlns:p14="http://schemas.microsoft.com/office/powerpoint/2010/main" val="2792298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551206" y="1836601"/>
            <a:ext cx="6102350" cy="592137"/>
          </a:xfrm>
        </p:spPr>
        <p:txBody>
          <a:bodyPr/>
          <a:lstStyle/>
          <a:p>
            <a:pPr eaLnBrk="1" hangingPunct="1"/>
            <a:r>
              <a:rPr lang="de-DE" altLang="de-DE" sz="3600" dirty="0" smtClean="0"/>
              <a:t>Impressum</a:t>
            </a:r>
            <a:br>
              <a:rPr lang="de-DE" altLang="de-DE" sz="3600" dirty="0" smtClean="0"/>
            </a:br>
            <a:endParaRPr lang="de-DE" altLang="de-DE" sz="3600" dirty="0" smtClean="0"/>
          </a:p>
        </p:txBody>
      </p:sp>
      <p:sp>
        <p:nvSpPr>
          <p:cNvPr id="4" name="Rectangle 7"/>
          <p:cNvSpPr txBox="1">
            <a:spLocks noChangeArrowheads="1"/>
          </p:cNvSpPr>
          <p:nvPr/>
        </p:nvSpPr>
        <p:spPr bwMode="auto">
          <a:xfrm>
            <a:off x="539552" y="2428738"/>
            <a:ext cx="8424936" cy="41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tabLst>
                <a:tab pos="1616075" algn="l"/>
              </a:tabLst>
              <a:defRPr sz="2000" b="0">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265113" indent="-261938" algn="l" rtl="0" eaLnBrk="0" fontAlgn="base" hangingPunct="0">
              <a:spcBef>
                <a:spcPct val="20000"/>
              </a:spcBef>
              <a:spcAft>
                <a:spcPct val="0"/>
              </a:spcAft>
              <a:buClr>
                <a:srgbClr val="FAB500"/>
              </a:buClr>
              <a:buFont typeface="Wingdings" pitchFamily="2" charset="2"/>
              <a:buChar char="§"/>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a:lstStyle>
          <a:p>
            <a:pPr eaLnBrk="1" hangingPunct="1">
              <a:tabLst>
                <a:tab pos="665163" algn="l"/>
              </a:tabLst>
            </a:pPr>
            <a:r>
              <a:rPr lang="de-DE" altLang="de-DE" sz="1600" kern="0" dirty="0" smtClean="0"/>
              <a:t>Autor: </a:t>
            </a:r>
            <a:r>
              <a:rPr lang="de-DE" sz="1600" b="1" kern="0" dirty="0" smtClean="0"/>
              <a:t>Prof. Dr.-Ing. Torsten Merkel</a:t>
            </a:r>
          </a:p>
          <a:p>
            <a:pPr eaLnBrk="1" hangingPunct="1">
              <a:tabLst>
                <a:tab pos="665163" algn="l"/>
              </a:tabLst>
            </a:pPr>
            <a:r>
              <a:rPr lang="en-US" altLang="de-DE" sz="1600" kern="0" dirty="0"/>
              <a:t>University of Applied Sciences Zwickau (WHZ)</a:t>
            </a:r>
          </a:p>
          <a:p>
            <a:pPr eaLnBrk="1" hangingPunct="1">
              <a:tabLst>
                <a:tab pos="665163" algn="l"/>
              </a:tabLst>
            </a:pPr>
            <a:r>
              <a:rPr lang="de-DE" altLang="de-DE" sz="1600" kern="0" dirty="0" err="1"/>
              <a:t>Chair</a:t>
            </a:r>
            <a:r>
              <a:rPr lang="de-DE" altLang="de-DE" sz="1600" kern="0" dirty="0"/>
              <a:t> of Ergonomics</a:t>
            </a:r>
          </a:p>
          <a:p>
            <a:pPr eaLnBrk="1" hangingPunct="1">
              <a:tabLst>
                <a:tab pos="665163" algn="l"/>
              </a:tabLst>
            </a:pPr>
            <a:r>
              <a:rPr lang="de-DE" altLang="de-DE" sz="1600" kern="0" dirty="0" smtClean="0">
                <a:hlinkClick r:id="rId3"/>
              </a:rPr>
              <a:t>Torsten.Merkel@fh-zwickau.de</a:t>
            </a:r>
            <a:r>
              <a:rPr lang="de-DE" altLang="de-DE" sz="1600" kern="0" dirty="0" smtClean="0"/>
              <a:t> </a:t>
            </a:r>
          </a:p>
          <a:p>
            <a:pPr eaLnBrk="1" hangingPunct="1">
              <a:tabLst>
                <a:tab pos="665163" algn="l"/>
              </a:tabLst>
            </a:pPr>
            <a:endParaRPr lang="de-DE" altLang="de-DE" sz="1600" kern="0" dirty="0"/>
          </a:p>
          <a:p>
            <a:pPr eaLnBrk="1" hangingPunct="1">
              <a:tabLst>
                <a:tab pos="665163" algn="l"/>
              </a:tabLst>
            </a:pPr>
            <a:r>
              <a:rPr lang="de-DE" altLang="de-DE" sz="1600" kern="0" dirty="0"/>
              <a:t>With the </a:t>
            </a:r>
            <a:r>
              <a:rPr lang="de-DE" altLang="de-DE" sz="1600" kern="0" dirty="0" err="1"/>
              <a:t>collaboration</a:t>
            </a:r>
            <a:r>
              <a:rPr lang="de-DE" altLang="de-DE" sz="1600" kern="0" dirty="0"/>
              <a:t> </a:t>
            </a:r>
            <a:r>
              <a:rPr lang="de-DE" altLang="de-DE" sz="1600" kern="0" dirty="0" smtClean="0"/>
              <a:t>of </a:t>
            </a:r>
            <a:r>
              <a:rPr lang="de-DE" altLang="de-DE" sz="1600" dirty="0"/>
              <a:t>Dr.-Ing. Katrin </a:t>
            </a:r>
            <a:r>
              <a:rPr lang="de-DE" altLang="de-DE" sz="1600" dirty="0" smtClean="0"/>
              <a:t>Höhn </a:t>
            </a:r>
            <a:r>
              <a:rPr lang="de-DE" altLang="de-DE" sz="1600" kern="0" dirty="0" smtClean="0">
                <a:hlinkClick r:id="rId4"/>
              </a:rPr>
              <a:t>katrin.hoehn@tu-dresden.de</a:t>
            </a:r>
            <a:r>
              <a:rPr lang="de-DE" altLang="de-DE" sz="1600" kern="0" dirty="0" smtClean="0"/>
              <a:t> </a:t>
            </a:r>
          </a:p>
          <a:p>
            <a:pPr eaLnBrk="1" hangingPunct="1">
              <a:tabLst>
                <a:tab pos="665163" algn="l"/>
              </a:tabLst>
            </a:pPr>
            <a:endParaRPr lang="de-DE" altLang="de-DE" sz="1600" kern="0" dirty="0" smtClean="0"/>
          </a:p>
          <a:p>
            <a:pPr eaLnBrk="1" hangingPunct="1">
              <a:tabLst>
                <a:tab pos="665163" algn="l"/>
              </a:tabLst>
            </a:pPr>
            <a:r>
              <a:rPr lang="en-US" altLang="de-DE" sz="1600" kern="0" dirty="0"/>
              <a:t>Initiated and funded by: </a:t>
            </a:r>
          </a:p>
          <a:p>
            <a:pPr eaLnBrk="1" hangingPunct="1">
              <a:tabLst>
                <a:tab pos="665163" algn="l"/>
              </a:tabLst>
            </a:pPr>
            <a:r>
              <a:rPr lang="en-US" altLang="de-DE" sz="1600" kern="0" dirty="0"/>
              <a:t>KAN – Commission for Occupational Health and Safety and Standardization</a:t>
            </a:r>
          </a:p>
          <a:p>
            <a:pPr eaLnBrk="1" hangingPunct="1">
              <a:tabLst>
                <a:tab pos="665163" algn="l"/>
              </a:tabLst>
            </a:pPr>
            <a:r>
              <a:rPr lang="en-US" altLang="de-DE" sz="1600" kern="0" dirty="0" err="1"/>
              <a:t>Alte</a:t>
            </a:r>
            <a:r>
              <a:rPr lang="en-US" altLang="de-DE" sz="1600" kern="0" dirty="0"/>
              <a:t> </a:t>
            </a:r>
            <a:r>
              <a:rPr lang="en-US" altLang="de-DE" sz="1600" kern="0" dirty="0" err="1"/>
              <a:t>Heerstr</a:t>
            </a:r>
            <a:r>
              <a:rPr lang="en-US" altLang="de-DE" sz="1600" kern="0" dirty="0"/>
              <a:t>. 111</a:t>
            </a:r>
            <a:br>
              <a:rPr lang="en-US" altLang="de-DE" sz="1600" kern="0" dirty="0"/>
            </a:br>
            <a:r>
              <a:rPr lang="en-US" altLang="de-DE" sz="1600" kern="0" dirty="0"/>
              <a:t>53757 Sankt Augustin</a:t>
            </a:r>
          </a:p>
          <a:p>
            <a:pPr eaLnBrk="1" hangingPunct="1">
              <a:tabLst>
                <a:tab pos="665163" algn="l"/>
              </a:tabLst>
            </a:pPr>
            <a:r>
              <a:rPr lang="en-US" altLang="de-DE" sz="1600" kern="0" dirty="0" smtClean="0"/>
              <a:t>Germany </a:t>
            </a:r>
            <a:r>
              <a:rPr lang="de-DE" altLang="de-DE" sz="1600" kern="0" dirty="0" smtClean="0">
                <a:hlinkClick r:id="rId5"/>
              </a:rPr>
              <a:t>https</a:t>
            </a:r>
            <a:r>
              <a:rPr lang="de-DE" altLang="de-DE" sz="1600" kern="0" dirty="0">
                <a:hlinkClick r:id="rId5"/>
              </a:rPr>
              <a:t>://www.kan.de/en</a:t>
            </a:r>
            <a:r>
              <a:rPr lang="de-DE" altLang="de-DE" sz="1600" kern="0" dirty="0" smtClean="0">
                <a:hlinkClick r:id="rId5"/>
              </a:rPr>
              <a:t>/</a:t>
            </a:r>
            <a:r>
              <a:rPr lang="de-DE" altLang="de-DE" sz="1600" kern="0" dirty="0" smtClean="0"/>
              <a:t> </a:t>
            </a:r>
          </a:p>
          <a:p>
            <a:pPr eaLnBrk="1" hangingPunct="1">
              <a:tabLst>
                <a:tab pos="665163" algn="l"/>
              </a:tabLst>
            </a:pPr>
            <a:endParaRPr lang="de-DE" altLang="de-DE" sz="1600" kern="0" dirty="0" smtClean="0"/>
          </a:p>
          <a:p>
            <a:pPr eaLnBrk="1" hangingPunct="1">
              <a:tabLst>
                <a:tab pos="665163" algn="l"/>
              </a:tabLst>
            </a:pPr>
            <a:r>
              <a:rPr lang="en-US" altLang="de-DE" sz="1600" kern="0" dirty="0" smtClean="0"/>
              <a:t>Download </a:t>
            </a:r>
            <a:r>
              <a:rPr lang="en-US" altLang="de-DE" sz="1600" kern="0" dirty="0"/>
              <a:t>of all modules at: </a:t>
            </a:r>
            <a:endParaRPr lang="en-US" altLang="de-DE" sz="1600" kern="0" dirty="0" smtClean="0"/>
          </a:p>
          <a:p>
            <a:pPr eaLnBrk="1" hangingPunct="1">
              <a:tabLst>
                <a:tab pos="665163" algn="l"/>
              </a:tabLst>
            </a:pPr>
            <a:r>
              <a:rPr lang="de-DE" altLang="de-DE" sz="1600" kern="0" dirty="0" smtClean="0">
                <a:hlinkClick r:id="rId6"/>
              </a:rPr>
              <a:t>https://ergonomie.kan-praxis.de/en/tuition-modules</a:t>
            </a:r>
            <a:r>
              <a:rPr lang="de-DE" altLang="de-DE" sz="1600" kern="0" dirty="0" smtClean="0"/>
              <a:t>/</a:t>
            </a:r>
          </a:p>
          <a:p>
            <a:pPr eaLnBrk="1" hangingPunct="1">
              <a:tabLst>
                <a:tab pos="665163" algn="l"/>
              </a:tabLst>
            </a:pPr>
            <a:endParaRPr lang="de-DE" altLang="de-DE" kern="0" dirty="0" smtClean="0"/>
          </a:p>
          <a:p>
            <a:pPr eaLnBrk="1" hangingPunct="1">
              <a:tabLst>
                <a:tab pos="665163" algn="l"/>
              </a:tabLst>
            </a:pPr>
            <a:endParaRPr lang="de-DE" altLang="de-DE" kern="0" dirty="0" smtClean="0"/>
          </a:p>
        </p:txBody>
      </p:sp>
      <p:pic>
        <p:nvPicPr>
          <p:cNvPr id="5" name="Grafik 6"/>
          <p:cNvPicPr>
            <a:picLocks noChangeAspect="1"/>
          </p:cNvPicPr>
          <p:nvPr/>
        </p:nvPicPr>
        <p:blipFill>
          <a:blip r:embed="rId7" cstate="print"/>
          <a:srcRect/>
          <a:stretch>
            <a:fillRect/>
          </a:stretch>
        </p:blipFill>
        <p:spPr bwMode="auto">
          <a:xfrm>
            <a:off x="4860032" y="4653136"/>
            <a:ext cx="3932237" cy="119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Stress </a:t>
            </a:r>
            <a:r>
              <a:rPr lang="de-DE" altLang="de-DE" sz="3200" dirty="0" err="1"/>
              <a:t>types</a:t>
            </a:r>
            <a:r>
              <a:rPr lang="de-DE" altLang="de-DE" sz="3200" dirty="0"/>
              <a:t> </a:t>
            </a:r>
            <a:r>
              <a:rPr lang="de-DE" altLang="de-DE" sz="3200" dirty="0" err="1"/>
              <a:t>and</a:t>
            </a:r>
            <a:r>
              <a:rPr lang="de-DE" altLang="de-DE" sz="3200" dirty="0"/>
              <a:t> </a:t>
            </a:r>
            <a:r>
              <a:rPr lang="de-DE" altLang="de-DE" sz="3200" dirty="0" err="1"/>
              <a:t>analysis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5</a:t>
            </a:fld>
            <a:endParaRPr lang="de-DE" altLang="de-DE" dirty="0"/>
          </a:p>
        </p:txBody>
      </p:sp>
      <p:pic>
        <p:nvPicPr>
          <p:cNvPr id="10" name="Inhaltsplatzhalter 9"/>
          <p:cNvPicPr>
            <a:picLocks noGrp="1" noChangeAspect="1"/>
          </p:cNvPicPr>
          <p:nvPr>
            <p:ph idx="1"/>
          </p:nvPr>
        </p:nvPicPr>
        <p:blipFill>
          <a:blip r:embed="rId3"/>
          <a:stretch>
            <a:fillRect/>
          </a:stretch>
        </p:blipFill>
        <p:spPr>
          <a:xfrm>
            <a:off x="950690" y="1474887"/>
            <a:ext cx="7496747" cy="5001578"/>
          </a:xfrm>
          <a:prstGeom prst="rect">
            <a:avLst/>
          </a:prstGeom>
        </p:spPr>
      </p:pic>
    </p:spTree>
    <p:extLst>
      <p:ext uri="{BB962C8B-B14F-4D97-AF65-F5344CB8AC3E}">
        <p14:creationId xmlns:p14="http://schemas.microsoft.com/office/powerpoint/2010/main" val="382526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Personal </a:t>
            </a:r>
            <a:r>
              <a:rPr lang="de-DE" altLang="de-DE" sz="3200" dirty="0" err="1"/>
              <a:t>performance</a:t>
            </a:r>
            <a:r>
              <a:rPr lang="de-DE" altLang="de-DE" sz="3200" dirty="0"/>
              <a:t> </a:t>
            </a:r>
            <a:r>
              <a:rPr lang="de-DE" altLang="de-DE" sz="3200" dirty="0" err="1"/>
              <a:t>conditions</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6</a:t>
            </a:fld>
            <a:endParaRPr lang="de-DE" altLang="de-DE" dirty="0"/>
          </a:p>
        </p:txBody>
      </p:sp>
      <p:sp>
        <p:nvSpPr>
          <p:cNvPr id="10" name="Inhaltsplatzhalter 9"/>
          <p:cNvSpPr>
            <a:spLocks noGrp="1"/>
          </p:cNvSpPr>
          <p:nvPr>
            <p:ph idx="1"/>
          </p:nvPr>
        </p:nvSpPr>
        <p:spPr>
          <a:xfrm>
            <a:off x="7030719" y="1512686"/>
            <a:ext cx="1980220" cy="1898926"/>
          </a:xfrm>
        </p:spPr>
        <p:txBody>
          <a:bodyPr/>
          <a:lstStyle/>
          <a:p>
            <a:pPr marL="285750" indent="-285750">
              <a:buClr>
                <a:schemeClr val="accent2"/>
              </a:buClr>
              <a:buFont typeface="Arial" panose="020B0604020202020204" pitchFamily="34" charset="0"/>
              <a:buChar char="•"/>
            </a:pPr>
            <a:r>
              <a:rPr lang="en-US" sz="1600" dirty="0"/>
              <a:t>Body dimensions</a:t>
            </a:r>
          </a:p>
          <a:p>
            <a:pPr marL="285750" indent="-285750">
              <a:buClr>
                <a:schemeClr val="accent2"/>
              </a:buClr>
              <a:buFont typeface="Arial" panose="020B0604020202020204" pitchFamily="34" charset="0"/>
              <a:buChar char="•"/>
            </a:pPr>
            <a:r>
              <a:rPr lang="en-US" sz="1600" dirty="0"/>
              <a:t>Posture</a:t>
            </a:r>
          </a:p>
          <a:p>
            <a:pPr marL="285750" indent="-285750">
              <a:buClr>
                <a:schemeClr val="accent2"/>
              </a:buClr>
              <a:buFont typeface="Arial" panose="020B0604020202020204" pitchFamily="34" charset="0"/>
              <a:buChar char="•"/>
            </a:pPr>
            <a:r>
              <a:rPr lang="en-US" sz="1600" dirty="0"/>
              <a:t>Body movement</a:t>
            </a:r>
          </a:p>
          <a:p>
            <a:pPr marL="285750" indent="-285750">
              <a:buClr>
                <a:schemeClr val="accent2"/>
              </a:buClr>
              <a:buFont typeface="Arial" panose="020B0604020202020204" pitchFamily="34" charset="0"/>
              <a:buChar char="•"/>
            </a:pPr>
            <a:r>
              <a:rPr lang="en-US" sz="1600" dirty="0"/>
              <a:t>Physical strength</a:t>
            </a:r>
          </a:p>
          <a:p>
            <a:pPr marL="285750" indent="-285750">
              <a:buClr>
                <a:schemeClr val="accent2"/>
              </a:buClr>
              <a:buFont typeface="Arial" panose="020B0604020202020204" pitchFamily="34" charset="0"/>
              <a:buChar char="•"/>
            </a:pPr>
            <a:r>
              <a:rPr lang="en-US" sz="1600" dirty="0"/>
              <a:t>Mental abilities</a:t>
            </a:r>
          </a:p>
          <a:p>
            <a:endParaRPr lang="de-DE" sz="1600" dirty="0"/>
          </a:p>
        </p:txBody>
      </p:sp>
      <p:sp>
        <p:nvSpPr>
          <p:cNvPr id="11" name="Pfeil nach rechts 10"/>
          <p:cNvSpPr/>
          <p:nvPr/>
        </p:nvSpPr>
        <p:spPr bwMode="auto">
          <a:xfrm>
            <a:off x="6578477" y="2695553"/>
            <a:ext cx="468052" cy="504056"/>
          </a:xfrm>
          <a:prstGeom prst="rightArrow">
            <a:avLst/>
          </a:prstGeom>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tab pos="1616075" algn="l"/>
              </a:tabLst>
            </a:pPr>
            <a:endParaRPr kumimoji="0" lang="de-DE" sz="2000" b="0" i="0" u="none" strike="noStrike" cap="none" normalizeH="0" baseline="0" smtClean="0">
              <a:ln>
                <a:noFill/>
              </a:ln>
              <a:solidFill>
                <a:srgbClr val="6D6D6D"/>
              </a:solidFill>
              <a:effectLst/>
              <a:latin typeface="Arial" charset="0"/>
            </a:endParaRP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1117" t="7351" r="49459" b="15828"/>
          <a:stretch/>
        </p:blipFill>
        <p:spPr>
          <a:xfrm>
            <a:off x="6518420" y="3742760"/>
            <a:ext cx="2103136" cy="2257379"/>
          </a:xfrm>
          <a:prstGeom prst="rect">
            <a:avLst/>
          </a:prstGeom>
        </p:spPr>
      </p:pic>
      <p:pic>
        <p:nvPicPr>
          <p:cNvPr id="13" name="Picture 8" descr="M:\kan\kan-geschaeftsstelle\Geschaeftsstelle\Sprachendienst\Uebersetz-engl\Ergonomie\Lehrmodule\Abgleich Birgit\Grafiken ENG\Mod1 Folie 7 Personal performance conditions.jpeg"/>
          <p:cNvPicPr>
            <a:picLocks noChangeAspect="1" noChangeArrowheads="1"/>
          </p:cNvPicPr>
          <p:nvPr/>
        </p:nvPicPr>
        <p:blipFill>
          <a:blip r:embed="rId4" cstate="print"/>
          <a:srcRect l="5688" t="5998" r="5276" b="8081"/>
          <a:stretch>
            <a:fillRect/>
          </a:stretch>
        </p:blipFill>
        <p:spPr bwMode="auto">
          <a:xfrm>
            <a:off x="338056" y="1334636"/>
            <a:ext cx="6190902" cy="4075112"/>
          </a:xfrm>
          <a:prstGeom prst="rect">
            <a:avLst/>
          </a:prstGeom>
          <a:noFill/>
          <a:ln w="9525">
            <a:noFill/>
            <a:miter lim="800000"/>
            <a:headEnd/>
            <a:tailEnd/>
          </a:ln>
        </p:spPr>
      </p:pic>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53407" b="12427"/>
          <a:stretch/>
        </p:blipFill>
        <p:spPr>
          <a:xfrm>
            <a:off x="107504" y="4119221"/>
            <a:ext cx="1698571" cy="2304256"/>
          </a:xfrm>
          <a:prstGeom prst="rect">
            <a:avLst/>
          </a:prstGeom>
        </p:spPr>
      </p:pic>
      <p:sp>
        <p:nvSpPr>
          <p:cNvPr id="14" name="Textfeld 13"/>
          <p:cNvSpPr txBox="1"/>
          <p:nvPr/>
        </p:nvSpPr>
        <p:spPr>
          <a:xfrm>
            <a:off x="7567656" y="5924928"/>
            <a:ext cx="1202747" cy="215444"/>
          </a:xfrm>
          <a:prstGeom prst="rect">
            <a:avLst/>
          </a:prstGeom>
          <a:noFill/>
        </p:spPr>
        <p:txBody>
          <a:bodyPr wrap="square" rtlCol="0">
            <a:spAutoFit/>
          </a:bodyPr>
          <a:lstStyle/>
          <a:p>
            <a:r>
              <a:rPr lang="de-DE" sz="800" dirty="0" smtClean="0"/>
              <a:t>© Michael Hüter</a:t>
            </a:r>
            <a:endParaRPr lang="de-DE" sz="800" dirty="0"/>
          </a:p>
        </p:txBody>
      </p:sp>
    </p:spTree>
    <p:extLst>
      <p:ext uri="{BB962C8B-B14F-4D97-AF65-F5344CB8AC3E}">
        <p14:creationId xmlns:p14="http://schemas.microsoft.com/office/powerpoint/2010/main" val="2270016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5002309" y="5158953"/>
            <a:ext cx="1441699" cy="1293540"/>
          </a:xfrm>
          <a:prstGeom prst="rect">
            <a:avLst/>
          </a:prstGeom>
        </p:spPr>
      </p:pic>
      <p:sp>
        <p:nvSpPr>
          <p:cNvPr id="2" name="Titel 1"/>
          <p:cNvSpPr>
            <a:spLocks noGrp="1"/>
          </p:cNvSpPr>
          <p:nvPr>
            <p:ph type="title"/>
          </p:nvPr>
        </p:nvSpPr>
        <p:spPr/>
        <p:txBody>
          <a:bodyPr/>
          <a:lstStyle/>
          <a:p>
            <a:r>
              <a:rPr lang="de-DE" altLang="de-DE" sz="3200" dirty="0" err="1"/>
              <a:t>Strain</a:t>
            </a:r>
            <a:endParaRPr lang="de-DE"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7</a:t>
            </a:fld>
            <a:endParaRPr lang="de-DE" altLang="de-DE" dirty="0"/>
          </a:p>
        </p:txBody>
      </p:sp>
      <p:sp>
        <p:nvSpPr>
          <p:cNvPr id="11" name="Text Box 5"/>
          <p:cNvSpPr txBox="1">
            <a:spLocks noChangeArrowheads="1"/>
          </p:cNvSpPr>
          <p:nvPr/>
        </p:nvSpPr>
        <p:spPr bwMode="auto">
          <a:xfrm>
            <a:off x="276866" y="2240804"/>
            <a:ext cx="2518638" cy="369332"/>
          </a:xfrm>
          <a:prstGeom prst="rect">
            <a:avLst/>
          </a:prstGeom>
          <a:noFill/>
          <a:ln w="9525">
            <a:noFill/>
            <a:miter lim="800000"/>
            <a:headEnd/>
            <a:tailEnd/>
          </a:ln>
          <a:effectLst/>
        </p:spPr>
        <p:txBody>
          <a:bodyPr wrap="none">
            <a:spAutoFit/>
          </a:bodyPr>
          <a:lstStyle/>
          <a:p>
            <a:pPr fontAlgn="auto">
              <a:spcBef>
                <a:spcPct val="0"/>
              </a:spcBef>
              <a:spcAft>
                <a:spcPts val="0"/>
              </a:spcAft>
              <a:defRPr/>
            </a:pPr>
            <a:r>
              <a:rPr lang="de-DE" altLang="de-DE" sz="1800" dirty="0" err="1"/>
              <a:t>Cardiovascular</a:t>
            </a:r>
            <a:r>
              <a:rPr lang="de-DE" altLang="de-DE" sz="1800" dirty="0"/>
              <a:t> </a:t>
            </a:r>
            <a:r>
              <a:rPr lang="de-DE" altLang="de-DE" sz="1800" dirty="0" err="1" smtClean="0"/>
              <a:t>system</a:t>
            </a:r>
            <a:endParaRPr kumimoji="0" lang="de-DE" sz="1800" b="0" i="0" u="none" strike="noStrike" kern="0" cap="none" spc="0" normalizeH="0" baseline="0" noProof="0" dirty="0">
              <a:ln>
                <a:noFill/>
              </a:ln>
              <a:solidFill>
                <a:srgbClr val="000000"/>
              </a:solidFill>
              <a:effectLst/>
              <a:uLnTx/>
              <a:uFillTx/>
            </a:endParaRPr>
          </a:p>
        </p:txBody>
      </p:sp>
      <p:sp>
        <p:nvSpPr>
          <p:cNvPr id="12" name="Text Box 6"/>
          <p:cNvSpPr txBox="1">
            <a:spLocks noChangeArrowheads="1"/>
          </p:cNvSpPr>
          <p:nvPr/>
        </p:nvSpPr>
        <p:spPr bwMode="auto">
          <a:xfrm>
            <a:off x="6541627" y="2427271"/>
            <a:ext cx="1887568" cy="369332"/>
          </a:xfrm>
          <a:prstGeom prst="rect">
            <a:avLst/>
          </a:prstGeom>
          <a:noFill/>
          <a:ln w="9525">
            <a:noFill/>
            <a:miter lim="800000"/>
            <a:headEnd/>
            <a:tailEnd/>
          </a:ln>
          <a:effectLst/>
        </p:spPr>
        <p:txBody>
          <a:bodyPr wrap="square">
            <a:spAutoFit/>
          </a:bodyPr>
          <a:lstStyle/>
          <a:p>
            <a:pPr fontAlgn="auto">
              <a:spcBef>
                <a:spcPct val="0"/>
              </a:spcBef>
              <a:spcAft>
                <a:spcPts val="0"/>
              </a:spcAft>
              <a:defRPr/>
            </a:pPr>
            <a:r>
              <a:rPr lang="de-DE" altLang="de-DE" sz="1800" dirty="0" err="1"/>
              <a:t>Muscular</a:t>
            </a:r>
            <a:r>
              <a:rPr lang="de-DE" altLang="de-DE" sz="1800" dirty="0"/>
              <a:t> </a:t>
            </a:r>
            <a:r>
              <a:rPr lang="de-DE" altLang="de-DE" sz="1800" dirty="0" err="1" smtClean="0"/>
              <a:t>strain</a:t>
            </a:r>
            <a:endParaRPr kumimoji="0" lang="de-DE" sz="1800" b="0" i="0" u="none" strike="noStrike" kern="0" cap="none" spc="0" normalizeH="0" baseline="0" noProof="0" dirty="0">
              <a:ln>
                <a:noFill/>
              </a:ln>
              <a:solidFill>
                <a:srgbClr val="000000"/>
              </a:solidFill>
              <a:effectLst/>
              <a:uLnTx/>
              <a:uFillTx/>
            </a:endParaRPr>
          </a:p>
        </p:txBody>
      </p:sp>
      <p:sp>
        <p:nvSpPr>
          <p:cNvPr id="13" name="Text Box 7"/>
          <p:cNvSpPr txBox="1">
            <a:spLocks noChangeArrowheads="1"/>
          </p:cNvSpPr>
          <p:nvPr/>
        </p:nvSpPr>
        <p:spPr bwMode="auto">
          <a:xfrm>
            <a:off x="478185" y="4479749"/>
            <a:ext cx="2544286" cy="369332"/>
          </a:xfrm>
          <a:prstGeom prst="rect">
            <a:avLst/>
          </a:prstGeom>
          <a:noFill/>
          <a:ln w="9525">
            <a:noFill/>
            <a:miter lim="800000"/>
            <a:headEnd/>
            <a:tailEnd/>
          </a:ln>
          <a:effectLst/>
        </p:spPr>
        <p:txBody>
          <a:bodyPr wrap="none">
            <a:spAutoFit/>
          </a:bodyPr>
          <a:lstStyle/>
          <a:p>
            <a:pPr fontAlgn="auto">
              <a:spcBef>
                <a:spcPct val="0"/>
              </a:spcBef>
              <a:spcAft>
                <a:spcPts val="0"/>
              </a:spcAft>
              <a:defRPr/>
            </a:pPr>
            <a:r>
              <a:rPr lang="de-DE" altLang="de-DE" sz="1800" dirty="0"/>
              <a:t>Power of </a:t>
            </a:r>
            <a:r>
              <a:rPr lang="de-DE" altLang="de-DE" sz="1800" dirty="0" err="1" smtClean="0"/>
              <a:t>concentration</a:t>
            </a:r>
            <a:endParaRPr kumimoji="0" lang="de-DE" sz="1800" b="0" i="0" u="none" strike="noStrike" kern="0" cap="none" spc="0" normalizeH="0" baseline="0" noProof="0" dirty="0">
              <a:ln>
                <a:noFill/>
              </a:ln>
              <a:solidFill>
                <a:srgbClr val="000000"/>
              </a:solidFill>
              <a:effectLst/>
              <a:uLnTx/>
              <a:uFillTx/>
            </a:endParaRPr>
          </a:p>
        </p:txBody>
      </p:sp>
      <p:sp>
        <p:nvSpPr>
          <p:cNvPr id="14" name="Text Box 10"/>
          <p:cNvSpPr txBox="1">
            <a:spLocks noChangeArrowheads="1"/>
          </p:cNvSpPr>
          <p:nvPr/>
        </p:nvSpPr>
        <p:spPr bwMode="auto">
          <a:xfrm>
            <a:off x="7679308" y="3423815"/>
            <a:ext cx="954107" cy="369332"/>
          </a:xfrm>
          <a:prstGeom prst="rect">
            <a:avLst/>
          </a:prstGeom>
          <a:noFill/>
          <a:ln w="9525">
            <a:noFill/>
            <a:miter lim="800000"/>
            <a:headEnd/>
            <a:tailEnd/>
          </a:ln>
          <a:effectLst/>
        </p:spPr>
        <p:txBody>
          <a:bodyPr wrap="none">
            <a:spAutoFit/>
          </a:bodyPr>
          <a:lstStyle/>
          <a:p>
            <a:r>
              <a:rPr lang="de-DE" altLang="de-DE" sz="1800" dirty="0" err="1"/>
              <a:t>Fatigue</a:t>
            </a:r>
            <a:endParaRPr lang="de-DE" altLang="de-DE" sz="1800" dirty="0"/>
          </a:p>
        </p:txBody>
      </p:sp>
      <p:sp>
        <p:nvSpPr>
          <p:cNvPr id="15" name="Text Box 11"/>
          <p:cNvSpPr txBox="1">
            <a:spLocks noChangeArrowheads="1"/>
          </p:cNvSpPr>
          <p:nvPr/>
        </p:nvSpPr>
        <p:spPr bwMode="auto">
          <a:xfrm>
            <a:off x="4814447" y="1707308"/>
            <a:ext cx="1159292" cy="369332"/>
          </a:xfrm>
          <a:prstGeom prst="rect">
            <a:avLst/>
          </a:prstGeom>
          <a:noFill/>
          <a:ln w="9525">
            <a:noFill/>
            <a:miter lim="800000"/>
            <a:headEnd/>
            <a:tailEnd/>
          </a:ln>
          <a:effectLst/>
        </p:spPr>
        <p:txBody>
          <a:bodyPr wrap="none">
            <a:spAutoFit/>
          </a:bodyPr>
          <a:lstStyle/>
          <a:p>
            <a:r>
              <a:rPr lang="de-DE" altLang="de-DE" sz="1800" dirty="0"/>
              <a:t>Fluid </a:t>
            </a:r>
            <a:r>
              <a:rPr lang="de-DE" altLang="de-DE" sz="1800" dirty="0" err="1"/>
              <a:t>loss</a:t>
            </a:r>
            <a:endParaRPr lang="de-DE" altLang="de-DE" sz="1800" dirty="0"/>
          </a:p>
        </p:txBody>
      </p:sp>
      <p:sp>
        <p:nvSpPr>
          <p:cNvPr id="16" name="Text Box 12"/>
          <p:cNvSpPr txBox="1">
            <a:spLocks noChangeArrowheads="1"/>
          </p:cNvSpPr>
          <p:nvPr/>
        </p:nvSpPr>
        <p:spPr bwMode="auto">
          <a:xfrm>
            <a:off x="3481808" y="5496807"/>
            <a:ext cx="1095172" cy="36933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lang="de-DE" altLang="de-DE" sz="1800" dirty="0"/>
              <a:t>Attention</a:t>
            </a:r>
            <a:endParaRPr kumimoji="0" lang="de-DE" sz="1800" b="0" i="0" u="none" strike="noStrike" kern="0" cap="none" spc="0" normalizeH="0" baseline="0" noProof="0" dirty="0">
              <a:ln>
                <a:noFill/>
              </a:ln>
              <a:solidFill>
                <a:srgbClr val="000000"/>
              </a:solidFill>
              <a:effectLst/>
              <a:uLnTx/>
              <a:uFillTx/>
            </a:endParaRPr>
          </a:p>
        </p:txBody>
      </p:sp>
      <p:sp>
        <p:nvSpPr>
          <p:cNvPr id="17" name="Text Box 13"/>
          <p:cNvSpPr txBox="1">
            <a:spLocks noChangeArrowheads="1"/>
          </p:cNvSpPr>
          <p:nvPr/>
        </p:nvSpPr>
        <p:spPr bwMode="auto">
          <a:xfrm>
            <a:off x="5923533" y="4755728"/>
            <a:ext cx="1787669" cy="369332"/>
          </a:xfrm>
          <a:prstGeom prst="rect">
            <a:avLst/>
          </a:prstGeom>
          <a:noFill/>
          <a:ln w="9525">
            <a:noFill/>
            <a:miter lim="800000"/>
            <a:headEnd/>
            <a:tailEnd/>
          </a:ln>
          <a:effectLst/>
        </p:spPr>
        <p:txBody>
          <a:bodyPr wrap="none">
            <a:spAutoFit/>
          </a:bodyPr>
          <a:lstStyle/>
          <a:p>
            <a:pPr fontAlgn="auto">
              <a:spcBef>
                <a:spcPct val="0"/>
              </a:spcBef>
              <a:spcAft>
                <a:spcPts val="0"/>
              </a:spcAft>
              <a:defRPr/>
            </a:pPr>
            <a:r>
              <a:rPr lang="de-DE" altLang="de-DE" sz="1800" dirty="0" err="1"/>
              <a:t>Reaction</a:t>
            </a:r>
            <a:r>
              <a:rPr lang="de-DE" altLang="de-DE" sz="1800" dirty="0"/>
              <a:t> </a:t>
            </a:r>
            <a:r>
              <a:rPr lang="de-DE" altLang="de-DE" sz="1800" dirty="0" err="1" smtClean="0"/>
              <a:t>speed</a:t>
            </a:r>
            <a:endParaRPr kumimoji="0" lang="de-DE" sz="1800" b="0" i="0" u="none" strike="noStrike" kern="0" cap="none" spc="0" normalizeH="0" baseline="0" noProof="0" dirty="0">
              <a:ln>
                <a:noFill/>
              </a:ln>
              <a:solidFill>
                <a:srgbClr val="000000"/>
              </a:solidFill>
              <a:effectLst/>
              <a:uLnTx/>
              <a:uFillTx/>
            </a:endParaRPr>
          </a:p>
        </p:txBody>
      </p:sp>
      <p:sp>
        <p:nvSpPr>
          <p:cNvPr id="18" name="Text Box 14"/>
          <p:cNvSpPr txBox="1">
            <a:spLocks noChangeArrowheads="1"/>
          </p:cNvSpPr>
          <p:nvPr/>
        </p:nvSpPr>
        <p:spPr bwMode="auto">
          <a:xfrm>
            <a:off x="2233806" y="1778090"/>
            <a:ext cx="1518364" cy="369332"/>
          </a:xfrm>
          <a:prstGeom prst="rect">
            <a:avLst/>
          </a:prstGeom>
          <a:noFill/>
          <a:ln w="9525">
            <a:noFill/>
            <a:miter lim="800000"/>
            <a:headEnd/>
            <a:tailEnd/>
          </a:ln>
          <a:effectLst/>
        </p:spPr>
        <p:txBody>
          <a:bodyPr wrap="none">
            <a:spAutoFit/>
          </a:bodyPr>
          <a:lstStyle/>
          <a:p>
            <a:pPr fontAlgn="auto">
              <a:spcBef>
                <a:spcPct val="0"/>
              </a:spcBef>
              <a:spcAft>
                <a:spcPts val="0"/>
              </a:spcAft>
              <a:defRPr/>
            </a:pPr>
            <a:r>
              <a:rPr lang="de-DE" altLang="de-DE" sz="1800" dirty="0"/>
              <a:t>Pace of </a:t>
            </a:r>
            <a:r>
              <a:rPr lang="de-DE" altLang="de-DE" sz="1800" dirty="0" err="1" smtClean="0"/>
              <a:t>work</a:t>
            </a:r>
            <a:endParaRPr kumimoji="0" lang="de-DE" sz="1800" b="0" i="0" u="none" strike="noStrike" kern="0" cap="none" spc="0" normalizeH="0" baseline="0" noProof="0" dirty="0">
              <a:ln>
                <a:noFill/>
              </a:ln>
              <a:solidFill>
                <a:srgbClr val="000000"/>
              </a:solidFill>
              <a:effectLst/>
              <a:uLnTx/>
              <a:uFillTx/>
            </a:endParaRPr>
          </a:p>
        </p:txBody>
      </p:sp>
      <p:sp>
        <p:nvSpPr>
          <p:cNvPr id="20" name="Line 32"/>
          <p:cNvSpPr>
            <a:spLocks noChangeShapeType="1"/>
          </p:cNvSpPr>
          <p:nvPr/>
        </p:nvSpPr>
        <p:spPr bwMode="auto">
          <a:xfrm flipH="1">
            <a:off x="4871021" y="2018878"/>
            <a:ext cx="157162" cy="935037"/>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1" name="Line 33"/>
          <p:cNvSpPr>
            <a:spLocks noChangeShapeType="1"/>
          </p:cNvSpPr>
          <p:nvPr/>
        </p:nvSpPr>
        <p:spPr bwMode="auto">
          <a:xfrm flipH="1">
            <a:off x="4443983" y="4576340"/>
            <a:ext cx="155575" cy="935038"/>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2" name="Line 34"/>
          <p:cNvSpPr>
            <a:spLocks noChangeShapeType="1"/>
          </p:cNvSpPr>
          <p:nvPr/>
        </p:nvSpPr>
        <p:spPr bwMode="auto">
          <a:xfrm>
            <a:off x="6901433" y="3603203"/>
            <a:ext cx="701675" cy="0"/>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3" name="Line 35"/>
          <p:cNvSpPr>
            <a:spLocks noChangeShapeType="1"/>
          </p:cNvSpPr>
          <p:nvPr/>
        </p:nvSpPr>
        <p:spPr bwMode="auto">
          <a:xfrm flipV="1">
            <a:off x="6080696" y="2704678"/>
            <a:ext cx="430212" cy="250825"/>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4" name="Line 36"/>
          <p:cNvSpPr>
            <a:spLocks noChangeShapeType="1"/>
          </p:cNvSpPr>
          <p:nvPr/>
        </p:nvSpPr>
        <p:spPr bwMode="auto">
          <a:xfrm>
            <a:off x="6080696" y="4395365"/>
            <a:ext cx="430212" cy="323850"/>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5" name="Line 37"/>
          <p:cNvSpPr>
            <a:spLocks noChangeShapeType="1"/>
          </p:cNvSpPr>
          <p:nvPr/>
        </p:nvSpPr>
        <p:spPr bwMode="auto">
          <a:xfrm flipH="1">
            <a:off x="2961258" y="4395365"/>
            <a:ext cx="233363" cy="252413"/>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6" name="Line 38"/>
          <p:cNvSpPr>
            <a:spLocks noChangeShapeType="1"/>
          </p:cNvSpPr>
          <p:nvPr/>
        </p:nvSpPr>
        <p:spPr bwMode="auto">
          <a:xfrm>
            <a:off x="2570733" y="2595140"/>
            <a:ext cx="663575" cy="325438"/>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7" name="Line 39"/>
          <p:cNvSpPr>
            <a:spLocks noChangeShapeType="1"/>
          </p:cNvSpPr>
          <p:nvPr/>
        </p:nvSpPr>
        <p:spPr bwMode="auto">
          <a:xfrm>
            <a:off x="3740721" y="2126828"/>
            <a:ext cx="274637" cy="541337"/>
          </a:xfrm>
          <a:prstGeom prst="line">
            <a:avLst/>
          </a:prstGeom>
          <a:noFill/>
          <a:ln w="38100">
            <a:solidFill>
              <a:srgbClr val="254471"/>
            </a:solidFill>
            <a:round/>
            <a:headEnd/>
            <a:tailEnd/>
          </a:ln>
          <a:effectLst/>
        </p:spPr>
        <p:txBody>
          <a:bodyPr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a:ln>
                <a:noFill/>
              </a:ln>
              <a:solidFill>
                <a:srgbClr val="000000"/>
              </a:solidFill>
              <a:effectLst/>
              <a:uLnTx/>
              <a:uFillTx/>
            </a:endParaRPr>
          </a:p>
        </p:txBody>
      </p:sp>
      <p:sp>
        <p:nvSpPr>
          <p:cNvPr id="28" name="Oval 31"/>
          <p:cNvSpPr>
            <a:spLocks noChangeArrowheads="1"/>
          </p:cNvSpPr>
          <p:nvPr/>
        </p:nvSpPr>
        <p:spPr bwMode="auto">
          <a:xfrm>
            <a:off x="2453258" y="2595140"/>
            <a:ext cx="4486275" cy="2160588"/>
          </a:xfrm>
          <a:prstGeom prst="ellipse">
            <a:avLst/>
          </a:prstGeom>
          <a:ln>
            <a:solidFill>
              <a:schemeClr val="tx2"/>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0" dirty="0">
                <a:solidFill>
                  <a:srgbClr val="000000"/>
                </a:solidFill>
              </a:rPr>
              <a:t>As a function of the performance conditions, the stress leads to a person-specific strain</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sz="1800" b="1" i="0" u="none" strike="noStrike" kern="0" cap="none" spc="0" normalizeH="0" baseline="0" noProof="0" dirty="0">
              <a:ln>
                <a:noFill/>
              </a:ln>
              <a:solidFill>
                <a:srgbClr val="000000"/>
              </a:solidFill>
              <a:effectLst/>
              <a:uLnTx/>
              <a:uFillTx/>
            </a:endParaRPr>
          </a:p>
        </p:txBody>
      </p:sp>
      <p:pic>
        <p:nvPicPr>
          <p:cNvPr id="30" name="Grafik 29"/>
          <p:cNvPicPr>
            <a:picLocks noChangeAspect="1"/>
          </p:cNvPicPr>
          <p:nvPr/>
        </p:nvPicPr>
        <p:blipFill rotWithShape="1">
          <a:blip r:embed="rId4"/>
          <a:srcRect b="13006"/>
          <a:stretch/>
        </p:blipFill>
        <p:spPr>
          <a:xfrm>
            <a:off x="7097279" y="1113581"/>
            <a:ext cx="991857" cy="1307308"/>
          </a:xfrm>
          <a:prstGeom prst="rect">
            <a:avLst/>
          </a:prstGeom>
        </p:spPr>
      </p:pic>
      <p:pic>
        <p:nvPicPr>
          <p:cNvPr id="31" name="Grafik 30"/>
          <p:cNvPicPr>
            <a:picLocks noChangeAspect="1"/>
          </p:cNvPicPr>
          <p:nvPr/>
        </p:nvPicPr>
        <p:blipFill>
          <a:blip r:embed="rId5"/>
          <a:stretch>
            <a:fillRect/>
          </a:stretch>
        </p:blipFill>
        <p:spPr>
          <a:xfrm>
            <a:off x="7679308" y="5065146"/>
            <a:ext cx="1020986" cy="1038551"/>
          </a:xfrm>
          <a:prstGeom prst="rect">
            <a:avLst/>
          </a:prstGeom>
        </p:spPr>
      </p:pic>
      <p:pic>
        <p:nvPicPr>
          <p:cNvPr id="32" name="Grafik 31"/>
          <p:cNvPicPr>
            <a:picLocks noChangeAspect="1"/>
          </p:cNvPicPr>
          <p:nvPr/>
        </p:nvPicPr>
        <p:blipFill>
          <a:blip r:embed="rId6"/>
          <a:stretch>
            <a:fillRect/>
          </a:stretch>
        </p:blipFill>
        <p:spPr>
          <a:xfrm>
            <a:off x="832420" y="3018892"/>
            <a:ext cx="1544638" cy="997171"/>
          </a:xfrm>
          <a:prstGeom prst="rect">
            <a:avLst/>
          </a:prstGeom>
        </p:spPr>
      </p:pic>
      <p:pic>
        <p:nvPicPr>
          <p:cNvPr id="33" name="Grafik 32"/>
          <p:cNvPicPr>
            <a:picLocks noChangeAspect="1"/>
          </p:cNvPicPr>
          <p:nvPr/>
        </p:nvPicPr>
        <p:blipFill>
          <a:blip r:embed="rId7"/>
          <a:stretch>
            <a:fillRect/>
          </a:stretch>
        </p:blipFill>
        <p:spPr>
          <a:xfrm>
            <a:off x="999640" y="4895891"/>
            <a:ext cx="2022831" cy="1398856"/>
          </a:xfrm>
          <a:prstGeom prst="rect">
            <a:avLst/>
          </a:prstGeom>
        </p:spPr>
      </p:pic>
      <p:pic>
        <p:nvPicPr>
          <p:cNvPr id="34" name="Grafik 33"/>
          <p:cNvPicPr>
            <a:picLocks noChangeAspect="1"/>
          </p:cNvPicPr>
          <p:nvPr/>
        </p:nvPicPr>
        <p:blipFill>
          <a:blip r:embed="rId8"/>
          <a:stretch>
            <a:fillRect/>
          </a:stretch>
        </p:blipFill>
        <p:spPr>
          <a:xfrm>
            <a:off x="1207070" y="1296817"/>
            <a:ext cx="723870" cy="880448"/>
          </a:xfrm>
          <a:prstGeom prst="rect">
            <a:avLst/>
          </a:prstGeom>
        </p:spPr>
      </p:pic>
      <p:sp>
        <p:nvSpPr>
          <p:cNvPr id="35" name="Textfeld 34"/>
          <p:cNvSpPr txBox="1"/>
          <p:nvPr/>
        </p:nvSpPr>
        <p:spPr>
          <a:xfrm>
            <a:off x="7714811" y="6087640"/>
            <a:ext cx="1202747" cy="215444"/>
          </a:xfrm>
          <a:prstGeom prst="rect">
            <a:avLst/>
          </a:prstGeom>
          <a:noFill/>
        </p:spPr>
        <p:txBody>
          <a:bodyPr wrap="square" rtlCol="0">
            <a:spAutoFit/>
          </a:bodyPr>
          <a:lstStyle/>
          <a:p>
            <a:r>
              <a:rPr lang="de-DE" sz="800" dirty="0" smtClean="0"/>
              <a:t>© Michael Hüter</a:t>
            </a:r>
            <a:endParaRPr lang="de-DE" sz="800" dirty="0"/>
          </a:p>
        </p:txBody>
      </p:sp>
      <p:pic>
        <p:nvPicPr>
          <p:cNvPr id="3" name="Grafik 2"/>
          <p:cNvPicPr>
            <a:picLocks noChangeAspect="1"/>
          </p:cNvPicPr>
          <p:nvPr/>
        </p:nvPicPr>
        <p:blipFill>
          <a:blip r:embed="rId9"/>
          <a:stretch>
            <a:fillRect/>
          </a:stretch>
        </p:blipFill>
        <p:spPr>
          <a:xfrm>
            <a:off x="3610745" y="1102834"/>
            <a:ext cx="891775" cy="840210"/>
          </a:xfrm>
          <a:prstGeom prst="rect">
            <a:avLst/>
          </a:prstGeom>
        </p:spPr>
      </p:pic>
      <p:pic>
        <p:nvPicPr>
          <p:cNvPr id="7" name="Grafik 6"/>
          <p:cNvPicPr>
            <a:picLocks noChangeAspect="1"/>
          </p:cNvPicPr>
          <p:nvPr/>
        </p:nvPicPr>
        <p:blipFill>
          <a:blip r:embed="rId10"/>
          <a:stretch>
            <a:fillRect/>
          </a:stretch>
        </p:blipFill>
        <p:spPr>
          <a:xfrm>
            <a:off x="70367" y="2570711"/>
            <a:ext cx="801991" cy="787821"/>
          </a:xfrm>
          <a:prstGeom prst="rect">
            <a:avLst/>
          </a:prstGeom>
        </p:spPr>
      </p:pic>
    </p:spTree>
    <p:extLst>
      <p:ext uri="{BB962C8B-B14F-4D97-AF65-F5344CB8AC3E}">
        <p14:creationId xmlns:p14="http://schemas.microsoft.com/office/powerpoint/2010/main" val="32313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Long-term </a:t>
            </a:r>
            <a:r>
              <a:rPr lang="de-DE" altLang="de-DE" sz="3200" dirty="0" err="1"/>
              <a:t>consequences</a:t>
            </a:r>
            <a:r>
              <a:rPr lang="de-DE" altLang="de-DE" sz="3200" dirty="0"/>
              <a:t> of </a:t>
            </a:r>
            <a:r>
              <a:rPr lang="de-DE" altLang="de-DE" sz="3200" dirty="0" err="1"/>
              <a:t>strain</a:t>
            </a:r>
            <a:endParaRPr lang="de-DE" dirty="0"/>
          </a:p>
        </p:txBody>
      </p:sp>
      <p:sp>
        <p:nvSpPr>
          <p:cNvPr id="3" name="Inhaltsplatzhalter 2"/>
          <p:cNvSpPr>
            <a:spLocks noGrp="1"/>
          </p:cNvSpPr>
          <p:nvPr>
            <p:ph idx="1"/>
          </p:nvPr>
        </p:nvSpPr>
        <p:spPr/>
        <p:txBody>
          <a:bodyPr/>
          <a:lstStyle/>
          <a:p>
            <a:pPr marL="342900" indent="-342900">
              <a:buClr>
                <a:schemeClr val="accent2"/>
              </a:buClr>
              <a:buFont typeface="Wingdings" panose="05000000000000000000" pitchFamily="2" charset="2"/>
              <a:buChar char="§"/>
            </a:pPr>
            <a:r>
              <a:rPr lang="en-US" dirty="0"/>
              <a:t>State of training</a:t>
            </a:r>
          </a:p>
          <a:p>
            <a:pPr marL="342900" indent="-342900">
              <a:buClr>
                <a:schemeClr val="accent2"/>
              </a:buClr>
              <a:buFont typeface="Wingdings" panose="05000000000000000000" pitchFamily="2" charset="2"/>
              <a:buChar char="§"/>
            </a:pPr>
            <a:r>
              <a:rPr lang="en-US" dirty="0"/>
              <a:t>Increase in performance</a:t>
            </a:r>
          </a:p>
          <a:p>
            <a:pPr marL="342900" indent="-342900">
              <a:buClr>
                <a:schemeClr val="accent2"/>
              </a:buClr>
              <a:buFont typeface="Wingdings" panose="05000000000000000000" pitchFamily="2" charset="2"/>
              <a:buChar char="§"/>
            </a:pPr>
            <a:r>
              <a:rPr lang="en-US" dirty="0"/>
              <a:t>Increase in knowledge</a:t>
            </a:r>
          </a:p>
          <a:p>
            <a:pPr marL="342900" indent="-342900">
              <a:buClr>
                <a:schemeClr val="accent2"/>
              </a:buClr>
              <a:buFont typeface="Wingdings" panose="05000000000000000000" pitchFamily="2" charset="2"/>
              <a:buChar char="§"/>
            </a:pPr>
            <a:r>
              <a:rPr lang="en-US" dirty="0"/>
              <a:t>Development of abilities and skills</a:t>
            </a:r>
          </a:p>
          <a:p>
            <a:pPr>
              <a:buClr>
                <a:schemeClr val="accent2"/>
              </a:buClr>
            </a:pPr>
            <a:endParaRPr lang="de-DE" dirty="0" smtClean="0"/>
          </a:p>
          <a:p>
            <a:pPr marL="342900" indent="-342900">
              <a:buClr>
                <a:schemeClr val="accent2"/>
              </a:buClr>
              <a:buFont typeface="Wingdings" panose="05000000000000000000" pitchFamily="2" charset="2"/>
              <a:buChar char="§"/>
            </a:pPr>
            <a:r>
              <a:rPr lang="en-US" dirty="0"/>
              <a:t>Loss of performance</a:t>
            </a:r>
          </a:p>
          <a:p>
            <a:pPr marL="342900" indent="-342900">
              <a:buClr>
                <a:schemeClr val="accent2"/>
              </a:buClr>
              <a:buFont typeface="Wingdings" panose="05000000000000000000" pitchFamily="2" charset="2"/>
              <a:buChar char="§"/>
            </a:pPr>
            <a:r>
              <a:rPr lang="en-US" dirty="0"/>
              <a:t>Illness</a:t>
            </a:r>
          </a:p>
          <a:p>
            <a:pPr marL="342900" indent="-342900">
              <a:buClr>
                <a:schemeClr val="accent2"/>
              </a:buClr>
              <a:buFont typeface="Wingdings" panose="05000000000000000000" pitchFamily="2" charset="2"/>
              <a:buChar char="§"/>
            </a:pPr>
            <a:r>
              <a:rPr lang="en-US" dirty="0"/>
              <a:t>Incapacity for work</a:t>
            </a:r>
          </a:p>
          <a:p>
            <a:pPr marL="342900" indent="-342900">
              <a:buClr>
                <a:schemeClr val="accent2"/>
              </a:buClr>
              <a:buFont typeface="Wingdings" panose="05000000000000000000" pitchFamily="2" charset="2"/>
              <a:buChar char="§"/>
            </a:pPr>
            <a:r>
              <a:rPr lang="en-US" dirty="0"/>
              <a:t>Demotivation</a:t>
            </a:r>
          </a:p>
          <a:p>
            <a:pPr marL="342900" indent="-342900">
              <a:buClr>
                <a:schemeClr val="accent2"/>
              </a:buClr>
              <a:buFont typeface="Wingdings" panose="05000000000000000000" pitchFamily="2" charset="2"/>
              <a:buChar char="§"/>
            </a:pPr>
            <a:r>
              <a:rPr lang="en-US" dirty="0"/>
              <a:t>Fatigue</a:t>
            </a:r>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8</a:t>
            </a:fld>
            <a:endParaRPr lang="de-DE" altLang="de-DE" dirty="0"/>
          </a:p>
        </p:txBody>
      </p:sp>
      <p:sp>
        <p:nvSpPr>
          <p:cNvPr id="8" name="Text Box 4"/>
          <p:cNvSpPr txBox="1">
            <a:spLocks noChangeArrowheads="1"/>
          </p:cNvSpPr>
          <p:nvPr/>
        </p:nvSpPr>
        <p:spPr bwMode="auto">
          <a:xfrm>
            <a:off x="5267052" y="1682378"/>
            <a:ext cx="673100" cy="1098550"/>
          </a:xfrm>
          <a:prstGeom prst="rect">
            <a:avLst/>
          </a:prstGeom>
          <a:noFill/>
          <a:ln w="9525">
            <a:noFill/>
            <a:miter lim="800000"/>
            <a:headEnd/>
            <a:tailEnd/>
          </a:ln>
          <a:effectLst/>
        </p:spPr>
        <p:txBody>
          <a:bodyPr wrap="none">
            <a:spAutoFit/>
          </a:bodyPr>
          <a:lstStyle/>
          <a:p>
            <a:r>
              <a:rPr lang="de-DE" sz="6600" b="1" dirty="0">
                <a:solidFill>
                  <a:srgbClr val="94C11C"/>
                </a:solidFill>
              </a:rPr>
              <a:t>+</a:t>
            </a:r>
          </a:p>
        </p:txBody>
      </p:sp>
      <p:sp>
        <p:nvSpPr>
          <p:cNvPr id="9" name="Text Box 5"/>
          <p:cNvSpPr txBox="1">
            <a:spLocks noChangeArrowheads="1"/>
          </p:cNvSpPr>
          <p:nvPr/>
        </p:nvSpPr>
        <p:spPr bwMode="auto">
          <a:xfrm>
            <a:off x="5436096" y="4293096"/>
            <a:ext cx="463550" cy="1098550"/>
          </a:xfrm>
          <a:prstGeom prst="rect">
            <a:avLst/>
          </a:prstGeom>
          <a:noFill/>
          <a:ln w="9525">
            <a:noFill/>
            <a:miter lim="800000"/>
            <a:headEnd/>
            <a:tailEnd/>
          </a:ln>
          <a:effectLst/>
        </p:spPr>
        <p:txBody>
          <a:bodyPr wrap="none">
            <a:spAutoFit/>
          </a:bodyPr>
          <a:lstStyle/>
          <a:p>
            <a:r>
              <a:rPr lang="de-DE" sz="6600" b="1" dirty="0">
                <a:solidFill>
                  <a:srgbClr val="E14D0E"/>
                </a:solidFill>
              </a:rPr>
              <a:t>-</a:t>
            </a:r>
          </a:p>
        </p:txBody>
      </p:sp>
    </p:spTree>
    <p:extLst>
      <p:ext uri="{BB962C8B-B14F-4D97-AF65-F5344CB8AC3E}">
        <p14:creationId xmlns:p14="http://schemas.microsoft.com/office/powerpoint/2010/main" val="85570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err="1" smtClean="0"/>
              <a:t>Ergonomics</a:t>
            </a:r>
            <a:r>
              <a:rPr lang="de-DE" altLang="de-DE" sz="3200" dirty="0" smtClean="0"/>
              <a:t> as a design </a:t>
            </a:r>
            <a:r>
              <a:rPr lang="de-DE" altLang="de-DE" sz="3200" dirty="0" err="1" smtClean="0"/>
              <a:t>function</a:t>
            </a:r>
            <a:endParaRPr lang="de-DE" dirty="0"/>
          </a:p>
        </p:txBody>
      </p:sp>
      <p:sp>
        <p:nvSpPr>
          <p:cNvPr id="3" name="Inhaltsplatzhalter 2"/>
          <p:cNvSpPr>
            <a:spLocks noGrp="1"/>
          </p:cNvSpPr>
          <p:nvPr>
            <p:ph idx="1"/>
          </p:nvPr>
        </p:nvSpPr>
        <p:spPr>
          <a:xfrm>
            <a:off x="536026" y="3344525"/>
            <a:ext cx="8064500" cy="3600822"/>
          </a:xfrm>
        </p:spPr>
        <p:txBody>
          <a:bodyPr/>
          <a:lstStyle/>
          <a:p>
            <a:pPr marL="342900" indent="-342900">
              <a:buClr>
                <a:schemeClr val="accent2"/>
              </a:buClr>
              <a:buFont typeface="Wingdings" panose="05000000000000000000" pitchFamily="2" charset="2"/>
              <a:buChar char="§"/>
            </a:pPr>
            <a:r>
              <a:rPr lang="en-US" b="0" dirty="0"/>
              <a:t>Manufacturers of products have an obligation to take ergonomic findings into account. </a:t>
            </a:r>
          </a:p>
          <a:p>
            <a:pPr marL="342900" indent="-342900">
              <a:buClr>
                <a:schemeClr val="accent2"/>
              </a:buClr>
              <a:buFont typeface="Wingdings" panose="05000000000000000000" pitchFamily="2" charset="2"/>
              <a:buChar char="§"/>
            </a:pPr>
            <a:r>
              <a:rPr lang="en-US" b="0" dirty="0"/>
              <a:t>For the use of products, employers are obliged to assure appropriate ergonomic conditions of use.</a:t>
            </a:r>
          </a:p>
          <a:p>
            <a:pPr marL="342900" indent="-342900">
              <a:buClr>
                <a:schemeClr val="accent2"/>
              </a:buClr>
              <a:buFont typeface="Wingdings" panose="05000000000000000000" pitchFamily="2" charset="2"/>
              <a:buChar char="§"/>
            </a:pPr>
            <a:r>
              <a:rPr lang="en-US" b="0" dirty="0"/>
              <a:t>Beyond the statutory mandate, however, ergonomic working conditions also promote the enhancement and retention of performance in the work process. </a:t>
            </a:r>
            <a:endParaRPr lang="de-DE" b="0" dirty="0"/>
          </a:p>
        </p:txBody>
      </p:sp>
      <p:sp>
        <p:nvSpPr>
          <p:cNvPr id="4" name="Datumsplatzhalter 3"/>
          <p:cNvSpPr>
            <a:spLocks noGrp="1"/>
          </p:cNvSpPr>
          <p:nvPr>
            <p:ph type="dt" sz="half" idx="10"/>
          </p:nvPr>
        </p:nvSpPr>
        <p:spPr/>
        <p:txBody>
          <a:bodyPr/>
          <a:lstStyle/>
          <a:p>
            <a:pPr>
              <a:defRPr/>
            </a:pPr>
            <a:fld id="{23067A9C-2F25-4E7F-AB31-81C114855728}"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1 – Learning ergonomics</a:t>
            </a:r>
            <a:endParaRPr lang="de-DE" altLang="de-DE" dirty="0"/>
          </a:p>
        </p:txBody>
      </p:sp>
      <p:sp>
        <p:nvSpPr>
          <p:cNvPr id="6" name="Foliennummernplatzhalter 5"/>
          <p:cNvSpPr>
            <a:spLocks noGrp="1"/>
          </p:cNvSpPr>
          <p:nvPr>
            <p:ph type="sldNum" sz="quarter" idx="12"/>
          </p:nvPr>
        </p:nvSpPr>
        <p:spPr/>
        <p:txBody>
          <a:bodyPr/>
          <a:lstStyle/>
          <a:p>
            <a:pPr>
              <a:defRPr/>
            </a:pPr>
            <a:r>
              <a:rPr lang="de-DE" altLang="de-DE" dirty="0" smtClean="0"/>
              <a:t> </a:t>
            </a:r>
            <a:fld id="{69425824-49A2-4F94-BDBE-4A37CFE11A5B}" type="slidenum">
              <a:rPr lang="de-DE" altLang="de-DE" smtClean="0"/>
              <a:pPr>
                <a:defRPr/>
              </a:pPr>
              <a:t>9</a:t>
            </a:fld>
            <a:endParaRPr lang="de-DE" altLang="de-DE" dirty="0"/>
          </a:p>
        </p:txBody>
      </p:sp>
      <p:sp>
        <p:nvSpPr>
          <p:cNvPr id="7" name="Text Box 7"/>
          <p:cNvSpPr txBox="1">
            <a:spLocks noChangeArrowheads="1"/>
          </p:cNvSpPr>
          <p:nvPr/>
        </p:nvSpPr>
        <p:spPr bwMode="auto">
          <a:xfrm>
            <a:off x="467512" y="1503335"/>
            <a:ext cx="1808508" cy="400110"/>
          </a:xfrm>
          <a:prstGeom prst="rect">
            <a:avLst/>
          </a:prstGeom>
          <a:noFill/>
          <a:ln w="9525">
            <a:noFill/>
            <a:miter lim="800000"/>
            <a:headEnd/>
            <a:tailEnd/>
          </a:ln>
          <a:effectLst/>
        </p:spPr>
        <p:txBody>
          <a:bodyPr wrap="none">
            <a:spAutoFit/>
          </a:bodyPr>
          <a:lstStyle/>
          <a:p>
            <a:r>
              <a:rPr lang="de-DE" b="1" dirty="0" err="1" smtClean="0"/>
              <a:t>Manufacturer</a:t>
            </a:r>
            <a:endParaRPr lang="de-DE" b="1" dirty="0"/>
          </a:p>
        </p:txBody>
      </p:sp>
      <p:sp>
        <p:nvSpPr>
          <p:cNvPr id="8" name="Text Box 8"/>
          <p:cNvSpPr txBox="1">
            <a:spLocks noChangeArrowheads="1"/>
          </p:cNvSpPr>
          <p:nvPr/>
        </p:nvSpPr>
        <p:spPr bwMode="auto">
          <a:xfrm>
            <a:off x="537849" y="2427110"/>
            <a:ext cx="1154483" cy="400110"/>
          </a:xfrm>
          <a:prstGeom prst="rect">
            <a:avLst/>
          </a:prstGeom>
          <a:noFill/>
          <a:ln w="9525">
            <a:noFill/>
            <a:miter lim="800000"/>
            <a:headEnd/>
            <a:tailEnd/>
          </a:ln>
          <a:effectLst/>
        </p:spPr>
        <p:txBody>
          <a:bodyPr wrap="none">
            <a:spAutoFit/>
          </a:bodyPr>
          <a:lstStyle/>
          <a:p>
            <a:r>
              <a:rPr lang="de-DE" b="1" dirty="0" err="1"/>
              <a:t>Product</a:t>
            </a:r>
            <a:endParaRPr lang="de-DE" b="1" dirty="0"/>
          </a:p>
        </p:txBody>
      </p:sp>
      <p:sp>
        <p:nvSpPr>
          <p:cNvPr id="9" name="Text Box 9"/>
          <p:cNvSpPr txBox="1">
            <a:spLocks noChangeArrowheads="1"/>
          </p:cNvSpPr>
          <p:nvPr/>
        </p:nvSpPr>
        <p:spPr bwMode="auto">
          <a:xfrm>
            <a:off x="6444208" y="2430377"/>
            <a:ext cx="1876026" cy="400110"/>
          </a:xfrm>
          <a:prstGeom prst="rect">
            <a:avLst/>
          </a:prstGeom>
          <a:noFill/>
          <a:ln w="9525">
            <a:noFill/>
            <a:miter lim="800000"/>
            <a:headEnd/>
            <a:tailEnd/>
          </a:ln>
          <a:effectLst/>
        </p:spPr>
        <p:txBody>
          <a:bodyPr wrap="none">
            <a:spAutoFit/>
          </a:bodyPr>
          <a:lstStyle/>
          <a:p>
            <a:r>
              <a:rPr lang="de-DE" b="1" dirty="0"/>
              <a:t>Work </a:t>
            </a:r>
            <a:r>
              <a:rPr lang="de-DE" b="1" dirty="0" err="1" smtClean="0"/>
              <a:t>process</a:t>
            </a:r>
            <a:endParaRPr lang="de-DE" b="1" dirty="0"/>
          </a:p>
        </p:txBody>
      </p:sp>
      <p:sp>
        <p:nvSpPr>
          <p:cNvPr id="10" name="Text Box 10"/>
          <p:cNvSpPr txBox="1">
            <a:spLocks noChangeArrowheads="1"/>
          </p:cNvSpPr>
          <p:nvPr/>
        </p:nvSpPr>
        <p:spPr bwMode="auto">
          <a:xfrm>
            <a:off x="6763984" y="1503335"/>
            <a:ext cx="1353256" cy="400110"/>
          </a:xfrm>
          <a:prstGeom prst="rect">
            <a:avLst/>
          </a:prstGeom>
          <a:noFill/>
          <a:ln w="9525">
            <a:noFill/>
            <a:miter lim="800000"/>
            <a:headEnd/>
            <a:tailEnd/>
          </a:ln>
          <a:effectLst/>
        </p:spPr>
        <p:txBody>
          <a:bodyPr wrap="none">
            <a:spAutoFit/>
          </a:bodyPr>
          <a:lstStyle/>
          <a:p>
            <a:r>
              <a:rPr lang="de-DE" b="1" dirty="0" err="1"/>
              <a:t>Employer</a:t>
            </a:r>
            <a:endParaRPr lang="de-DE" b="1" dirty="0"/>
          </a:p>
        </p:txBody>
      </p:sp>
      <p:sp>
        <p:nvSpPr>
          <p:cNvPr id="11" name="Text Box 11"/>
          <p:cNvSpPr txBox="1">
            <a:spLocks noChangeArrowheads="1"/>
          </p:cNvSpPr>
          <p:nvPr/>
        </p:nvSpPr>
        <p:spPr bwMode="auto">
          <a:xfrm>
            <a:off x="3115505" y="2362375"/>
            <a:ext cx="2260555" cy="523220"/>
          </a:xfrm>
          <a:prstGeom prst="rect">
            <a:avLst/>
          </a:prstGeom>
          <a:noFill/>
          <a:ln w="9525">
            <a:noFill/>
            <a:miter lim="800000"/>
            <a:headEnd/>
            <a:tailEnd/>
          </a:ln>
          <a:effectLst/>
        </p:spPr>
        <p:txBody>
          <a:bodyPr wrap="none">
            <a:spAutoFit/>
          </a:bodyPr>
          <a:lstStyle/>
          <a:p>
            <a:r>
              <a:rPr lang="de-DE" sz="2800" b="1" dirty="0" err="1"/>
              <a:t>Ergonomics</a:t>
            </a:r>
            <a:endParaRPr lang="de-DE" b="1" dirty="0"/>
          </a:p>
        </p:txBody>
      </p:sp>
      <p:sp>
        <p:nvSpPr>
          <p:cNvPr id="12" name="AutoShape 12"/>
          <p:cNvSpPr>
            <a:spLocks noChangeArrowheads="1"/>
          </p:cNvSpPr>
          <p:nvPr/>
        </p:nvSpPr>
        <p:spPr bwMode="auto">
          <a:xfrm>
            <a:off x="943173" y="1992354"/>
            <a:ext cx="428625" cy="466725"/>
          </a:xfrm>
          <a:prstGeom prst="downArrow">
            <a:avLst>
              <a:gd name="adj1" fmla="val 50000"/>
              <a:gd name="adj2" fmla="val 2722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de-DE" b="1"/>
          </a:p>
        </p:txBody>
      </p:sp>
      <p:sp>
        <p:nvSpPr>
          <p:cNvPr id="13" name="AutoShape 14"/>
          <p:cNvSpPr>
            <a:spLocks noChangeArrowheads="1"/>
          </p:cNvSpPr>
          <p:nvPr/>
        </p:nvSpPr>
        <p:spPr bwMode="auto">
          <a:xfrm rot="16200000">
            <a:off x="2248389" y="2408814"/>
            <a:ext cx="395288" cy="506412"/>
          </a:xfrm>
          <a:prstGeom prst="downArrow">
            <a:avLst>
              <a:gd name="adj1" fmla="val 50000"/>
              <a:gd name="adj2" fmla="val 3202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de-DE" b="1"/>
          </a:p>
        </p:txBody>
      </p:sp>
      <p:sp>
        <p:nvSpPr>
          <p:cNvPr id="14" name="AutoShape 15"/>
          <p:cNvSpPr>
            <a:spLocks noChangeArrowheads="1"/>
          </p:cNvSpPr>
          <p:nvPr/>
        </p:nvSpPr>
        <p:spPr bwMode="auto">
          <a:xfrm rot="5400000" flipH="1">
            <a:off x="5542199" y="2402653"/>
            <a:ext cx="395288" cy="504825"/>
          </a:xfrm>
          <a:prstGeom prst="downArrow">
            <a:avLst>
              <a:gd name="adj1" fmla="val 50000"/>
              <a:gd name="adj2" fmla="val 3192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de-DE" b="1"/>
          </a:p>
        </p:txBody>
      </p:sp>
      <p:sp>
        <p:nvSpPr>
          <p:cNvPr id="15" name="AutoShape 19"/>
          <p:cNvSpPr>
            <a:spLocks noChangeArrowheads="1"/>
          </p:cNvSpPr>
          <p:nvPr/>
        </p:nvSpPr>
        <p:spPr bwMode="auto">
          <a:xfrm>
            <a:off x="7226300" y="1962042"/>
            <a:ext cx="428625" cy="466725"/>
          </a:xfrm>
          <a:prstGeom prst="downArrow">
            <a:avLst>
              <a:gd name="adj1" fmla="val 50000"/>
              <a:gd name="adj2" fmla="val 2722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de-DE" b="1"/>
          </a:p>
        </p:txBody>
      </p:sp>
    </p:spTree>
    <p:extLst>
      <p:ext uri="{BB962C8B-B14F-4D97-AF65-F5344CB8AC3E}">
        <p14:creationId xmlns:p14="http://schemas.microsoft.com/office/powerpoint/2010/main" val="412910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charset="0"/>
          </a:defRPr>
        </a:defPPr>
      </a:lstStyle>
    </a:lnDef>
  </a:objectDefaults>
  <a:extraClrSchemeLst>
    <a:extraClrScheme>
      <a:clrScheme name="Standarddesign 1">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FFDB92"/>
        </a:hlink>
        <a:folHlink>
          <a:srgbClr val="878787"/>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94C11C"/>
        </a:hlink>
        <a:folHlink>
          <a:srgbClr val="94C11C"/>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GUV_PPT-Vorlage_querformat">
  <a:themeElements>
    <a:clrScheme name="DGUV_PPT-Vorlage_querformat 10">
      <a:dk1>
        <a:srgbClr val="6E6E6E"/>
      </a:dk1>
      <a:lt1>
        <a:srgbClr val="FFFFFF"/>
      </a:lt1>
      <a:dk2>
        <a:srgbClr val="000000"/>
      </a:dk2>
      <a:lt2>
        <a:srgbClr val="808080"/>
      </a:lt2>
      <a:accent1>
        <a:srgbClr val="00CC99"/>
      </a:accent1>
      <a:accent2>
        <a:srgbClr val="3333CC"/>
      </a:accent2>
      <a:accent3>
        <a:srgbClr val="FFFFFF"/>
      </a:accent3>
      <a:accent4>
        <a:srgbClr val="5D5D5D"/>
      </a:accent4>
      <a:accent5>
        <a:srgbClr val="AAE2CA"/>
      </a:accent5>
      <a:accent6>
        <a:srgbClr val="2D2DB9"/>
      </a:accent6>
      <a:hlink>
        <a:srgbClr val="004D9F"/>
      </a:hlink>
      <a:folHlink>
        <a:srgbClr val="6699FF"/>
      </a:folHlink>
    </a:clrScheme>
    <a:fontScheme name="DGUV_PPT-Vorlage_querforma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GUV_PPT-Vorlage_querform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GUV_PPT-Vorlage_quer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GUV_PPT-Vorlage_querform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GUV_PPT-Vorlage_querform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GUV_PPT-Vorlage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GUV_PPT-Vorlage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GUV_PPT-Vorlage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GUV_PPT-Vorlage_querformat 8">
        <a:dk1>
          <a:srgbClr val="6E6E6E"/>
        </a:dk1>
        <a:lt1>
          <a:srgbClr val="FFFFFF"/>
        </a:lt1>
        <a:dk2>
          <a:srgbClr val="000000"/>
        </a:dk2>
        <a:lt2>
          <a:srgbClr val="808080"/>
        </a:lt2>
        <a:accent1>
          <a:srgbClr val="00CC99"/>
        </a:accent1>
        <a:accent2>
          <a:srgbClr val="3333CC"/>
        </a:accent2>
        <a:accent3>
          <a:srgbClr val="FFFFFF"/>
        </a:accent3>
        <a:accent4>
          <a:srgbClr val="5D5D5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GUV_PPT-Vorlage_querformat 9">
        <a:dk1>
          <a:srgbClr val="6E6E6E"/>
        </a:dk1>
        <a:lt1>
          <a:srgbClr val="FFFFFF"/>
        </a:lt1>
        <a:dk2>
          <a:srgbClr val="000000"/>
        </a:dk2>
        <a:lt2>
          <a:srgbClr val="808080"/>
        </a:lt2>
        <a:accent1>
          <a:srgbClr val="00CC99"/>
        </a:accent1>
        <a:accent2>
          <a:srgbClr val="3333CC"/>
        </a:accent2>
        <a:accent3>
          <a:srgbClr val="FFFFFF"/>
        </a:accent3>
        <a:accent4>
          <a:srgbClr val="5D5D5D"/>
        </a:accent4>
        <a:accent5>
          <a:srgbClr val="AAE2CA"/>
        </a:accent5>
        <a:accent6>
          <a:srgbClr val="2D2DB9"/>
        </a:accent6>
        <a:hlink>
          <a:srgbClr val="004D9F"/>
        </a:hlink>
        <a:folHlink>
          <a:srgbClr val="B2B2B2"/>
        </a:folHlink>
      </a:clrScheme>
      <a:clrMap bg1="lt1" tx1="dk1" bg2="lt2" tx2="dk2" accent1="accent1" accent2="accent2" accent3="accent3" accent4="accent4" accent5="accent5" accent6="accent6" hlink="hlink" folHlink="folHlink"/>
    </a:extraClrScheme>
    <a:extraClrScheme>
      <a:clrScheme name="DGUV_PPT-Vorlage_querformat 10">
        <a:dk1>
          <a:srgbClr val="6E6E6E"/>
        </a:dk1>
        <a:lt1>
          <a:srgbClr val="FFFFFF"/>
        </a:lt1>
        <a:dk2>
          <a:srgbClr val="000000"/>
        </a:dk2>
        <a:lt2>
          <a:srgbClr val="808080"/>
        </a:lt2>
        <a:accent1>
          <a:srgbClr val="00CC99"/>
        </a:accent1>
        <a:accent2>
          <a:srgbClr val="3333CC"/>
        </a:accent2>
        <a:accent3>
          <a:srgbClr val="FFFFFF"/>
        </a:accent3>
        <a:accent4>
          <a:srgbClr val="5D5D5D"/>
        </a:accent4>
        <a:accent5>
          <a:srgbClr val="AAE2CA"/>
        </a:accent5>
        <a:accent6>
          <a:srgbClr val="2D2DB9"/>
        </a:accent6>
        <a:hlink>
          <a:srgbClr val="004D9F"/>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4840</Words>
  <Application>Microsoft Office PowerPoint</Application>
  <PresentationFormat>Bildschirmpräsentation (4:3)</PresentationFormat>
  <Paragraphs>683</Paragraphs>
  <Slides>41</Slides>
  <Notes>35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41</vt:i4>
      </vt:variant>
    </vt:vector>
  </HeadingPairs>
  <TitlesOfParts>
    <vt:vector size="48" baseType="lpstr">
      <vt:lpstr>ＭＳ Ｐゴシック</vt:lpstr>
      <vt:lpstr>Arial</vt:lpstr>
      <vt:lpstr>Cambria Math</vt:lpstr>
      <vt:lpstr>Futura Bk BT</vt:lpstr>
      <vt:lpstr>Wingdings</vt:lpstr>
      <vt:lpstr>Standarddesign</vt:lpstr>
      <vt:lpstr>DGUV_PPT-Vorlage_querformat</vt:lpstr>
      <vt:lpstr>Introduction to ergonomics</vt:lpstr>
      <vt:lpstr>Definition of the term "ergonomics" Ergonomie</vt:lpstr>
      <vt:lpstr>Performance conditions</vt:lpstr>
      <vt:lpstr>Stress/strain model</vt:lpstr>
      <vt:lpstr>Stress types and analysis</vt:lpstr>
      <vt:lpstr>Personal performance conditions</vt:lpstr>
      <vt:lpstr>Strain</vt:lpstr>
      <vt:lpstr>Long-term consequences of strain</vt:lpstr>
      <vt:lpstr>Ergonomics as a design function</vt:lpstr>
      <vt:lpstr>Standards assist in the fulfilment of these requirements, for example:</vt:lpstr>
      <vt:lpstr>Ergonomics as a marketing argument</vt:lpstr>
      <vt:lpstr>Prospective and corrective design</vt:lpstr>
      <vt:lpstr>Ergonomic design of machinery</vt:lpstr>
      <vt:lpstr>Design process</vt:lpstr>
      <vt:lpstr>Definition of ergonomic criteria</vt:lpstr>
      <vt:lpstr>Generation of a preliminary draft design</vt:lpstr>
      <vt:lpstr>Specification of the working task and interfaces</vt:lpstr>
      <vt:lpstr>Evaluation of the usage of the machinery</vt:lpstr>
      <vt:lpstr>3-zone rating system</vt:lpstr>
      <vt:lpstr>3-zone rating system – (cont.)</vt:lpstr>
      <vt:lpstr>Use of ergonomic design</vt:lpstr>
      <vt:lpstr>Example 1: palletization of containers</vt:lpstr>
      <vt:lpstr>Example 1: palletization of containers</vt:lpstr>
      <vt:lpstr>Example 2: assembly of emergency lights</vt:lpstr>
      <vt:lpstr>Example 2: assembly of emergency lights</vt:lpstr>
      <vt:lpstr>Example 2: assembly of emergency lights</vt:lpstr>
      <vt:lpstr>Example 3: "iceberg" – the costs of inadequate ergonomics </vt:lpstr>
      <vt:lpstr>Example 3: "iceberg"</vt:lpstr>
      <vt:lpstr>Example 3: "iceberg"</vt:lpstr>
      <vt:lpstr>Economic benefits of ergonomic design</vt:lpstr>
      <vt:lpstr>Example 5: ergonomic machine design – complex example </vt:lpstr>
      <vt:lpstr>Example 5: milling centres </vt:lpstr>
      <vt:lpstr>European law and standards</vt:lpstr>
      <vt:lpstr>Contents of standards governing product safety</vt:lpstr>
      <vt:lpstr>Hierarchical structure of European safety standards</vt:lpstr>
      <vt:lpstr>Rules for the drafting of safety standards (CEN Guide 414)</vt:lpstr>
      <vt:lpstr>Ergonomic aspects in standards</vt:lpstr>
      <vt:lpstr>Four forms of incorporation of ergonomic  requirements into Type C standards:</vt:lpstr>
      <vt:lpstr>Ergonomics standardization with reference to machining centres</vt:lpstr>
      <vt:lpstr>Important literature for Module 1</vt:lpstr>
      <vt:lpstr>Impressum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creator>
  <cp:lastModifiedBy>vonRymonLipinski, Katharina</cp:lastModifiedBy>
  <cp:revision>242</cp:revision>
  <dcterms:created xsi:type="dcterms:W3CDTF">2009-09-14T12:08:23Z</dcterms:created>
  <dcterms:modified xsi:type="dcterms:W3CDTF">2019-11-12T08:47:04Z</dcterms:modified>
</cp:coreProperties>
</file>