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66" r:id="rId2"/>
    <p:sldId id="288" r:id="rId3"/>
    <p:sldId id="289" r:id="rId4"/>
    <p:sldId id="290" r:id="rId5"/>
    <p:sldId id="291" r:id="rId6"/>
    <p:sldId id="292" r:id="rId7"/>
    <p:sldId id="293" r:id="rId8"/>
    <p:sldId id="294" r:id="rId9"/>
    <p:sldId id="295" r:id="rId10"/>
    <p:sldId id="296" r:id="rId11"/>
    <p:sldId id="308" r:id="rId12"/>
    <p:sldId id="298" r:id="rId13"/>
    <p:sldId id="299" r:id="rId14"/>
    <p:sldId id="300" r:id="rId15"/>
    <p:sldId id="301" r:id="rId16"/>
    <p:sldId id="302" r:id="rId17"/>
    <p:sldId id="303" r:id="rId18"/>
    <p:sldId id="304" r:id="rId19"/>
    <p:sldId id="305" r:id="rId20"/>
    <p:sldId id="306" r:id="rId21"/>
    <p:sldId id="307" r:id="rId22"/>
    <p:sldId id="309" r:id="rId23"/>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D7A"/>
    <a:srgbClr val="004994"/>
    <a:srgbClr val="97C9FF"/>
    <a:srgbClr val="8BC2FF"/>
    <a:srgbClr val="6F6F6F"/>
    <a:srgbClr val="FAB500"/>
    <a:srgbClr val="E8E8E8"/>
    <a:srgbClr val="0095DB"/>
    <a:srgbClr val="008C8E"/>
    <a:srgbClr val="FFDB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17" autoAdjust="0"/>
    <p:restoredTop sz="77884" autoAdjust="0"/>
  </p:normalViewPr>
  <p:slideViewPr>
    <p:cSldViewPr>
      <p:cViewPr varScale="1">
        <p:scale>
          <a:sx n="76" d="100"/>
          <a:sy n="76" d="100"/>
        </p:scale>
        <p:origin x="581" y="53"/>
      </p:cViewPr>
      <p:guideLst>
        <p:guide orient="horz" pos="2160"/>
        <p:guide pos="3840"/>
      </p:guideLst>
    </p:cSldViewPr>
  </p:slid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Die Hierarchie der Normenstruktur im Bereich der Maschinensicherheit wird in der Norm DIN EN ISO 12100:2011-03</a:t>
            </a:r>
            <a:r>
              <a:rPr lang="de-DE" dirty="0" smtClean="0"/>
              <a:t>  „Sicherheit von Maschinen - </a:t>
            </a:r>
            <a:r>
              <a:rPr lang="de-DE" sz="1200" b="0" i="0" u="none" strike="noStrike" kern="1200" baseline="0" dirty="0" smtClean="0">
                <a:solidFill>
                  <a:schemeClr val="tx1"/>
                </a:solidFill>
                <a:latin typeface="Arial" panose="020B0604020202020204" pitchFamily="34" charset="0"/>
                <a:ea typeface="+mn-ea"/>
                <a:cs typeface="+mn-cs"/>
              </a:rPr>
              <a:t>Allgemeine Gestaltungsleitsätze – Risikobeurteilung und Risikominderung </a:t>
            </a:r>
            <a:r>
              <a:rPr lang="de-DE" dirty="0" smtClean="0">
                <a:latin typeface="Arial" charset="0"/>
              </a:rPr>
              <a:t>festgelegt. </a:t>
            </a:r>
          </a:p>
          <a:p>
            <a:r>
              <a:rPr lang="de-DE" dirty="0" smtClean="0">
                <a:latin typeface="Arial" charset="0"/>
              </a:rPr>
              <a:t>A- und B-Normen sind Querschnitts-Normen, die von C-Normen genutzt werden können.</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15</a:t>
            </a:fld>
            <a:endParaRPr lang="de-DE" altLang="de-DE"/>
          </a:p>
        </p:txBody>
      </p:sp>
    </p:spTree>
    <p:extLst>
      <p:ext uri="{BB962C8B-B14F-4D97-AF65-F5344CB8AC3E}">
        <p14:creationId xmlns:p14="http://schemas.microsoft.com/office/powerpoint/2010/main" val="3166135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sz="1200" dirty="0" smtClean="0">
                <a:latin typeface="Arial" charset="0"/>
              </a:rPr>
              <a:t>Im Bereich der Maschinensicherheit finden sich ergonomische Anforderungen in B- und C-Normen. Neben ergonomischen Anforderungen in den A-, B- und C-Normen gibt es weitere </a:t>
            </a:r>
            <a:r>
              <a:rPr lang="de-DE" sz="1200" dirty="0" err="1" smtClean="0">
                <a:latin typeface="Arial" charset="0"/>
              </a:rPr>
              <a:t>Ergonomienormen</a:t>
            </a:r>
            <a:r>
              <a:rPr lang="de-DE" sz="1200" dirty="0" smtClean="0">
                <a:latin typeface="Arial" charset="0"/>
              </a:rPr>
              <a:t>, </a:t>
            </a:r>
            <a:r>
              <a:rPr lang="de-DE" sz="1200" i="1" dirty="0" smtClean="0">
                <a:latin typeface="Arial" charset="0"/>
              </a:rPr>
              <a:t>die nicht unter der Maschinenrichtlinie erarbeitet wurden. </a:t>
            </a:r>
          </a:p>
          <a:p>
            <a:pPr eaLnBrk="1" hangingPunct="1"/>
            <a:r>
              <a:rPr lang="de-DE" sz="1200" dirty="0" smtClean="0">
                <a:latin typeface="Arial" charset="0"/>
              </a:rPr>
              <a:t>In Deutschland erarbeitet der Normenausschuss Ergonomie im DIN reine Ergonomie-Normen.</a:t>
            </a:r>
          </a:p>
          <a:p>
            <a:pPr eaLnBrk="1" hangingPunct="1"/>
            <a:r>
              <a:rPr lang="de-DE" sz="1200" dirty="0" smtClean="0">
                <a:latin typeface="Arial" charset="0"/>
              </a:rPr>
              <a:t>Im CEN-Guide 414 sind die Normentypen der hierarchischen Normenstruktur im Bereich Maschinensicherheit definiert: </a:t>
            </a:r>
          </a:p>
          <a:p>
            <a:pPr eaLnBrk="1" hangingPunct="1">
              <a:buFont typeface="Wingdings" pitchFamily="2" charset="2"/>
              <a:buChar char="§"/>
            </a:pPr>
            <a:r>
              <a:rPr lang="de-DE" sz="1200" dirty="0" smtClean="0">
                <a:latin typeface="Arial" charset="0"/>
              </a:rPr>
              <a:t>  </a:t>
            </a:r>
            <a:r>
              <a:rPr lang="de-DE" sz="1200" b="1" dirty="0" smtClean="0">
                <a:latin typeface="Arial" charset="0"/>
              </a:rPr>
              <a:t>Typ-A-Norm</a:t>
            </a:r>
            <a:r>
              <a:rPr lang="de-DE" sz="1200" dirty="0" smtClean="0">
                <a:latin typeface="Arial" charset="0"/>
              </a:rPr>
              <a:t> (Sicherheitsgrundnorm/</a:t>
            </a:r>
            <a:r>
              <a:rPr lang="de-DE" sz="1200" dirty="0" err="1" smtClean="0">
                <a:latin typeface="Arial" charset="0"/>
              </a:rPr>
              <a:t>basic</a:t>
            </a:r>
            <a:r>
              <a:rPr lang="de-DE" sz="1200" dirty="0" smtClean="0">
                <a:latin typeface="Arial" charset="0"/>
              </a:rPr>
              <a:t> </a:t>
            </a:r>
            <a:r>
              <a:rPr lang="de-DE" sz="1200" dirty="0" err="1" smtClean="0">
                <a:latin typeface="Arial" charset="0"/>
              </a:rPr>
              <a:t>safety</a:t>
            </a:r>
            <a:r>
              <a:rPr lang="de-DE" sz="1200" dirty="0" smtClean="0">
                <a:latin typeface="Arial" charset="0"/>
              </a:rPr>
              <a:t> </a:t>
            </a:r>
            <a:r>
              <a:rPr lang="de-DE" sz="1200" dirty="0" err="1" smtClean="0">
                <a:latin typeface="Arial" charset="0"/>
              </a:rPr>
              <a:t>standard</a:t>
            </a:r>
            <a:r>
              <a:rPr lang="de-DE" sz="1200" dirty="0" smtClean="0">
                <a:latin typeface="Arial" charset="0"/>
              </a:rPr>
              <a:t>): Norm, die Grundbegriffe, </a:t>
            </a:r>
            <a:br>
              <a:rPr lang="de-DE" sz="1200" dirty="0" smtClean="0">
                <a:latin typeface="Arial" charset="0"/>
              </a:rPr>
            </a:br>
            <a:r>
              <a:rPr lang="de-DE" sz="1200" dirty="0" smtClean="0">
                <a:latin typeface="Arial" charset="0"/>
              </a:rPr>
              <a:t>   Gestaltungsleitsätze und allgemeine Aspekte enthält, und die für alle Maschinen, </a:t>
            </a:r>
            <a:br>
              <a:rPr lang="de-DE" sz="1200" dirty="0" smtClean="0">
                <a:latin typeface="Arial" charset="0"/>
              </a:rPr>
            </a:br>
            <a:r>
              <a:rPr lang="de-DE" sz="1200" dirty="0" smtClean="0">
                <a:latin typeface="Arial" charset="0"/>
              </a:rPr>
              <a:t>   Geräte und Anlagen angewandt werden kann.</a:t>
            </a:r>
          </a:p>
          <a:p>
            <a:pPr eaLnBrk="1" hangingPunct="1">
              <a:buFont typeface="Wingdings" pitchFamily="2" charset="2"/>
              <a:buChar char="§"/>
            </a:pPr>
            <a:r>
              <a:rPr lang="de-DE" sz="1200" dirty="0" smtClean="0">
                <a:latin typeface="Arial" charset="0"/>
              </a:rPr>
              <a:t>  </a:t>
            </a:r>
            <a:r>
              <a:rPr lang="de-DE" sz="1200" b="1" dirty="0" smtClean="0">
                <a:latin typeface="Arial" charset="0"/>
              </a:rPr>
              <a:t>Typ-B-Norm</a:t>
            </a:r>
            <a:r>
              <a:rPr lang="de-DE" sz="1200" dirty="0" smtClean="0">
                <a:latin typeface="Arial" charset="0"/>
              </a:rPr>
              <a:t> (Sicherheitsfachgrundnorm/</a:t>
            </a:r>
            <a:r>
              <a:rPr lang="de-DE" sz="1200" dirty="0" err="1" smtClean="0">
                <a:latin typeface="Arial" charset="0"/>
              </a:rPr>
              <a:t>generic</a:t>
            </a:r>
            <a:r>
              <a:rPr lang="de-DE" sz="1200" dirty="0" smtClean="0">
                <a:latin typeface="Arial" charset="0"/>
              </a:rPr>
              <a:t> </a:t>
            </a:r>
            <a:r>
              <a:rPr lang="de-DE" sz="1200" dirty="0" err="1" smtClean="0">
                <a:latin typeface="Arial" charset="0"/>
              </a:rPr>
              <a:t>basic</a:t>
            </a:r>
            <a:r>
              <a:rPr lang="de-DE" sz="1200" dirty="0" smtClean="0">
                <a:latin typeface="Arial" charset="0"/>
              </a:rPr>
              <a:t> </a:t>
            </a:r>
            <a:r>
              <a:rPr lang="de-DE" sz="1200" dirty="0" err="1" smtClean="0">
                <a:latin typeface="Arial" charset="0"/>
              </a:rPr>
              <a:t>standard</a:t>
            </a:r>
            <a:r>
              <a:rPr lang="de-DE" sz="1200" dirty="0" smtClean="0">
                <a:latin typeface="Arial" charset="0"/>
              </a:rPr>
              <a:t>): Norm, die einen</a:t>
            </a:r>
            <a:br>
              <a:rPr lang="de-DE" sz="1200" dirty="0" smtClean="0">
                <a:latin typeface="Arial" charset="0"/>
              </a:rPr>
            </a:br>
            <a:r>
              <a:rPr lang="de-DE" sz="1200" dirty="0" smtClean="0">
                <a:latin typeface="Arial" charset="0"/>
              </a:rPr>
              <a:t>    Sicherheitsaspekt oder eine Art von Schutzeinrichtungen behandelt, die für eine ganze</a:t>
            </a:r>
            <a:br>
              <a:rPr lang="de-DE" sz="1200" dirty="0" smtClean="0">
                <a:latin typeface="Arial" charset="0"/>
              </a:rPr>
            </a:br>
            <a:r>
              <a:rPr lang="de-DE" sz="1200" dirty="0" smtClean="0">
                <a:latin typeface="Arial" charset="0"/>
              </a:rPr>
              <a:t>    Reihe von Maschinen verwendet werden können:</a:t>
            </a:r>
            <a:br>
              <a:rPr lang="de-DE" sz="1200" dirty="0" smtClean="0">
                <a:latin typeface="Arial" charset="0"/>
              </a:rPr>
            </a:br>
            <a:r>
              <a:rPr lang="de-DE" sz="1200" dirty="0" smtClean="0">
                <a:latin typeface="Arial" charset="0"/>
              </a:rPr>
              <a:t>    – Typ-B1-Normen für bestimmte Sicherheitsaspekte (z.B. Sicherheitsabstände, </a:t>
            </a:r>
            <a:br>
              <a:rPr lang="de-DE" sz="1200" dirty="0" smtClean="0">
                <a:latin typeface="Arial" charset="0"/>
              </a:rPr>
            </a:br>
            <a:r>
              <a:rPr lang="de-DE" sz="1200" dirty="0" smtClean="0">
                <a:latin typeface="Arial" charset="0"/>
              </a:rPr>
              <a:t>       Oberflächentemperatur, Lärm);</a:t>
            </a:r>
            <a:br>
              <a:rPr lang="de-DE" sz="1200" dirty="0" smtClean="0">
                <a:latin typeface="Arial" charset="0"/>
              </a:rPr>
            </a:br>
            <a:r>
              <a:rPr lang="de-DE" sz="1200" dirty="0" smtClean="0">
                <a:latin typeface="Arial" charset="0"/>
              </a:rPr>
              <a:t>    – Typ-B2-Normen für Schutzeinrichtungen (z.B. Zweihandschaltungen, </a:t>
            </a:r>
            <a:br>
              <a:rPr lang="de-DE" sz="1200" dirty="0" smtClean="0">
                <a:latin typeface="Arial" charset="0"/>
              </a:rPr>
            </a:br>
            <a:r>
              <a:rPr lang="de-DE" sz="1200" dirty="0" smtClean="0">
                <a:latin typeface="Arial" charset="0"/>
              </a:rPr>
              <a:t>       Verriegelungseinrichtungen, druckempfindliche Schutzeinrichtungen, trennende</a:t>
            </a:r>
            <a:br>
              <a:rPr lang="de-DE" sz="1200" dirty="0" smtClean="0">
                <a:latin typeface="Arial" charset="0"/>
              </a:rPr>
            </a:br>
            <a:r>
              <a:rPr lang="de-DE" sz="1200" dirty="0" smtClean="0">
                <a:latin typeface="Arial" charset="0"/>
              </a:rPr>
              <a:t>       Schutzeinrichtungen)</a:t>
            </a:r>
          </a:p>
          <a:p>
            <a:pPr eaLnBrk="1" hangingPunct="1">
              <a:buFont typeface="Wingdings" pitchFamily="2" charset="2"/>
              <a:buChar char="§"/>
            </a:pPr>
            <a:r>
              <a:rPr lang="de-DE" sz="1200" dirty="0" smtClean="0">
                <a:latin typeface="Arial" charset="0"/>
              </a:rPr>
              <a:t>  </a:t>
            </a:r>
            <a:r>
              <a:rPr lang="de-DE" sz="1200" b="1" dirty="0" smtClean="0">
                <a:latin typeface="Arial" charset="0"/>
              </a:rPr>
              <a:t>Typ-C-Norm</a:t>
            </a:r>
            <a:r>
              <a:rPr lang="de-DE" sz="1200" dirty="0" smtClean="0">
                <a:latin typeface="Arial" charset="0"/>
              </a:rPr>
              <a:t> (Maschinensicherheitsnorm/</a:t>
            </a:r>
            <a:r>
              <a:rPr lang="de-DE" sz="1200" dirty="0" err="1" smtClean="0">
                <a:latin typeface="Arial" charset="0"/>
              </a:rPr>
              <a:t>machinery</a:t>
            </a:r>
            <a:r>
              <a:rPr lang="de-DE" sz="1200" dirty="0" smtClean="0">
                <a:latin typeface="Arial" charset="0"/>
              </a:rPr>
              <a:t> </a:t>
            </a:r>
            <a:r>
              <a:rPr lang="de-DE" sz="1200" dirty="0" err="1" smtClean="0">
                <a:latin typeface="Arial" charset="0"/>
              </a:rPr>
              <a:t>safety</a:t>
            </a:r>
            <a:r>
              <a:rPr lang="de-DE" sz="1200" dirty="0" smtClean="0">
                <a:latin typeface="Arial" charset="0"/>
              </a:rPr>
              <a:t> </a:t>
            </a:r>
            <a:r>
              <a:rPr lang="de-DE" sz="1200" dirty="0" err="1" smtClean="0">
                <a:latin typeface="Arial" charset="0"/>
              </a:rPr>
              <a:t>standard</a:t>
            </a:r>
            <a:r>
              <a:rPr lang="de-DE" sz="1200" dirty="0" smtClean="0">
                <a:latin typeface="Arial" charset="0"/>
              </a:rPr>
              <a:t>): Norm, die </a:t>
            </a:r>
            <a:br>
              <a:rPr lang="de-DE" sz="1200" dirty="0" smtClean="0">
                <a:latin typeface="Arial" charset="0"/>
              </a:rPr>
            </a:br>
            <a:r>
              <a:rPr lang="de-DE" sz="1200" dirty="0" smtClean="0">
                <a:latin typeface="Arial" charset="0"/>
              </a:rPr>
              <a:t>    detaillierte Sicherheitsanforderungen für eine bestimmte Maschine oder Gruppe von </a:t>
            </a:r>
            <a:br>
              <a:rPr lang="de-DE" sz="1200" dirty="0" smtClean="0">
                <a:latin typeface="Arial" charset="0"/>
              </a:rPr>
            </a:br>
            <a:r>
              <a:rPr lang="de-DE" sz="1200" dirty="0" smtClean="0">
                <a:latin typeface="Arial" charset="0"/>
              </a:rPr>
              <a:t>    Maschinen behandelt.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16</a:t>
            </a:fld>
            <a:endParaRPr lang="de-DE" altLang="de-DE"/>
          </a:p>
        </p:txBody>
      </p:sp>
    </p:spTree>
    <p:extLst>
      <p:ext uri="{BB962C8B-B14F-4D97-AF65-F5344CB8AC3E}">
        <p14:creationId xmlns:p14="http://schemas.microsoft.com/office/powerpoint/2010/main" val="1321485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Die Struktur einer Sicherheitsnorm ist durch </a:t>
            </a:r>
            <a:r>
              <a:rPr lang="de-DE" i="1" dirty="0" smtClean="0">
                <a:latin typeface="Arial" charset="0"/>
              </a:rPr>
              <a:t>den CEN Guide 414:2017-10</a:t>
            </a:r>
            <a:r>
              <a:rPr lang="de-DE" sz="1200" kern="1200" baseline="0" dirty="0" smtClean="0">
                <a:solidFill>
                  <a:schemeClr val="tx1"/>
                </a:solidFill>
                <a:latin typeface="Arial" pitchFamily="34" charset="0"/>
                <a:ea typeface="+mn-ea"/>
                <a:cs typeface="+mn-cs"/>
              </a:rPr>
              <a:t>, Safety </a:t>
            </a:r>
            <a:r>
              <a:rPr lang="de-DE" sz="1200" kern="1200" baseline="0" dirty="0" err="1" smtClean="0">
                <a:solidFill>
                  <a:schemeClr val="tx1"/>
                </a:solidFill>
                <a:latin typeface="Arial" pitchFamily="34" charset="0"/>
                <a:ea typeface="+mn-ea"/>
                <a:cs typeface="+mn-cs"/>
              </a:rPr>
              <a:t>of</a:t>
            </a:r>
            <a:r>
              <a:rPr lang="de-DE" sz="1200" kern="1200" baseline="0" dirty="0" smtClean="0">
                <a:solidFill>
                  <a:schemeClr val="tx1"/>
                </a:solidFill>
                <a:latin typeface="Arial" pitchFamily="34" charset="0"/>
                <a:ea typeface="+mn-ea"/>
                <a:cs typeface="+mn-cs"/>
              </a:rPr>
              <a:t> </a:t>
            </a:r>
            <a:r>
              <a:rPr lang="en-US" sz="1200" kern="1200" baseline="0" dirty="0" smtClean="0">
                <a:solidFill>
                  <a:schemeClr val="tx1"/>
                </a:solidFill>
                <a:latin typeface="Arial" pitchFamily="34" charset="0"/>
                <a:ea typeface="+mn-ea"/>
                <a:cs typeface="+mn-cs"/>
              </a:rPr>
              <a:t>machinery – Rules for the drafting and </a:t>
            </a:r>
            <a:r>
              <a:rPr lang="de-DE" sz="1200" kern="1200" baseline="0" dirty="0" err="1" smtClean="0">
                <a:solidFill>
                  <a:schemeClr val="tx1"/>
                </a:solidFill>
                <a:latin typeface="Arial" pitchFamily="34" charset="0"/>
                <a:ea typeface="+mn-ea"/>
                <a:cs typeface="+mn-cs"/>
              </a:rPr>
              <a:t>presentation</a:t>
            </a:r>
            <a:r>
              <a:rPr lang="de-DE" sz="1200" kern="1200" baseline="0" dirty="0" smtClean="0">
                <a:solidFill>
                  <a:schemeClr val="tx1"/>
                </a:solidFill>
                <a:latin typeface="Arial" pitchFamily="34" charset="0"/>
                <a:ea typeface="+mn-ea"/>
                <a:cs typeface="+mn-cs"/>
              </a:rPr>
              <a:t> </a:t>
            </a:r>
            <a:r>
              <a:rPr lang="de-DE" sz="1200" kern="1200" baseline="0" dirty="0" err="1" smtClean="0">
                <a:solidFill>
                  <a:schemeClr val="tx1"/>
                </a:solidFill>
                <a:latin typeface="Arial" pitchFamily="34" charset="0"/>
                <a:ea typeface="+mn-ea"/>
                <a:cs typeface="+mn-cs"/>
              </a:rPr>
              <a:t>of</a:t>
            </a:r>
            <a:r>
              <a:rPr lang="de-DE" sz="1200" kern="1200" baseline="0" dirty="0" smtClean="0">
                <a:solidFill>
                  <a:schemeClr val="tx1"/>
                </a:solidFill>
                <a:latin typeface="Arial" pitchFamily="34" charset="0"/>
                <a:ea typeface="+mn-ea"/>
                <a:cs typeface="+mn-cs"/>
              </a:rPr>
              <a:t> </a:t>
            </a:r>
            <a:r>
              <a:rPr lang="de-DE" sz="1200" kern="1200" baseline="0" dirty="0" err="1" smtClean="0">
                <a:solidFill>
                  <a:schemeClr val="tx1"/>
                </a:solidFill>
                <a:latin typeface="Arial" pitchFamily="34" charset="0"/>
                <a:ea typeface="+mn-ea"/>
                <a:cs typeface="+mn-cs"/>
              </a:rPr>
              <a:t>safety</a:t>
            </a:r>
            <a:r>
              <a:rPr lang="de-DE" sz="1200" kern="1200" baseline="0" dirty="0" smtClean="0">
                <a:solidFill>
                  <a:schemeClr val="tx1"/>
                </a:solidFill>
                <a:latin typeface="Arial" pitchFamily="34" charset="0"/>
                <a:ea typeface="+mn-ea"/>
                <a:cs typeface="+mn-cs"/>
              </a:rPr>
              <a:t> </a:t>
            </a:r>
            <a:r>
              <a:rPr lang="de-DE" sz="1200" kern="1200" baseline="0" dirty="0" err="1" smtClean="0">
                <a:solidFill>
                  <a:schemeClr val="tx1"/>
                </a:solidFill>
                <a:latin typeface="Arial" pitchFamily="34" charset="0"/>
                <a:ea typeface="+mn-ea"/>
                <a:cs typeface="+mn-cs"/>
              </a:rPr>
              <a:t>standards</a:t>
            </a:r>
            <a:r>
              <a:rPr lang="de-DE" sz="1200" kern="1200" baseline="0" dirty="0" smtClean="0">
                <a:solidFill>
                  <a:schemeClr val="tx1"/>
                </a:solidFill>
                <a:latin typeface="Arial" pitchFamily="34" charset="0"/>
                <a:ea typeface="+mn-ea"/>
                <a:cs typeface="+mn-cs"/>
              </a:rPr>
              <a:t> festgelegt.</a:t>
            </a:r>
          </a:p>
          <a:p>
            <a:r>
              <a:rPr lang="de-DE" sz="1200" kern="1200" baseline="0" dirty="0" smtClean="0">
                <a:solidFill>
                  <a:schemeClr val="tx1"/>
                </a:solidFill>
                <a:latin typeface="Arial" pitchFamily="34" charset="0"/>
                <a:ea typeface="+mn-ea"/>
                <a:cs typeface="+mn-cs"/>
              </a:rPr>
              <a:t>Weitere Festlegungen finden sich unter </a:t>
            </a:r>
            <a:br>
              <a:rPr lang="de-DE" sz="1200" kern="1200" baseline="0" dirty="0" smtClean="0">
                <a:solidFill>
                  <a:schemeClr val="tx1"/>
                </a:solidFill>
                <a:latin typeface="Arial" pitchFamily="34" charset="0"/>
                <a:ea typeface="+mn-ea"/>
                <a:cs typeface="+mn-cs"/>
              </a:rPr>
            </a:br>
            <a:r>
              <a:rPr lang="de-DE" sz="1200" kern="1200" baseline="0" dirty="0" smtClean="0">
                <a:solidFill>
                  <a:schemeClr val="tx1"/>
                </a:solidFill>
                <a:latin typeface="Arial" pitchFamily="34" charset="0"/>
                <a:ea typeface="+mn-ea"/>
                <a:cs typeface="+mn-cs"/>
              </a:rPr>
              <a:t>DIN 820-12:2014-06, Normungsarbeit – Gestaltung von Normen mit sicherheitstechnischen Festlegungen; </a:t>
            </a:r>
          </a:p>
          <a:p>
            <a:r>
              <a:rPr lang="de-DE" sz="1200" kern="1200" baseline="0" dirty="0" smtClean="0">
                <a:solidFill>
                  <a:schemeClr val="tx1"/>
                </a:solidFill>
                <a:latin typeface="Arial" pitchFamily="34" charset="0"/>
                <a:ea typeface="+mn-ea"/>
                <a:cs typeface="+mn-cs"/>
              </a:rPr>
              <a:t>Sowie in ISO/IEC Guide 51:2014-04</a:t>
            </a:r>
          </a:p>
          <a:p>
            <a:endParaRPr lang="de-DE" dirty="0" smtClean="0">
              <a:latin typeface="Arial" charset="0"/>
            </a:endParaRPr>
          </a:p>
          <a:p>
            <a:r>
              <a:rPr lang="de-DE" dirty="0" smtClean="0">
                <a:latin typeface="Arial" charset="0"/>
              </a:rPr>
              <a:t>Typ C Normen sollten dieser Struktur entsprechen. Wichtig für den Konstrukteur sind insbesondere der Abschnitte 4 und 5 </a:t>
            </a:r>
            <a:r>
              <a:rPr lang="de-DE" i="1" dirty="0" smtClean="0">
                <a:latin typeface="Arial" charset="0"/>
              </a:rPr>
              <a:t>der C-Norm</a:t>
            </a:r>
            <a:r>
              <a:rPr lang="de-DE" dirty="0" smtClean="0">
                <a:latin typeface="Arial" charset="0"/>
              </a:rPr>
              <a:t>.</a:t>
            </a:r>
          </a:p>
          <a:p>
            <a:r>
              <a:rPr lang="de-DE" dirty="0" smtClean="0">
                <a:latin typeface="Arial" charset="0"/>
              </a:rPr>
              <a:t>In der Liste signifikanter Gefährdungen (jeweils Abschnitt 4 der Norm) </a:t>
            </a:r>
            <a:r>
              <a:rPr lang="de-DE" i="1" dirty="0" smtClean="0">
                <a:latin typeface="Arial" charset="0"/>
              </a:rPr>
              <a:t>müssen</a:t>
            </a:r>
            <a:r>
              <a:rPr lang="de-DE" dirty="0" smtClean="0">
                <a:latin typeface="Arial" charset="0"/>
              </a:rPr>
              <a:t> ergonomische Aspekte </a:t>
            </a:r>
            <a:r>
              <a:rPr lang="de-DE" i="1" dirty="0" smtClean="0">
                <a:latin typeface="Arial" charset="0"/>
              </a:rPr>
              <a:t>betrachtet werden</a:t>
            </a:r>
            <a:r>
              <a:rPr lang="de-DE" dirty="0" smtClean="0">
                <a:latin typeface="Arial" charset="0"/>
              </a:rPr>
              <a:t>.</a:t>
            </a:r>
          </a:p>
          <a:p>
            <a:r>
              <a:rPr lang="de-DE" dirty="0" smtClean="0">
                <a:latin typeface="Arial" charset="0"/>
              </a:rPr>
              <a:t>Die in  Abschnitt 5 der Norm enthaltenen Sicherheitsanforderungen bzw. Schutzmaßnahmen enthalten ebenfalls ergonomische Aspekte und sind umzusetzen.</a:t>
            </a:r>
          </a:p>
          <a:p>
            <a:r>
              <a:rPr lang="de-DE" dirty="0" smtClean="0">
                <a:latin typeface="Arial" charset="0"/>
              </a:rPr>
              <a:t>Bei Anwendung der Typ-C-Norm kann davon ausgegangen werden, dass die Anforderungen  nach Anhang I der </a:t>
            </a:r>
            <a:r>
              <a:rPr lang="de-DE" i="1" dirty="0" smtClean="0">
                <a:latin typeface="Arial" charset="0"/>
              </a:rPr>
              <a:t>Richtlinie</a:t>
            </a:r>
            <a:r>
              <a:rPr lang="de-DE" dirty="0" smtClean="0">
                <a:latin typeface="Arial" charset="0"/>
              </a:rPr>
              <a:t> erfüllt sind und das Produkt damit richtlinienkonform ist (Konformitätsvermutung).</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17</a:t>
            </a:fld>
            <a:endParaRPr lang="de-DE" altLang="de-DE"/>
          </a:p>
        </p:txBody>
      </p:sp>
    </p:spTree>
    <p:extLst>
      <p:ext uri="{BB962C8B-B14F-4D97-AF65-F5344CB8AC3E}">
        <p14:creationId xmlns:p14="http://schemas.microsoft.com/office/powerpoint/2010/main" val="3938690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Zusammenstellung einiger ergonomischer Aspekte, die häufig in Normen vorkommen (wobei Gefahrstoffe und Strahlung nur im weiteren Sinn zur Ergonomie zählen und deshalb auch hier gar nicht bzw. nur am Rand behandelt werden.</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18</a:t>
            </a:fld>
            <a:endParaRPr lang="de-DE" altLang="de-DE"/>
          </a:p>
        </p:txBody>
      </p:sp>
    </p:spTree>
    <p:extLst>
      <p:ext uri="{BB962C8B-B14F-4D97-AF65-F5344CB8AC3E}">
        <p14:creationId xmlns:p14="http://schemas.microsoft.com/office/powerpoint/2010/main" val="908789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Wingdings" pitchFamily="2" charset="2"/>
              <a:buNone/>
            </a:pPr>
            <a:r>
              <a:rPr lang="de-DE" b="1" dirty="0" smtClean="0">
                <a:latin typeface="Arial" charset="0"/>
              </a:rPr>
              <a:t>Beispiele (die Aktualität der folgenden Normen wurde nicht überprüft):</a:t>
            </a:r>
          </a:p>
          <a:p>
            <a:pPr marL="228600" indent="-228600">
              <a:buFont typeface="Wingdings" pitchFamily="2" charset="2"/>
              <a:buNone/>
            </a:pPr>
            <a:r>
              <a:rPr lang="de-DE" b="1" dirty="0" smtClean="0">
                <a:latin typeface="Arial" charset="0"/>
              </a:rPr>
              <a:t>Als Aussage im jeweiligen Normentext</a:t>
            </a:r>
            <a:br>
              <a:rPr lang="de-DE" b="1" dirty="0" smtClean="0">
                <a:latin typeface="Arial" charset="0"/>
              </a:rPr>
            </a:br>
            <a:r>
              <a:rPr lang="de-DE" b="1" dirty="0" smtClean="0">
                <a:latin typeface="Arial" charset="0"/>
              </a:rPr>
              <a:t/>
            </a:r>
            <a:br>
              <a:rPr lang="de-DE" b="1" dirty="0" smtClean="0">
                <a:latin typeface="Arial" charset="0"/>
              </a:rPr>
            </a:br>
            <a:r>
              <a:rPr lang="de-DE" dirty="0" smtClean="0">
                <a:latin typeface="Arial" charset="0"/>
              </a:rPr>
              <a:t>Beispiel: DIN </a:t>
            </a:r>
            <a:r>
              <a:rPr lang="de-DE" dirty="0" smtClean="0"/>
              <a:t>EN 710:1997+A1:2010 -10</a:t>
            </a:r>
            <a:r>
              <a:rPr lang="de-DE" dirty="0" smtClean="0">
                <a:latin typeface="Arial" charset="0"/>
              </a:rPr>
              <a:t>Sicherheitsanforderungen an Gießereimaschinen und -anlagen der Form- und Kernherstellung und dazugehörige Einrichtungen: </a:t>
            </a:r>
            <a:br>
              <a:rPr lang="de-DE" dirty="0" smtClean="0">
                <a:latin typeface="Arial" charset="0"/>
              </a:rPr>
            </a:br>
            <a:r>
              <a:rPr lang="de-DE" dirty="0" smtClean="0">
                <a:latin typeface="Arial" charset="0"/>
              </a:rPr>
              <a:t>Seite 13, Abs. 5.2.1, „Einrichtungen zur Staubbekämpfung sind z. B. gekapselte Zu- und Abfuhr von Sand oder sandbehafteter Teile, Verhinderung unbeabsichtigten Sandaustritts aus undichten Stellen, Transport ohne Freien Fall, Anschluss von Einkapselungen an Absaugsystemen, Lüftungsmöglichkeiten.“</a:t>
            </a:r>
          </a:p>
          <a:p>
            <a:pPr marL="228600" indent="-228600">
              <a:buFont typeface="Wingdings" pitchFamily="2" charset="2"/>
              <a:buNone/>
            </a:pPr>
            <a:endParaRPr lang="de-DE" dirty="0" smtClean="0">
              <a:latin typeface="Arial" charset="0"/>
            </a:endParaRPr>
          </a:p>
          <a:p>
            <a:pPr marL="228600" indent="-228600">
              <a:buFont typeface="Wingdings" pitchFamily="2" charset="2"/>
              <a:buNone/>
            </a:pPr>
            <a:r>
              <a:rPr lang="de-DE" b="1" dirty="0" smtClean="0">
                <a:latin typeface="Arial" charset="0"/>
              </a:rPr>
              <a:t>Als normativer Verweis im Normentext</a:t>
            </a:r>
            <a:br>
              <a:rPr lang="de-DE" b="1" dirty="0" smtClean="0">
                <a:latin typeface="Arial" charset="0"/>
              </a:rPr>
            </a:br>
            <a:r>
              <a:rPr lang="de-DE" b="1" dirty="0" smtClean="0">
                <a:latin typeface="Arial" charset="0"/>
              </a:rPr>
              <a:t/>
            </a:r>
            <a:br>
              <a:rPr lang="de-DE" b="1" dirty="0" smtClean="0">
                <a:latin typeface="Arial" charset="0"/>
              </a:rPr>
            </a:br>
            <a:r>
              <a:rPr lang="de-DE" dirty="0" smtClean="0">
                <a:latin typeface="Arial" charset="0"/>
              </a:rPr>
              <a:t>Beispiel: DIN EN 1034-1:2000-10 Sicherheit von Maschinen - Sicherheitstechnische Anforderungen an Konstruktion und Bau von Maschinen der Papierherstellung und Ausrüstung: </a:t>
            </a:r>
            <a:br>
              <a:rPr lang="de-DE" dirty="0" smtClean="0">
                <a:latin typeface="Arial" charset="0"/>
              </a:rPr>
            </a:br>
            <a:r>
              <a:rPr lang="de-DE" dirty="0" smtClean="0">
                <a:latin typeface="Arial" charset="0"/>
              </a:rPr>
              <a:t>Seite 17, Abs. 5.18 „Integrierte Beleuchtung - Die maschinenintegrierte Beleuchtung muss den Anforderungen aus DIN </a:t>
            </a:r>
            <a:r>
              <a:rPr lang="de-DE" dirty="0" smtClean="0"/>
              <a:t>EN 1837:1999+A1:2009 -12</a:t>
            </a:r>
            <a:r>
              <a:rPr lang="de-DE" dirty="0" smtClean="0">
                <a:latin typeface="Arial" charset="0"/>
              </a:rPr>
              <a:t>und DIN EN 60204-1/A1; VDE 0113-1/A1:2009-10 entsprechen. Die Nennbeleuchtungsstärke an Arbeitsplätzen der Maschine beträgt mindestens 300 Lux. […].“ </a:t>
            </a:r>
          </a:p>
          <a:p>
            <a:pPr marL="228600" indent="-228600">
              <a:buFont typeface="Wingdings" pitchFamily="2" charset="2"/>
              <a:buNone/>
            </a:pPr>
            <a:endParaRPr lang="de-DE" sz="1000" dirty="0" smtClean="0">
              <a:latin typeface="Arial" charset="0"/>
            </a:endParaRPr>
          </a:p>
          <a:p>
            <a:pPr marL="228600" indent="-228600">
              <a:buFont typeface="Wingdings" pitchFamily="2" charset="2"/>
              <a:buNone/>
            </a:pPr>
            <a:r>
              <a:rPr lang="de-DE" b="1" dirty="0" smtClean="0">
                <a:latin typeface="Arial" charset="0"/>
              </a:rPr>
              <a:t>Über normative Verweise in den jeweiligen Kapitel 2 der Normen</a:t>
            </a:r>
            <a:br>
              <a:rPr lang="de-DE" b="1" dirty="0" smtClean="0">
                <a:latin typeface="Arial" charset="0"/>
              </a:rPr>
            </a:br>
            <a:r>
              <a:rPr lang="de-DE" b="1" dirty="0" smtClean="0">
                <a:latin typeface="Arial" charset="0"/>
              </a:rPr>
              <a:t/>
            </a:r>
            <a:br>
              <a:rPr lang="de-DE" b="1" dirty="0" smtClean="0">
                <a:latin typeface="Arial" charset="0"/>
              </a:rPr>
            </a:br>
            <a:r>
              <a:rPr lang="de-DE" dirty="0" smtClean="0">
                <a:latin typeface="Arial" charset="0"/>
              </a:rPr>
              <a:t>Beispiel: DIN </a:t>
            </a:r>
            <a:r>
              <a:rPr lang="de-DE" dirty="0" smtClean="0"/>
              <a:t>EN 861:2007+A1:2010-02</a:t>
            </a:r>
            <a:r>
              <a:rPr lang="de-DE" baseline="0" dirty="0" smtClean="0"/>
              <a:t>  </a:t>
            </a:r>
            <a:r>
              <a:rPr lang="de-DE" dirty="0" smtClean="0">
                <a:latin typeface="Arial" charset="0"/>
              </a:rPr>
              <a:t>Sicherheit von Holzbearbeitungsmaschinen - Kombinierte Abricht- und Dickenhobelmaschinen; </a:t>
            </a:r>
            <a:br>
              <a:rPr lang="de-DE" dirty="0" smtClean="0">
                <a:latin typeface="Arial" charset="0"/>
              </a:rPr>
            </a:br>
            <a:r>
              <a:rPr lang="de-DE" dirty="0" smtClean="0">
                <a:latin typeface="Arial" charset="0"/>
              </a:rPr>
              <a:t>Körperkräfte: Seite 3, Abs. 2, Verweis auf DIN </a:t>
            </a:r>
            <a:r>
              <a:rPr lang="de-DE" dirty="0" smtClean="0"/>
              <a:t>EN 1005-2:2009-05+A1:2008</a:t>
            </a:r>
            <a:endParaRPr lang="de-DE" dirty="0" smtClean="0">
              <a:latin typeface="Arial" charset="0"/>
            </a:endParaRPr>
          </a:p>
          <a:p>
            <a:pPr marL="228600" indent="-228600">
              <a:buFont typeface="Wingdings" pitchFamily="2" charset="2"/>
              <a:buNone/>
            </a:pPr>
            <a:endParaRPr lang="de-DE" dirty="0" smtClean="0">
              <a:latin typeface="Arial" charset="0"/>
            </a:endParaRPr>
          </a:p>
          <a:p>
            <a:pPr marL="228600" indent="-228600">
              <a:buFont typeface="Wingdings" pitchFamily="2" charset="2"/>
              <a:buNone/>
            </a:pPr>
            <a:r>
              <a:rPr lang="de-DE" b="1" dirty="0" smtClean="0">
                <a:latin typeface="Arial" charset="0"/>
              </a:rPr>
              <a:t>Über das Literaturverzeichnis oder den informativen Anhang der Normen</a:t>
            </a:r>
            <a:br>
              <a:rPr lang="de-DE" b="1" dirty="0" smtClean="0">
                <a:latin typeface="Arial" charset="0"/>
              </a:rPr>
            </a:br>
            <a:r>
              <a:rPr lang="de-DE" b="1" dirty="0" smtClean="0">
                <a:latin typeface="Arial" charset="0"/>
              </a:rPr>
              <a:t/>
            </a:r>
            <a:br>
              <a:rPr lang="de-DE" b="1" dirty="0" smtClean="0">
                <a:latin typeface="Arial" charset="0"/>
              </a:rPr>
            </a:br>
            <a:r>
              <a:rPr lang="de-DE" dirty="0" smtClean="0">
                <a:latin typeface="Arial" charset="0"/>
              </a:rPr>
              <a:t>Beispiel: DIN </a:t>
            </a:r>
            <a:r>
              <a:rPr lang="de-DE" dirty="0" smtClean="0"/>
              <a:t>EN 289:2009-06+A1:2008 </a:t>
            </a:r>
            <a:r>
              <a:rPr lang="de-DE" dirty="0" smtClean="0">
                <a:latin typeface="Arial" charset="0"/>
              </a:rPr>
              <a:t>Gummi- und Kunststoffmaschinen - Pressen - Sicherheitsanforderungen; </a:t>
            </a:r>
            <a:br>
              <a:rPr lang="de-DE" dirty="0" smtClean="0">
                <a:latin typeface="Arial" charset="0"/>
              </a:rPr>
            </a:br>
            <a:r>
              <a:rPr lang="de-DE" dirty="0" smtClean="0">
                <a:latin typeface="Arial" charset="0"/>
              </a:rPr>
              <a:t>Lärm: Seite 54, Literaturhinweise, Verweis auf DIN </a:t>
            </a:r>
            <a:r>
              <a:rPr lang="de-DE" dirty="0" smtClean="0"/>
              <a:t>EN ISO 11688-1:2009-11</a:t>
            </a:r>
            <a:r>
              <a:rPr lang="de-DE" dirty="0" smtClean="0">
                <a:latin typeface="Arial" charset="0"/>
              </a:rPr>
              <a:t> und DIN </a:t>
            </a:r>
            <a:r>
              <a:rPr lang="de-DE" dirty="0" smtClean="0"/>
              <a:t>EN ISO 11688-2:1989-09</a:t>
            </a:r>
            <a:r>
              <a:rPr lang="de-DE" dirty="0" smtClean="0">
                <a:latin typeface="Arial" charset="0"/>
              </a:rPr>
              <a:t> </a:t>
            </a:r>
          </a:p>
          <a:p>
            <a:pPr marL="228600" indent="-228600">
              <a:buFont typeface="Wingdings" pitchFamily="2" charset="2"/>
              <a:buNone/>
            </a:pPr>
            <a:endParaRPr lang="de-DE" dirty="0" smtClean="0">
              <a:latin typeface="Arial" charset="0"/>
            </a:endParaRPr>
          </a:p>
          <a:p>
            <a:pPr marL="228600" indent="-228600"/>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19</a:t>
            </a:fld>
            <a:endParaRPr lang="de-DE" altLang="de-DE"/>
          </a:p>
        </p:txBody>
      </p:sp>
    </p:spTree>
    <p:extLst>
      <p:ext uri="{BB962C8B-B14F-4D97-AF65-F5344CB8AC3E}">
        <p14:creationId xmlns:p14="http://schemas.microsoft.com/office/powerpoint/2010/main" val="847344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Am Beispiel der </a:t>
            </a:r>
            <a:r>
              <a:rPr lang="de-DE" sz="1200" dirty="0" smtClean="0"/>
              <a:t>DIN EN ISO 16090-1:2019-12</a:t>
            </a:r>
            <a:r>
              <a:rPr lang="de-DE" dirty="0" smtClean="0">
                <a:latin typeface="Arial" charset="0"/>
              </a:rPr>
              <a:t> werden bezogen auf das Bearbeitungszentrum Beispiele für Ergonomie-Anforderungen in Typ-C-Normen aufgezeigt und untersetzend zur vorherigen Folie erläutert.</a:t>
            </a:r>
          </a:p>
          <a:p>
            <a:r>
              <a:rPr lang="de-DE" sz="1200" b="0" dirty="0" smtClean="0"/>
              <a:t>ISO 15534-1 „Ergonomische Gestaltung für die Sicherheit von Maschinen - Teil 1: Grundlagen zur Bestimmung von Abmessungen für Ganzkörper-Zugänge an Maschinenarbeitsplätzen“ und ISO 15534-2 „Ergonomische Gestaltung für die Sicherheit von Maschinen - Teil 2: Grundlagen für die Bemessung von Zugangsöffnungen “</a:t>
            </a:r>
            <a:endParaRPr lang="de-DE" dirty="0" smtClean="0">
              <a:latin typeface="Arial" charset="0"/>
            </a:endParaRPr>
          </a:p>
          <a:p>
            <a:endParaRPr lang="de-DE" dirty="0" smtClean="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20</a:t>
            </a:fld>
            <a:endParaRPr lang="de-DE" altLang="de-DE"/>
          </a:p>
        </p:txBody>
      </p:sp>
    </p:spTree>
    <p:extLst>
      <p:ext uri="{BB962C8B-B14F-4D97-AF65-F5344CB8AC3E}">
        <p14:creationId xmlns:p14="http://schemas.microsoft.com/office/powerpoint/2010/main" val="2670362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 Links zeigen Beispiele, welche den Nutzen einer ergonomischen Maschinegestaltung verdeutlichen sollen. Dabei stehen sowohl wirtschaftliche als auch humane Faktoren im Mittelpunkt.</a:t>
            </a:r>
          </a:p>
          <a:p>
            <a:pPr eaLnBrk="1" hangingPunct="1"/>
            <a:r>
              <a:rPr lang="de-DE" dirty="0" smtClean="0">
                <a:latin typeface="Arial" charset="0"/>
              </a:rPr>
              <a:t>Erweitern Sie die Links um eigene Beispiele die den Hörerkreis direkt ansprechend z.B. im Fahrzeug bei Fahrzeugentwicklern oder Werkzeugmaschinen bei Maschinenbauern ….</a:t>
            </a:r>
          </a:p>
          <a:p>
            <a:pPr eaLnBrk="1" hangingPunct="1"/>
            <a:r>
              <a:rPr lang="de-DE" dirty="0" smtClean="0">
                <a:latin typeface="Arial" charset="0"/>
              </a:rPr>
              <a:t>Das Beispiel 5 stellt eine Alternative von Gestaltungsverbesserungen des Komplexbeispiels, welches als Grundlage für Modul 5 dient dar und wird dort noch einmal aufgegriffen. Möglichkeit der Wiederholung zwischen Einleitung und Anwendung der vermittelten Inhalte.</a:t>
            </a:r>
          </a:p>
          <a:p>
            <a:endParaRPr lang="de-DE" dirty="0" smtClean="0"/>
          </a:p>
          <a:p>
            <a:r>
              <a:rPr lang="de-DE" sz="1200" dirty="0" smtClean="0"/>
              <a:t>Hinweis:</a:t>
            </a:r>
          </a:p>
          <a:p>
            <a:r>
              <a:rPr lang="de-DE" sz="1200" b="0" dirty="0" smtClean="0"/>
              <a:t>Die Beispiele 1-3 wurden von Herrn Wolfgang </a:t>
            </a:r>
            <a:r>
              <a:rPr lang="de-DE" sz="1200" b="0" dirty="0" err="1" smtClean="0"/>
              <a:t>Schultetus</a:t>
            </a:r>
            <a:r>
              <a:rPr lang="de-DE" sz="1200" b="0" dirty="0" smtClean="0"/>
              <a:t> (Köln) und die Beispiele 4 und 5 durch die DGUV (St. Augustin) im Rahmen des Projektes KAN-Studie 40 zur Verfügung gestellt. </a:t>
            </a:r>
            <a:br>
              <a:rPr lang="de-DE" sz="1200" b="0" dirty="0" smtClean="0"/>
            </a:br>
            <a:r>
              <a:rPr lang="de-DE" sz="1200" b="0" dirty="0" smtClean="0"/>
              <a:t>Alle Urheberrechte liegen bei den Autoren.</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2</a:t>
            </a:fld>
            <a:endParaRPr lang="de-DE" altLang="de-DE"/>
          </a:p>
        </p:txBody>
      </p:sp>
    </p:spTree>
    <p:extLst>
      <p:ext uri="{BB962C8B-B14F-4D97-AF65-F5344CB8AC3E}">
        <p14:creationId xmlns:p14="http://schemas.microsoft.com/office/powerpoint/2010/main" val="980639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7800" indent="-177800"/>
            <a:r>
              <a:rPr lang="de-DE" dirty="0" smtClean="0"/>
              <a:t>Schaffung einer annähernd konstanten Stapelhöhe für Gebinde durch Einsatz einer versenkbaren Hebebühne:</a:t>
            </a:r>
          </a:p>
          <a:p>
            <a:pPr marL="177800" indent="-177800">
              <a:buFontTx/>
              <a:buChar char="-"/>
            </a:pPr>
            <a:r>
              <a:rPr lang="de-DE" dirty="0" smtClean="0"/>
              <a:t>Dadurch Verbesserung der Körperhaltung und Senkung des Zeitaufwandes von 1,93h auf 0,88h pro 100 Gebinde (da Heben und Bücken entfällt) sowie Verringerung des Kraftaufwands</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3</a:t>
            </a:fld>
            <a:endParaRPr lang="de-DE" altLang="de-DE"/>
          </a:p>
        </p:txBody>
      </p:sp>
    </p:spTree>
    <p:extLst>
      <p:ext uri="{BB962C8B-B14F-4D97-AF65-F5344CB8AC3E}">
        <p14:creationId xmlns:p14="http://schemas.microsoft.com/office/powerpoint/2010/main" val="1580141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Geht man von einer Investition von 15.000 Euro für die Hebebühne aus, so macht sie sich bei einer ganztägigen Nutzung (1600h/Jahr) nach etwa einem Jahr bezahlt und nach bis zu drei Jahren bei einer zeitweiligen Nutzung.</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4</a:t>
            </a:fld>
            <a:endParaRPr lang="de-DE" altLang="de-DE"/>
          </a:p>
        </p:txBody>
      </p:sp>
    </p:spTree>
    <p:extLst>
      <p:ext uri="{BB962C8B-B14F-4D97-AF65-F5344CB8AC3E}">
        <p14:creationId xmlns:p14="http://schemas.microsoft.com/office/powerpoint/2010/main" val="1713221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r>
              <a:rPr lang="de-DE" altLang="ja-JP" u="sng" dirty="0" smtClean="0"/>
              <a:t>Aufgabe: </a:t>
            </a:r>
            <a:r>
              <a:rPr lang="de-DE" altLang="ja-JP" b="1" u="sng" dirty="0" smtClean="0"/>
              <a:t>Arbeitsgestaltung bei der „Isolierung der Armaturentafel“ (Automobilindustrie)</a:t>
            </a:r>
          </a:p>
          <a:p>
            <a:pPr marL="228600" indent="-228600"/>
            <a:r>
              <a:rPr lang="de-DE" altLang="ja-JP" b="1" dirty="0" smtClean="0"/>
              <a:t>Anlass für Verbesserung</a:t>
            </a:r>
            <a:r>
              <a:rPr lang="de-DE" altLang="ja-JP" dirty="0" smtClean="0"/>
              <a:t> der Arbeitsgestaltung: Hohe Ausfallzeiten auf Grund von Erkrankungen in den Bereichen Muskeln, Skelett, Bewegungsapparat („Arbeitsunfähigkeitskosten“) </a:t>
            </a:r>
            <a:r>
              <a:rPr lang="de-DE" altLang="ja-JP" u="sng" dirty="0" smtClean="0"/>
              <a:t>durch</a:t>
            </a:r>
            <a:r>
              <a:rPr lang="de-DE" altLang="ja-JP" dirty="0" smtClean="0"/>
              <a:t> </a:t>
            </a:r>
            <a:r>
              <a:rPr lang="de-DE" altLang="ja-JP" u="sng" dirty="0" smtClean="0"/>
              <a:t>sehr ungünstige Körperhaltung, hohe Belastung für den Rücken</a:t>
            </a:r>
            <a:endParaRPr lang="de-DE" altLang="ja-JP" b="1" u="sng" dirty="0" smtClean="0"/>
          </a:p>
          <a:p>
            <a:pPr marL="228600" indent="-228600"/>
            <a:r>
              <a:rPr lang="de-DE" altLang="ja-JP" b="1" dirty="0" smtClean="0"/>
              <a:t>Kosten</a:t>
            </a:r>
            <a:r>
              <a:rPr lang="de-DE" altLang="ja-JP" dirty="0" smtClean="0"/>
              <a:t> auf Grund unzureichender Berücksichtigung ergonomischer Erkenntnisse bei der Konstruktion des Produktes (hier: Automobil) und bei der Gestaltung der Arbeitsplätze zur Herstellung des Produktes, die zu kritischen Belastungen des Montagepersonals führen.</a:t>
            </a:r>
          </a:p>
          <a:p>
            <a:pPr marL="228600" indent="-228600"/>
            <a:r>
              <a:rPr lang="de-DE" altLang="ja-JP" b="1" dirty="0" smtClean="0"/>
              <a:t>„sichtbare“ Kosten:</a:t>
            </a:r>
            <a:endParaRPr lang="de-DE" altLang="ja-JP" dirty="0" smtClean="0"/>
          </a:p>
          <a:p>
            <a:pPr marL="228600" indent="-228600"/>
            <a:r>
              <a:rPr lang="de-DE" altLang="ja-JP" dirty="0" smtClean="0"/>
              <a:t>Erschwerniszulagen (hier: wegen Zwangshaltung) </a:t>
            </a:r>
            <a:r>
              <a:rPr lang="de-DE" altLang="ja-JP" dirty="0" smtClean="0">
                <a:sym typeface="Wingdings" pitchFamily="2" charset="2"/>
              </a:rPr>
              <a:t></a:t>
            </a:r>
            <a:r>
              <a:rPr lang="de-DE" altLang="ja-JP" dirty="0" smtClean="0"/>
              <a:t> Lohn</a:t>
            </a:r>
          </a:p>
          <a:p>
            <a:pPr marL="228600" indent="-228600"/>
            <a:r>
              <a:rPr lang="de-DE" altLang="ja-JP" dirty="0" smtClean="0"/>
              <a:t>Erholungszeiten  </a:t>
            </a:r>
            <a:r>
              <a:rPr lang="de-DE" altLang="ja-JP" dirty="0" smtClean="0">
                <a:sym typeface="Wingdings" pitchFamily="2" charset="2"/>
              </a:rPr>
              <a:t></a:t>
            </a:r>
            <a:r>
              <a:rPr lang="de-DE" altLang="ja-JP" dirty="0" smtClean="0"/>
              <a:t> Lohnzahlung ohne Produktivität</a:t>
            </a:r>
          </a:p>
          <a:p>
            <a:pPr marL="228600" indent="-228600"/>
            <a:r>
              <a:rPr lang="de-DE" altLang="ja-JP" dirty="0" smtClean="0"/>
              <a:t>Lohnfortzahlung im Krankheitsfall („ergonomische Lohnfortzahlungskosten“ können über einen Code zur Verschlüsselung von Krankheiten ermittelt werden)</a:t>
            </a:r>
          </a:p>
          <a:p>
            <a:pPr marL="228600" indent="-228600"/>
            <a:r>
              <a:rPr lang="de-DE" altLang="ja-JP" b="1" dirty="0" smtClean="0"/>
              <a:t>„unsichtbare“ Kosten</a:t>
            </a:r>
            <a:r>
              <a:rPr lang="de-DE" altLang="ja-JP" dirty="0" smtClean="0"/>
              <a:t> u.a.</a:t>
            </a:r>
          </a:p>
          <a:p>
            <a:pPr marL="228600" indent="-228600"/>
            <a:r>
              <a:rPr lang="de-DE" altLang="ja-JP" dirty="0" smtClean="0"/>
              <a:t>Wege- und Wartezeiten beim Werksarzt</a:t>
            </a:r>
          </a:p>
          <a:p>
            <a:pPr marL="228600" indent="-228600"/>
            <a:r>
              <a:rPr lang="de-DE" altLang="ja-JP" dirty="0" smtClean="0"/>
              <a:t>Produktivitätsverlust durch Ausfall erfahrener Mitarbeiter </a:t>
            </a:r>
          </a:p>
          <a:p>
            <a:pPr marL="228600" indent="-228600"/>
            <a:r>
              <a:rPr lang="de-DE" altLang="ja-JP" dirty="0" smtClean="0"/>
              <a:t>Zuschuss zum Krankengeld</a:t>
            </a:r>
          </a:p>
          <a:p>
            <a:pPr marL="228600" indent="-228600"/>
            <a:r>
              <a:rPr lang="de-DE" altLang="ja-JP" dirty="0" smtClean="0"/>
              <a:t>Reparaturkosten</a:t>
            </a:r>
          </a:p>
          <a:p>
            <a:pPr marL="228600" indent="-228600"/>
            <a:r>
              <a:rPr lang="de-DE" altLang="ja-JP" dirty="0" smtClean="0"/>
              <a:t>Höhere Beitrage für die Berufsgenossenschaft (bei Unfall)</a:t>
            </a:r>
          </a:p>
          <a:p>
            <a:pPr marL="228600" indent="-228600"/>
            <a:r>
              <a:rPr lang="de-DE" altLang="ja-JP" dirty="0" smtClean="0"/>
              <a:t>Meetings der Konstrukteure, Arbeitsplaner, Ärzte, …</a:t>
            </a:r>
          </a:p>
          <a:p>
            <a:pPr marL="228600" indent="-228600"/>
            <a:r>
              <a:rPr lang="de-DE" altLang="ja-JP" dirty="0" smtClean="0"/>
              <a:t>…</a:t>
            </a:r>
          </a:p>
          <a:p>
            <a:pPr marL="228600" indent="-228600"/>
            <a:r>
              <a:rPr lang="de-DE" altLang="ja-JP" dirty="0" smtClean="0"/>
              <a:t>Abbildung 1: Sichtbare und unsichtbare Kosten („Eisberg“)</a:t>
            </a:r>
          </a:p>
          <a:p>
            <a:pPr marL="228600" indent="-228600"/>
            <a:endParaRPr lang="de-DE" dirty="0" smtClean="0"/>
          </a:p>
          <a:p>
            <a:pPr marL="228600" indent="-228600"/>
            <a:r>
              <a:rPr lang="de-DE" b="1" dirty="0" smtClean="0"/>
              <a:t>Achtung Kosten des Beispiels erscheinen nach „Klick“!</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8</a:t>
            </a:fld>
            <a:endParaRPr lang="de-DE" altLang="de-DE"/>
          </a:p>
        </p:txBody>
      </p:sp>
    </p:spTree>
    <p:extLst>
      <p:ext uri="{BB962C8B-B14F-4D97-AF65-F5344CB8AC3E}">
        <p14:creationId xmlns:p14="http://schemas.microsoft.com/office/powerpoint/2010/main" val="541761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 </a:t>
            </a:r>
            <a:r>
              <a:rPr lang="de-DE" b="1" dirty="0" smtClean="0"/>
              <a:t>Produktionsumstellung:</a:t>
            </a:r>
            <a:r>
              <a:rPr lang="de-DE" dirty="0" smtClean="0"/>
              <a:t> Die Isolierung der Armaturentafel erfolgte nicht mehr zu Beginn der Montage (in der sog. „Fertigmontage“) bei sehr ungünstiger Körperhaltung (tief liegender Arbeitsort), sondern erst gegen Ende der Montage (in der „Endmontage“), wodurch die Einbauhöhe und damit die Zugänglichkeit wesentlich verbessert wurden und die ergonomischen Defizite weitgehend vermieden werden konnten.</a:t>
            </a:r>
          </a:p>
          <a:p>
            <a:r>
              <a:rPr lang="de-DE" b="1" dirty="0" smtClean="0"/>
              <a:t>Investitionen:</a:t>
            </a:r>
            <a:r>
              <a:rPr lang="de-DE" dirty="0" smtClean="0"/>
              <a:t> Die Produktionsumstellung hat einmalig rund 160.000 Euro erfordert.</a:t>
            </a:r>
            <a:endParaRPr lang="de-DE" b="1" dirty="0" smtClean="0"/>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9</a:t>
            </a:fld>
            <a:endParaRPr lang="de-DE" altLang="de-DE"/>
          </a:p>
        </p:txBody>
      </p:sp>
    </p:spTree>
    <p:extLst>
      <p:ext uri="{BB962C8B-B14F-4D97-AF65-F5344CB8AC3E}">
        <p14:creationId xmlns:p14="http://schemas.microsoft.com/office/powerpoint/2010/main" val="2575078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 Teilnehmer haben die Aufgabe auf Zuruf die Elementen des Arbeitssystems zu identifizieren und in ein Arbeitsblatt einzutragen. Etwa 2-5 min Zeit gewähren. (wenn möglich Arbeitsblatt verwenden oder Vorschläge an der Tafel sammeln.) Falls diese Möglichkeit durch die jeweiligen Gegebenheiten – große Vorlesung - nicht gegeben ist, so trägt der Dozent dies vor.</a:t>
            </a:r>
          </a:p>
          <a:p>
            <a:pPr eaLnBrk="1" hangingPunct="1"/>
            <a:r>
              <a:rPr lang="de-DE" dirty="0" smtClean="0">
                <a:latin typeface="Arial" charset="0"/>
              </a:rPr>
              <a:t/>
            </a:r>
            <a:br>
              <a:rPr lang="de-DE" dirty="0" smtClean="0">
                <a:latin typeface="Arial" charset="0"/>
              </a:rPr>
            </a:br>
            <a:r>
              <a:rPr lang="de-DE" dirty="0" smtClean="0">
                <a:latin typeface="Arial" charset="0"/>
              </a:rPr>
              <a:t>Leere Tabelle wird auf Tastendruck durch gefüllte Tabelle ersetzt.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12</a:t>
            </a:fld>
            <a:endParaRPr lang="de-DE" altLang="de-DE"/>
          </a:p>
        </p:txBody>
      </p:sp>
    </p:spTree>
    <p:extLst>
      <p:ext uri="{BB962C8B-B14F-4D97-AF65-F5344CB8AC3E}">
        <p14:creationId xmlns:p14="http://schemas.microsoft.com/office/powerpoint/2010/main" val="2989814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smtClean="0">
                <a:latin typeface="Arial" charset="0"/>
              </a:rPr>
              <a:t>Alternative Lösungen</a:t>
            </a:r>
          </a:p>
          <a:p>
            <a:r>
              <a:rPr lang="de-DE" dirty="0" smtClean="0">
                <a:latin typeface="Arial" charset="0"/>
              </a:rPr>
              <a:t>Fräszentrum mit Drehtisch: Bestückung auf einer Hälfte des Tisches, während die anderen 6 Werkstücke schon bearbeitet werden</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13</a:t>
            </a:fld>
            <a:endParaRPr lang="de-DE" altLang="de-DE"/>
          </a:p>
        </p:txBody>
      </p:sp>
    </p:spTree>
    <p:extLst>
      <p:ext uri="{BB962C8B-B14F-4D97-AF65-F5344CB8AC3E}">
        <p14:creationId xmlns:p14="http://schemas.microsoft.com/office/powerpoint/2010/main" val="1391419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sz="1200" dirty="0" smtClean="0">
                <a:solidFill>
                  <a:srgbClr val="FF0000"/>
                </a:solidFill>
                <a:latin typeface="Arial" charset="0"/>
              </a:rPr>
              <a:t>Binnenmarktrichtlinien</a:t>
            </a:r>
            <a:r>
              <a:rPr lang="de-DE" sz="1200" dirty="0" smtClean="0">
                <a:latin typeface="Arial" charset="0"/>
              </a:rPr>
              <a:t> nach dem neuen Ansatz verweisen auf </a:t>
            </a:r>
            <a:r>
              <a:rPr lang="de-DE" sz="1200" dirty="0" smtClean="0">
                <a:solidFill>
                  <a:srgbClr val="FF0000"/>
                </a:solidFill>
                <a:latin typeface="Arial" charset="0"/>
              </a:rPr>
              <a:t>harmonisierte europäische Normen</a:t>
            </a:r>
            <a:r>
              <a:rPr lang="de-DE" sz="1200" dirty="0" smtClean="0">
                <a:latin typeface="Arial" charset="0"/>
              </a:rPr>
              <a:t> von CEN (Europäische Normungsorganisation). Normen spiegeln den Stand der Technik wider und sind im Konsensprinzip erarbeitet (alle interessierten Kreise können mitarbeiten). </a:t>
            </a:r>
          </a:p>
          <a:p>
            <a:pPr eaLnBrk="1" hangingPunct="1"/>
            <a:r>
              <a:rPr lang="de-DE" dirty="0" smtClean="0">
                <a:latin typeface="Arial" charset="0"/>
              </a:rPr>
              <a:t>Harmonisierte Normen liegen vor, wenn ein Mandat der Kommission vorliegt, die Erarbeitung unter Berücksichtigung festgelegter Regularien erfolgt und die Norm ratifiziert worden ist. Europäische Normen werden in Deutschland über das DIN e.V. umgesetzt. Mit der Veröffentlichung im Bundesarbeitsblatt gelten sie als in das deutsche Regelwerk umgesetzt.</a:t>
            </a:r>
          </a:p>
          <a:p>
            <a:pPr eaLnBrk="1" hangingPunct="1"/>
            <a:r>
              <a:rPr lang="de-DE" sz="1200" dirty="0" smtClean="0">
                <a:latin typeface="Arial" charset="0"/>
              </a:rPr>
              <a:t>Bei Produkten, die harmonisierten Europäischen Normen entsprechen, ist davon auszugehen, dass sie auch die von diesen Normen abgedeckten Richtlinienanforderungen erfüllen. Diese so genannte Vermutungswirkung befreit den </a:t>
            </a:r>
            <a:r>
              <a:rPr lang="de-DE" sz="1200" dirty="0" err="1" smtClean="0">
                <a:latin typeface="Arial" charset="0"/>
              </a:rPr>
              <a:t>Inverkehrbringer</a:t>
            </a:r>
            <a:r>
              <a:rPr lang="de-DE" sz="1200" dirty="0" smtClean="0">
                <a:latin typeface="Arial" charset="0"/>
              </a:rPr>
              <a:t> davon, die Konformität des Produktes nachweisen zu müssen.</a:t>
            </a:r>
          </a:p>
          <a:p>
            <a:pPr eaLnBrk="1" hangingPunct="1"/>
            <a:endParaRPr lang="de-DE" sz="1200"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14</a:t>
            </a:fld>
            <a:endParaRPr lang="de-DE" altLang="de-DE"/>
          </a:p>
        </p:txBody>
      </p:sp>
    </p:spTree>
    <p:extLst>
      <p:ext uri="{BB962C8B-B14F-4D97-AF65-F5344CB8AC3E}">
        <p14:creationId xmlns:p14="http://schemas.microsoft.com/office/powerpoint/2010/main" val="18672526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cSld name="Titel, Tex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6733" y="1309688"/>
            <a:ext cx="10515600" cy="679450"/>
          </a:xfrm>
        </p:spPr>
        <p:txBody>
          <a:bodyPr/>
          <a:lstStyle/>
          <a:p>
            <a:r>
              <a:rPr lang="de-DE" smtClean="0"/>
              <a:t>Titelmasterformat durch Klicken bearbeiten</a:t>
            </a:r>
            <a:endParaRPr lang="de-DE"/>
          </a:p>
        </p:txBody>
      </p:sp>
      <p:sp>
        <p:nvSpPr>
          <p:cNvPr id="3" name="Textplatzhalter 2"/>
          <p:cNvSpPr>
            <a:spLocks noGrp="1"/>
          </p:cNvSpPr>
          <p:nvPr>
            <p:ph type="body"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Datumsplatzhalter 5"/>
          <p:cNvSpPr>
            <a:spLocks noGrp="1"/>
          </p:cNvSpPr>
          <p:nvPr>
            <p:ph type="dt" sz="half" idx="10"/>
          </p:nvPr>
        </p:nvSpPr>
        <p:spPr>
          <a:xfrm>
            <a:off x="7924800" y="6376988"/>
            <a:ext cx="1727200" cy="228600"/>
          </a:xfrm>
          <a:prstGeom prst="rect">
            <a:avLst/>
          </a:prstGeom>
        </p:spPr>
        <p:txBody>
          <a:bodyPr/>
          <a:lstStyle>
            <a:lvl1pPr>
              <a:defRPr/>
            </a:lvl1pPr>
          </a:lstStyle>
          <a:p>
            <a:endParaRPr lang="de-DE"/>
          </a:p>
        </p:txBody>
      </p:sp>
      <p:sp>
        <p:nvSpPr>
          <p:cNvPr id="7" name="Fußzeilenplatzhalter 6"/>
          <p:cNvSpPr>
            <a:spLocks noGrp="1"/>
          </p:cNvSpPr>
          <p:nvPr>
            <p:ph type="ftr" sz="quarter" idx="11"/>
          </p:nvPr>
        </p:nvSpPr>
        <p:spPr>
          <a:xfrm>
            <a:off x="956734" y="6365875"/>
            <a:ext cx="6570133" cy="228600"/>
          </a:xfrm>
          <a:prstGeom prst="rect">
            <a:avLst/>
          </a:prstGeom>
        </p:spPr>
        <p:txBody>
          <a:bodyPr/>
          <a:lstStyle>
            <a:lvl1pPr>
              <a:defRPr/>
            </a:lvl1pPr>
          </a:lstStyle>
          <a:p>
            <a:endParaRPr lang="de-DE" dirty="0"/>
          </a:p>
        </p:txBody>
      </p:sp>
      <p:sp>
        <p:nvSpPr>
          <p:cNvPr id="8" name="Foliennummernplatzhalter 7"/>
          <p:cNvSpPr>
            <a:spLocks noGrp="1"/>
          </p:cNvSpPr>
          <p:nvPr>
            <p:ph type="sldNum" sz="quarter" idx="12"/>
          </p:nvPr>
        </p:nvSpPr>
        <p:spPr>
          <a:xfrm>
            <a:off x="10049933" y="6365875"/>
            <a:ext cx="1422400" cy="228600"/>
          </a:xfrm>
          <a:prstGeom prst="rect">
            <a:avLst/>
          </a:prstGeom>
        </p:spPr>
        <p:txBody>
          <a:bodyPr/>
          <a:lstStyle>
            <a:lvl1pPr>
              <a:defRPr/>
            </a:lvl1pPr>
          </a:lstStyle>
          <a:p>
            <a:r>
              <a:rPr lang="de-DE"/>
              <a:t>Seite </a:t>
            </a:r>
            <a:fld id="{94AA5678-E597-46DE-B5C5-46FC21919D5F}" type="slidenum">
              <a:rPr lang="de-DE"/>
              <a:pPr/>
              <a:t>‹Nr.›</a:t>
            </a:fld>
            <a:endParaRPr lang="de-DE"/>
          </a:p>
        </p:txBody>
      </p:sp>
    </p:spTree>
    <p:extLst>
      <p:ext uri="{BB962C8B-B14F-4D97-AF65-F5344CB8AC3E}">
        <p14:creationId xmlns:p14="http://schemas.microsoft.com/office/powerpoint/2010/main" val="901153797"/>
      </p:ext>
    </p:extLst>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hyperlink" Target="Modul1-Beispiel5-Fraeszentrum_V1.3.ppt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nora.kan-praxis.de/ergonora/"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tu-dresden.de/" TargetMode="External"/><Relationship Id="rId7" Type="http://schemas.openxmlformats.org/officeDocument/2006/relationships/image" Target="../media/image14.png"/><Relationship Id="rId2" Type="http://schemas.openxmlformats.org/officeDocument/2006/relationships/hyperlink" Target="https://www.fh-zwickau.de/" TargetMode="External"/><Relationship Id="rId1" Type="http://schemas.openxmlformats.org/officeDocument/2006/relationships/slideLayout" Target="../slideLayouts/slideLayout1.xml"/><Relationship Id="rId6" Type="http://schemas.openxmlformats.org/officeDocument/2006/relationships/hyperlink" Target="https://www.institut-aser.de/" TargetMode="External"/><Relationship Id="rId5" Type="http://schemas.openxmlformats.org/officeDocument/2006/relationships/hyperlink" Target="https://ergonomie.kan-praxis.de/" TargetMode="External"/><Relationship Id="rId4" Type="http://schemas.openxmlformats.org/officeDocument/2006/relationships/hyperlink" Target="https://www.kan.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altLang="de-DE" dirty="0" smtClean="0"/>
              <a:t>Einführung in die Ergonomie</a:t>
            </a:r>
            <a:br>
              <a:rPr lang="de-DE" altLang="de-DE" dirty="0" smtClean="0"/>
            </a:br>
            <a:r>
              <a:rPr lang="de-DE" altLang="de-DE" dirty="0" smtClean="0"/>
              <a:t/>
            </a:r>
            <a:br>
              <a:rPr lang="de-DE" altLang="de-DE" dirty="0" smtClean="0"/>
            </a:br>
            <a:r>
              <a:rPr lang="de-DE" sz="2400" dirty="0"/>
              <a:t>Teil 2: Beispiele </a:t>
            </a:r>
            <a:r>
              <a:rPr lang="de-DE" sz="2400" dirty="0" smtClean="0"/>
              <a:t>sowie </a:t>
            </a:r>
            <a:r>
              <a:rPr lang="de-DE" sz="2400" dirty="0"/>
              <a:t>europäisches Recht und europäische Sicherheitsnormen</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1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3: Eisberg</a:t>
            </a:r>
            <a:endParaRPr lang="de-DE" dirty="0"/>
          </a:p>
        </p:txBody>
      </p:sp>
      <p:sp>
        <p:nvSpPr>
          <p:cNvPr id="3" name="Inhaltsplatzhalter 2"/>
          <p:cNvSpPr>
            <a:spLocks noGrp="1"/>
          </p:cNvSpPr>
          <p:nvPr>
            <p:ph idx="1"/>
          </p:nvPr>
        </p:nvSpPr>
        <p:spPr/>
        <p:txBody>
          <a:bodyPr/>
          <a:lstStyle/>
          <a:p>
            <a:pPr>
              <a:spcBef>
                <a:spcPct val="50000"/>
              </a:spcBef>
            </a:pPr>
            <a:r>
              <a:rPr lang="de-DE" altLang="ja-JP" sz="2200" b="0" dirty="0">
                <a:solidFill>
                  <a:srgbClr val="6F6F6F"/>
                </a:solidFill>
                <a:ea typeface="ＭＳ Ｐゴシック" charset="-128"/>
              </a:rPr>
              <a:t>In die Entwicklung und Konstruktion fließen Verbesserungen erst mit Zeitverzug bei neuen oder überarbeiteten Modellen ein, d.h.</a:t>
            </a:r>
          </a:p>
          <a:p>
            <a:pPr>
              <a:spcBef>
                <a:spcPct val="50000"/>
              </a:spcBef>
            </a:pPr>
            <a:r>
              <a:rPr lang="de-DE" altLang="ja-JP" sz="2200" dirty="0">
                <a:solidFill>
                  <a:srgbClr val="6F6F6F"/>
                </a:solidFill>
                <a:ea typeface="ＭＳ Ｐゴシック" charset="-128"/>
                <a:sym typeface="Wingdings" panose="05000000000000000000" pitchFamily="2" charset="2"/>
              </a:rPr>
              <a:t> </a:t>
            </a:r>
            <a:r>
              <a:rPr lang="de-DE" altLang="ja-JP" sz="2200" dirty="0">
                <a:solidFill>
                  <a:srgbClr val="6F6F6F"/>
                </a:solidFill>
                <a:ea typeface="ＭＳ Ｐゴシック" charset="-128"/>
              </a:rPr>
              <a:t>gleich richtig machen, Schwachstellen aus Sicht der Ergonomie „wegkonstruieren“ und damit Kosten reduzieren!</a:t>
            </a:r>
          </a:p>
          <a:p>
            <a:pPr>
              <a:spcBef>
                <a:spcPct val="50000"/>
              </a:spcBef>
            </a:pPr>
            <a:r>
              <a:rPr lang="de-DE" altLang="ja-JP" sz="2200" dirty="0">
                <a:solidFill>
                  <a:srgbClr val="6F6F6F"/>
                </a:solidFill>
                <a:ea typeface="ＭＳ Ｐゴシック" charset="-128"/>
              </a:rPr>
              <a:t>Fazit</a:t>
            </a:r>
            <a:r>
              <a:rPr lang="de-DE" altLang="ja-JP" sz="2200" b="0" dirty="0">
                <a:solidFill>
                  <a:srgbClr val="6F6F6F"/>
                </a:solidFill>
                <a:ea typeface="ＭＳ Ｐゴシック" charset="-128"/>
              </a:rPr>
              <a:t>: Es lohnt sich, frühzeitig in die Entwicklung und Konstruktion der Produkte ergonomische Erkenntnisse einfließen zu lassen, um</a:t>
            </a:r>
          </a:p>
          <a:p>
            <a:pPr marL="608013" lvl="2" indent="-342900">
              <a:spcBef>
                <a:spcPct val="50000"/>
              </a:spcBef>
            </a:pPr>
            <a:r>
              <a:rPr lang="de-DE" altLang="ja-JP" sz="2200" dirty="0">
                <a:solidFill>
                  <a:srgbClr val="6F6F6F"/>
                </a:solidFill>
                <a:ea typeface="ＭＳ Ｐゴシック" charset="-128"/>
              </a:rPr>
              <a:t>die Gesundheit der Mitarbeiter zu schonen, Ziel: Arbeits- und Gesundheitsschutz</a:t>
            </a:r>
          </a:p>
          <a:p>
            <a:pPr marL="608013" lvl="2" indent="-342900">
              <a:spcBef>
                <a:spcPct val="50000"/>
              </a:spcBef>
            </a:pPr>
            <a:r>
              <a:rPr lang="de-DE" altLang="ja-JP" sz="2200" dirty="0">
                <a:solidFill>
                  <a:srgbClr val="6F6F6F"/>
                </a:solidFill>
                <a:ea typeface="ＭＳ Ｐゴシック" charset="-128"/>
              </a:rPr>
              <a:t>die Herstellkosten so niedrig wie möglich zu halten (Material und Löhne), Ziel: Wettbewerbsfähigkeit verbessern</a:t>
            </a:r>
          </a:p>
          <a:p>
            <a:pPr marL="608013" lvl="2" indent="-342900">
              <a:spcBef>
                <a:spcPct val="50000"/>
              </a:spcBef>
            </a:pPr>
            <a:r>
              <a:rPr lang="de-DE" altLang="ja-JP" sz="2200" dirty="0">
                <a:solidFill>
                  <a:srgbClr val="6F6F6F"/>
                </a:solidFill>
                <a:ea typeface="ＭＳ Ｐゴシック" charset="-128"/>
              </a:rPr>
              <a:t>einen hohen Bedienkomfort zu erreichen, Ziel: Kundennutzen erhöhen (in diesem Beispiel nicht betrachtet</a:t>
            </a:r>
            <a:r>
              <a:rPr lang="de-DE" altLang="ja-JP" sz="2200" dirty="0" smtClean="0">
                <a:solidFill>
                  <a:srgbClr val="6F6F6F"/>
                </a:solidFill>
                <a:ea typeface="ＭＳ Ｐゴシック" charset="-128"/>
              </a:rPr>
              <a:t>)</a:t>
            </a:r>
            <a:endParaRPr lang="de-DE" sz="2200" dirty="0">
              <a:solidFill>
                <a:srgbClr val="6F6F6F"/>
              </a:solidFill>
            </a:endParaRP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1 - Ergonomie lernen</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10</a:t>
            </a:fld>
            <a:endParaRPr lang="de-DE" altLang="de-DE"/>
          </a:p>
        </p:txBody>
      </p:sp>
    </p:spTree>
    <p:extLst>
      <p:ext uri="{BB962C8B-B14F-4D97-AF65-F5344CB8AC3E}">
        <p14:creationId xmlns:p14="http://schemas.microsoft.com/office/powerpoint/2010/main" val="3496295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4: Näharbeitsplätze</a:t>
            </a:r>
          </a:p>
        </p:txBody>
      </p:sp>
      <p:sp>
        <p:nvSpPr>
          <p:cNvPr id="3" name="Inhaltsplatzhalter 2"/>
          <p:cNvSpPr>
            <a:spLocks noGrp="1"/>
          </p:cNvSpPr>
          <p:nvPr>
            <p:ph idx="1"/>
          </p:nvPr>
        </p:nvSpPr>
        <p:spPr/>
        <p:txBody>
          <a:bodyPr/>
          <a:lstStyle/>
          <a:p>
            <a:r>
              <a:rPr lang="de-DE" sz="1800" dirty="0"/>
              <a:t>Beispiel Fa. MEWA: Reparatur von </a:t>
            </a:r>
            <a:r>
              <a:rPr lang="de-DE" sz="1800" dirty="0" smtClean="0"/>
              <a:t>Arbeitskleidung</a:t>
            </a:r>
          </a:p>
          <a:p>
            <a:pPr marL="342900" indent="-342900">
              <a:buFont typeface="Arial" panose="020B0604020202020204" pitchFamily="34" charset="0"/>
              <a:buChar char="•"/>
            </a:pPr>
            <a:r>
              <a:rPr lang="de-DE" sz="1800" b="0" dirty="0" smtClean="0"/>
              <a:t>Konstruktive </a:t>
            </a:r>
            <a:r>
              <a:rPr lang="de-DE" sz="1800" b="0" dirty="0"/>
              <a:t>Umgestaltung des Nähtisches und </a:t>
            </a:r>
            <a:r>
              <a:rPr lang="de-DE" sz="1800" b="0" dirty="0" smtClean="0"/>
              <a:t>der Fußstellteile</a:t>
            </a:r>
            <a:endParaRPr lang="de-DE" sz="1800" b="0" dirty="0"/>
          </a:p>
          <a:p>
            <a:pPr marL="342900" indent="-342900">
              <a:buFont typeface="Arial" panose="020B0604020202020204" pitchFamily="34" charset="0"/>
              <a:buChar char="•"/>
            </a:pPr>
            <a:r>
              <a:rPr lang="de-DE" sz="1800" b="0" dirty="0"/>
              <a:t>Ergonomische Gestaltung von 40 Arbeitsplätzen</a:t>
            </a:r>
          </a:p>
          <a:p>
            <a:pPr marL="342900" indent="-342900">
              <a:buFont typeface="Arial" panose="020B0604020202020204" pitchFamily="34" charset="0"/>
              <a:buChar char="•"/>
            </a:pPr>
            <a:r>
              <a:rPr lang="de-DE" sz="1800" b="0" dirty="0" smtClean="0"/>
              <a:t>Kosten </a:t>
            </a:r>
            <a:r>
              <a:rPr lang="de-DE" sz="1800" b="0" dirty="0"/>
              <a:t>von 1.500 € pro Arbeitsplatz, insgesamt </a:t>
            </a:r>
            <a:r>
              <a:rPr lang="de-DE" sz="1800" b="0" dirty="0" smtClean="0"/>
              <a:t>ca</a:t>
            </a:r>
            <a:r>
              <a:rPr lang="de-DE" sz="1800" b="0" dirty="0"/>
              <a:t>. 60.000 €</a:t>
            </a:r>
          </a:p>
          <a:p>
            <a:r>
              <a:rPr lang="de-DE" sz="1800" dirty="0" smtClean="0"/>
              <a:t>Nach </a:t>
            </a:r>
            <a:r>
              <a:rPr lang="de-DE" sz="1800" dirty="0"/>
              <a:t>Umbau:</a:t>
            </a:r>
          </a:p>
          <a:p>
            <a:pPr marL="342900" indent="-342900">
              <a:buFont typeface="Arial" panose="020B0604020202020204" pitchFamily="34" charset="0"/>
              <a:buChar char="•"/>
            </a:pPr>
            <a:r>
              <a:rPr lang="de-DE" sz="1800" b="0" dirty="0"/>
              <a:t>Rückgang der Arbeitsunfähigkeitstage um 16 %</a:t>
            </a:r>
          </a:p>
          <a:p>
            <a:pPr marL="342900" indent="-342900">
              <a:buFont typeface="Arial" panose="020B0604020202020204" pitchFamily="34" charset="0"/>
              <a:buChar char="•"/>
            </a:pPr>
            <a:r>
              <a:rPr lang="de-DE" sz="1800" b="0" dirty="0"/>
              <a:t>Produktivitätssteigerung um ca. 15 %</a:t>
            </a:r>
          </a:p>
          <a:p>
            <a:r>
              <a:rPr lang="de-DE" sz="1800" dirty="0" smtClean="0"/>
              <a:t>Investition </a:t>
            </a:r>
            <a:r>
              <a:rPr lang="de-DE" sz="1800" dirty="0"/>
              <a:t>hat sich innerhalb eines Jahres amortisiert</a:t>
            </a:r>
          </a:p>
        </p:txBody>
      </p:sp>
      <p:pic>
        <p:nvPicPr>
          <p:cNvPr id="21" name="Grafik 20" descr="Näharbeitsplätze vor einer ergonomischen Umgestaltung, bei denen die Beschäftigten die Tätigkeit sitzend, in häufig vorgeneigter Körperhaltung ausüben. Zudem gibt es an den Arbeitsplätzen wenig Beinraum. Arbeitsmaterial wird neben den Näharbeitsplätzen in einer erhöhten Position bereitgestellt."/>
          <p:cNvPicPr>
            <a:picLocks noChangeAspect="1"/>
          </p:cNvPicPr>
          <p:nvPr/>
        </p:nvPicPr>
        <p:blipFill>
          <a:blip r:embed="rId2"/>
          <a:stretch>
            <a:fillRect/>
          </a:stretch>
        </p:blipFill>
        <p:spPr>
          <a:xfrm>
            <a:off x="839416" y="4056499"/>
            <a:ext cx="5256584" cy="2325252"/>
          </a:xfrm>
          <a:prstGeom prst="rect">
            <a:avLst/>
          </a:prstGeom>
        </p:spPr>
      </p:pic>
      <p:pic>
        <p:nvPicPr>
          <p:cNvPr id="17" name="Grafik 16" descr="Näharbeitsplatz nach der Umgestaltung, bei dem die Arbeit an höhenverstellbaren Steharbeitsplätzen erfolgt. Das Arbeitsmaterial wird auf einem Tischelement seitlich der Beschäftigten bereitgestellt."/>
          <p:cNvPicPr>
            <a:picLocks noChangeAspect="1"/>
          </p:cNvPicPr>
          <p:nvPr/>
        </p:nvPicPr>
        <p:blipFill>
          <a:blip r:embed="rId3"/>
          <a:stretch>
            <a:fillRect/>
          </a:stretch>
        </p:blipFill>
        <p:spPr>
          <a:xfrm>
            <a:off x="8040216" y="4005064"/>
            <a:ext cx="2889275" cy="2304256"/>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11</a:t>
            </a:fld>
            <a:endParaRPr lang="de-DE" altLang="de-DE"/>
          </a:p>
        </p:txBody>
      </p:sp>
      <p:sp>
        <p:nvSpPr>
          <p:cNvPr id="22" name="Datumsplatzhalter 3"/>
          <p:cNvSpPr>
            <a:spLocks noGrp="1"/>
          </p:cNvSpPr>
          <p:nvPr>
            <p:ph type="dt" sz="half" idx="10"/>
          </p:nvPr>
        </p:nvSpPr>
        <p:spPr>
          <a:xfrm>
            <a:off x="6917267" y="6496051"/>
            <a:ext cx="2434167" cy="333375"/>
          </a:xfrm>
        </p:spPr>
        <p:txBody>
          <a:bodyPr/>
          <a:lstStyle/>
          <a:p>
            <a:pPr>
              <a:defRPr/>
            </a:pPr>
            <a:fld id="{23067A9C-2F25-4E7F-AB31-81C114855728}" type="datetime1">
              <a:rPr lang="de-DE" altLang="de-DE" smtClean="0"/>
              <a:t>07.09.2023</a:t>
            </a:fld>
            <a:endParaRPr lang="de-DE" altLang="de-DE"/>
          </a:p>
        </p:txBody>
      </p:sp>
      <p:sp>
        <p:nvSpPr>
          <p:cNvPr id="23"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1 - Ergonomie lernen</a:t>
            </a:r>
            <a:endParaRPr lang="de-DE" altLang="de-DE" dirty="0"/>
          </a:p>
        </p:txBody>
      </p:sp>
    </p:spTree>
    <p:extLst>
      <p:ext uri="{BB962C8B-B14F-4D97-AF65-F5344CB8AC3E}">
        <p14:creationId xmlns:p14="http://schemas.microsoft.com/office/powerpoint/2010/main" val="647572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5: Fräszentrum</a:t>
            </a:r>
            <a:endParaRPr lang="de-DE" dirty="0"/>
          </a:p>
        </p:txBody>
      </p:sp>
      <p:sp>
        <p:nvSpPr>
          <p:cNvPr id="3" name="Inhaltsplatzhalter 2"/>
          <p:cNvSpPr>
            <a:spLocks noGrp="1"/>
          </p:cNvSpPr>
          <p:nvPr>
            <p:ph idx="1"/>
          </p:nvPr>
        </p:nvSpPr>
        <p:spPr/>
        <p:txBody>
          <a:bodyPr/>
          <a:lstStyle/>
          <a:p>
            <a:r>
              <a:rPr lang="de-DE" sz="2400" dirty="0" smtClean="0"/>
              <a:t>Vergleich Fräszentrum mit und ohne Drehtisch</a:t>
            </a:r>
            <a:endParaRPr lang="de-DE" sz="2400" dirty="0"/>
          </a:p>
        </p:txBody>
      </p:sp>
      <p:pic>
        <p:nvPicPr>
          <p:cNvPr id="7" name="Grafik 6" descr="Zwei Arbeitsplätze in einem Fräszentrum, mit und ohne Drehtisch. Bei der Auslegung mit Drehtisch werden die Werkstücke auf einem höhenverstellbaren Hubwagen bereitgestellt."/>
          <p:cNvPicPr>
            <a:picLocks noChangeAspect="1"/>
          </p:cNvPicPr>
          <p:nvPr/>
        </p:nvPicPr>
        <p:blipFill>
          <a:blip r:embed="rId3"/>
          <a:stretch>
            <a:fillRect/>
          </a:stretch>
        </p:blipFill>
        <p:spPr>
          <a:xfrm>
            <a:off x="1968650" y="2132856"/>
            <a:ext cx="8254699" cy="3139712"/>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12</a:t>
            </a:fld>
            <a:endParaRPr lang="de-DE" altLang="de-DE"/>
          </a:p>
        </p:txBody>
      </p:sp>
    </p:spTree>
    <p:extLst>
      <p:ext uri="{BB962C8B-B14F-4D97-AF65-F5344CB8AC3E}">
        <p14:creationId xmlns:p14="http://schemas.microsoft.com/office/powerpoint/2010/main" val="9006365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5: Fräszentrum</a:t>
            </a:r>
            <a:endParaRPr lang="de-DE" dirty="0"/>
          </a:p>
        </p:txBody>
      </p:sp>
      <p:pic>
        <p:nvPicPr>
          <p:cNvPr id="8" name="Inhaltsplatzhalter 7" descr="Eine Tabelle verdeutlich die positiven Effekte eines Fräszentrums mit Drehtisch und Hubwagen im Vergleich zu einem Fräszentrum ohne Drehtisch und ohne Hubwagen. Bei gleicher Bearbeitungszeit der Maschine pro Werkstück erhöht sich die Produktivität um 20 Prozent, von 80 Stück pro Schicht auf 96 Stück pro Schicht. Das Werkstück führt zu einer Belastung von 4 kg mit Abmessungen von 350x200x200 cm. Die Hubdauer sinkt von 3 auf 2 Sekunden. Die Werkstücke können statt von einer Höhe von 25 bis 110 cm immer in einer Höhe von 110 cm aufgenommen werden. Die Griffentfernung beim Absetzten der Werkstücke in der Maschine reduziert sich von bis zu 65 Zentimetern auf 35 Zentimeter. Außerdem müssen die Beschäftigten ihren Oberkörper weniger verdrehen: Statt 90° nur noch 30°. "/>
          <p:cNvPicPr>
            <a:picLocks noGrp="1" noChangeAspect="1"/>
          </p:cNvPicPr>
          <p:nvPr>
            <p:ph idx="1"/>
          </p:nvPr>
        </p:nvPicPr>
        <p:blipFill>
          <a:blip r:embed="rId3"/>
          <a:stretch>
            <a:fillRect/>
          </a:stretch>
        </p:blipFill>
        <p:spPr>
          <a:xfrm>
            <a:off x="719138" y="1573077"/>
            <a:ext cx="10922000" cy="4719908"/>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13</a:t>
            </a:fld>
            <a:endParaRPr lang="de-DE" altLang="de-DE"/>
          </a:p>
        </p:txBody>
      </p:sp>
    </p:spTree>
    <p:extLst>
      <p:ext uri="{BB962C8B-B14F-4D97-AF65-F5344CB8AC3E}">
        <p14:creationId xmlns:p14="http://schemas.microsoft.com/office/powerpoint/2010/main" val="2164680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Bezug europäisches Recht und Normung</a:t>
            </a:r>
            <a:endParaRPr lang="de-DE" dirty="0"/>
          </a:p>
        </p:txBody>
      </p:sp>
      <p:pic>
        <p:nvPicPr>
          <p:cNvPr id="10" name="Inhaltsplatzhalter 9" descr="Ein Diagramm verdeutlich den Vertrag über die Arbeitsweise der Europäischen Union (AEUV) und die Unterteilung in die Bereiche Produktsicherheit und betrieblicher Arbeitsschutz. Produktsicherheit wird auf EU-Ebene durch Richtlinien Verordnungen  nach den Artikeln 114 und 115 nach AEUV geregelt. In deutschem Recht werden diese durch das Produktsicherheitsgesetz umgesetzt. Konkrete, produktbezogene Anforderungen werden in harmonisierten europäischen Normen geregelt. Aspekte des betrieblichen Arbeitsschutzes werden auf EU-Ebene durch die Richtlinien nach Artikel 153 geregelt. Umgesetzt in deutsches Recht werden diese durch das Arbeitsschutzgesetz. Staatliches Regelwerk und Regelwerk der gesetzlichen Unfallversicherungen konkretisieren die Anforderungen. Nur in Ausnahmefällen werden Aspekte des betrieblichen Arbeitsschutzes durch Normen geregelt."/>
          <p:cNvPicPr>
            <a:picLocks noGrp="1" noChangeAspect="1"/>
          </p:cNvPicPr>
          <p:nvPr>
            <p:ph idx="1"/>
          </p:nvPr>
        </p:nvPicPr>
        <p:blipFill>
          <a:blip r:embed="rId3"/>
          <a:stretch>
            <a:fillRect/>
          </a:stretch>
        </p:blipFill>
        <p:spPr>
          <a:xfrm>
            <a:off x="2497923" y="1484313"/>
            <a:ext cx="7364429" cy="4897437"/>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14</a:t>
            </a:fld>
            <a:endParaRPr lang="de-DE" altLang="de-DE"/>
          </a:p>
        </p:txBody>
      </p:sp>
    </p:spTree>
    <p:extLst>
      <p:ext uri="{BB962C8B-B14F-4D97-AF65-F5344CB8AC3E}">
        <p14:creationId xmlns:p14="http://schemas.microsoft.com/office/powerpoint/2010/main" val="41497003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Inhalte von Normen zur Produktsicherheit</a:t>
            </a:r>
            <a:endParaRPr lang="de-DE" dirty="0"/>
          </a:p>
        </p:txBody>
      </p:sp>
      <p:sp>
        <p:nvSpPr>
          <p:cNvPr id="3" name="Inhaltsplatzhalter 2"/>
          <p:cNvSpPr>
            <a:spLocks noGrp="1"/>
          </p:cNvSpPr>
          <p:nvPr>
            <p:ph idx="1"/>
          </p:nvPr>
        </p:nvSpPr>
        <p:spPr/>
        <p:txBody>
          <a:bodyPr/>
          <a:lstStyle/>
          <a:p>
            <a:pPr marL="342900" indent="-342900">
              <a:buFont typeface="Arial" panose="020B0604020202020204" pitchFamily="34" charset="0"/>
              <a:buChar char="•"/>
            </a:pPr>
            <a:r>
              <a:rPr lang="de-DE" dirty="0" smtClean="0"/>
              <a:t>A-Normen </a:t>
            </a:r>
            <a:r>
              <a:rPr lang="de-DE" b="0" dirty="0" smtClean="0"/>
              <a:t>enthalten grundlegende Sicherheitskonzepte und Grundsätze, die für alle Maschinentypen (in ähnlicher Weise) gelten.</a:t>
            </a:r>
          </a:p>
          <a:p>
            <a:pPr marL="342900" indent="-342900">
              <a:buFont typeface="Arial" panose="020B0604020202020204" pitchFamily="34" charset="0"/>
              <a:buChar char="•"/>
            </a:pPr>
            <a:r>
              <a:rPr lang="de-DE" dirty="0" smtClean="0"/>
              <a:t>B1-Normen </a:t>
            </a:r>
            <a:r>
              <a:rPr lang="de-DE" b="0" dirty="0" smtClean="0"/>
              <a:t>legen Sicherheitsaspekte fest, die für eine Vielzahl von Maschinen gelten, z.B. Sicherheitsabstände, Körpermaße und Körperkräfte des Menschen oder Lärm.</a:t>
            </a:r>
          </a:p>
          <a:p>
            <a:pPr marL="342900" indent="-342900">
              <a:buFont typeface="Arial" panose="020B0604020202020204" pitchFamily="34" charset="0"/>
              <a:buChar char="•"/>
            </a:pPr>
            <a:r>
              <a:rPr lang="de-DE" dirty="0" smtClean="0"/>
              <a:t>B2-Normen </a:t>
            </a:r>
            <a:r>
              <a:rPr lang="de-DE" b="0" dirty="0" smtClean="0"/>
              <a:t>enthalten Festlegungen für sicherheitsrelevante Bauteile, z.B. Zweihandschaltungen, Verriegelungen oder Schaltmatten.</a:t>
            </a:r>
          </a:p>
          <a:p>
            <a:pPr marL="342900" indent="-342900">
              <a:buFont typeface="Arial" panose="020B0604020202020204" pitchFamily="34" charset="0"/>
              <a:buChar char="•"/>
            </a:pPr>
            <a:r>
              <a:rPr lang="de-DE" dirty="0" smtClean="0"/>
              <a:t>C-Normen </a:t>
            </a:r>
            <a:r>
              <a:rPr lang="de-DE" b="0" dirty="0" smtClean="0"/>
              <a:t>enthalten konkrete Anforderungen und Schutzmaßnahmen zu signifikanten Gefährdungen, die von einer bestehenden Maschine oder Gruppe von Maschinen ausgehen. Diese Normen beziehen sich auf die Normen des Typs A, B1 oder B2, die auf diese Maschine bzw. Gruppe von Maschinen anwendbar sind und umfassen eine Liste der in ihr behandelten Gefahren. </a:t>
            </a:r>
            <a:endParaRPr lang="de-DE" b="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15</a:t>
            </a:fld>
            <a:endParaRPr lang="de-DE" altLang="de-DE"/>
          </a:p>
        </p:txBody>
      </p:sp>
    </p:spTree>
    <p:extLst>
      <p:ext uri="{BB962C8B-B14F-4D97-AF65-F5344CB8AC3E}">
        <p14:creationId xmlns:p14="http://schemas.microsoft.com/office/powerpoint/2010/main" val="24326140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smtClean="0"/>
              <a:t>Hierarchischer Aufbau europäischer Sicherheitsnormen</a:t>
            </a:r>
            <a:endParaRPr lang="de-DE" sz="2600" dirty="0"/>
          </a:p>
        </p:txBody>
      </p:sp>
      <p:sp>
        <p:nvSpPr>
          <p:cNvPr id="9" name="Inhaltsplatzhalter 8"/>
          <p:cNvSpPr>
            <a:spLocks noGrp="1"/>
          </p:cNvSpPr>
          <p:nvPr>
            <p:ph idx="1"/>
          </p:nvPr>
        </p:nvSpPr>
        <p:spPr>
          <a:xfrm>
            <a:off x="719667" y="1262064"/>
            <a:ext cx="10920949" cy="5119688"/>
          </a:xfrm>
        </p:spPr>
        <p:txBody>
          <a:bodyPr/>
          <a:lstStyle/>
          <a:p>
            <a:r>
              <a:rPr lang="de-DE" sz="1600" dirty="0" smtClean="0"/>
              <a:t>Grundnormen Typ A</a:t>
            </a:r>
          </a:p>
          <a:p>
            <a:pPr marL="285750" indent="-285750">
              <a:buFont typeface="Arial" panose="020B0604020202020204" pitchFamily="34" charset="0"/>
              <a:buChar char="•"/>
            </a:pPr>
            <a:r>
              <a:rPr lang="de-DE" sz="1400" b="0" dirty="0"/>
              <a:t>DIN EN ISO 12100 </a:t>
            </a:r>
            <a:r>
              <a:rPr lang="de-DE" sz="1400" b="0" dirty="0" smtClean="0"/>
              <a:t>Risikobeurteilung und Risikominderung</a:t>
            </a:r>
          </a:p>
          <a:p>
            <a:endParaRPr lang="de-DE" sz="1400" b="0" dirty="0"/>
          </a:p>
          <a:p>
            <a:r>
              <a:rPr lang="de-DE" sz="1600" dirty="0" smtClean="0"/>
              <a:t>Gruppennormen Typ B1</a:t>
            </a:r>
          </a:p>
          <a:p>
            <a:pPr marL="285750" indent="-285750">
              <a:buFont typeface="Arial" panose="020B0604020202020204" pitchFamily="34" charset="0"/>
              <a:buChar char="•"/>
            </a:pPr>
            <a:r>
              <a:rPr lang="de-DE" sz="1400" b="0" dirty="0"/>
              <a:t>DIN EN ISO 13857 </a:t>
            </a:r>
            <a:r>
              <a:rPr lang="de-DE" sz="1400" b="0" dirty="0" smtClean="0"/>
              <a:t>Sicherheitsabstände</a:t>
            </a:r>
          </a:p>
          <a:p>
            <a:pPr marL="285750" indent="-285750">
              <a:buFont typeface="Arial" panose="020B0604020202020204" pitchFamily="34" charset="0"/>
              <a:buChar char="•"/>
            </a:pPr>
            <a:r>
              <a:rPr lang="de-DE" sz="1400" b="0" dirty="0"/>
              <a:t>DIN EN 1005-3 </a:t>
            </a:r>
            <a:r>
              <a:rPr lang="de-DE" sz="1400" b="0" dirty="0" smtClean="0"/>
              <a:t>Empfohlene Kraftgrenzen bei Maschinenbetätigung</a:t>
            </a:r>
          </a:p>
          <a:p>
            <a:pPr marL="285750" indent="-285750">
              <a:buFont typeface="Arial" panose="020B0604020202020204" pitchFamily="34" charset="0"/>
              <a:buChar char="•"/>
            </a:pPr>
            <a:r>
              <a:rPr lang="de-DE" sz="1400" b="0" dirty="0"/>
              <a:t>DIN EN </a:t>
            </a:r>
            <a:r>
              <a:rPr lang="de-DE" sz="1400" b="0" dirty="0" smtClean="0"/>
              <a:t>547 Körpermaße des Menschen</a:t>
            </a:r>
          </a:p>
          <a:p>
            <a:endParaRPr lang="de-DE" sz="1400" b="0" dirty="0"/>
          </a:p>
          <a:p>
            <a:r>
              <a:rPr lang="de-DE" sz="1600" dirty="0" smtClean="0"/>
              <a:t>Gruppennormen Typ B2</a:t>
            </a:r>
          </a:p>
          <a:p>
            <a:pPr marL="285750" indent="-285750">
              <a:buFont typeface="Arial" panose="020B0604020202020204" pitchFamily="34" charset="0"/>
              <a:buChar char="•"/>
            </a:pPr>
            <a:r>
              <a:rPr lang="de-DE" sz="1400" b="0" dirty="0" smtClean="0"/>
              <a:t>DIN EN ISO 13850 NOT-AUS Einrichtung</a:t>
            </a:r>
          </a:p>
          <a:p>
            <a:pPr marL="285750" indent="-285750">
              <a:buFont typeface="Arial" panose="020B0604020202020204" pitchFamily="34" charset="0"/>
              <a:buChar char="•"/>
            </a:pPr>
            <a:r>
              <a:rPr lang="de-DE" sz="1400" b="0" dirty="0" smtClean="0"/>
              <a:t>DIN EN 60204-1 Elektrische Ausrüstung</a:t>
            </a:r>
          </a:p>
          <a:p>
            <a:pPr marL="285750" indent="-285750">
              <a:buFont typeface="Arial" panose="020B0604020202020204" pitchFamily="34" charset="0"/>
              <a:buChar char="•"/>
            </a:pPr>
            <a:r>
              <a:rPr lang="de-DE" sz="1400" b="0" dirty="0" smtClean="0"/>
              <a:t>DIN EN IEC 61496 Berührungswirkende Schutzeinrichtungen</a:t>
            </a:r>
          </a:p>
          <a:p>
            <a:pPr marL="285750" indent="-285750">
              <a:buFont typeface="Arial" panose="020B0604020202020204" pitchFamily="34" charset="0"/>
              <a:buChar char="•"/>
            </a:pPr>
            <a:endParaRPr lang="de-DE" sz="1400" b="0" dirty="0" smtClean="0"/>
          </a:p>
          <a:p>
            <a:r>
              <a:rPr lang="de-DE" sz="1600" dirty="0" smtClean="0"/>
              <a:t>Produktnormen Typ C</a:t>
            </a:r>
          </a:p>
          <a:p>
            <a:pPr marL="285750" indent="-285750">
              <a:buFont typeface="Arial" panose="020B0604020202020204" pitchFamily="34" charset="0"/>
              <a:buChar char="•"/>
            </a:pPr>
            <a:r>
              <a:rPr lang="de-DE" sz="1400" b="0" dirty="0" smtClean="0"/>
              <a:t>DIN EN ISO 10218-1 Roboter</a:t>
            </a:r>
          </a:p>
          <a:p>
            <a:pPr marL="285750" indent="-285750">
              <a:buFont typeface="Arial" panose="020B0604020202020204" pitchFamily="34" charset="0"/>
              <a:buChar char="•"/>
            </a:pPr>
            <a:r>
              <a:rPr lang="de-DE" sz="1400" b="0" dirty="0" smtClean="0"/>
              <a:t>DIN EN 1114-1 Extruder</a:t>
            </a:r>
          </a:p>
          <a:p>
            <a:pPr marL="285750" indent="-285750">
              <a:buFont typeface="Arial" panose="020B0604020202020204" pitchFamily="34" charset="0"/>
              <a:buChar char="•"/>
            </a:pPr>
            <a:r>
              <a:rPr lang="de-DE" sz="1400" b="0" dirty="0" smtClean="0"/>
              <a:t>DIN EN 415-1 Verpackungsmaschinen</a:t>
            </a:r>
          </a:p>
          <a:p>
            <a:pPr marL="285750" indent="-285750">
              <a:buFont typeface="Arial" panose="020B0604020202020204" pitchFamily="34" charset="0"/>
              <a:buChar char="•"/>
            </a:pPr>
            <a:r>
              <a:rPr lang="de-DE" sz="1400" b="0" dirty="0" smtClean="0"/>
              <a:t>DIN EN 620 Fördersysteme</a:t>
            </a:r>
          </a:p>
          <a:p>
            <a:pPr marL="285750" indent="-285750">
              <a:buFont typeface="Arial" panose="020B0604020202020204" pitchFamily="34" charset="0"/>
              <a:buChar char="•"/>
            </a:pPr>
            <a:r>
              <a:rPr lang="de-DE" sz="1400" b="0" dirty="0" smtClean="0"/>
              <a:t>DIN EN 12622 </a:t>
            </a:r>
            <a:r>
              <a:rPr lang="de-DE" sz="1400" b="0" dirty="0" err="1" smtClean="0"/>
              <a:t>Gesenkbiegepressen</a:t>
            </a:r>
            <a:endParaRPr lang="de-DE" sz="1400" b="0" dirty="0" smtClean="0"/>
          </a:p>
          <a:p>
            <a:pPr marL="285750" indent="-285750">
              <a:buFont typeface="Arial" panose="020B0604020202020204" pitchFamily="34" charset="0"/>
              <a:buChar char="•"/>
            </a:pPr>
            <a:endParaRPr lang="de-DE" sz="1400" b="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16</a:t>
            </a:fld>
            <a:endParaRPr lang="de-DE" altLang="de-DE"/>
          </a:p>
        </p:txBody>
      </p:sp>
    </p:spTree>
    <p:extLst>
      <p:ext uri="{BB962C8B-B14F-4D97-AF65-F5344CB8AC3E}">
        <p14:creationId xmlns:p14="http://schemas.microsoft.com/office/powerpoint/2010/main" val="20995582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136973" cy="496888"/>
          </a:xfrm>
        </p:spPr>
        <p:txBody>
          <a:bodyPr/>
          <a:lstStyle/>
          <a:p>
            <a:r>
              <a:rPr lang="de-DE" sz="2400" dirty="0" smtClean="0"/>
              <a:t>Regeln für das Verfassen von Sicherheitsnormen: CEN Guide 414</a:t>
            </a:r>
            <a:endParaRPr lang="de-DE" sz="2400" dirty="0"/>
          </a:p>
        </p:txBody>
      </p:sp>
      <p:sp>
        <p:nvSpPr>
          <p:cNvPr id="3" name="Inhaltsplatzhalter 2"/>
          <p:cNvSpPr>
            <a:spLocks noGrp="1"/>
          </p:cNvSpPr>
          <p:nvPr>
            <p:ph idx="1"/>
          </p:nvPr>
        </p:nvSpPr>
        <p:spPr/>
        <p:txBody>
          <a:bodyPr/>
          <a:lstStyle/>
          <a:p>
            <a:r>
              <a:rPr lang="de-DE" dirty="0" smtClean="0"/>
              <a:t>Kapitel 6: Aufbau einer Sicherheitsnorm (C-Norm)</a:t>
            </a:r>
          </a:p>
          <a:p>
            <a:endParaRPr lang="de-DE" dirty="0"/>
          </a:p>
        </p:txBody>
      </p:sp>
      <p:graphicFrame>
        <p:nvGraphicFramePr>
          <p:cNvPr id="52" name="Tabelle 51" descr="Sicherheitsnormen (C-Normen) folgen immer dem folgenden Aufbau: Zuerst ein Vorwort, dann Abschnitt 0 Einleitung; Abschnitt 1 Anwendungsbereich; Abschnitt 2 Normative Verweisungen; Abschnitt 3 Begriffe, Symbole und Abkürzungen; Abschnitt 4 Liste signifikanter Gefährdungen (einschließlich Ergonomie); Abschnitt 5 Sicherheitsanforderungen und / oder Schutzmaßnehmen (einschließlich Ergonomie); Abschnitt 6 Festlegung der Übereinstimmung mit den Sicherheitsanforderungen und / oder Schutzmaßnehmen; Abschnitt 7 Benutzerinformationen und zuletzt noch Anhänge."/>
          <p:cNvGraphicFramePr>
            <a:graphicFrameLocks noGrp="1"/>
          </p:cNvGraphicFramePr>
          <p:nvPr>
            <p:extLst>
              <p:ext uri="{D42A27DB-BD31-4B8C-83A1-F6EECF244321}">
                <p14:modId xmlns:p14="http://schemas.microsoft.com/office/powerpoint/2010/main" val="2155960114"/>
              </p:ext>
            </p:extLst>
          </p:nvPr>
        </p:nvGraphicFramePr>
        <p:xfrm>
          <a:off x="2063552" y="1916832"/>
          <a:ext cx="8042275" cy="4333240"/>
        </p:xfrm>
        <a:graphic>
          <a:graphicData uri="http://schemas.openxmlformats.org/drawingml/2006/table">
            <a:tbl>
              <a:tblPr firstRow="1" bandRow="1">
                <a:tableStyleId>{8A107856-5554-42FB-B03E-39F5DBC370BA}</a:tableStyleId>
              </a:tblPr>
              <a:tblGrid>
                <a:gridCol w="1701083">
                  <a:extLst>
                    <a:ext uri="{9D8B030D-6E8A-4147-A177-3AD203B41FA5}">
                      <a16:colId xmlns:a16="http://schemas.microsoft.com/office/drawing/2014/main" xmlns="" val="75128765"/>
                    </a:ext>
                  </a:extLst>
                </a:gridCol>
                <a:gridCol w="6341192">
                  <a:extLst>
                    <a:ext uri="{9D8B030D-6E8A-4147-A177-3AD203B41FA5}">
                      <a16:colId xmlns:a16="http://schemas.microsoft.com/office/drawing/2014/main" xmlns="" val="3981425088"/>
                    </a:ext>
                  </a:extLst>
                </a:gridCol>
              </a:tblGrid>
              <a:tr h="370840">
                <a:tc>
                  <a:txBody>
                    <a:bodyPr/>
                    <a:lstStyle/>
                    <a:p>
                      <a:r>
                        <a:rPr lang="de-DE" sz="1600" b="0" dirty="0" smtClean="0"/>
                        <a:t>Abschnitt</a:t>
                      </a:r>
                      <a:endParaRPr lang="de-DE" sz="1600" b="0" dirty="0"/>
                    </a:p>
                  </a:txBody>
                  <a:tcPr/>
                </a:tc>
                <a:tc>
                  <a:txBody>
                    <a:bodyPr/>
                    <a:lstStyle/>
                    <a:p>
                      <a:r>
                        <a:rPr lang="de-DE" sz="1600" b="0" dirty="0" smtClean="0"/>
                        <a:t>Vorwort</a:t>
                      </a:r>
                      <a:endParaRPr lang="de-DE" sz="1600" b="0" dirty="0"/>
                    </a:p>
                  </a:txBody>
                  <a:tcPr/>
                </a:tc>
                <a:extLst>
                  <a:ext uri="{0D108BD9-81ED-4DB2-BD59-A6C34878D82A}">
                    <a16:rowId xmlns:a16="http://schemas.microsoft.com/office/drawing/2014/main" xmlns="" val="1487075507"/>
                  </a:ext>
                </a:extLst>
              </a:tr>
              <a:tr h="370840">
                <a:tc>
                  <a:txBody>
                    <a:bodyPr/>
                    <a:lstStyle/>
                    <a:p>
                      <a:r>
                        <a:rPr lang="de-DE" sz="1600" b="0" dirty="0" smtClean="0"/>
                        <a:t>Abschnitt 0</a:t>
                      </a:r>
                      <a:endParaRPr lang="de-DE" sz="1600" b="0" dirty="0"/>
                    </a:p>
                  </a:txBody>
                  <a:tcPr/>
                </a:tc>
                <a:tc>
                  <a:txBody>
                    <a:bodyPr/>
                    <a:lstStyle/>
                    <a:p>
                      <a:r>
                        <a:rPr lang="de-DE" sz="1600" b="0" dirty="0" smtClean="0"/>
                        <a:t>Einleitung</a:t>
                      </a:r>
                      <a:endParaRPr lang="de-DE" sz="1600" b="0" dirty="0"/>
                    </a:p>
                  </a:txBody>
                  <a:tcPr/>
                </a:tc>
                <a:extLst>
                  <a:ext uri="{0D108BD9-81ED-4DB2-BD59-A6C34878D82A}">
                    <a16:rowId xmlns:a16="http://schemas.microsoft.com/office/drawing/2014/main" xmlns="" val="3164991595"/>
                  </a:ext>
                </a:extLst>
              </a:tr>
              <a:tr h="370840">
                <a:tc>
                  <a:txBody>
                    <a:bodyPr/>
                    <a:lstStyle/>
                    <a:p>
                      <a:r>
                        <a:rPr lang="de-DE" sz="1600" b="0" dirty="0" smtClean="0"/>
                        <a:t>Abschnitt</a:t>
                      </a:r>
                      <a:r>
                        <a:rPr lang="de-DE" sz="1600" b="0" baseline="0" dirty="0" smtClean="0"/>
                        <a:t> 1</a:t>
                      </a:r>
                      <a:endParaRPr lang="de-DE" sz="1600" b="0" dirty="0"/>
                    </a:p>
                  </a:txBody>
                  <a:tcPr/>
                </a:tc>
                <a:tc>
                  <a:txBody>
                    <a:bodyPr/>
                    <a:lstStyle/>
                    <a:p>
                      <a:r>
                        <a:rPr lang="de-DE" sz="1600" b="0" dirty="0" smtClean="0"/>
                        <a:t>Anwendungsbereich</a:t>
                      </a:r>
                      <a:endParaRPr lang="de-DE" sz="1600" b="0" dirty="0"/>
                    </a:p>
                  </a:txBody>
                  <a:tcPr/>
                </a:tc>
                <a:extLst>
                  <a:ext uri="{0D108BD9-81ED-4DB2-BD59-A6C34878D82A}">
                    <a16:rowId xmlns:a16="http://schemas.microsoft.com/office/drawing/2014/main" xmlns="" val="1848024185"/>
                  </a:ext>
                </a:extLst>
              </a:tr>
              <a:tr h="370840">
                <a:tc>
                  <a:txBody>
                    <a:bodyPr/>
                    <a:lstStyle/>
                    <a:p>
                      <a:r>
                        <a:rPr lang="de-DE" sz="1600" b="0" dirty="0" smtClean="0"/>
                        <a:t>Abschnitt 2</a:t>
                      </a:r>
                      <a:endParaRPr lang="de-DE" sz="1600" b="0" dirty="0"/>
                    </a:p>
                  </a:txBody>
                  <a:tcPr/>
                </a:tc>
                <a:tc>
                  <a:txBody>
                    <a:bodyPr/>
                    <a:lstStyle/>
                    <a:p>
                      <a:r>
                        <a:rPr lang="de-DE" sz="1600" b="0" dirty="0" smtClean="0"/>
                        <a:t>Normative Verweisungen</a:t>
                      </a:r>
                    </a:p>
                  </a:txBody>
                  <a:tcPr/>
                </a:tc>
                <a:extLst>
                  <a:ext uri="{0D108BD9-81ED-4DB2-BD59-A6C34878D82A}">
                    <a16:rowId xmlns:a16="http://schemas.microsoft.com/office/drawing/2014/main" xmlns="" val="2223286555"/>
                  </a:ext>
                </a:extLst>
              </a:tr>
              <a:tr h="370840">
                <a:tc>
                  <a:txBody>
                    <a:bodyPr/>
                    <a:lstStyle/>
                    <a:p>
                      <a:r>
                        <a:rPr lang="de-DE" sz="1600" b="0" dirty="0" smtClean="0"/>
                        <a:t>Abschnitt 3</a:t>
                      </a:r>
                      <a:endParaRPr lang="de-DE" sz="1600" b="0" dirty="0"/>
                    </a:p>
                  </a:txBody>
                  <a:tcPr/>
                </a:tc>
                <a:tc>
                  <a:txBody>
                    <a:bodyPr/>
                    <a:lstStyle/>
                    <a:p>
                      <a:r>
                        <a:rPr lang="de-DE" sz="1600" b="0" dirty="0" smtClean="0"/>
                        <a:t>Begriffe, Symbole und Abkürzungen</a:t>
                      </a:r>
                      <a:endParaRPr lang="de-DE" sz="1600" b="0" dirty="0"/>
                    </a:p>
                  </a:txBody>
                  <a:tcPr/>
                </a:tc>
                <a:extLst>
                  <a:ext uri="{0D108BD9-81ED-4DB2-BD59-A6C34878D82A}">
                    <a16:rowId xmlns:a16="http://schemas.microsoft.com/office/drawing/2014/main" xmlns="" val="1792740722"/>
                  </a:ext>
                </a:extLst>
              </a:tr>
              <a:tr h="370840">
                <a:tc>
                  <a:txBody>
                    <a:bodyPr/>
                    <a:lstStyle/>
                    <a:p>
                      <a:r>
                        <a:rPr lang="de-DE" sz="1600" b="0" dirty="0" smtClean="0"/>
                        <a:t>Abschnitt</a:t>
                      </a:r>
                      <a:r>
                        <a:rPr lang="de-DE" sz="1600" b="0" baseline="0" dirty="0" smtClean="0"/>
                        <a:t> 4</a:t>
                      </a:r>
                      <a:endParaRPr lang="de-DE" sz="1600" b="0" dirty="0"/>
                    </a:p>
                  </a:txBody>
                  <a:tcPr/>
                </a:tc>
                <a:tc>
                  <a:txBody>
                    <a:bodyPr/>
                    <a:lstStyle/>
                    <a:p>
                      <a:r>
                        <a:rPr lang="de-DE" sz="1600" b="0" dirty="0" smtClean="0"/>
                        <a:t>Liste signifikanter Gefährdungen (einschließlich </a:t>
                      </a:r>
                      <a:r>
                        <a:rPr lang="de-DE" sz="1600" b="1" dirty="0" smtClean="0">
                          <a:solidFill>
                            <a:srgbClr val="E14D0E"/>
                          </a:solidFill>
                        </a:rPr>
                        <a:t>ERGONOMIE</a:t>
                      </a:r>
                      <a:r>
                        <a:rPr lang="de-DE" sz="1600" b="0" dirty="0" smtClean="0"/>
                        <a:t>)</a:t>
                      </a:r>
                      <a:endParaRPr lang="de-DE" sz="1600" b="0" dirty="0"/>
                    </a:p>
                  </a:txBody>
                  <a:tcPr/>
                </a:tc>
                <a:extLst>
                  <a:ext uri="{0D108BD9-81ED-4DB2-BD59-A6C34878D82A}">
                    <a16:rowId xmlns:a16="http://schemas.microsoft.com/office/drawing/2014/main" xmlns="" val="642085220"/>
                  </a:ext>
                </a:extLst>
              </a:tr>
              <a:tr h="370840">
                <a:tc>
                  <a:txBody>
                    <a:bodyPr/>
                    <a:lstStyle/>
                    <a:p>
                      <a:r>
                        <a:rPr lang="de-DE" sz="1600" b="0" dirty="0" smtClean="0"/>
                        <a:t>Abschnitt</a:t>
                      </a:r>
                      <a:r>
                        <a:rPr lang="de-DE" sz="1600" b="0" baseline="0" dirty="0" smtClean="0"/>
                        <a:t> 5</a:t>
                      </a:r>
                      <a:endParaRPr lang="de-DE" sz="1600" b="0" dirty="0"/>
                    </a:p>
                  </a:txBody>
                  <a:tcPr/>
                </a:tc>
                <a:tc>
                  <a:txBody>
                    <a:bodyPr/>
                    <a:lstStyle/>
                    <a:p>
                      <a:r>
                        <a:rPr lang="de-DE" sz="1600" b="0" dirty="0" smtClean="0"/>
                        <a:t>Sicherheitsanforderungen und/oder Schutzmaßnahmen</a:t>
                      </a:r>
                      <a:r>
                        <a:rPr lang="de-DE" sz="1600" b="0" baseline="0" dirty="0" smtClean="0"/>
                        <a:t> </a:t>
                      </a:r>
                      <a:r>
                        <a:rPr lang="de-DE" sz="1600" b="0" dirty="0" smtClean="0"/>
                        <a:t>(einschließlich </a:t>
                      </a:r>
                      <a:r>
                        <a:rPr lang="de-DE" sz="1600" b="1" dirty="0" smtClean="0">
                          <a:solidFill>
                            <a:srgbClr val="E14D0E"/>
                          </a:solidFill>
                        </a:rPr>
                        <a:t>ERGONOMIE</a:t>
                      </a:r>
                      <a:r>
                        <a:rPr lang="de-DE" sz="1600" b="0" dirty="0" smtClean="0"/>
                        <a:t>)</a:t>
                      </a:r>
                      <a:endParaRPr lang="de-DE" sz="1600" b="0" dirty="0"/>
                    </a:p>
                  </a:txBody>
                  <a:tcPr/>
                </a:tc>
                <a:extLst>
                  <a:ext uri="{0D108BD9-81ED-4DB2-BD59-A6C34878D82A}">
                    <a16:rowId xmlns:a16="http://schemas.microsoft.com/office/drawing/2014/main" xmlns="" val="313167465"/>
                  </a:ext>
                </a:extLst>
              </a:tr>
              <a:tr h="370840">
                <a:tc>
                  <a:txBody>
                    <a:bodyPr/>
                    <a:lstStyle/>
                    <a:p>
                      <a:r>
                        <a:rPr lang="de-DE" sz="1600" b="0" dirty="0" smtClean="0"/>
                        <a:t>Abschnitt 6</a:t>
                      </a:r>
                      <a:endParaRPr lang="de-DE" sz="1600" b="0" dirty="0"/>
                    </a:p>
                  </a:txBody>
                  <a:tcPr/>
                </a:tc>
                <a:tc>
                  <a:txBody>
                    <a:bodyPr/>
                    <a:lstStyle/>
                    <a:p>
                      <a:r>
                        <a:rPr lang="de-DE" sz="1600" b="0" dirty="0" smtClean="0"/>
                        <a:t>Festlegung der Übereinstimmung mit</a:t>
                      </a:r>
                      <a:r>
                        <a:rPr lang="de-DE" sz="1600" b="0" baseline="0" dirty="0" smtClean="0"/>
                        <a:t> den Sicherheitsanforderungen und/oder Schutzmaßnahmen</a:t>
                      </a:r>
                      <a:endParaRPr lang="de-DE" sz="1600" b="0" dirty="0"/>
                    </a:p>
                  </a:txBody>
                  <a:tcPr/>
                </a:tc>
                <a:extLst>
                  <a:ext uri="{0D108BD9-81ED-4DB2-BD59-A6C34878D82A}">
                    <a16:rowId xmlns:a16="http://schemas.microsoft.com/office/drawing/2014/main" xmlns="" val="867460230"/>
                  </a:ext>
                </a:extLst>
              </a:tr>
              <a:tr h="370840">
                <a:tc>
                  <a:txBody>
                    <a:bodyPr/>
                    <a:lstStyle/>
                    <a:p>
                      <a:r>
                        <a:rPr lang="de-DE" sz="1600" b="0" dirty="0" smtClean="0"/>
                        <a:t>Abschnitt 7</a:t>
                      </a:r>
                      <a:endParaRPr lang="de-DE" sz="1600" b="0" dirty="0"/>
                    </a:p>
                  </a:txBody>
                  <a:tcPr/>
                </a:tc>
                <a:tc>
                  <a:txBody>
                    <a:bodyPr/>
                    <a:lstStyle/>
                    <a:p>
                      <a:r>
                        <a:rPr lang="de-DE" sz="1600" b="0" dirty="0" smtClean="0"/>
                        <a:t>Benutzerinformation</a:t>
                      </a:r>
                      <a:endParaRPr lang="de-DE" sz="1600" b="0" dirty="0"/>
                    </a:p>
                  </a:txBody>
                  <a:tcPr/>
                </a:tc>
                <a:extLst>
                  <a:ext uri="{0D108BD9-81ED-4DB2-BD59-A6C34878D82A}">
                    <a16:rowId xmlns:a16="http://schemas.microsoft.com/office/drawing/2014/main" xmlns="" val="3771791736"/>
                  </a:ext>
                </a:extLst>
              </a:tr>
              <a:tr h="370840">
                <a:tc>
                  <a:txBody>
                    <a:bodyPr/>
                    <a:lstStyle/>
                    <a:p>
                      <a:r>
                        <a:rPr lang="de-DE" sz="1600" b="0" dirty="0" smtClean="0"/>
                        <a:t>Abschnitt</a:t>
                      </a:r>
                      <a:endParaRPr lang="de-DE" sz="1600" b="0" dirty="0"/>
                    </a:p>
                  </a:txBody>
                  <a:tcPr/>
                </a:tc>
                <a:tc>
                  <a:txBody>
                    <a:bodyPr/>
                    <a:lstStyle/>
                    <a:p>
                      <a:r>
                        <a:rPr lang="de-DE" sz="1600" b="0" dirty="0" smtClean="0"/>
                        <a:t>Anhänge (normativ oder informativ)</a:t>
                      </a:r>
                      <a:endParaRPr lang="de-DE" sz="1600" b="0" dirty="0"/>
                    </a:p>
                  </a:txBody>
                  <a:tcPr/>
                </a:tc>
                <a:extLst>
                  <a:ext uri="{0D108BD9-81ED-4DB2-BD59-A6C34878D82A}">
                    <a16:rowId xmlns:a16="http://schemas.microsoft.com/office/drawing/2014/main" xmlns="" val="2801210196"/>
                  </a:ext>
                </a:extLst>
              </a:tr>
            </a:tbl>
          </a:graphicData>
        </a:graphic>
      </p:graphicFrame>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17</a:t>
            </a:fld>
            <a:endParaRPr lang="de-DE" altLang="de-DE"/>
          </a:p>
        </p:txBody>
      </p:sp>
    </p:spTree>
    <p:extLst>
      <p:ext uri="{BB962C8B-B14F-4D97-AF65-F5344CB8AC3E}">
        <p14:creationId xmlns:p14="http://schemas.microsoft.com/office/powerpoint/2010/main" val="2412236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Ergonomieaspekte</a:t>
            </a:r>
            <a:r>
              <a:rPr lang="de-DE" dirty="0" smtClean="0"/>
              <a:t> in Normen</a:t>
            </a:r>
            <a:endParaRPr lang="de-DE" dirty="0"/>
          </a:p>
        </p:txBody>
      </p:sp>
      <p:pic>
        <p:nvPicPr>
          <p:cNvPr id="9" name="Inhaltsplatzhalter 8" descr="In Normen enthaltene Aspekte der Ergonomie sind: Erstens Physische Anforderungen, welche sich in die Unteraspekte 1.1 Körpermaße, 1.2 Körperhaltung, 1.3 Körperkräfte, 1.4 Bewegungsraum und 1.5 Sehraum, Sehvermögen und Beleuchtung aufgliedern. Zweitens Psychische Anforderungen, welche sich in die Unteraspekte 2.1 Psychische Ermüdung, ermüdungsähnliche Zustände und Stress und 2.2 Anregung und Aktivierung aufgliedern. Drittens Anforderungen an Maschinenemissionen, welche sich in die Unteraspekte 3.1 Temperatur, 3.2 Vibrationen, 3.3 Lärm, 3.4 Gefahrstoffe, 3.5 Strahlung und 3.6 elektromagnetische Felder aufgliedern. Viertens Anforderungen an Maschinen und Maschinenelemente zur Informationsaufnahme welche sich in die Unteraspekte 4.1 Signale, 4.2 Anzeigen und 4.3 Software aufgliedern. Und fünftens Anforderungen an Informationseingabeelemente und Betätigungselemente mit 5.1 Stellteile."/>
          <p:cNvPicPr>
            <a:picLocks noGrp="1" noChangeAspect="1"/>
          </p:cNvPicPr>
          <p:nvPr>
            <p:ph idx="1"/>
          </p:nvPr>
        </p:nvPicPr>
        <p:blipFill>
          <a:blip r:embed="rId3"/>
          <a:stretch>
            <a:fillRect/>
          </a:stretch>
        </p:blipFill>
        <p:spPr>
          <a:xfrm>
            <a:off x="1924761" y="1268760"/>
            <a:ext cx="8510754" cy="4895512"/>
          </a:xfrm>
          <a:prstGeom prst="rect">
            <a:avLst/>
          </a:prstGeom>
        </p:spPr>
      </p:pic>
      <p:sp>
        <p:nvSpPr>
          <p:cNvPr id="8" name="Text Box 86"/>
          <p:cNvSpPr txBox="1">
            <a:spLocks noChangeArrowheads="1"/>
          </p:cNvSpPr>
          <p:nvPr/>
        </p:nvSpPr>
        <p:spPr bwMode="auto">
          <a:xfrm>
            <a:off x="2411962" y="6193799"/>
            <a:ext cx="9793088" cy="246221"/>
          </a:xfrm>
          <a:prstGeom prst="rect">
            <a:avLst/>
          </a:prstGeom>
          <a:noFill/>
          <a:ln w="9525" algn="ctr">
            <a:noFill/>
            <a:miter lim="800000"/>
            <a:headEnd/>
            <a:tailEnd/>
          </a:ln>
          <a:effectLst/>
        </p:spPr>
        <p:txBody>
          <a:bodyPr wrap="square">
            <a:spAutoFit/>
          </a:bodyPr>
          <a:lstStyle/>
          <a:p>
            <a:r>
              <a:rPr lang="de-DE" sz="1000" dirty="0"/>
              <a:t>Quelle: Höhn, K. u. a.: Maschinennormung und Ergonomie. </a:t>
            </a:r>
            <a:r>
              <a:rPr lang="de-DE" sz="1000" dirty="0" err="1"/>
              <a:t>Fb</a:t>
            </a:r>
            <a:r>
              <a:rPr lang="de-DE" sz="1000" dirty="0"/>
              <a:t> 1074 Schriftenreihe der </a:t>
            </a:r>
            <a:r>
              <a:rPr lang="de-DE" sz="1000" dirty="0" smtClean="0"/>
              <a:t>Bundesanstalt </a:t>
            </a:r>
            <a:r>
              <a:rPr lang="de-DE" sz="1000" dirty="0"/>
              <a:t>für Arbeitsschutz und Arbeitsmedizin, Dortmund/Berlin/Dresden 2006</a:t>
            </a: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18</a:t>
            </a:fld>
            <a:endParaRPr lang="de-DE" altLang="de-DE"/>
          </a:p>
        </p:txBody>
      </p:sp>
    </p:spTree>
    <p:extLst>
      <p:ext uri="{BB962C8B-B14F-4D97-AF65-F5344CB8AC3E}">
        <p14:creationId xmlns:p14="http://schemas.microsoft.com/office/powerpoint/2010/main" val="29378064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 Arten von ergonomischen Anforderungen in Maschinennormen</a:t>
            </a:r>
            <a:endParaRPr lang="de-DE" dirty="0"/>
          </a:p>
        </p:txBody>
      </p:sp>
      <p:sp>
        <p:nvSpPr>
          <p:cNvPr id="3" name="Inhaltsplatzhalter 2"/>
          <p:cNvSpPr>
            <a:spLocks noGrp="1"/>
          </p:cNvSpPr>
          <p:nvPr>
            <p:ph idx="1"/>
          </p:nvPr>
        </p:nvSpPr>
        <p:spPr>
          <a:xfrm>
            <a:off x="719667" y="1988840"/>
            <a:ext cx="10920949" cy="4392911"/>
          </a:xfrm>
        </p:spPr>
        <p:txBody>
          <a:bodyPr/>
          <a:lstStyle/>
          <a:p>
            <a:pPr marL="457200" indent="-457200">
              <a:buAutoNum type="arabicPeriod"/>
            </a:pPr>
            <a:r>
              <a:rPr lang="de-DE" sz="2400" b="0" dirty="0" smtClean="0">
                <a:solidFill>
                  <a:srgbClr val="6F6F6F"/>
                </a:solidFill>
              </a:rPr>
              <a:t>Im </a:t>
            </a:r>
            <a:r>
              <a:rPr lang="de-DE" sz="2400" b="0" dirty="0" err="1" smtClean="0">
                <a:solidFill>
                  <a:srgbClr val="6F6F6F"/>
                </a:solidFill>
              </a:rPr>
              <a:t>Normtext</a:t>
            </a:r>
            <a:r>
              <a:rPr lang="de-DE" sz="2400" b="0" dirty="0" smtClean="0">
                <a:solidFill>
                  <a:srgbClr val="6F6F6F"/>
                </a:solidFill>
              </a:rPr>
              <a:t> wird </a:t>
            </a:r>
            <a:r>
              <a:rPr lang="de-DE" sz="2400" dirty="0" smtClean="0">
                <a:solidFill>
                  <a:srgbClr val="6F6F6F"/>
                </a:solidFill>
              </a:rPr>
              <a:t>direkt</a:t>
            </a:r>
            <a:r>
              <a:rPr lang="de-DE" sz="2400" b="0" dirty="0" smtClean="0">
                <a:solidFill>
                  <a:srgbClr val="6F6F6F"/>
                </a:solidFill>
              </a:rPr>
              <a:t> auf ergonomische Anforderungen eingegangen.</a:t>
            </a:r>
          </a:p>
          <a:p>
            <a:pPr marL="457200" indent="-457200">
              <a:buAutoNum type="arabicPeriod"/>
            </a:pPr>
            <a:r>
              <a:rPr lang="de-DE" sz="2400" b="0" dirty="0" smtClean="0">
                <a:solidFill>
                  <a:srgbClr val="6F6F6F"/>
                </a:solidFill>
              </a:rPr>
              <a:t>Im </a:t>
            </a:r>
            <a:r>
              <a:rPr lang="de-DE" sz="2400" b="0" dirty="0" err="1" smtClean="0">
                <a:solidFill>
                  <a:srgbClr val="6F6F6F"/>
                </a:solidFill>
              </a:rPr>
              <a:t>Normtext</a:t>
            </a:r>
            <a:r>
              <a:rPr lang="de-DE" sz="2400" b="0" dirty="0" smtClean="0">
                <a:solidFill>
                  <a:srgbClr val="6F6F6F"/>
                </a:solidFill>
              </a:rPr>
              <a:t> wird </a:t>
            </a:r>
            <a:r>
              <a:rPr lang="de-DE" sz="2400" dirty="0" smtClean="0">
                <a:solidFill>
                  <a:srgbClr val="6F6F6F"/>
                </a:solidFill>
              </a:rPr>
              <a:t>auf eine </a:t>
            </a:r>
            <a:r>
              <a:rPr lang="de-DE" sz="2400" dirty="0" err="1" smtClean="0">
                <a:solidFill>
                  <a:srgbClr val="6F6F6F"/>
                </a:solidFill>
              </a:rPr>
              <a:t>Ergonomienorm</a:t>
            </a:r>
            <a:r>
              <a:rPr lang="de-DE" sz="2400" dirty="0" smtClean="0">
                <a:solidFill>
                  <a:srgbClr val="6F6F6F"/>
                </a:solidFill>
              </a:rPr>
              <a:t> verwiesen.</a:t>
            </a:r>
          </a:p>
          <a:p>
            <a:pPr marL="457200" indent="-457200">
              <a:buAutoNum type="arabicPeriod"/>
            </a:pPr>
            <a:r>
              <a:rPr lang="de-DE" sz="2400" b="0" dirty="0" smtClean="0">
                <a:solidFill>
                  <a:srgbClr val="6F6F6F"/>
                </a:solidFill>
              </a:rPr>
              <a:t>In </a:t>
            </a:r>
            <a:r>
              <a:rPr lang="de-DE" sz="2400" dirty="0" smtClean="0">
                <a:solidFill>
                  <a:srgbClr val="6F6F6F"/>
                </a:solidFill>
              </a:rPr>
              <a:t>Kapitel 2</a:t>
            </a:r>
            <a:r>
              <a:rPr lang="de-DE" sz="2400" b="0" dirty="0" smtClean="0">
                <a:solidFill>
                  <a:srgbClr val="6F6F6F"/>
                </a:solidFill>
              </a:rPr>
              <a:t> der Norm werden </a:t>
            </a:r>
            <a:r>
              <a:rPr lang="de-DE" sz="2400" dirty="0" smtClean="0">
                <a:solidFill>
                  <a:srgbClr val="6F6F6F"/>
                </a:solidFill>
              </a:rPr>
              <a:t>normative Verweise </a:t>
            </a:r>
            <a:r>
              <a:rPr lang="de-DE" sz="2400" b="0" dirty="0" smtClean="0">
                <a:solidFill>
                  <a:srgbClr val="6F6F6F"/>
                </a:solidFill>
              </a:rPr>
              <a:t>auf </a:t>
            </a:r>
            <a:r>
              <a:rPr lang="de-DE" sz="2400" b="0" dirty="0" err="1" smtClean="0">
                <a:solidFill>
                  <a:srgbClr val="6F6F6F"/>
                </a:solidFill>
              </a:rPr>
              <a:t>Ergonomienormen</a:t>
            </a:r>
            <a:r>
              <a:rPr lang="de-DE" sz="2400" b="0" dirty="0" smtClean="0">
                <a:solidFill>
                  <a:srgbClr val="6F6F6F"/>
                </a:solidFill>
              </a:rPr>
              <a:t> gegeben (z. B. auf Typ-B-Normen zur Ergonomie).</a:t>
            </a:r>
          </a:p>
          <a:p>
            <a:pPr marL="457200" indent="-457200">
              <a:buAutoNum type="arabicPeriod"/>
            </a:pPr>
            <a:r>
              <a:rPr lang="de-DE" sz="2400" b="0" dirty="0" smtClean="0">
                <a:solidFill>
                  <a:srgbClr val="6F6F6F"/>
                </a:solidFill>
              </a:rPr>
              <a:t>Im </a:t>
            </a:r>
            <a:r>
              <a:rPr lang="de-DE" sz="2400" dirty="0" smtClean="0">
                <a:solidFill>
                  <a:srgbClr val="6F6F6F"/>
                </a:solidFill>
              </a:rPr>
              <a:t>Literaturverzeichnis</a:t>
            </a:r>
            <a:r>
              <a:rPr lang="de-DE" sz="2400" b="0" dirty="0" smtClean="0">
                <a:solidFill>
                  <a:srgbClr val="6F6F6F"/>
                </a:solidFill>
              </a:rPr>
              <a:t> oder den </a:t>
            </a:r>
            <a:r>
              <a:rPr lang="de-DE" sz="2400" dirty="0" smtClean="0">
                <a:solidFill>
                  <a:srgbClr val="6F6F6F"/>
                </a:solidFill>
              </a:rPr>
              <a:t>informativen Anhängen </a:t>
            </a:r>
            <a:r>
              <a:rPr lang="de-DE" sz="2400" b="0" dirty="0" smtClean="0">
                <a:solidFill>
                  <a:srgbClr val="6F6F6F"/>
                </a:solidFill>
              </a:rPr>
              <a:t>zur Norm werden Hinweise auf </a:t>
            </a:r>
            <a:r>
              <a:rPr lang="de-DE" sz="2400" b="0" dirty="0" err="1" smtClean="0">
                <a:solidFill>
                  <a:srgbClr val="6F6F6F"/>
                </a:solidFill>
              </a:rPr>
              <a:t>Ergonomienormen</a:t>
            </a:r>
            <a:r>
              <a:rPr lang="de-DE" sz="2400" b="0" dirty="0" smtClean="0">
                <a:solidFill>
                  <a:srgbClr val="6F6F6F"/>
                </a:solidFill>
              </a:rPr>
              <a:t> oder Literatur als Quellenhinweis gegeben.</a:t>
            </a:r>
            <a:endParaRPr lang="de-DE" sz="2400" b="0" dirty="0">
              <a:solidFill>
                <a:srgbClr val="6F6F6F"/>
              </a:solidFill>
            </a:endParaRP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19</a:t>
            </a:fld>
            <a:endParaRPr lang="de-DE" altLang="de-DE"/>
          </a:p>
        </p:txBody>
      </p:sp>
    </p:spTree>
    <p:extLst>
      <p:ext uri="{BB962C8B-B14F-4D97-AF65-F5344CB8AC3E}">
        <p14:creationId xmlns:p14="http://schemas.microsoft.com/office/powerpoint/2010/main" val="350810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Nutzen ergonomischer Gestaltung</a:t>
            </a:r>
            <a:endParaRPr lang="de-DE" dirty="0"/>
          </a:p>
        </p:txBody>
      </p:sp>
      <p:sp>
        <p:nvSpPr>
          <p:cNvPr id="3" name="Inhaltsplatzhalter 2"/>
          <p:cNvSpPr>
            <a:spLocks noGrp="1"/>
          </p:cNvSpPr>
          <p:nvPr>
            <p:ph idx="1"/>
          </p:nvPr>
        </p:nvSpPr>
        <p:spPr/>
        <p:txBody>
          <a:bodyPr/>
          <a:lstStyle/>
          <a:p>
            <a:r>
              <a:rPr lang="de-DE" sz="2400" dirty="0" smtClean="0"/>
              <a:t>Auswahl von Beispielen für den Nutzen ergonomischer Gestaltung:</a:t>
            </a:r>
          </a:p>
          <a:p>
            <a:pPr marL="342900" indent="-342900">
              <a:spcAft>
                <a:spcPct val="20000"/>
              </a:spcAft>
              <a:buClr>
                <a:schemeClr val="accent2"/>
              </a:buClr>
              <a:buFont typeface="Wingdings" panose="05000000000000000000" pitchFamily="2" charset="2"/>
              <a:buChar char="§"/>
            </a:pPr>
            <a:r>
              <a:rPr lang="de-DE" sz="2400" b="0" dirty="0" smtClean="0">
                <a:hlinkClick r:id="rId3" action="ppaction://hlinksldjump"/>
              </a:rPr>
              <a:t>Beispiel 1: Palettieren von Gebinden </a:t>
            </a:r>
            <a:endParaRPr lang="de-DE" sz="2400" b="0" dirty="0" smtClean="0"/>
          </a:p>
          <a:p>
            <a:pPr marL="342900" indent="-342900">
              <a:spcAft>
                <a:spcPct val="20000"/>
              </a:spcAft>
              <a:buClr>
                <a:schemeClr val="accent2"/>
              </a:buClr>
              <a:buFont typeface="Wingdings" panose="05000000000000000000" pitchFamily="2" charset="2"/>
              <a:buChar char="§"/>
            </a:pPr>
            <a:r>
              <a:rPr lang="de-DE" sz="2400" b="0" dirty="0" smtClean="0">
                <a:hlinkClick r:id="rId4" action="ppaction://hlinksldjump"/>
              </a:rPr>
              <a:t>Beispiel 2: Montage von Notbeleuchtungen </a:t>
            </a:r>
            <a:endParaRPr lang="de-DE" sz="2400" b="0" dirty="0" smtClean="0"/>
          </a:p>
          <a:p>
            <a:pPr marL="342900" indent="-342900">
              <a:spcAft>
                <a:spcPct val="20000"/>
              </a:spcAft>
              <a:buClr>
                <a:schemeClr val="accent2"/>
              </a:buClr>
              <a:buFont typeface="Wingdings" panose="05000000000000000000" pitchFamily="2" charset="2"/>
              <a:buChar char="§"/>
            </a:pPr>
            <a:r>
              <a:rPr lang="de-DE" sz="2400" b="0" dirty="0" smtClean="0">
                <a:hlinkClick r:id="rId5" action="ppaction://hlinksldjump"/>
              </a:rPr>
              <a:t>Beispiel 3: „Eisberg“ der Kosten bei unzureichender Ergonomie </a:t>
            </a:r>
            <a:endParaRPr lang="de-DE" sz="2400" b="0" dirty="0" smtClean="0"/>
          </a:p>
          <a:p>
            <a:pPr marL="342900" indent="-342900">
              <a:spcAft>
                <a:spcPct val="20000"/>
              </a:spcAft>
              <a:buClr>
                <a:schemeClr val="accent2"/>
              </a:buClr>
              <a:buFont typeface="Wingdings" panose="05000000000000000000" pitchFamily="2" charset="2"/>
              <a:buChar char="§"/>
            </a:pPr>
            <a:r>
              <a:rPr lang="de-DE" sz="2400" b="0" dirty="0" smtClean="0">
                <a:hlinkClick r:id="rId6" action="ppaction://hlinksldjump"/>
              </a:rPr>
              <a:t>Beispiel 4: Ergonomische Arbeitsplatzgestaltung (Näharbeitsplätze) </a:t>
            </a:r>
            <a:endParaRPr lang="de-DE" sz="2400" b="0" dirty="0" smtClean="0"/>
          </a:p>
          <a:p>
            <a:pPr marL="342900" indent="-342900">
              <a:spcAft>
                <a:spcPct val="20000"/>
              </a:spcAft>
              <a:buClr>
                <a:schemeClr val="accent2"/>
              </a:buClr>
              <a:buFont typeface="Wingdings" panose="05000000000000000000" pitchFamily="2" charset="2"/>
              <a:buChar char="§"/>
            </a:pPr>
            <a:r>
              <a:rPr lang="de-DE" sz="2400" b="0" dirty="0" smtClean="0">
                <a:hlinkClick r:id="rId7" action="ppaction://hlinkpres?slideindex=1&amp;slidetitle="/>
              </a:rPr>
              <a:t>Beispiel 5: Ergonomische Maschinengestaltung – Komplexbeispiel </a:t>
            </a:r>
            <a:endParaRPr lang="de-DE" sz="2400" b="0" dirty="0" smtClean="0">
              <a:solidFill>
                <a:srgbClr val="009999"/>
              </a:solidFill>
            </a:endParaRPr>
          </a:p>
          <a:p>
            <a:endParaRPr lang="de-DE" sz="2400" b="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2</a:t>
            </a:fld>
            <a:endParaRPr lang="de-DE" altLang="de-DE"/>
          </a:p>
        </p:txBody>
      </p:sp>
    </p:spTree>
    <p:extLst>
      <p:ext uri="{BB962C8B-B14F-4D97-AF65-F5344CB8AC3E}">
        <p14:creationId xmlns:p14="http://schemas.microsoft.com/office/powerpoint/2010/main" val="3849180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err="1" smtClean="0"/>
              <a:t>Ergonomienormung</a:t>
            </a:r>
            <a:r>
              <a:rPr lang="de-DE" sz="2400" dirty="0" smtClean="0"/>
              <a:t> am Beispiel „Bearbeitungszentrum“</a:t>
            </a:r>
            <a:endParaRPr lang="de-DE" sz="2400" dirty="0"/>
          </a:p>
        </p:txBody>
      </p:sp>
      <p:sp>
        <p:nvSpPr>
          <p:cNvPr id="9" name="Inhaltsplatzhalter 8"/>
          <p:cNvSpPr>
            <a:spLocks noGrp="1"/>
          </p:cNvSpPr>
          <p:nvPr>
            <p:ph idx="1"/>
          </p:nvPr>
        </p:nvSpPr>
        <p:spPr>
          <a:xfrm>
            <a:off x="719667" y="1484314"/>
            <a:ext cx="8328661" cy="4897437"/>
          </a:xfrm>
        </p:spPr>
        <p:txBody>
          <a:bodyPr/>
          <a:lstStyle/>
          <a:p>
            <a:pPr eaLnBrk="0" hangingPunct="0"/>
            <a:r>
              <a:rPr lang="de-DE" sz="1600" b="0" dirty="0" smtClean="0"/>
              <a:t>Auszug aus </a:t>
            </a:r>
            <a:r>
              <a:rPr lang="de-DE" sz="1600" dirty="0" smtClean="0"/>
              <a:t>DIN EN ISO 16090-1:2019-12 </a:t>
            </a:r>
            <a:r>
              <a:rPr lang="de-DE" sz="1600" b="0" dirty="0"/>
              <a:t>Werkzeugmaschinen-Sicherheit - Bearbeitungszentren, Fräsmaschinen, </a:t>
            </a:r>
            <a:r>
              <a:rPr lang="de-DE" sz="1600" b="0" dirty="0" smtClean="0"/>
              <a:t>Transfermaschinen</a:t>
            </a:r>
          </a:p>
          <a:p>
            <a:pPr eaLnBrk="0" hangingPunct="0"/>
            <a:endParaRPr lang="de-DE" sz="1600" b="0" dirty="0"/>
          </a:p>
          <a:p>
            <a:r>
              <a:rPr lang="de-DE" sz="1600" u="sng" dirty="0" smtClean="0"/>
              <a:t>Beispiel </a:t>
            </a:r>
            <a:r>
              <a:rPr lang="de-DE" sz="1600" u="sng" dirty="0"/>
              <a:t>Körpermaße</a:t>
            </a:r>
            <a:r>
              <a:rPr lang="de-DE" sz="1600" dirty="0"/>
              <a:t>: </a:t>
            </a:r>
            <a:r>
              <a:rPr lang="de-DE" sz="1600" b="0" dirty="0" smtClean="0"/>
              <a:t>„Zugangsöffnungen </a:t>
            </a:r>
            <a:r>
              <a:rPr lang="de-DE" sz="1600" b="0" dirty="0"/>
              <a:t>müssen </a:t>
            </a:r>
            <a:r>
              <a:rPr lang="de-DE" sz="1600" dirty="0"/>
              <a:t>ISO 15534-1 und ISO 15534-2</a:t>
            </a:r>
            <a:r>
              <a:rPr lang="de-DE" sz="1600" b="0" dirty="0"/>
              <a:t> </a:t>
            </a:r>
            <a:r>
              <a:rPr lang="de-DE" sz="1600" b="0" dirty="0" smtClean="0"/>
              <a:t>entsprechen.“ </a:t>
            </a:r>
          </a:p>
          <a:p>
            <a:pPr eaLnBrk="0" hangingPunct="0">
              <a:spcAft>
                <a:spcPct val="10000"/>
              </a:spcAft>
            </a:pPr>
            <a:endParaRPr lang="de-DE" sz="1600" b="0" dirty="0"/>
          </a:p>
          <a:p>
            <a:pPr eaLnBrk="0" hangingPunct="0"/>
            <a:r>
              <a:rPr lang="de-DE" sz="1600" u="sng" dirty="0"/>
              <a:t>Beispiel Zweihandsteuerung</a:t>
            </a:r>
            <a:r>
              <a:rPr lang="de-DE" sz="1600" dirty="0" smtClean="0"/>
              <a:t>:</a:t>
            </a:r>
            <a:r>
              <a:rPr lang="de-DE" sz="1600" b="0" dirty="0"/>
              <a:t> „Die Anforderungen von </a:t>
            </a:r>
            <a:r>
              <a:rPr lang="de-DE" sz="1600" dirty="0" smtClean="0"/>
              <a:t>ISO 13851, Typ III B und C </a:t>
            </a:r>
            <a:r>
              <a:rPr lang="de-DE" sz="1600" b="0" dirty="0" smtClean="0"/>
              <a:t>sind </a:t>
            </a:r>
            <a:r>
              <a:rPr lang="de-DE" sz="1600" b="0" dirty="0"/>
              <a:t>zu erfüllen, der Mindestabstand der Tasten von 260 mm in ISO 13851 kann jedoch außer Kraft gesetzt werden, falls keine Möglichkeit besteht, die Zweihandsteuerungen mit einer Hand zu betätigen, zum Beispiel durch zwei unabhängige Knopfschalter oder durch Drehschalter. “</a:t>
            </a:r>
            <a:endParaRPr lang="de-DE" sz="1600" b="0" dirty="0" smtClean="0"/>
          </a:p>
          <a:p>
            <a:pPr eaLnBrk="0" hangingPunct="0"/>
            <a:endParaRPr lang="de-DE" sz="1600" b="0" dirty="0"/>
          </a:p>
          <a:p>
            <a:r>
              <a:rPr lang="de-DE" sz="1600" u="sng" dirty="0"/>
              <a:t>Beispiel Zugang zu gefährdenden Bewegungen</a:t>
            </a:r>
            <a:r>
              <a:rPr lang="de-DE" sz="1600" dirty="0" smtClean="0"/>
              <a:t>: </a:t>
            </a:r>
            <a:r>
              <a:rPr lang="de-DE" sz="1600" b="0" dirty="0"/>
              <a:t>„Ein Zugang zu gefährdenden Bewegungen aus allen Richtungen der Werkstückhandhabungsmechanismen ist durch feste und/oder verriegelte bewegliche trennende Schutzeinrichtungen zu verhindern (</a:t>
            </a:r>
            <a:r>
              <a:rPr lang="de-DE" sz="1600" dirty="0"/>
              <a:t>ISO 14119:2013, 7 und Anhänge</a:t>
            </a:r>
            <a:r>
              <a:rPr lang="de-DE" sz="1600" b="0" dirty="0"/>
              <a:t>) </a:t>
            </a:r>
            <a:r>
              <a:rPr lang="de-DE" sz="1600" b="0" dirty="0" smtClean="0"/>
              <a:t>“</a:t>
            </a:r>
            <a:endParaRPr lang="de-DE" sz="1600" b="0" dirty="0"/>
          </a:p>
        </p:txBody>
      </p:sp>
      <p:pic>
        <p:nvPicPr>
          <p:cNvPr id="8" name="Grafik 7" descr="CNC-Fräsmaschine mit offener Schutztür in Seitenansicht."/>
          <p:cNvPicPr>
            <a:picLocks noChangeAspect="1"/>
          </p:cNvPicPr>
          <p:nvPr/>
        </p:nvPicPr>
        <p:blipFill>
          <a:blip r:embed="rId3"/>
          <a:stretch>
            <a:fillRect/>
          </a:stretch>
        </p:blipFill>
        <p:spPr>
          <a:xfrm>
            <a:off x="8985683" y="1370014"/>
            <a:ext cx="3304318" cy="2139881"/>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20</a:t>
            </a:fld>
            <a:endParaRPr lang="de-DE" altLang="de-DE"/>
          </a:p>
        </p:txBody>
      </p:sp>
    </p:spTree>
    <p:extLst>
      <p:ext uri="{BB962C8B-B14F-4D97-AF65-F5344CB8AC3E}">
        <p14:creationId xmlns:p14="http://schemas.microsoft.com/office/powerpoint/2010/main" val="16321233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Wichtige Literatur zu Modul 1 – Ergonomie lernen</a:t>
            </a:r>
          </a:p>
        </p:txBody>
      </p:sp>
      <p:sp>
        <p:nvSpPr>
          <p:cNvPr id="3" name="Inhaltsplatzhalter 2"/>
          <p:cNvSpPr>
            <a:spLocks noGrp="1"/>
          </p:cNvSpPr>
          <p:nvPr>
            <p:ph idx="1"/>
          </p:nvPr>
        </p:nvSpPr>
        <p:spPr/>
        <p:txBody>
          <a:bodyPr/>
          <a:lstStyle/>
          <a:p>
            <a:r>
              <a:rPr lang="de-DE" sz="1800" kern="0" dirty="0"/>
              <a:t>DIN-Taschenbuch 352 </a:t>
            </a:r>
            <a:r>
              <a:rPr lang="de-DE" sz="1800" b="0" kern="0" dirty="0"/>
              <a:t>„Ergonomische Gestaltung von Maschinen“</a:t>
            </a:r>
          </a:p>
          <a:p>
            <a:r>
              <a:rPr lang="de-DE" sz="1800" kern="0" dirty="0"/>
              <a:t>DIN EN ISO 26800:2011-11</a:t>
            </a:r>
            <a:r>
              <a:rPr lang="de-DE" sz="1800" b="0" kern="0" dirty="0" smtClean="0"/>
              <a:t> </a:t>
            </a:r>
            <a:r>
              <a:rPr lang="de-DE" sz="1800" b="0" kern="0" dirty="0"/>
              <a:t>Ergonomie - Genereller Ansatz, Prinzipien und Konzepte</a:t>
            </a:r>
          </a:p>
          <a:p>
            <a:r>
              <a:rPr lang="de-DE" sz="1800" kern="0" dirty="0"/>
              <a:t>DIN EN 614-1 2009-06  </a:t>
            </a:r>
            <a:r>
              <a:rPr lang="de-DE" sz="1800" b="0" kern="0" dirty="0"/>
              <a:t>Sicherheit von Maschinen - Ergonomische Gestaltungsgrundsätze - Teil 1: Begriffe und allgemeine Leitsätze; </a:t>
            </a:r>
          </a:p>
          <a:p>
            <a:r>
              <a:rPr lang="de-DE" sz="1800" kern="0" dirty="0"/>
              <a:t>DIN EN 614-2 2008-12  </a:t>
            </a:r>
            <a:r>
              <a:rPr lang="de-DE" sz="1800" b="0" kern="0" dirty="0"/>
              <a:t>Sicherheit von Maschinen - Ergonomische Gestaltungsgrundsätze - Teil 2: Wechselwirkungen zwischen der Gestaltung von Maschinen und den Arbeitsaufgaben</a:t>
            </a:r>
          </a:p>
          <a:p>
            <a:r>
              <a:rPr lang="de-DE" sz="1800" kern="0" dirty="0"/>
              <a:t>DIN EN 13861:2012-01 </a:t>
            </a:r>
            <a:r>
              <a:rPr lang="de-DE" sz="1800" b="0" kern="0" dirty="0"/>
              <a:t>Sicherheit von Maschinen - Leitfaden für die Anwendung von Ergonomie-Normen bei der Gestaltung von Maschinen</a:t>
            </a:r>
          </a:p>
          <a:p>
            <a:r>
              <a:rPr lang="de-DE" sz="1800" kern="0" dirty="0"/>
              <a:t>DIN EN ISO 6385:2016-12 </a:t>
            </a:r>
            <a:r>
              <a:rPr lang="de-DE" sz="1800" b="0" kern="0" dirty="0"/>
              <a:t>Grundsätze der Ergonomie für die Gestaltung von Arbeitssystemen</a:t>
            </a:r>
          </a:p>
          <a:p>
            <a:r>
              <a:rPr lang="de-DE" sz="1800" kern="0" dirty="0" err="1"/>
              <a:t>Rohmert</a:t>
            </a:r>
            <a:r>
              <a:rPr lang="de-DE" sz="1800" kern="0" dirty="0"/>
              <a:t>, W.: </a:t>
            </a:r>
            <a:r>
              <a:rPr lang="de-DE" sz="1800" b="0" kern="0" dirty="0"/>
              <a:t>Das Belastungs-Beanspruchungskonzept, Zeitschrift für Arbeitswissenschaft, 38. Jg. (1984), H.4, S. </a:t>
            </a:r>
            <a:r>
              <a:rPr lang="de-DE" sz="1800" b="0" kern="0" dirty="0" smtClean="0"/>
              <a:t>193-200</a:t>
            </a:r>
          </a:p>
          <a:p>
            <a:endParaRPr lang="de-DE" sz="1800" b="0" kern="0" dirty="0"/>
          </a:p>
          <a:p>
            <a:r>
              <a:rPr lang="de-DE" sz="1800" dirty="0"/>
              <a:t>Nutzen Sie für weitere Normenrecherchen die Datenbank </a:t>
            </a:r>
            <a:r>
              <a:rPr lang="de-DE" sz="1800" dirty="0" err="1">
                <a:hlinkClick r:id="rId2"/>
              </a:rPr>
              <a:t>ErgoNoRA</a:t>
            </a:r>
            <a:r>
              <a:rPr lang="de-DE" sz="1800" dirty="0"/>
              <a:t> </a:t>
            </a:r>
            <a:r>
              <a:rPr lang="de-DE" sz="1800" dirty="0" smtClean="0"/>
              <a:t>!</a:t>
            </a:r>
            <a:endParaRPr lang="de-DE" sz="1800" b="0" kern="0" dirty="0"/>
          </a:p>
          <a:p>
            <a:pPr>
              <a:lnSpc>
                <a:spcPct val="80000"/>
              </a:lnSpc>
            </a:pPr>
            <a:endParaRPr lang="de-DE" sz="1800" b="0" kern="0" dirty="0"/>
          </a:p>
          <a:p>
            <a:endParaRPr lang="de-DE" sz="180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z="1100"/>
              <a:t>07.09.2023</a:t>
            </a:fld>
            <a:endParaRPr lang="de-DE" altLang="de-DE" sz="1100"/>
          </a:p>
        </p:txBody>
      </p:sp>
      <p:sp>
        <p:nvSpPr>
          <p:cNvPr id="5" name="Fußzeilenplatzhalter 4"/>
          <p:cNvSpPr>
            <a:spLocks noGrp="1"/>
          </p:cNvSpPr>
          <p:nvPr>
            <p:ph type="ftr" sz="quarter" idx="11"/>
          </p:nvPr>
        </p:nvSpPr>
        <p:spPr/>
        <p:txBody>
          <a:bodyPr/>
          <a:lstStyle/>
          <a:p>
            <a:pPr>
              <a:defRPr/>
            </a:pPr>
            <a:r>
              <a:rPr lang="de-DE" altLang="de-DE" sz="1100"/>
              <a:t>Modul 1 - Ergonomie lernen</a:t>
            </a:r>
          </a:p>
        </p:txBody>
      </p:sp>
      <p:sp>
        <p:nvSpPr>
          <p:cNvPr id="6" name="Foliennummernplatzhalter 5"/>
          <p:cNvSpPr>
            <a:spLocks noGrp="1"/>
          </p:cNvSpPr>
          <p:nvPr>
            <p:ph type="sldNum" sz="quarter" idx="12"/>
          </p:nvPr>
        </p:nvSpPr>
        <p:spPr/>
        <p:txBody>
          <a:bodyPr/>
          <a:lstStyle/>
          <a:p>
            <a:pPr>
              <a:defRPr/>
            </a:pPr>
            <a:r>
              <a:rPr lang="de-DE" altLang="de-DE" sz="1100"/>
              <a:t>Seite </a:t>
            </a:r>
            <a:fld id="{69425824-49A2-4F94-BDBE-4A37CFE11A5B}" type="slidenum">
              <a:rPr lang="de-DE" altLang="de-DE" sz="1100"/>
              <a:pPr>
                <a:defRPr/>
              </a:pPr>
              <a:t>21</a:t>
            </a:fld>
            <a:endParaRPr lang="de-DE" altLang="de-DE" sz="1100"/>
          </a:p>
        </p:txBody>
      </p:sp>
    </p:spTree>
    <p:extLst>
      <p:ext uri="{BB962C8B-B14F-4D97-AF65-F5344CB8AC3E}">
        <p14:creationId xmlns:p14="http://schemas.microsoft.com/office/powerpoint/2010/main" val="2143030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altLang="de-DE" b="1" dirty="0"/>
              <a:t>Prof. Dr.-Ing. Torsten Merkel</a:t>
            </a:r>
          </a:p>
          <a:p>
            <a:pPr>
              <a:tabLst>
                <a:tab pos="665163" algn="l"/>
              </a:tabLst>
            </a:pPr>
            <a:r>
              <a:rPr lang="de-DE" altLang="de-DE" dirty="0" smtClean="0">
                <a:solidFill>
                  <a:schemeClr val="tx2"/>
                </a:solidFill>
                <a:hlinkClick r:id="rId2"/>
              </a:rPr>
              <a:t>www.fh-zwickau.de/</a:t>
            </a:r>
            <a:r>
              <a:rPr lang="de-DE" altLang="de-DE" dirty="0" smtClean="0">
                <a:solidFill>
                  <a:schemeClr val="tx2"/>
                </a:solidFill>
              </a:rPr>
              <a:t>  </a:t>
            </a:r>
          </a:p>
          <a:p>
            <a:pPr>
              <a:tabLst>
                <a:tab pos="665163" algn="l"/>
              </a:tabLst>
            </a:pPr>
            <a:r>
              <a:rPr lang="de-DE" altLang="de-DE" dirty="0"/>
              <a:t>Unter Mitwirkung von: </a:t>
            </a:r>
            <a:r>
              <a:rPr lang="de-DE" altLang="de-DE" b="1" dirty="0" smtClean="0"/>
              <a:t>Dr</a:t>
            </a:r>
            <a:r>
              <a:rPr lang="de-DE" altLang="de-DE" b="1" dirty="0"/>
              <a:t>.-Ing. Katrin Höhn</a:t>
            </a:r>
            <a:br>
              <a:rPr lang="de-DE" altLang="de-DE" b="1" dirty="0"/>
            </a:br>
            <a:r>
              <a:rPr lang="de-DE" altLang="de-DE" dirty="0" smtClean="0">
                <a:solidFill>
                  <a:schemeClr val="tx2"/>
                </a:solidFill>
                <a:hlinkClick r:id="rId3"/>
              </a:rPr>
              <a:t>www.tu-dresden.de/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Initiiert </a:t>
            </a:r>
            <a:r>
              <a:rPr lang="de-DE" altLang="de-DE" dirty="0"/>
              <a:t>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4"/>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5"/>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dirty="0">
                <a:hlinkClick r:id="rId6"/>
              </a:rPr>
              <a:t>www.institut-aser.de/</a:t>
            </a:r>
            <a:r>
              <a:rPr lang="de-DE" altLang="de-DE" dirty="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34380169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1: Palettieren von Gebinden</a:t>
            </a:r>
            <a:endParaRPr lang="de-DE" dirty="0"/>
          </a:p>
        </p:txBody>
      </p:sp>
      <p:pic>
        <p:nvPicPr>
          <p:cNvPr id="7" name="Inhaltsplatzhalter 6" descr="Dargestellt sind zwei Palettierarbeitsplätze: vor und nach einer ergonomischen Umgestaltung. Vor der Umgestaltung steht die Palette mit den Gebinden auf dem Boden. Die Gebinde müssen von dort aufgenommen und auf einem etwa hüfthohen Tisch abgestellt werden. Nach der Umgestaltung steht die Palette auf einem im Boden eingelassenen Hubtisch. So kann die Höhe der Palette stets so eingestellt werden, dass die Gebinde in der Höhe des Tisches aufgenommen und auf dem Tisch abgestellt werden können."/>
          <p:cNvPicPr>
            <a:picLocks noGrp="1" noChangeAspect="1"/>
          </p:cNvPicPr>
          <p:nvPr>
            <p:ph idx="1"/>
          </p:nvPr>
        </p:nvPicPr>
        <p:blipFill>
          <a:blip r:embed="rId3"/>
          <a:stretch>
            <a:fillRect/>
          </a:stretch>
        </p:blipFill>
        <p:spPr>
          <a:xfrm>
            <a:off x="1697294" y="1772816"/>
            <a:ext cx="8791194" cy="3987130"/>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3</a:t>
            </a:fld>
            <a:endParaRPr lang="de-DE" altLang="de-DE"/>
          </a:p>
        </p:txBody>
      </p:sp>
    </p:spTree>
    <p:extLst>
      <p:ext uri="{BB962C8B-B14F-4D97-AF65-F5344CB8AC3E}">
        <p14:creationId xmlns:p14="http://schemas.microsoft.com/office/powerpoint/2010/main" val="2414111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1: Palettieren von Gebinden</a:t>
            </a:r>
            <a:endParaRPr lang="de-DE" dirty="0"/>
          </a:p>
        </p:txBody>
      </p:sp>
      <p:pic>
        <p:nvPicPr>
          <p:cNvPr id="9" name="Inhaltsplatzhalter 8" descr="Eine Tabelle zeigt die positiven Effekte der Umgestaltung des Palettierarbeitsplatzes, welche neben der ergonomischen Verbesserung erzielt werden können. Durch der Umgestaltung ergibt sich eine Zeitersparnis von 1,05 Stunden und damit eine Kosteneinsparung von 11 Euro pro 100 umgeladenen Gebinden."/>
          <p:cNvPicPr>
            <a:picLocks noGrp="1" noChangeAspect="1"/>
          </p:cNvPicPr>
          <p:nvPr>
            <p:ph idx="1"/>
          </p:nvPr>
        </p:nvPicPr>
        <p:blipFill>
          <a:blip r:embed="rId3"/>
          <a:stretch>
            <a:fillRect/>
          </a:stretch>
        </p:blipFill>
        <p:spPr>
          <a:xfrm>
            <a:off x="1065566" y="1556792"/>
            <a:ext cx="10196500" cy="2664296"/>
          </a:xfrm>
          <a:prstGeom prst="rect">
            <a:avLst/>
          </a:prstGeom>
        </p:spPr>
      </p:pic>
      <p:sp>
        <p:nvSpPr>
          <p:cNvPr id="8" name="Textfeld 7"/>
          <p:cNvSpPr txBox="1"/>
          <p:nvPr/>
        </p:nvSpPr>
        <p:spPr>
          <a:xfrm>
            <a:off x="2207568" y="4468353"/>
            <a:ext cx="6696744" cy="904863"/>
          </a:xfrm>
          <a:prstGeom prst="rect">
            <a:avLst/>
          </a:prstGeom>
          <a:noFill/>
        </p:spPr>
        <p:txBody>
          <a:bodyPr wrap="square" rtlCol="0">
            <a:spAutoFit/>
          </a:bodyPr>
          <a:lstStyle/>
          <a:p>
            <a:r>
              <a:rPr lang="de-DE" sz="2400" dirty="0"/>
              <a:t>Kosten Hebebühne: 15.000 €</a:t>
            </a:r>
          </a:p>
          <a:p>
            <a:r>
              <a:rPr lang="de-DE" sz="2400" dirty="0">
                <a:sym typeface="Wingdings" panose="05000000000000000000" pitchFamily="2" charset="2"/>
              </a:rPr>
              <a:t> Hebebühne nach einem Jahr amortisiert</a:t>
            </a:r>
            <a:endParaRPr lang="de-DE" sz="240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4</a:t>
            </a:fld>
            <a:endParaRPr lang="de-DE" altLang="de-DE"/>
          </a:p>
        </p:txBody>
      </p:sp>
    </p:spTree>
    <p:extLst>
      <p:ext uri="{BB962C8B-B14F-4D97-AF65-F5344CB8AC3E}">
        <p14:creationId xmlns:p14="http://schemas.microsoft.com/office/powerpoint/2010/main" val="26485632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2: Montage von Notbeleuchtungen</a:t>
            </a:r>
            <a:endParaRPr lang="de-DE" dirty="0"/>
          </a:p>
        </p:txBody>
      </p:sp>
      <p:sp>
        <p:nvSpPr>
          <p:cNvPr id="3" name="Inhaltsplatzhalter 2"/>
          <p:cNvSpPr>
            <a:spLocks noGrp="1"/>
          </p:cNvSpPr>
          <p:nvPr>
            <p:ph idx="1"/>
          </p:nvPr>
        </p:nvSpPr>
        <p:spPr/>
        <p:txBody>
          <a:bodyPr/>
          <a:lstStyle/>
          <a:p>
            <a:r>
              <a:rPr lang="de-DE" sz="2200" dirty="0"/>
              <a:t>Ausgangssituation:</a:t>
            </a:r>
          </a:p>
          <a:p>
            <a:r>
              <a:rPr lang="de-DE" sz="2200" b="0" dirty="0"/>
              <a:t>Die Montage von Notbeleuchtungen erfolgt an langen Tischen in Losen von 60 Stück. Zwei Personen montieren an einer Tischseite Teil für Teil auf die vorher ausgelegten Bodenplatten.</a:t>
            </a:r>
          </a:p>
          <a:p>
            <a:endParaRPr lang="de-DE" sz="2200" b="0" dirty="0" smtClean="0"/>
          </a:p>
          <a:p>
            <a:r>
              <a:rPr lang="de-DE" sz="2200" dirty="0" smtClean="0"/>
              <a:t>Probleme</a:t>
            </a:r>
            <a:r>
              <a:rPr lang="de-DE" sz="2200" dirty="0"/>
              <a:t>:</a:t>
            </a:r>
          </a:p>
          <a:p>
            <a:pPr marL="608013" lvl="2" indent="-342900"/>
            <a:r>
              <a:rPr lang="de-DE" sz="2200" dirty="0"/>
              <a:t>Montage dauert zu lange</a:t>
            </a:r>
          </a:p>
          <a:p>
            <a:pPr marL="608013" lvl="2" indent="-342900"/>
            <a:r>
              <a:rPr lang="de-DE" sz="2200" dirty="0"/>
              <a:t>Heben von Teilebehältern in ungünstigen Körperhaltungen</a:t>
            </a:r>
          </a:p>
          <a:p>
            <a:pPr marL="608013" lvl="2" indent="-342900"/>
            <a:r>
              <a:rPr lang="de-DE" sz="2200" dirty="0"/>
              <a:t>Körperverdrehung beim Montieren durch Lage des Produktes auf Tisch</a:t>
            </a:r>
          </a:p>
          <a:p>
            <a:pPr marL="608013" lvl="2" indent="-342900"/>
            <a:r>
              <a:rPr lang="de-DE" sz="2200" dirty="0"/>
              <a:t>nicht einstellbare Tischhöhe</a:t>
            </a:r>
          </a:p>
          <a:p>
            <a:pPr marL="608013" lvl="2" indent="-342900"/>
            <a:r>
              <a:rPr lang="de-DE" sz="2200" dirty="0"/>
              <a:t>unzureichende Ablageflächen</a:t>
            </a:r>
          </a:p>
          <a:p>
            <a:pPr marL="608013" lvl="2" indent="-342900"/>
            <a:r>
              <a:rPr lang="de-DE" sz="2200" dirty="0"/>
              <a:t>Arbeiten ausschließlich im Stehen und Gehen </a:t>
            </a:r>
          </a:p>
          <a:p>
            <a:pPr marL="608013" lvl="2" indent="-342900"/>
            <a:endParaRPr lang="de-DE" sz="2200" dirty="0"/>
          </a:p>
        </p:txBody>
      </p:sp>
      <p:sp>
        <p:nvSpPr>
          <p:cNvPr id="7" name="Text Box 33"/>
          <p:cNvSpPr txBox="1">
            <a:spLocks noChangeArrowheads="1"/>
          </p:cNvSpPr>
          <p:nvPr/>
        </p:nvSpPr>
        <p:spPr bwMode="auto">
          <a:xfrm>
            <a:off x="7752184" y="6041016"/>
            <a:ext cx="4392960" cy="340735"/>
          </a:xfrm>
          <a:prstGeom prst="rect">
            <a:avLst/>
          </a:prstGeom>
          <a:noFill/>
          <a:ln w="9525">
            <a:noFill/>
            <a:miter lim="800000"/>
            <a:headEnd/>
            <a:tailEnd/>
          </a:ln>
          <a:effectLst/>
        </p:spPr>
        <p:txBody>
          <a:bodyPr wrap="square" lIns="90000" tIns="46800" rIns="90000" bIns="46800">
            <a:spAutoFit/>
          </a:bodyPr>
          <a:lstStyle/>
          <a:p>
            <a:r>
              <a:rPr lang="de-DE" sz="800" dirty="0"/>
              <a:t>Aus: </a:t>
            </a:r>
            <a:r>
              <a:rPr lang="de-DE" sz="800" dirty="0" err="1"/>
              <a:t>Schultetus</a:t>
            </a:r>
            <a:r>
              <a:rPr lang="de-DE" sz="800" dirty="0"/>
              <a:t>, W: Nutzung und Nutzen arbeitswissenschaftlicher Methoden in der Praxis; </a:t>
            </a:r>
            <a:br>
              <a:rPr lang="de-DE" sz="800" dirty="0"/>
            </a:br>
            <a:r>
              <a:rPr lang="de-DE" sz="800" dirty="0"/>
              <a:t>In: Arbeitswissenschaft – von der Theorie zur Praxis, </a:t>
            </a:r>
            <a:r>
              <a:rPr lang="de-DE" sz="800" dirty="0" err="1"/>
              <a:t>Wirtschaftverlag</a:t>
            </a:r>
            <a:r>
              <a:rPr lang="de-DE" sz="800" dirty="0"/>
              <a:t> </a:t>
            </a:r>
            <a:r>
              <a:rPr lang="de-DE" sz="800" dirty="0" err="1"/>
              <a:t>Bachem</a:t>
            </a:r>
            <a:r>
              <a:rPr lang="de-DE" sz="800" dirty="0"/>
              <a:t>, Köln, 2006</a:t>
            </a: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5</a:t>
            </a:fld>
            <a:endParaRPr lang="de-DE" altLang="de-DE"/>
          </a:p>
        </p:txBody>
      </p:sp>
    </p:spTree>
    <p:extLst>
      <p:ext uri="{BB962C8B-B14F-4D97-AF65-F5344CB8AC3E}">
        <p14:creationId xmlns:p14="http://schemas.microsoft.com/office/powerpoint/2010/main" val="1301733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2: Montage von Notbeleuchtungen</a:t>
            </a:r>
            <a:endParaRPr lang="de-DE" dirty="0"/>
          </a:p>
        </p:txBody>
      </p:sp>
      <p:sp>
        <p:nvSpPr>
          <p:cNvPr id="3" name="Inhaltsplatzhalter 2"/>
          <p:cNvSpPr>
            <a:spLocks noGrp="1"/>
          </p:cNvSpPr>
          <p:nvPr>
            <p:ph idx="1"/>
          </p:nvPr>
        </p:nvSpPr>
        <p:spPr/>
        <p:txBody>
          <a:bodyPr/>
          <a:lstStyle/>
          <a:p>
            <a:r>
              <a:rPr lang="de-DE" sz="2200" dirty="0"/>
              <a:t>Lösung:</a:t>
            </a:r>
          </a:p>
          <a:p>
            <a:pPr marL="608013" lvl="2" indent="-342900"/>
            <a:r>
              <a:rPr lang="de-DE" sz="2200" dirty="0"/>
              <a:t>Montagelinie mit drei Arbeitsplätzen, zwei davon parallel angeordnet</a:t>
            </a:r>
          </a:p>
          <a:p>
            <a:pPr marL="608013" lvl="2" indent="-342900"/>
            <a:r>
              <a:rPr lang="de-DE" sz="2200" dirty="0"/>
              <a:t>Montage im Sitzen</a:t>
            </a:r>
          </a:p>
          <a:p>
            <a:pPr marL="608013" lvl="2" indent="-342900"/>
            <a:r>
              <a:rPr lang="de-DE" sz="2200" dirty="0"/>
              <a:t>dritter Arbeitsplatz zur Fertigmontage und zum Verpacken im Stehen</a:t>
            </a:r>
          </a:p>
          <a:p>
            <a:pPr marL="608013" lvl="2" indent="-342900"/>
            <a:r>
              <a:rPr lang="de-DE" sz="2200" dirty="0"/>
              <a:t>zeitlich aufeinander abgestimmte Arbeitsabläufe aller drei Arbeitsplätze</a:t>
            </a:r>
          </a:p>
          <a:p>
            <a:pPr marL="608013" lvl="2" indent="-342900"/>
            <a:r>
              <a:rPr lang="de-DE" sz="2200" dirty="0"/>
              <a:t>Rotationsprinzip der Mitarbeiter alle 2 Stunden</a:t>
            </a:r>
          </a:p>
          <a:p>
            <a:pPr marL="608013" lvl="2" indent="-342900"/>
            <a:r>
              <a:rPr lang="de-DE" sz="2200" dirty="0"/>
              <a:t>Einzelteile und Werkzeuge liegen in günstiger Reichweite</a:t>
            </a:r>
          </a:p>
          <a:p>
            <a:pPr marL="608013" lvl="2" indent="-342900"/>
            <a:r>
              <a:rPr lang="de-DE" sz="2200" dirty="0"/>
              <a:t>kleine, geneigte Behälter</a:t>
            </a:r>
          </a:p>
          <a:p>
            <a:pPr marL="608013" lvl="2" indent="-342900"/>
            <a:r>
              <a:rPr lang="de-DE" sz="2200" dirty="0"/>
              <a:t>Aufnahmevorrichtung an Arbeitsplätzen erlaubt Drehen/Neigen des Produktes</a:t>
            </a:r>
          </a:p>
          <a:p>
            <a:pPr marL="608013" lvl="2" indent="-342900"/>
            <a:r>
              <a:rPr lang="de-DE" sz="2200" dirty="0"/>
              <a:t>veränderte Arbeitsplatzbeleuchtung</a:t>
            </a:r>
          </a:p>
          <a:p>
            <a:pPr marL="608013" lvl="2" indent="-342900"/>
            <a:endParaRPr lang="de-DE" sz="220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6</a:t>
            </a:fld>
            <a:endParaRPr lang="de-DE" altLang="de-DE"/>
          </a:p>
        </p:txBody>
      </p:sp>
    </p:spTree>
    <p:extLst>
      <p:ext uri="{BB962C8B-B14F-4D97-AF65-F5344CB8AC3E}">
        <p14:creationId xmlns:p14="http://schemas.microsoft.com/office/powerpoint/2010/main" val="40338299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2: Montage von Notbeleuchtungen</a:t>
            </a:r>
            <a:endParaRPr lang="de-DE" dirty="0"/>
          </a:p>
        </p:txBody>
      </p:sp>
      <p:sp>
        <p:nvSpPr>
          <p:cNvPr id="3" name="Inhaltsplatzhalter 2"/>
          <p:cNvSpPr>
            <a:spLocks noGrp="1"/>
          </p:cNvSpPr>
          <p:nvPr>
            <p:ph idx="1"/>
          </p:nvPr>
        </p:nvSpPr>
        <p:spPr/>
        <p:txBody>
          <a:bodyPr/>
          <a:lstStyle/>
          <a:p>
            <a:r>
              <a:rPr lang="de-DE" dirty="0"/>
              <a:t>Ergebnis:</a:t>
            </a:r>
          </a:p>
          <a:p>
            <a:pPr marL="608013" lvl="2" indent="-342900"/>
            <a:r>
              <a:rPr lang="de-DE" dirty="0"/>
              <a:t>Verkürzung der Auftragsdurchlaufzeit</a:t>
            </a:r>
          </a:p>
          <a:p>
            <a:pPr marL="608013" lvl="2" indent="-342900"/>
            <a:r>
              <a:rPr lang="de-DE" dirty="0"/>
              <a:t>Flächeneinsparung</a:t>
            </a:r>
          </a:p>
          <a:p>
            <a:pPr marL="608013" lvl="2" indent="-342900"/>
            <a:r>
              <a:rPr lang="de-DE" dirty="0"/>
              <a:t>Verbesserung der Körperhaltung</a:t>
            </a:r>
          </a:p>
          <a:p>
            <a:pPr marL="608013" lvl="2" indent="-342900"/>
            <a:r>
              <a:rPr lang="de-DE" dirty="0"/>
              <a:t>Arbeiten abwechselnd im Stehen und Sitzen</a:t>
            </a:r>
          </a:p>
          <a:p>
            <a:pPr lvl="2" indent="0">
              <a:buNone/>
            </a:pPr>
            <a:endParaRPr lang="de-DE" dirty="0"/>
          </a:p>
        </p:txBody>
      </p:sp>
      <p:pic>
        <p:nvPicPr>
          <p:cNvPr id="9" name="Grafik 8" descr="Eine Tabelle verdeutlich die positiven Effekte der Umgestaltung des Montagearbeitsplatzes, welche neben der ergonomischen Verbesserung erzielt werden können. Die Produktivität verbessert sich von etwa 93 montierten Produkten pro Tag und Person auf 134,7. Dies ist eine Steigerung um 44 Prozent. Die Durchlaufzeit pro Auftrag sinkt um 53,5 Prozent von 155 Minuten auf 72 Minuten. Der Anteil wertschöpfender Tätigkeiten während der Arbeitszeit der Beschäftigten erhöht sich um 24 Prozent von 74 auf 92 Prozent und die für die Montagelinie benötigte Fläche verringert sich von etwa 81 Quadratmetern auf 45 Quadratmeter. Dies ist eine Reduzierung um 44 Prozent."/>
          <p:cNvPicPr>
            <a:picLocks noChangeAspect="1"/>
          </p:cNvPicPr>
          <p:nvPr/>
        </p:nvPicPr>
        <p:blipFill>
          <a:blip r:embed="rId2"/>
          <a:stretch>
            <a:fillRect/>
          </a:stretch>
        </p:blipFill>
        <p:spPr>
          <a:xfrm>
            <a:off x="2188125" y="3406222"/>
            <a:ext cx="7815749" cy="2975106"/>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7</a:t>
            </a:fld>
            <a:endParaRPr lang="de-DE" altLang="de-DE"/>
          </a:p>
        </p:txBody>
      </p:sp>
    </p:spTree>
    <p:extLst>
      <p:ext uri="{BB962C8B-B14F-4D97-AF65-F5344CB8AC3E}">
        <p14:creationId xmlns:p14="http://schemas.microsoft.com/office/powerpoint/2010/main" val="2646235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3: Eisberg - Armaturen</a:t>
            </a:r>
            <a:endParaRPr lang="de-DE" dirty="0"/>
          </a:p>
        </p:txBody>
      </p:sp>
      <p:sp>
        <p:nvSpPr>
          <p:cNvPr id="3" name="Inhaltsplatzhalter 2"/>
          <p:cNvSpPr>
            <a:spLocks noGrp="1"/>
          </p:cNvSpPr>
          <p:nvPr>
            <p:ph idx="1"/>
          </p:nvPr>
        </p:nvSpPr>
        <p:spPr/>
        <p:txBody>
          <a:bodyPr/>
          <a:lstStyle/>
          <a:p>
            <a:r>
              <a:rPr lang="de-DE" sz="2400" dirty="0" smtClean="0"/>
              <a:t>Eisberg – sichtbare und unsichtbare Kosten</a:t>
            </a:r>
            <a:endParaRPr lang="de-DE" sz="2400" dirty="0"/>
          </a:p>
        </p:txBody>
      </p:sp>
      <p:pic>
        <p:nvPicPr>
          <p:cNvPr id="7" name="Grafik 6" descr="Sichtbare und unsichtbare Kosten ergonomisch ungünstig gestalteter Arbeitsplätze werden am Bild eines Eisberges verdeutlich. Die aus dem Wasser ragende Spitze des Eisbergs steht für sichtbare Kosten, zum Beispiel Erschwerniszulagen, Lohnfortzahlung im Krankheitsfall und Erholzeiten. Der größere, unter Wasser liegende Teil, des Eisbergs steht für unsichtbare Kosten. Hierzu zählen unter anderem Wege- und Wartezeiten, Meetings, Unfallkosten, Produktivitätsverluste, Zuschüsse zum Krankengeld, Reparaturkosten, Anlernzeiten für neue Beschäftigte und die Arbeitgeberbeiträge zur Krankenversicherung. "/>
          <p:cNvPicPr>
            <a:picLocks noChangeAspect="1"/>
          </p:cNvPicPr>
          <p:nvPr/>
        </p:nvPicPr>
        <p:blipFill>
          <a:blip r:embed="rId3"/>
          <a:stretch>
            <a:fillRect/>
          </a:stretch>
        </p:blipFill>
        <p:spPr>
          <a:xfrm>
            <a:off x="1644958" y="1945730"/>
            <a:ext cx="6251242" cy="4380041"/>
          </a:xfrm>
          <a:prstGeom prst="rect">
            <a:avLst/>
          </a:prstGeom>
        </p:spPr>
      </p:pic>
      <p:sp>
        <p:nvSpPr>
          <p:cNvPr id="10" name="Textfeld 9"/>
          <p:cNvSpPr txBox="1"/>
          <p:nvPr/>
        </p:nvSpPr>
        <p:spPr>
          <a:xfrm>
            <a:off x="8494227" y="1825447"/>
            <a:ext cx="3004432" cy="1938992"/>
          </a:xfrm>
          <a:prstGeom prst="rect">
            <a:avLst/>
          </a:prstGeom>
          <a:noFill/>
        </p:spPr>
        <p:txBody>
          <a:bodyPr wrap="square" rtlCol="0">
            <a:spAutoFit/>
          </a:bodyPr>
          <a:lstStyle/>
          <a:p>
            <a:r>
              <a:rPr lang="de-DE" b="1" dirty="0" smtClean="0"/>
              <a:t>Beispiel: </a:t>
            </a:r>
            <a:r>
              <a:rPr lang="de-DE" dirty="0" smtClean="0"/>
              <a:t/>
            </a:r>
            <a:br>
              <a:rPr lang="de-DE" dirty="0" smtClean="0"/>
            </a:br>
            <a:r>
              <a:rPr lang="de-DE" dirty="0" smtClean="0"/>
              <a:t>Isolierung der Armaturentafel; 2 Montagelinien für 2 Modelle mit ca. 50 Beschäftigten</a:t>
            </a:r>
            <a:endParaRPr lang="de-DE" dirty="0"/>
          </a:p>
        </p:txBody>
      </p:sp>
      <p:sp>
        <p:nvSpPr>
          <p:cNvPr id="9" name="AutoShape 47"/>
          <p:cNvSpPr>
            <a:spLocks noChangeArrowheads="1"/>
          </p:cNvSpPr>
          <p:nvPr/>
        </p:nvSpPr>
        <p:spPr bwMode="auto">
          <a:xfrm>
            <a:off x="8362403" y="3837483"/>
            <a:ext cx="3566245" cy="1175693"/>
          </a:xfrm>
          <a:prstGeom prst="homePlate">
            <a:avLst>
              <a:gd name="adj" fmla="val 0"/>
            </a:avLst>
          </a:prstGeom>
          <a:solidFill>
            <a:srgbClr val="BBE0E3"/>
          </a:solidFill>
          <a:ln w="9525">
            <a:solidFill>
              <a:schemeClr val="tx1"/>
            </a:solidFill>
            <a:miter lim="800000"/>
            <a:headEnd/>
            <a:tailEnd/>
          </a:ln>
          <a:effectLst/>
        </p:spPr>
        <p:txBody>
          <a:bodyPr wrap="none" lIns="90000" tIns="46800" rIns="90000" bIns="46800" anchor="ctr"/>
          <a:lstStyle/>
          <a:p>
            <a:r>
              <a:rPr lang="de-DE" dirty="0"/>
              <a:t>Kosten </a:t>
            </a:r>
            <a:r>
              <a:rPr lang="de-DE" dirty="0" smtClean="0"/>
              <a:t>pro Fahrzeug ca</a:t>
            </a:r>
            <a:r>
              <a:rPr lang="de-DE" dirty="0"/>
              <a:t>. 1 </a:t>
            </a:r>
            <a:r>
              <a:rPr lang="de-DE" dirty="0" smtClean="0"/>
              <a:t>€ </a:t>
            </a:r>
            <a:r>
              <a:rPr lang="de-DE" b="1" dirty="0" smtClean="0"/>
              <a:t>=</a:t>
            </a:r>
            <a:endParaRPr lang="de-DE" b="1" dirty="0"/>
          </a:p>
          <a:p>
            <a:r>
              <a:rPr lang="de-DE" dirty="0"/>
              <a:t>1.4 </a:t>
            </a:r>
            <a:r>
              <a:rPr lang="de-DE" dirty="0" smtClean="0"/>
              <a:t>Millionen</a:t>
            </a:r>
            <a:r>
              <a:rPr lang="de-DE" dirty="0" smtClean="0">
                <a:solidFill>
                  <a:schemeClr val="hlink"/>
                </a:solidFill>
              </a:rPr>
              <a:t> </a:t>
            </a:r>
            <a:r>
              <a:rPr lang="de-DE" b="1" dirty="0" smtClean="0">
                <a:effectLst>
                  <a:outerShdw blurRad="38100" dist="38100" dir="2700000" algn="tl">
                    <a:srgbClr val="000000">
                      <a:alpha val="43137"/>
                    </a:srgbClr>
                  </a:outerShdw>
                </a:effectLst>
              </a:rPr>
              <a:t>pro </a:t>
            </a:r>
            <a:r>
              <a:rPr lang="de-DE" dirty="0" smtClean="0"/>
              <a:t>Modell</a:t>
            </a:r>
            <a:endParaRPr lang="de-DE"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8</a:t>
            </a:fld>
            <a:endParaRPr lang="de-DE" altLang="de-DE"/>
          </a:p>
        </p:txBody>
      </p:sp>
    </p:spTree>
    <p:extLst>
      <p:ext uri="{BB962C8B-B14F-4D97-AF65-F5344CB8AC3E}">
        <p14:creationId xmlns:p14="http://schemas.microsoft.com/office/powerpoint/2010/main" val="333699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3: Eisberg</a:t>
            </a:r>
            <a:endParaRPr lang="de-DE" dirty="0"/>
          </a:p>
        </p:txBody>
      </p:sp>
      <p:sp>
        <p:nvSpPr>
          <p:cNvPr id="3" name="Inhaltsplatzhalter 2"/>
          <p:cNvSpPr>
            <a:spLocks noGrp="1"/>
          </p:cNvSpPr>
          <p:nvPr>
            <p:ph idx="1"/>
          </p:nvPr>
        </p:nvSpPr>
        <p:spPr/>
        <p:txBody>
          <a:bodyPr/>
          <a:lstStyle/>
          <a:p>
            <a:r>
              <a:rPr lang="de-DE" sz="2400" dirty="0" smtClean="0">
                <a:solidFill>
                  <a:srgbClr val="6F6F6F"/>
                </a:solidFill>
              </a:rPr>
              <a:t>Folgekosten und Investitionsvergleich</a:t>
            </a:r>
          </a:p>
          <a:p>
            <a:r>
              <a:rPr lang="de-DE" sz="2400" b="0" dirty="0" smtClean="0">
                <a:solidFill>
                  <a:srgbClr val="6F6F6F"/>
                </a:solidFill>
              </a:rPr>
              <a:t>Kosten pro Fahrzeug/Modell über die Laufzeit = ca. 1€</a:t>
            </a:r>
          </a:p>
          <a:p>
            <a:r>
              <a:rPr lang="de-DE" sz="2400" b="0" dirty="0" smtClean="0">
                <a:solidFill>
                  <a:srgbClr val="6F6F6F"/>
                </a:solidFill>
              </a:rPr>
              <a:t>Produktion von 240.000 Fahrzeugen pro Jahr mit einer Laufzeit der Modelle von 6 (bis 7) Jahren.</a:t>
            </a:r>
          </a:p>
          <a:p>
            <a:endParaRPr lang="de-DE" sz="2400" b="0" dirty="0">
              <a:solidFill>
                <a:srgbClr val="6F6F6F"/>
              </a:solidFill>
            </a:endParaRPr>
          </a:p>
          <a:p>
            <a:r>
              <a:rPr lang="de-DE" sz="2400" b="0" dirty="0" smtClean="0">
                <a:solidFill>
                  <a:srgbClr val="6F6F6F"/>
                </a:solidFill>
              </a:rPr>
              <a:t>Das bedeutet: </a:t>
            </a:r>
            <a:r>
              <a:rPr lang="de-DE" sz="2400" dirty="0" smtClean="0">
                <a:solidFill>
                  <a:srgbClr val="6F6F6F"/>
                </a:solidFill>
              </a:rPr>
              <a:t>240.000 Kfz x 6 Jahre x 1€ = 1.440.000€ Einsparpotential/Modell</a:t>
            </a:r>
          </a:p>
          <a:p>
            <a:endParaRPr lang="de-DE" sz="2400" dirty="0">
              <a:solidFill>
                <a:srgbClr val="6F6F6F"/>
              </a:solidFill>
            </a:endParaRPr>
          </a:p>
          <a:p>
            <a:r>
              <a:rPr lang="de-DE" sz="2400" b="0" dirty="0" smtClean="0">
                <a:solidFill>
                  <a:srgbClr val="6F6F6F"/>
                </a:solidFill>
              </a:rPr>
              <a:t>Investitionen für die Produktionsumstellung: einmalig ca. 160.000€ zur Verlagerung der Montageoperation an günstigeren Einbauort bei laufender Fertigung.</a:t>
            </a:r>
            <a:endParaRPr lang="de-DE" sz="2400" b="0" dirty="0">
              <a:solidFill>
                <a:srgbClr val="6F6F6F"/>
              </a:solidFill>
            </a:endParaRP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9</a:t>
            </a:fld>
            <a:endParaRPr lang="de-DE" altLang="de-DE"/>
          </a:p>
        </p:txBody>
      </p:sp>
    </p:spTree>
    <p:extLst>
      <p:ext uri="{BB962C8B-B14F-4D97-AF65-F5344CB8AC3E}">
        <p14:creationId xmlns:p14="http://schemas.microsoft.com/office/powerpoint/2010/main" val="2974171923"/>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2153</Words>
  <Application>Microsoft Office PowerPoint</Application>
  <PresentationFormat>Breitbild</PresentationFormat>
  <Paragraphs>296</Paragraphs>
  <Slides>22</Slides>
  <Notes>15</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22</vt:i4>
      </vt:variant>
    </vt:vector>
  </HeadingPairs>
  <TitlesOfParts>
    <vt:vector size="28" baseType="lpstr">
      <vt:lpstr>ＭＳ Ｐゴシック</vt:lpstr>
      <vt:lpstr>游ゴシック</vt:lpstr>
      <vt:lpstr>Arial</vt:lpstr>
      <vt:lpstr>Verdana</vt:lpstr>
      <vt:lpstr>Wingdings</vt:lpstr>
      <vt:lpstr>KAN_Master</vt:lpstr>
      <vt:lpstr>Einführung in die Ergonomie  Teil 2: Beispiele sowie europäisches Recht und europäische Sicherheitsnormen</vt:lpstr>
      <vt:lpstr>Nutzen ergonomischer Gestaltung</vt:lpstr>
      <vt:lpstr>Beispiel 1: Palettieren von Gebinden</vt:lpstr>
      <vt:lpstr>Beispiel 1: Palettieren von Gebinden</vt:lpstr>
      <vt:lpstr>Beispiel 2: Montage von Notbeleuchtungen</vt:lpstr>
      <vt:lpstr>Beispiel 2: Montage von Notbeleuchtungen</vt:lpstr>
      <vt:lpstr>Beispiel 2: Montage von Notbeleuchtungen</vt:lpstr>
      <vt:lpstr>Beispiel 3: Eisberg - Armaturen</vt:lpstr>
      <vt:lpstr>Beispiel 3: Eisberg</vt:lpstr>
      <vt:lpstr>Beispiel 3: Eisberg</vt:lpstr>
      <vt:lpstr>Beispiel 4: Näharbeitsplätze</vt:lpstr>
      <vt:lpstr>Beispiel 5: Fräszentrum</vt:lpstr>
      <vt:lpstr>Beispiel 5: Fräszentrum</vt:lpstr>
      <vt:lpstr>Bezug europäisches Recht und Normung</vt:lpstr>
      <vt:lpstr>Inhalte von Normen zur Produktsicherheit</vt:lpstr>
      <vt:lpstr>Hierarchischer Aufbau europäischer Sicherheitsnormen</vt:lpstr>
      <vt:lpstr>Regeln für das Verfassen von Sicherheitsnormen: CEN Guide 414</vt:lpstr>
      <vt:lpstr>Ergonomieaspekte in Normen</vt:lpstr>
      <vt:lpstr>4 Arten von ergonomischen Anforderungen in Maschinennormen</vt:lpstr>
      <vt:lpstr>Ergonomienormung am Beispiel „Bearbeitungszentrum“</vt:lpstr>
      <vt:lpstr>Wichtige Literatur zu Modul 1 – Ergonomie lernen</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26</cp:revision>
  <dcterms:created xsi:type="dcterms:W3CDTF">2023-07-17T12:06:45Z</dcterms:created>
  <dcterms:modified xsi:type="dcterms:W3CDTF">2023-09-07T13:19:50Z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