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66"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7" r:id="rId22"/>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78413" autoAdjust="0"/>
  </p:normalViewPr>
  <p:slideViewPr>
    <p:cSldViewPr>
      <p:cViewPr varScale="1">
        <p:scale>
          <a:sx n="76" d="100"/>
          <a:sy n="76" d="100"/>
        </p:scale>
        <p:origin x="586" y="67"/>
      </p:cViewPr>
      <p:guideLst>
        <p:guide orient="horz" pos="2160"/>
        <p:guide pos="3840"/>
      </p:guideLst>
    </p:cSldViewPr>
  </p:slid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Berücksichtigt man Ergonomie von Beginn der Planung einer Neuentwicklung an, so lassen sich mögliche Fehlentwicklungen, durch die entweder unkalkulierbare Folgekosten oder überdurchschnittliche Belastungen der Mitarbeiter entstehen können, vermeiden. Dies ist ein Grund für die Entwicklung dieser Lehrunterlagen. Die Berücksichtigung der in den Normen festgesetzten ergonomischen Standards vermeidet entsprechende negative Folgen für Unternehmen und Anwender.</a:t>
            </a:r>
          </a:p>
          <a:p>
            <a:endParaRPr lang="de-DE" dirty="0" smtClean="0">
              <a:latin typeface="Arial" charset="0"/>
            </a:endParaRPr>
          </a:p>
          <a:p>
            <a:r>
              <a:rPr lang="de-DE" b="1" i="1" dirty="0" smtClean="0">
                <a:latin typeface="Arial" charset="0"/>
              </a:rPr>
              <a:t>Normen gehören zur prospektiven Ergonomie. </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12</a:t>
            </a:fld>
            <a:endParaRPr lang="de-DE" altLang="de-DE"/>
          </a:p>
        </p:txBody>
      </p:sp>
    </p:spTree>
    <p:extLst>
      <p:ext uri="{BB962C8B-B14F-4D97-AF65-F5344CB8AC3E}">
        <p14:creationId xmlns:p14="http://schemas.microsoft.com/office/powerpoint/2010/main" val="4146760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latin typeface="Arial" charset="0"/>
              </a:rPr>
              <a:t>Links ist die in vielen Fällen verwendet Methodik für Entwicklungsprozesse nach VDI 2222: 1997-06 </a:t>
            </a:r>
            <a:r>
              <a:rPr lang="de-DE" dirty="0" smtClean="0"/>
              <a:t>Konstruktionsmethodik - Methodisches Entwickeln von Lösungsprinzipien </a:t>
            </a:r>
            <a:r>
              <a:rPr lang="de-DE" dirty="0" smtClean="0">
                <a:latin typeface="Arial" charset="0"/>
              </a:rPr>
              <a:t>dargestellt. </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latin typeface="Arial" charset="0"/>
              </a:rPr>
              <a:t>Die blau unterlegten rechten Elemente zeigen die Vorgehensweise zur ergonomischen Gestaltung nach </a:t>
            </a:r>
            <a:r>
              <a:rPr lang="de-DE" sz="1200" dirty="0" smtClean="0"/>
              <a:t>DIN EN 614-1:2006+A1:2009 -06 Sicherheit von Maschinen - Ergonomische Gestaltungsgrundsätze - Teil 1: Begriffe und allgemeine Leitsätze</a:t>
            </a:r>
            <a:r>
              <a:rPr lang="de-DE" dirty="0" smtClean="0">
                <a:latin typeface="Arial" charset="0"/>
              </a:rPr>
              <a:t>1. </a:t>
            </a:r>
            <a:br>
              <a:rPr lang="de-DE" dirty="0" smtClean="0">
                <a:latin typeface="Arial" charset="0"/>
              </a:rPr>
            </a:br>
            <a:r>
              <a:rPr lang="de-DE" dirty="0" smtClean="0">
                <a:latin typeface="Arial" charset="0"/>
              </a:rPr>
              <a:t>Die Gegenüberstellung zeigt, dass eine Integration ergonomischer Gestaltungsanforderungen in den Entwicklungsprozess problemlos möglich ist.</a:t>
            </a:r>
          </a:p>
          <a:p>
            <a:endParaRPr lang="de-DE" dirty="0" smtClean="0">
              <a:latin typeface="Arial" charset="0"/>
            </a:endParaRPr>
          </a:p>
          <a:p>
            <a:r>
              <a:rPr lang="de-DE" dirty="0" smtClean="0">
                <a:latin typeface="Arial" charset="0"/>
              </a:rPr>
              <a:t>Hinweis: Die Frage der Ergonomie ist im gesamten Produktlebenszyklus zu berücksichtigen. Dies beinhaltet auch </a:t>
            </a:r>
            <a:r>
              <a:rPr lang="de-DE" i="1" dirty="0" smtClean="0">
                <a:latin typeface="Arial" charset="0"/>
              </a:rPr>
              <a:t>Wartung</a:t>
            </a:r>
            <a:r>
              <a:rPr lang="de-DE" dirty="0" smtClean="0">
                <a:latin typeface="Arial" charset="0"/>
              </a:rPr>
              <a:t>, Reparatur und Recycling/</a:t>
            </a:r>
            <a:r>
              <a:rPr lang="de-DE" i="1" dirty="0" smtClean="0">
                <a:latin typeface="Arial" charset="0"/>
              </a:rPr>
              <a:t>Entsorgung</a:t>
            </a:r>
            <a:r>
              <a:rPr lang="de-DE" dirty="0" smtClean="0">
                <a:latin typeface="Arial" charset="0"/>
              </a:rPr>
              <a:t>. Siehe auch DIN EN 60300-1:2015-01</a:t>
            </a:r>
            <a:r>
              <a:rPr lang="de-DE" dirty="0" smtClean="0"/>
              <a:t> Zuverlässigkeitsmanagement - Teil 1: Zuverlässigkeitsmanagementsysteme (IEC 60300-1:2003).</a:t>
            </a:r>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14</a:t>
            </a:fld>
            <a:endParaRPr lang="de-DE" altLang="de-DE"/>
          </a:p>
        </p:txBody>
      </p:sp>
    </p:spTree>
    <p:extLst>
      <p:ext uri="{BB962C8B-B14F-4D97-AF65-F5344CB8AC3E}">
        <p14:creationId xmlns:p14="http://schemas.microsoft.com/office/powerpoint/2010/main" val="1220131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Konkrete Verfahrensweisen sind problemorientiert festzulegen. Entsprechendes Grundwissen wird in den Modulen 2-4 vermittelt!</a:t>
            </a:r>
          </a:p>
          <a:p>
            <a:endParaRPr lang="de-DE" dirty="0" smtClean="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b="1" smtClean="0"/>
          </a:p>
          <a:p>
            <a:r>
              <a:rPr lang="de-DE" i="1" smtClean="0">
                <a:latin typeface="Arial" charset="0"/>
              </a:rPr>
              <a:t>Punkte </a:t>
            </a:r>
            <a:r>
              <a:rPr lang="de-DE" i="1" dirty="0" smtClean="0">
                <a:latin typeface="Arial" charset="0"/>
              </a:rPr>
              <a:t>a)-d) beinhalten eine Gefährdungsanalyse, die der Risikobeurteilung vorausgehen muss. </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15</a:t>
            </a:fld>
            <a:endParaRPr lang="de-DE" altLang="de-DE"/>
          </a:p>
        </p:txBody>
      </p:sp>
    </p:spTree>
    <p:extLst>
      <p:ext uri="{BB962C8B-B14F-4D97-AF65-F5344CB8AC3E}">
        <p14:creationId xmlns:p14="http://schemas.microsoft.com/office/powerpoint/2010/main" val="594461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Konkrete Verfahrensweisen sind problemorientiert festzulegen. Entsprechendes Grundwissen wird in den Modulen 2-4 vermittelt!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16</a:t>
            </a:fld>
            <a:endParaRPr lang="de-DE" altLang="de-DE"/>
          </a:p>
        </p:txBody>
      </p:sp>
    </p:spTree>
    <p:extLst>
      <p:ext uri="{BB962C8B-B14F-4D97-AF65-F5344CB8AC3E}">
        <p14:creationId xmlns:p14="http://schemas.microsoft.com/office/powerpoint/2010/main" val="823163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Konkrete Verfahrensweisen sind problemorientiert festzulegen. Entsprechendes Grundwissen wird in den Modulen 2-4 vermittelt!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17</a:t>
            </a:fld>
            <a:endParaRPr lang="de-DE" altLang="de-DE"/>
          </a:p>
        </p:txBody>
      </p:sp>
    </p:spTree>
    <p:extLst>
      <p:ext uri="{BB962C8B-B14F-4D97-AF65-F5344CB8AC3E}">
        <p14:creationId xmlns:p14="http://schemas.microsoft.com/office/powerpoint/2010/main" val="370019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Konkrete Verfahrensweisen sind problemorientiert festzulegen. Entsprechendes Grundwissen wird in den Modulen 2-4 vermittelt!</a:t>
            </a:r>
          </a:p>
          <a:p>
            <a:endParaRPr lang="de-DE" dirty="0" smtClean="0">
              <a:latin typeface="Arial" charset="0"/>
            </a:endParaRPr>
          </a:p>
          <a:p>
            <a:r>
              <a:rPr lang="de-DE" b="1" i="1" dirty="0" smtClean="0">
                <a:latin typeface="Arial" charset="0"/>
              </a:rPr>
              <a:t>Zwischen den Schritten 3 und 4 wurde der Prototyp erstellt. </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18</a:t>
            </a:fld>
            <a:endParaRPr lang="de-DE" altLang="de-DE"/>
          </a:p>
        </p:txBody>
      </p:sp>
    </p:spTree>
    <p:extLst>
      <p:ext uri="{BB962C8B-B14F-4D97-AF65-F5344CB8AC3E}">
        <p14:creationId xmlns:p14="http://schemas.microsoft.com/office/powerpoint/2010/main" val="2874318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Das 3 Zonen-Modell ist im betrieblichen Diskussionsprozess eine einfache Möglichkeit den Stand der ergonomischen Gestaltungsqualität darzustellen und den konkreten Handlungsbedarf abzuleiten.</a:t>
            </a:r>
          </a:p>
          <a:p>
            <a:endParaRPr lang="de-DE" dirty="0" smtClean="0">
              <a:latin typeface="Arial" charset="0"/>
            </a:endParaRPr>
          </a:p>
          <a:p>
            <a:r>
              <a:rPr lang="de-DE" dirty="0" smtClean="0">
                <a:latin typeface="Arial" charset="0"/>
              </a:rPr>
              <a:t>Hinweis: Ampelprinzip nur ganz allgemein erläutern, darauf hinweisen, dass für jeden Gefährdungsfaktor, z.B. Körperkräfte, einzeln Bewertungen durchgeführt werden müssen. </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19</a:t>
            </a:fld>
            <a:endParaRPr lang="de-DE" altLang="de-DE"/>
          </a:p>
        </p:txBody>
      </p:sp>
    </p:spTree>
    <p:extLst>
      <p:ext uri="{BB962C8B-B14F-4D97-AF65-F5344CB8AC3E}">
        <p14:creationId xmlns:p14="http://schemas.microsoft.com/office/powerpoint/2010/main" val="3016619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Vereinfachte Definition auf der Basis der Sicherheit von Maschinen - Ergonomische Gestaltungsgrundsätze - Teil 1: Begriffe und allgemeine Leitsätze; </a:t>
            </a:r>
            <a:r>
              <a:rPr lang="de-DE" sz="1200" dirty="0" smtClean="0">
                <a:solidFill>
                  <a:schemeClr val="bg2"/>
                </a:solidFill>
              </a:rPr>
              <a:t>DIN EN 614-1:2006+A1:2009 (D)</a:t>
            </a:r>
            <a:r>
              <a:rPr lang="de-DE" dirty="0" smtClean="0">
                <a:latin typeface="Arial" charset="0"/>
              </a:rPr>
              <a:t> zur Anpassung der Technik an die menschlichen Leistungsvoraussetzungen. Ergonomie ist immer als komplexes Gestaltungsproblem zu betrachten, da Verbesserung an anderer Stelle Nachteile hervorrufen können.</a:t>
            </a:r>
          </a:p>
          <a:p>
            <a:r>
              <a:rPr lang="de-DE" dirty="0" smtClean="0">
                <a:latin typeface="Arial" charset="0"/>
              </a:rPr>
              <a:t>Beispiel: Um das Gewicht und die Größe einer mobilen Steuerung zu minimieren, werden Tasten mehrfach belegt oder sind mit Hilfe eines Displays aus Menüstrukturen aufzurufen. In der Folge ist das Gerät zwar kleiner und leichter die Bediengeschwindigkeit und die Sicherheit der Bedienung nimmt aber ab.</a:t>
            </a:r>
          </a:p>
          <a:p>
            <a:endParaRPr lang="de-DE" dirty="0" smtClean="0">
              <a:latin typeface="Arial" charset="0"/>
            </a:endParaRPr>
          </a:p>
          <a:p>
            <a:r>
              <a:rPr lang="de-DE" b="1" dirty="0" smtClean="0">
                <a:latin typeface="Arial" charset="0"/>
              </a:rPr>
              <a:t>animiert eingefügt: </a:t>
            </a:r>
          </a:p>
          <a:p>
            <a:r>
              <a:rPr lang="de-DE" dirty="0" smtClean="0">
                <a:latin typeface="Arial" charset="0"/>
              </a:rPr>
              <a:t>Originaldefinition "Ergonomie" in DIN EN 614-1:2006+A1:2009 -06 (identisch mit Definition aus </a:t>
            </a:r>
            <a:r>
              <a:rPr lang="de-DE" b="0" dirty="0" smtClean="0"/>
              <a:t>DIN EN ISO 6385:2004-05 „</a:t>
            </a:r>
            <a:r>
              <a:rPr lang="de-DE" dirty="0" smtClean="0"/>
              <a:t>Grundsätze der Ergonomie für die Gestaltung von Arbeitssystemen“</a:t>
            </a:r>
            <a:r>
              <a:rPr lang="de-DE" dirty="0" smtClean="0">
                <a:latin typeface="Arial" charset="0"/>
              </a:rPr>
              <a:t>): </a:t>
            </a:r>
          </a:p>
          <a:p>
            <a:r>
              <a:rPr lang="de-DE" dirty="0" smtClean="0">
                <a:latin typeface="Arial" charset="0"/>
              </a:rPr>
              <a:t>Ergonomie/Arbeitswissenschaft: Wissenschaftliche Disziplin, die sich mit dem Verständnis der Wechselwirkungen zwischen menschlichen und anderen Elementen eines Systems befasst und der Berufszweig, der Theorie, Prinzipien, Daten und Methoden auf die Gestaltung von Arbeitssystemen anwendet mit dem Ziel, das Wohlbefinden des Menschen und die Leistung des Gesamtsystems zu optimieren. </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51025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Jeder Mensch ist anders. Auf die Leistungsvoraussetzungen wirken neben Alter, Geschlecht, Abmessungen usw. auch Training, Ausbildung oder die spezifische Situation, wie Tageszeit, persönliche Beziehungen usw. (Mehr im Belastungs-Beanspruchungsmodell)</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3</a:t>
            </a:fld>
            <a:endParaRPr lang="de-DE" altLang="de-DE"/>
          </a:p>
        </p:txBody>
      </p:sp>
    </p:spTree>
    <p:extLst>
      <p:ext uri="{BB962C8B-B14F-4D97-AF65-F5344CB8AC3E}">
        <p14:creationId xmlns:p14="http://schemas.microsoft.com/office/powerpoint/2010/main" val="1890263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90000"/>
              </a:lnSpc>
            </a:pPr>
            <a:r>
              <a:rPr lang="de-DE" sz="1200" dirty="0" smtClean="0">
                <a:latin typeface="Arial" charset="0"/>
              </a:rPr>
              <a:t>Das arbeitswissenschaftliche Belastungs- und Beanspruchungsmodell ist ein grundlegendes Erklärungsmodell für die Wirkung der Arbeit auf den Menschen.</a:t>
            </a:r>
          </a:p>
          <a:p>
            <a:pPr>
              <a:lnSpc>
                <a:spcPct val="90000"/>
              </a:lnSpc>
            </a:pPr>
            <a:r>
              <a:rPr lang="de-DE" sz="1200" dirty="0" smtClean="0">
                <a:latin typeface="Arial" charset="0"/>
              </a:rPr>
              <a:t>Ausgangspunkt ist der Begriff der Belastung.</a:t>
            </a:r>
          </a:p>
          <a:p>
            <a:pPr>
              <a:lnSpc>
                <a:spcPct val="90000"/>
              </a:lnSpc>
            </a:pPr>
            <a:r>
              <a:rPr lang="de-DE" sz="1200" dirty="0" smtClean="0">
                <a:latin typeface="Arial" charset="0"/>
              </a:rPr>
              <a:t>Die Belastung beinhaltet die Anforderungen, welche sich aus der Arbeit ergeben. Dabei wirken die Arbeitsaufgabe mit dem Arbeitsumfang, die Auswirkungen der Technik z.B. durch einseitige Belastungen, die Arbeitsumgebung z.B. durch Lärm und die Arbeitsorganisation mit Fragen des Arbeitsbeginns, der Arbeitsdauer usw. auf den Menschen ein. Wichtig! Die Belastung einer bestimmten Arbeit ist für alle Betroffenen gleich.</a:t>
            </a:r>
          </a:p>
          <a:p>
            <a:pPr>
              <a:lnSpc>
                <a:spcPct val="90000"/>
              </a:lnSpc>
            </a:pPr>
            <a:r>
              <a:rPr lang="de-DE" sz="1200" dirty="0" smtClean="0">
                <a:latin typeface="Arial" charset="0"/>
              </a:rPr>
              <a:t>Der Mensch setzt der Belastung eine individuelle Leistungsfähigkeit entgegen. In der Grafik ist die Belastung als Gewicht (statische Größe) dargestellt.</a:t>
            </a:r>
          </a:p>
          <a:p>
            <a:pPr>
              <a:lnSpc>
                <a:spcPct val="90000"/>
              </a:lnSpc>
            </a:pPr>
            <a:r>
              <a:rPr lang="de-DE" sz="1200" dirty="0" smtClean="0">
                <a:latin typeface="Arial" charset="0"/>
              </a:rPr>
              <a:t>Die Leistungsfähigkeit ist, was die jeweilige Person entsprechend der eher physischen oder psychischen Belastung entgegenzusetzen hat. Dabei kann es sich beispielsweise um Maximalkraft, Konzentrationsfähigkeit oder langfristig stabile motorische Bewegungsabläufe handeln. In der Grafik wird sie deshalb als Feder dargestellt. Jeder Mensch besitz, im übertragenen Sinne, eine spezifische/ individuelle Federsteifigkeit</a:t>
            </a:r>
          </a:p>
          <a:p>
            <a:pPr>
              <a:lnSpc>
                <a:spcPct val="90000"/>
              </a:lnSpc>
            </a:pPr>
            <a:r>
              <a:rPr lang="de-DE" sz="1200" dirty="0" smtClean="0">
                <a:latin typeface="Arial" charset="0"/>
              </a:rPr>
              <a:t>Je nach Leistungsfähigkeit wirkt die Belastung ganz unterschiedlich auf die arbeitende Person. Während die eine Person entweder überhaupt nicht in der Lage ist eine bestimmte Arbeit auszuführen oder schnell ermüdet kann eine andere Person die Tätigkeit über wesentlich länger, ggf. über die gesamte Arbeitszeit ausführen. Dies drückt sich in der Grafik als Ausschlag des Zeigers aus. Somit sind verschiedene Personen für eine bestimmte Tätigkeit unterschiedlich geeignet. Dies kann durch Personalauswahl oder Training beeinflusst werden.</a:t>
            </a:r>
          </a:p>
          <a:p>
            <a:pPr>
              <a:lnSpc>
                <a:spcPct val="90000"/>
              </a:lnSpc>
            </a:pPr>
            <a:r>
              <a:rPr lang="de-DE" sz="1200" dirty="0" smtClean="0">
                <a:latin typeface="Arial" charset="0"/>
              </a:rPr>
              <a:t>Beanspruchungsfolgen sind Effekte, welche durch die Beanspruchung ausgelöst werden. Dies können positiv sein, wie Einarbeitungs- und Trainingseffekte, welche zur Leistungssteigerung führen. Es sind aber auch negative Folgen möglich, wie der Verlust der Leistungsfähigkeit durch Demotivation, Erkrankungen oder dauerhafter Schädigung in Folge einer Überlastung durch die Arbeit.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4</a:t>
            </a:fld>
            <a:endParaRPr lang="de-DE" altLang="de-DE"/>
          </a:p>
        </p:txBody>
      </p:sp>
    </p:spTree>
    <p:extLst>
      <p:ext uri="{BB962C8B-B14F-4D97-AF65-F5344CB8AC3E}">
        <p14:creationId xmlns:p14="http://schemas.microsoft.com/office/powerpoint/2010/main" val="1319534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Die Belastung ist maßgeblich durch ihre Intensität (Belastungshöhe) bzw. durch die Belastungsdauer gekennzeichnet. Für die Beurteilung einer Arbeit sind deshalb geeignete Messsysteme zu definieren, welche eine möglichst objektive Beurteilung der Belastung sichern.</a:t>
            </a:r>
          </a:p>
          <a:p>
            <a:r>
              <a:rPr lang="de-DE" dirty="0" smtClean="0">
                <a:latin typeface="Arial" charset="0"/>
              </a:rPr>
              <a:t>Für qualitativ messbare Belastungen werden deshalb häufig indirekt wirkende Indikatoren gesucht. Dies sind z.B. die in einer Zeit erreichte Stückzahl, die Art und Weise der Arbeitsausführung (Intensität und Wirksamkeit) oder die elektrische Leitfähigkeit der Haut, der Gewichtsverlust, die Herzschlagfrequenz (sind Indikatoren für Beanspruchung, nicht für Belastung) usw.</a:t>
            </a:r>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5</a:t>
            </a:fld>
            <a:endParaRPr lang="de-DE" altLang="de-DE"/>
          </a:p>
        </p:txBody>
      </p:sp>
    </p:spTree>
    <p:extLst>
      <p:ext uri="{BB962C8B-B14F-4D97-AF65-F5344CB8AC3E}">
        <p14:creationId xmlns:p14="http://schemas.microsoft.com/office/powerpoint/2010/main" val="2584343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Übersicht einer Auswahl individueller Leistungsvoraussetzungen. Die Gliederung kann zur Vertiefung des Inhaltes seminaristisch fortgeführt werden.</a:t>
            </a:r>
          </a:p>
          <a:p>
            <a:endParaRPr lang="de-DE" dirty="0" smtClean="0">
              <a:latin typeface="Arial" charset="0"/>
            </a:endParaRPr>
          </a:p>
          <a:p>
            <a:r>
              <a:rPr lang="de-DE" b="1" i="1" dirty="0" smtClean="0">
                <a:latin typeface="Arial" charset="0"/>
              </a:rPr>
              <a:t>Rechts in der Liste sind die Faktoren aufgelistet, die der Konstrukteur konkret für seine Aufgabe heranziehen kann.</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6</a:t>
            </a:fld>
            <a:endParaRPr lang="de-DE" altLang="de-DE"/>
          </a:p>
        </p:txBody>
      </p:sp>
    </p:spTree>
    <p:extLst>
      <p:ext uri="{BB962C8B-B14F-4D97-AF65-F5344CB8AC3E}">
        <p14:creationId xmlns:p14="http://schemas.microsoft.com/office/powerpoint/2010/main" val="1621233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Bilder symbolisieren Herzfrequenzverlauf, Muskel und Konzentration</a:t>
            </a:r>
          </a:p>
          <a:p>
            <a:r>
              <a:rPr lang="de-DE" b="1" dirty="0" smtClean="0">
                <a:latin typeface="Arial" charset="0"/>
              </a:rPr>
              <a:t>Die Belastung führt auf Grundlage der Leistungsvoraussetzungen zu einer individuellen Beanspruchung</a:t>
            </a:r>
          </a:p>
          <a:p>
            <a:r>
              <a:rPr lang="de-DE" dirty="0" smtClean="0">
                <a:latin typeface="Arial" charset="0"/>
              </a:rPr>
              <a:t>(es geht hier nicht um die Leistungsvoraussetzung, sondern um den Einfluss –Belastung - auf diese Voraussetzungen, welche zu einer positiven oder negativen Beanspruchung führt.</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7</a:t>
            </a:fld>
            <a:endParaRPr lang="de-DE" altLang="de-DE"/>
          </a:p>
        </p:txBody>
      </p:sp>
    </p:spTree>
    <p:extLst>
      <p:ext uri="{BB962C8B-B14F-4D97-AF65-F5344CB8AC3E}">
        <p14:creationId xmlns:p14="http://schemas.microsoft.com/office/powerpoint/2010/main" val="257819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Normen gelten als gesicherte arbeitswissenschaftliche Erkenntnisse und sind deshalb entsprechend zu berücksichtigen bzw. wirken diese indirekt bindend.</a:t>
            </a:r>
          </a:p>
          <a:p>
            <a:r>
              <a:rPr lang="de-DE" sz="1200" dirty="0" smtClean="0">
                <a:latin typeface="Arial" charset="0"/>
              </a:rPr>
              <a:t>Dazu zählen Aspekte der Vermeidung gesundheitlicher Schäden, die Steigerung  der Effizienz</a:t>
            </a:r>
          </a:p>
          <a:p>
            <a:r>
              <a:rPr lang="de-DE" sz="1200" dirty="0" smtClean="0"/>
              <a:t>Komplette Titel:</a:t>
            </a:r>
          </a:p>
          <a:p>
            <a:r>
              <a:rPr lang="de-DE" sz="1200" dirty="0" smtClean="0"/>
              <a:t>DIN EN 614-1:2006+A1:2009 -06 Sicherheit von Maschinen - Ergonomische Gestaltungsgrundsätze - Teil 1: Begriffe und allgemeine Leitsätze; </a:t>
            </a:r>
            <a:endParaRPr lang="de-DE" sz="1200" dirty="0" smtClean="0">
              <a:latin typeface="Arial" charset="0"/>
            </a:endParaRPr>
          </a:p>
          <a:p>
            <a:r>
              <a:rPr lang="de-DE" sz="1200" dirty="0" smtClean="0"/>
              <a:t>DIN EN 614-2:2000+A1:2008-12 Sicherheit von Maschinen - Ergonomische Gestaltungsgrundsätze - Teil 2: Wechselwirkungen zwischen der Gestaltung von Maschinen und den Arbeitsaufgaben; </a:t>
            </a:r>
          </a:p>
          <a:p>
            <a:r>
              <a:rPr lang="de-DE" sz="1200" dirty="0" smtClean="0"/>
              <a:t>DIN EN 894-3:2010-01  Sicherheit von Maschinen - Ergonomische Anforderungen an die Gestaltung von Anzeigen und Stellteilen und</a:t>
            </a:r>
          </a:p>
          <a:p>
            <a:r>
              <a:rPr lang="de-DE" sz="1200" dirty="0" smtClean="0"/>
              <a:t>DIN EN 894-3:2000+A1:2008 :2010-01Teil 3: Stellteile;</a:t>
            </a:r>
          </a:p>
          <a:p>
            <a:r>
              <a:rPr lang="de-DE" sz="1200" dirty="0" smtClean="0"/>
              <a:t>DIN EN 1005-1:2009-04+A1:2008  Sicherheit von Maschinen - Menschliche körperliche Leistung - Teil 1: Begriffe; </a:t>
            </a:r>
          </a:p>
          <a:p>
            <a:r>
              <a:rPr lang="de-DE" sz="1200" dirty="0" smtClean="0"/>
              <a:t>DIN EN 1005-2:2009-05+A1:2008Sicherheit von Maschinen - Menschliche körperliche Leistung - Teil 2: Manuelle Handhabung von Gegenständen in Verbindung mit Maschinen und Maschinenteilen</a:t>
            </a:r>
          </a:p>
          <a:p>
            <a:endParaRPr lang="de-DE" sz="1200" dirty="0" smtClean="0">
              <a:latin typeface="Arial" charset="0"/>
            </a:endParaRPr>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10</a:t>
            </a:fld>
            <a:endParaRPr lang="de-DE" altLang="de-DE"/>
          </a:p>
        </p:txBody>
      </p:sp>
    </p:spTree>
    <p:extLst>
      <p:ext uri="{BB962C8B-B14F-4D97-AF65-F5344CB8AC3E}">
        <p14:creationId xmlns:p14="http://schemas.microsoft.com/office/powerpoint/2010/main" val="4113615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b="1" i="1" dirty="0" smtClean="0">
                <a:latin typeface="Arial" charset="0"/>
              </a:rPr>
              <a:t>Ergonomie als Werbefaktor wirkt dann am besten, wenn die Einkäufer auch die Endnutzer sind</a:t>
            </a:r>
          </a:p>
          <a:p>
            <a:endParaRPr lang="de-DE" dirty="0"/>
          </a:p>
        </p:txBody>
      </p:sp>
      <p:sp>
        <p:nvSpPr>
          <p:cNvPr id="4" name="Foliennummernplatzhalter 3"/>
          <p:cNvSpPr>
            <a:spLocks noGrp="1"/>
          </p:cNvSpPr>
          <p:nvPr>
            <p:ph type="sldNum" sz="quarter" idx="10"/>
          </p:nvPr>
        </p:nvSpPr>
        <p:spPr/>
        <p:txBody>
          <a:bodyPr/>
          <a:lstStyle/>
          <a:p>
            <a:pPr>
              <a:defRPr/>
            </a:pPr>
            <a:fld id="{2D6BC67D-8A8D-417F-8943-C6B5EDDF70F1}" type="slidenum">
              <a:rPr lang="de-DE" altLang="de-DE" smtClean="0"/>
              <a:pPr>
                <a:defRPr/>
              </a:pPr>
              <a:t>11</a:t>
            </a:fld>
            <a:endParaRPr lang="de-DE" altLang="de-DE"/>
          </a:p>
        </p:txBody>
      </p:sp>
    </p:spTree>
    <p:extLst>
      <p:ext uri="{BB962C8B-B14F-4D97-AF65-F5344CB8AC3E}">
        <p14:creationId xmlns:p14="http://schemas.microsoft.com/office/powerpoint/2010/main" val="2379866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tu-dresden.de/" TargetMode="External"/><Relationship Id="rId7" Type="http://schemas.openxmlformats.org/officeDocument/2006/relationships/image" Target="../media/image17.png"/><Relationship Id="rId2" Type="http://schemas.openxmlformats.org/officeDocument/2006/relationships/hyperlink" Target="https://www.fh-zwickau.de/" TargetMode="External"/><Relationship Id="rId1" Type="http://schemas.openxmlformats.org/officeDocument/2006/relationships/slideLayout" Target="../slideLayouts/slideLayout1.xml"/><Relationship Id="rId6" Type="http://schemas.openxmlformats.org/officeDocument/2006/relationships/hyperlink" Target="https://www.institut-aser.de/" TargetMode="External"/><Relationship Id="rId5" Type="http://schemas.openxmlformats.org/officeDocument/2006/relationships/hyperlink" Target="https://ergonomie.kan-praxis.de/" TargetMode="External"/><Relationship Id="rId4" Type="http://schemas.openxmlformats.org/officeDocument/2006/relationships/hyperlink" Target="https://www.kan.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altLang="de-DE" dirty="0" smtClean="0"/>
              <a:t>Einführung in die </a:t>
            </a:r>
            <a:r>
              <a:rPr lang="de-DE" altLang="de-DE" dirty="0" smtClean="0"/>
              <a:t>Ergonomie</a:t>
            </a:r>
            <a:br>
              <a:rPr lang="de-DE" altLang="de-DE" dirty="0" smtClean="0"/>
            </a:br>
            <a:r>
              <a:rPr lang="de-DE" altLang="de-DE" dirty="0" smtClean="0"/>
              <a:t/>
            </a:r>
            <a:br>
              <a:rPr lang="de-DE" altLang="de-DE" dirty="0" smtClean="0"/>
            </a:br>
            <a:r>
              <a:rPr lang="de-DE" sz="2400" dirty="0">
                <a:solidFill>
                  <a:srgbClr val="004994"/>
                </a:solidFill>
              </a:rPr>
              <a:t>Teil </a:t>
            </a:r>
            <a:r>
              <a:rPr lang="de-DE" sz="2400" dirty="0" smtClean="0">
                <a:solidFill>
                  <a:srgbClr val="004994"/>
                </a:solidFill>
              </a:rPr>
              <a:t>1: </a:t>
            </a:r>
            <a:r>
              <a:rPr lang="de-DE" sz="2400" dirty="0">
                <a:solidFill>
                  <a:srgbClr val="004994"/>
                </a:solidFill>
              </a:rPr>
              <a:t>Belastung, Beanspruchung und Beanspruchungsfolgen</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1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32984" cy="496888"/>
          </a:xfrm>
        </p:spPr>
        <p:txBody>
          <a:bodyPr/>
          <a:lstStyle/>
          <a:p>
            <a:r>
              <a:rPr lang="de-DE" sz="2800" dirty="0" smtClean="0"/>
              <a:t>Normen helfen, diese Anforderungen zu erfüllen</a:t>
            </a:r>
            <a:endParaRPr lang="de-DE" sz="2800" dirty="0"/>
          </a:p>
        </p:txBody>
      </p:sp>
      <p:sp>
        <p:nvSpPr>
          <p:cNvPr id="3" name="Inhaltsplatzhalter 2"/>
          <p:cNvSpPr>
            <a:spLocks noGrp="1"/>
          </p:cNvSpPr>
          <p:nvPr>
            <p:ph idx="1"/>
          </p:nvPr>
        </p:nvSpPr>
        <p:spPr/>
        <p:txBody>
          <a:bodyPr/>
          <a:lstStyle/>
          <a:p>
            <a:r>
              <a:rPr lang="de-DE" sz="2400" dirty="0" smtClean="0"/>
              <a:t>Zum Beispiel:</a:t>
            </a:r>
          </a:p>
          <a:p>
            <a:pPr marL="342900" indent="-342900">
              <a:buClr>
                <a:schemeClr val="accent2"/>
              </a:buClr>
              <a:buFont typeface="Wingdings" panose="05000000000000000000" pitchFamily="2" charset="2"/>
              <a:buChar char="§"/>
            </a:pPr>
            <a:r>
              <a:rPr lang="de-DE" sz="2400" dirty="0"/>
              <a:t>DIN EN 614-1</a:t>
            </a:r>
            <a:r>
              <a:rPr lang="de-DE" sz="2400" b="0" dirty="0"/>
              <a:t>:2006+A1:2009 (D)</a:t>
            </a:r>
            <a:r>
              <a:rPr lang="de-DE" sz="2400" b="0" dirty="0" smtClean="0"/>
              <a:t> Sicherheit von Maschinen – Ergonomische Gestaltungsgrundsätze</a:t>
            </a:r>
          </a:p>
          <a:p>
            <a:pPr marL="342900" indent="-342900">
              <a:buClr>
                <a:schemeClr val="accent2"/>
              </a:buClr>
              <a:buFont typeface="Wingdings" panose="05000000000000000000" pitchFamily="2" charset="2"/>
              <a:buChar char="§"/>
            </a:pPr>
            <a:r>
              <a:rPr lang="de-DE" sz="2400" dirty="0" smtClean="0"/>
              <a:t>DIN EN 894-3</a:t>
            </a:r>
            <a:r>
              <a:rPr lang="de-DE" sz="2400" b="0" dirty="0" smtClean="0"/>
              <a:t>:2010-01 Sicherheit von Maschinen – Ergonomische Anforderungen an die Gestaltung von Anzeigen und Stellteilen </a:t>
            </a:r>
          </a:p>
          <a:p>
            <a:pPr marL="342900" indent="-342900">
              <a:buClr>
                <a:schemeClr val="accent2"/>
              </a:buClr>
              <a:buFont typeface="Wingdings" panose="05000000000000000000" pitchFamily="2" charset="2"/>
              <a:buChar char="§"/>
            </a:pPr>
            <a:r>
              <a:rPr lang="de-DE" sz="2400" dirty="0" smtClean="0"/>
              <a:t>DIN EN ISO 6385</a:t>
            </a:r>
            <a:r>
              <a:rPr lang="de-DE" sz="2400" b="0" dirty="0" smtClean="0"/>
              <a:t>:2016-12 Grundsätze der Ergonomie für die Gestaltung von Arbeitssystemen</a:t>
            </a:r>
          </a:p>
          <a:p>
            <a:pPr marL="342900" indent="-342900">
              <a:buClr>
                <a:schemeClr val="accent2"/>
              </a:buClr>
              <a:buFont typeface="Wingdings" panose="05000000000000000000" pitchFamily="2" charset="2"/>
              <a:buChar char="§"/>
            </a:pPr>
            <a:r>
              <a:rPr lang="de-DE" sz="2400" dirty="0" smtClean="0"/>
              <a:t>DIN EN 1005-1</a:t>
            </a:r>
            <a:r>
              <a:rPr lang="de-DE" sz="2400" b="0" dirty="0" smtClean="0"/>
              <a:t>:2009-04+A1:2008/2:2009-05+A1:2008 Sicherheit von Maschinen - Menschliche körperliche Leistung</a:t>
            </a:r>
          </a:p>
          <a:p>
            <a:pPr marL="342900" indent="-342900">
              <a:buClr>
                <a:schemeClr val="accent2"/>
              </a:buClr>
              <a:buFont typeface="Wingdings" panose="05000000000000000000" pitchFamily="2" charset="2"/>
              <a:buChar char="§"/>
            </a:pPr>
            <a:endParaRPr lang="de-DE" sz="240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10</a:t>
            </a:fld>
            <a:endParaRPr lang="de-DE" altLang="de-DE"/>
          </a:p>
        </p:txBody>
      </p:sp>
    </p:spTree>
    <p:extLst>
      <p:ext uri="{BB962C8B-B14F-4D97-AF65-F5344CB8AC3E}">
        <p14:creationId xmlns:p14="http://schemas.microsoft.com/office/powerpoint/2010/main" val="2229892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Ergonomie als Werbefaktor</a:t>
            </a:r>
            <a:endParaRPr lang="de-DE" dirty="0"/>
          </a:p>
        </p:txBody>
      </p:sp>
      <p:sp>
        <p:nvSpPr>
          <p:cNvPr id="3" name="Inhaltsplatzhalter 2"/>
          <p:cNvSpPr>
            <a:spLocks noGrp="1"/>
          </p:cNvSpPr>
          <p:nvPr>
            <p:ph idx="1"/>
          </p:nvPr>
        </p:nvSpPr>
        <p:spPr/>
        <p:txBody>
          <a:bodyPr/>
          <a:lstStyle/>
          <a:p>
            <a:r>
              <a:rPr lang="de-DE" sz="2400" dirty="0" smtClean="0"/>
              <a:t>Ergonomie wird von zahlreichen Unternehmen als Faktor zur Kundenwerbung eingesetzt.</a:t>
            </a:r>
          </a:p>
          <a:p>
            <a:endParaRPr lang="de-DE" sz="2400" dirty="0"/>
          </a:p>
          <a:p>
            <a:r>
              <a:rPr lang="de-DE" sz="2400" dirty="0" smtClean="0"/>
              <a:t>Überzeugen Sie sich selbst durch die Suche im Internet nach:</a:t>
            </a:r>
          </a:p>
          <a:p>
            <a:endParaRPr lang="de-DE" sz="2400" dirty="0"/>
          </a:p>
          <a:p>
            <a:pPr algn="ctr"/>
            <a:r>
              <a:rPr lang="de-DE" sz="3200" dirty="0"/>
              <a:t>Ergonomie &amp; Produkte</a:t>
            </a:r>
            <a:endParaRPr lang="de-DE" sz="3200" dirty="0" smtClean="0"/>
          </a:p>
          <a:p>
            <a:endParaRPr lang="de-DE" sz="2400" dirty="0">
              <a:ln w="22225">
                <a:solidFill>
                  <a:schemeClr val="accent2"/>
                </a:solidFill>
                <a:prstDash val="solid"/>
              </a:ln>
              <a:solidFill>
                <a:schemeClr val="accent2">
                  <a:lumMod val="40000"/>
                  <a:lumOff val="60000"/>
                </a:schemeClr>
              </a:solidFill>
            </a:endParaRP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11</a:t>
            </a:fld>
            <a:endParaRPr lang="de-DE" altLang="de-DE"/>
          </a:p>
        </p:txBody>
      </p:sp>
    </p:spTree>
    <p:extLst>
      <p:ext uri="{BB962C8B-B14F-4D97-AF65-F5344CB8AC3E}">
        <p14:creationId xmlns:p14="http://schemas.microsoft.com/office/powerpoint/2010/main" val="153992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Prospektive und korrektive Gestaltung</a:t>
            </a:r>
            <a:endParaRPr lang="de-DE" dirty="0"/>
          </a:p>
        </p:txBody>
      </p:sp>
      <p:sp>
        <p:nvSpPr>
          <p:cNvPr id="16" name="Inhaltsplatzhalter 15"/>
          <p:cNvSpPr>
            <a:spLocks noGrp="1"/>
          </p:cNvSpPr>
          <p:nvPr>
            <p:ph sz="half" idx="1"/>
          </p:nvPr>
        </p:nvSpPr>
        <p:spPr/>
        <p:txBody>
          <a:bodyPr/>
          <a:lstStyle/>
          <a:p>
            <a:r>
              <a:rPr lang="de-DE" sz="2400" dirty="0">
                <a:solidFill>
                  <a:srgbClr val="6F6F6F"/>
                </a:solidFill>
              </a:rPr>
              <a:t>Prospektive und kundenorientierte Ergonomie</a:t>
            </a:r>
          </a:p>
          <a:p>
            <a:r>
              <a:rPr lang="de-DE" sz="2400" b="0" dirty="0" smtClean="0">
                <a:solidFill>
                  <a:srgbClr val="6F6F6F"/>
                </a:solidFill>
              </a:rPr>
              <a:t>Ergonomische </a:t>
            </a:r>
            <a:r>
              <a:rPr lang="de-DE" sz="2400" b="0" dirty="0">
                <a:solidFill>
                  <a:srgbClr val="6F6F6F"/>
                </a:solidFill>
              </a:rPr>
              <a:t>Gestaltungs-anforderungen und Kundenwünsche werden zu Beginn eines Entwicklungs-prozesses berücksichtigt.</a:t>
            </a:r>
          </a:p>
          <a:p>
            <a:endParaRPr lang="de-DE" sz="2400" b="0" dirty="0" smtClean="0">
              <a:solidFill>
                <a:srgbClr val="6F6F6F"/>
              </a:solidFill>
            </a:endParaRPr>
          </a:p>
          <a:p>
            <a:r>
              <a:rPr lang="de-DE" sz="2400" b="0" dirty="0" smtClean="0">
                <a:solidFill>
                  <a:srgbClr val="6F6F6F"/>
                </a:solidFill>
              </a:rPr>
              <a:t>Verwirklichung </a:t>
            </a:r>
            <a:r>
              <a:rPr lang="de-DE" sz="2400" b="0" dirty="0">
                <a:solidFill>
                  <a:srgbClr val="6F6F6F"/>
                </a:solidFill>
              </a:rPr>
              <a:t>ergonomischer Forderungen und Kundenanforderungen im Gestaltungsprozess</a:t>
            </a:r>
          </a:p>
          <a:p>
            <a:endParaRPr lang="de-DE" sz="2400" b="0" dirty="0">
              <a:solidFill>
                <a:srgbClr val="6F6F6F"/>
              </a:solidFill>
            </a:endParaRPr>
          </a:p>
        </p:txBody>
      </p:sp>
      <p:sp>
        <p:nvSpPr>
          <p:cNvPr id="17" name="Inhaltsplatzhalter 16"/>
          <p:cNvSpPr>
            <a:spLocks noGrp="1"/>
          </p:cNvSpPr>
          <p:nvPr>
            <p:ph sz="half" idx="2"/>
          </p:nvPr>
        </p:nvSpPr>
        <p:spPr/>
        <p:txBody>
          <a:bodyPr/>
          <a:lstStyle/>
          <a:p>
            <a:r>
              <a:rPr lang="de-DE" sz="2400" dirty="0">
                <a:solidFill>
                  <a:srgbClr val="6F6F6F"/>
                </a:solidFill>
              </a:rPr>
              <a:t>Korrektive Ergonomie </a:t>
            </a:r>
            <a:endParaRPr lang="de-DE" sz="2400" dirty="0" smtClean="0">
              <a:solidFill>
                <a:srgbClr val="6F6F6F"/>
              </a:solidFill>
            </a:endParaRPr>
          </a:p>
          <a:p>
            <a:r>
              <a:rPr lang="de-DE" sz="2400" b="0" dirty="0" smtClean="0">
                <a:solidFill>
                  <a:srgbClr val="6F6F6F"/>
                </a:solidFill>
              </a:rPr>
              <a:t/>
            </a:r>
            <a:br>
              <a:rPr lang="de-DE" sz="2400" b="0" dirty="0" smtClean="0">
                <a:solidFill>
                  <a:srgbClr val="6F6F6F"/>
                </a:solidFill>
              </a:rPr>
            </a:br>
            <a:r>
              <a:rPr lang="de-DE" sz="2400" b="0" dirty="0" smtClean="0">
                <a:solidFill>
                  <a:srgbClr val="6F6F6F"/>
                </a:solidFill>
              </a:rPr>
              <a:t>Ohne </a:t>
            </a:r>
            <a:r>
              <a:rPr lang="de-DE" sz="2400" b="0" dirty="0">
                <a:solidFill>
                  <a:srgbClr val="6F6F6F"/>
                </a:solidFill>
              </a:rPr>
              <a:t>Integration von </a:t>
            </a:r>
            <a:r>
              <a:rPr lang="de-DE" sz="2400" b="0" dirty="0" err="1">
                <a:solidFill>
                  <a:srgbClr val="6F6F6F"/>
                </a:solidFill>
              </a:rPr>
              <a:t>Ergonomiewissen</a:t>
            </a:r>
            <a:r>
              <a:rPr lang="de-DE" sz="2400" b="0" dirty="0">
                <a:solidFill>
                  <a:srgbClr val="6F6F6F"/>
                </a:solidFill>
              </a:rPr>
              <a:t> und Kundenanforderungen können Probleme im Nutzungsprozess auftreten</a:t>
            </a:r>
            <a:r>
              <a:rPr lang="de-DE" sz="2400" b="0" dirty="0" smtClean="0">
                <a:solidFill>
                  <a:srgbClr val="6F6F6F"/>
                </a:solidFill>
              </a:rPr>
              <a:t>.</a:t>
            </a:r>
          </a:p>
          <a:p>
            <a:r>
              <a:rPr lang="de-DE" sz="2400" b="0" dirty="0" smtClean="0">
                <a:solidFill>
                  <a:srgbClr val="6F6F6F"/>
                </a:solidFill>
              </a:rPr>
              <a:t/>
            </a:r>
            <a:br>
              <a:rPr lang="de-DE" sz="2400" b="0" dirty="0" smtClean="0">
                <a:solidFill>
                  <a:srgbClr val="6F6F6F"/>
                </a:solidFill>
              </a:rPr>
            </a:br>
            <a:r>
              <a:rPr lang="de-DE" sz="2400" b="0" dirty="0" smtClean="0">
                <a:solidFill>
                  <a:srgbClr val="6F6F6F"/>
                </a:solidFill>
              </a:rPr>
              <a:t>Nachträgliche </a:t>
            </a:r>
            <a:r>
              <a:rPr lang="de-DE" sz="2400" b="0" dirty="0">
                <a:solidFill>
                  <a:srgbClr val="6F6F6F"/>
                </a:solidFill>
              </a:rPr>
              <a:t>Korrekturen von ergonomischen Problemen; aufwändig und häufig mit begrenztem Erfolg</a:t>
            </a:r>
          </a:p>
          <a:p>
            <a:endParaRPr lang="de-DE" sz="2400" b="0" dirty="0">
              <a:solidFill>
                <a:srgbClr val="6F6F6F"/>
              </a:solidFill>
            </a:endParaRPr>
          </a:p>
          <a:p>
            <a:endParaRPr lang="de-DE" sz="2400" b="0" dirty="0">
              <a:solidFill>
                <a:srgbClr val="6F6F6F"/>
              </a:solidFill>
            </a:endParaRP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12</a:t>
            </a:fld>
            <a:endParaRPr lang="de-DE" altLang="de-DE"/>
          </a:p>
        </p:txBody>
      </p:sp>
    </p:spTree>
    <p:extLst>
      <p:ext uri="{BB962C8B-B14F-4D97-AF65-F5344CB8AC3E}">
        <p14:creationId xmlns:p14="http://schemas.microsoft.com/office/powerpoint/2010/main" val="2104138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Ergonomische Maschinengestaltung</a:t>
            </a:r>
            <a:endParaRPr lang="de-DE" dirty="0"/>
          </a:p>
        </p:txBody>
      </p:sp>
      <p:sp>
        <p:nvSpPr>
          <p:cNvPr id="3" name="Inhaltsplatzhalter 2"/>
          <p:cNvSpPr>
            <a:spLocks noGrp="1"/>
          </p:cNvSpPr>
          <p:nvPr>
            <p:ph idx="1"/>
          </p:nvPr>
        </p:nvSpPr>
        <p:spPr/>
        <p:txBody>
          <a:bodyPr/>
          <a:lstStyle/>
          <a:p>
            <a:r>
              <a:rPr lang="de-DE" sz="2400" dirty="0" smtClean="0"/>
              <a:t>Beachten ergonomischer Aspekte bei der Konstruktion zu unterschiedlichen Zeitpunkten beeinflussen die Kosten:</a:t>
            </a:r>
            <a:endParaRPr lang="de-DE" sz="2400" dirty="0"/>
          </a:p>
        </p:txBody>
      </p:sp>
      <p:pic>
        <p:nvPicPr>
          <p:cNvPr id="70" name="Grafik 69" descr="Die Darstellung zeigt den Anteil der Konstruktionskosten bei unterschiedlichen Zeitpunkten der Berücksichtigung ergonomischer Aspekte von der Spezifikation über den Entwurf, die Herstellung und die Inbetriebnahme bis zum Betrieb. Sie ist mit 1 bis 2,5 Prozent bei der Berücksichtigung ab Spezifikation am geringsten und mit 5-12 und mehr Prozent bei Berücksichtigung ab Betrieb am höchsten."/>
          <p:cNvPicPr>
            <a:picLocks noChangeAspect="1"/>
          </p:cNvPicPr>
          <p:nvPr/>
        </p:nvPicPr>
        <p:blipFill>
          <a:blip r:embed="rId2"/>
          <a:stretch>
            <a:fillRect/>
          </a:stretch>
        </p:blipFill>
        <p:spPr>
          <a:xfrm>
            <a:off x="237236" y="2708920"/>
            <a:ext cx="11717528" cy="3170195"/>
          </a:xfrm>
          <a:prstGeom prst="rect">
            <a:avLst/>
          </a:prstGeom>
        </p:spPr>
      </p:pic>
      <p:sp>
        <p:nvSpPr>
          <p:cNvPr id="27" name="Text Box 24"/>
          <p:cNvSpPr txBox="1">
            <a:spLocks noChangeArrowheads="1"/>
          </p:cNvSpPr>
          <p:nvPr/>
        </p:nvSpPr>
        <p:spPr bwMode="auto">
          <a:xfrm>
            <a:off x="8102162" y="6155289"/>
            <a:ext cx="4089838" cy="276999"/>
          </a:xfrm>
          <a:prstGeom prst="rect">
            <a:avLst/>
          </a:prstGeom>
          <a:noFill/>
          <a:ln w="9525">
            <a:noFill/>
            <a:miter lim="800000"/>
            <a:headEnd/>
            <a:tailEnd/>
          </a:ln>
          <a:effectLst/>
        </p:spPr>
        <p:txBody>
          <a:bodyPr wrap="none">
            <a:spAutoFit/>
          </a:bodyPr>
          <a:lstStyle/>
          <a:p>
            <a:pPr eaLnBrk="0" hangingPunct="0"/>
            <a:r>
              <a:rPr lang="de-DE" sz="1200" b="0" dirty="0" smtClean="0"/>
              <a:t>Datenquelle</a:t>
            </a:r>
            <a:r>
              <a:rPr lang="de-DE" sz="1200" b="0" dirty="0"/>
              <a:t>: D. Alexander, </a:t>
            </a:r>
            <a:r>
              <a:rPr lang="de-DE" sz="1200" b="0" dirty="0" err="1"/>
              <a:t>Auburn</a:t>
            </a:r>
            <a:r>
              <a:rPr lang="de-DE" sz="1200" b="0" dirty="0"/>
              <a:t> Engineers, USA, 1999</a:t>
            </a: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13</a:t>
            </a:fld>
            <a:endParaRPr lang="de-DE" altLang="de-DE"/>
          </a:p>
        </p:txBody>
      </p:sp>
    </p:spTree>
    <p:extLst>
      <p:ext uri="{BB962C8B-B14F-4D97-AF65-F5344CB8AC3E}">
        <p14:creationId xmlns:p14="http://schemas.microsoft.com/office/powerpoint/2010/main" val="26993117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Gestaltungsprozess</a:t>
            </a:r>
            <a:endParaRPr lang="de-DE" dirty="0"/>
          </a:p>
        </p:txBody>
      </p:sp>
      <p:pic>
        <p:nvPicPr>
          <p:cNvPr id="7" name="Inhaltsplatzhalter 6" descr="Die Darstellung fasst die Konstruktionsmethodik nach VDI 2222 und den Gestaltungsprozess nach DIN EN 614-1 zusammen und ordnet den Gestaltungsschritten die Einbeziehung ergonomischer Grundsätze zu. Im einzelnen sind dies die Zuordnung der Ergonomischen Anforderungen als Teil der Ausarbeitung der Gestaltungsanforderungen, der Vorentwurf zu Aufgabenstellung und Schnittstellen als Teil der Erstellung von Gestaltungsentwürfen, die Spezifizierung von Arbeitsaufgaben und Schnittstellen als Teil der Erstellung eines detaillierten Gestaltungsentwurfes sowie die Bewertung der Maschine im Gebrauch als Teil der Ausführung des Entwurfes."/>
          <p:cNvPicPr>
            <a:picLocks noGrp="1" noChangeAspect="1"/>
          </p:cNvPicPr>
          <p:nvPr>
            <p:ph idx="1"/>
          </p:nvPr>
        </p:nvPicPr>
        <p:blipFill>
          <a:blip r:embed="rId3"/>
          <a:stretch>
            <a:fillRect/>
          </a:stretch>
        </p:blipFill>
        <p:spPr>
          <a:xfrm>
            <a:off x="719138" y="1623251"/>
            <a:ext cx="10922000" cy="4619560"/>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14</a:t>
            </a:fld>
            <a:endParaRPr lang="de-DE" altLang="de-DE"/>
          </a:p>
        </p:txBody>
      </p:sp>
    </p:spTree>
    <p:extLst>
      <p:ext uri="{BB962C8B-B14F-4D97-AF65-F5344CB8AC3E}">
        <p14:creationId xmlns:p14="http://schemas.microsoft.com/office/powerpoint/2010/main" val="33976684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Festlegen ergonomischer Anforderungen</a:t>
            </a:r>
            <a:endParaRPr lang="de-DE" dirty="0"/>
          </a:p>
        </p:txBody>
      </p:sp>
      <p:sp>
        <p:nvSpPr>
          <p:cNvPr id="3" name="Inhaltsplatzhalter 2"/>
          <p:cNvSpPr>
            <a:spLocks noGrp="1"/>
          </p:cNvSpPr>
          <p:nvPr>
            <p:ph idx="1"/>
          </p:nvPr>
        </p:nvSpPr>
        <p:spPr>
          <a:xfrm>
            <a:off x="719667" y="1484314"/>
            <a:ext cx="8832717" cy="4897437"/>
          </a:xfrm>
        </p:spPr>
        <p:txBody>
          <a:bodyPr/>
          <a:lstStyle/>
          <a:p>
            <a:pPr marL="457200" indent="-457200">
              <a:buFont typeface="+mj-lt"/>
              <a:buAutoNum type="alphaLcParenR"/>
            </a:pPr>
            <a:r>
              <a:rPr lang="de-DE" sz="2400" b="0" dirty="0" smtClean="0"/>
              <a:t>Festlegen relevanter ergonomischer </a:t>
            </a:r>
            <a:br>
              <a:rPr lang="de-DE" sz="2400" b="0" dirty="0" smtClean="0"/>
            </a:br>
            <a:r>
              <a:rPr lang="de-DE" sz="2400" b="0" dirty="0" smtClean="0"/>
              <a:t>Anforderungs- und Bewertungs-</a:t>
            </a:r>
            <a:br>
              <a:rPr lang="de-DE" sz="2400" b="0" dirty="0" smtClean="0"/>
            </a:br>
            <a:r>
              <a:rPr lang="de-DE" sz="2400" b="0" dirty="0" err="1" smtClean="0"/>
              <a:t>kriterien</a:t>
            </a:r>
            <a:r>
              <a:rPr lang="de-DE" sz="2400" b="0" dirty="0" smtClean="0"/>
              <a:t> auf der Grundlage allgemeiner ergonomischer Grundsätze, basierend auf einer im Vorfeld durchgeführten Risikobeurteilung nach </a:t>
            </a:r>
            <a:r>
              <a:rPr lang="de-DE" sz="2400" b="0" dirty="0"/>
              <a:t>DIN EN ISO 12100:2011-03 </a:t>
            </a:r>
            <a:r>
              <a:rPr lang="de-DE" sz="2400" b="0" dirty="0" smtClean="0"/>
              <a:t>Sicherheit von Maschinen</a:t>
            </a:r>
          </a:p>
          <a:p>
            <a:pPr marL="457200" indent="-457200">
              <a:buFont typeface="+mj-lt"/>
              <a:buAutoNum type="alphaLcParenR"/>
            </a:pPr>
            <a:r>
              <a:rPr lang="de-DE" sz="2400" b="0" dirty="0" smtClean="0"/>
              <a:t>Anforderungen aus Arbeitsprozess und –</a:t>
            </a:r>
            <a:r>
              <a:rPr lang="de-DE" sz="2400" b="0" dirty="0" err="1" smtClean="0"/>
              <a:t>aufgabe</a:t>
            </a:r>
            <a:endParaRPr lang="de-DE" sz="2400" b="0" dirty="0" smtClean="0"/>
          </a:p>
          <a:p>
            <a:pPr marL="457200" indent="-457200">
              <a:buFont typeface="+mj-lt"/>
              <a:buAutoNum type="alphaLcParenR"/>
            </a:pPr>
            <a:r>
              <a:rPr lang="de-DE" sz="2400" b="0" dirty="0" smtClean="0"/>
              <a:t>Sammeln von Erfahrungen bei bestehenden Maschinen</a:t>
            </a:r>
          </a:p>
          <a:p>
            <a:pPr marL="457200" indent="-457200">
              <a:buFont typeface="+mj-lt"/>
              <a:buAutoNum type="alphaLcParenR"/>
            </a:pPr>
            <a:r>
              <a:rPr lang="de-DE" sz="2400" b="0" dirty="0" smtClean="0"/>
              <a:t>Beschreibung der Eigenschaften des erwarteten Bedienpersonals</a:t>
            </a:r>
          </a:p>
          <a:p>
            <a:pPr marL="457200" indent="-457200">
              <a:buFont typeface="+mj-lt"/>
              <a:buAutoNum type="alphaLcParenR"/>
            </a:pPr>
            <a:r>
              <a:rPr lang="de-DE" sz="2400" b="0" dirty="0" smtClean="0"/>
              <a:t>Risikobeurteilung</a:t>
            </a:r>
          </a:p>
        </p:txBody>
      </p:sp>
      <p:pic>
        <p:nvPicPr>
          <p:cNvPr id="11" name="Grafik 10" descr="Die Darstellung kennzeichnet den Text als zum Schritt 1 - Ergonomische Anforderungen gehörig."/>
          <p:cNvPicPr>
            <a:picLocks noChangeAspect="1"/>
          </p:cNvPicPr>
          <p:nvPr/>
        </p:nvPicPr>
        <p:blipFill>
          <a:blip r:embed="rId3"/>
          <a:stretch>
            <a:fillRect/>
          </a:stretch>
        </p:blipFill>
        <p:spPr>
          <a:xfrm>
            <a:off x="7968208" y="1484314"/>
            <a:ext cx="3920068" cy="1152244"/>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15</a:t>
            </a:fld>
            <a:endParaRPr lang="de-DE" altLang="de-DE"/>
          </a:p>
        </p:txBody>
      </p:sp>
    </p:spTree>
    <p:extLst>
      <p:ext uri="{BB962C8B-B14F-4D97-AF65-F5344CB8AC3E}">
        <p14:creationId xmlns:p14="http://schemas.microsoft.com/office/powerpoint/2010/main" val="20400290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Ausarbeiten des Vorentwurfs</a:t>
            </a:r>
            <a:endParaRPr lang="de-DE" dirty="0"/>
          </a:p>
        </p:txBody>
      </p:sp>
      <p:sp>
        <p:nvSpPr>
          <p:cNvPr id="3" name="Inhaltsplatzhalter 2"/>
          <p:cNvSpPr>
            <a:spLocks noGrp="1"/>
          </p:cNvSpPr>
          <p:nvPr>
            <p:ph idx="1"/>
          </p:nvPr>
        </p:nvSpPr>
        <p:spPr>
          <a:xfrm>
            <a:off x="719667" y="1484314"/>
            <a:ext cx="6816493" cy="4897437"/>
          </a:xfrm>
        </p:spPr>
        <p:txBody>
          <a:bodyPr/>
          <a:lstStyle/>
          <a:p>
            <a:pPr marL="457200" indent="-457200">
              <a:buFont typeface="+mj-lt"/>
              <a:buAutoNum type="alphaLcParenR"/>
            </a:pPr>
            <a:r>
              <a:rPr lang="de-DE" sz="2400" b="0" dirty="0" smtClean="0"/>
              <a:t>Zuweisen der Funktion und Aufgaben an das Bedienpersonal und die Maschine</a:t>
            </a:r>
          </a:p>
          <a:p>
            <a:pPr marL="457200" indent="-457200">
              <a:buFont typeface="+mj-lt"/>
              <a:buAutoNum type="alphaLcParenR"/>
            </a:pPr>
            <a:r>
              <a:rPr lang="de-DE" sz="2400" b="0" dirty="0" smtClean="0"/>
              <a:t>Beschreibung der Aufgaben und Tätigkeiten des Bedienpersonals</a:t>
            </a:r>
          </a:p>
          <a:p>
            <a:pPr marL="457200" indent="-457200">
              <a:buFont typeface="+mj-lt"/>
              <a:buAutoNum type="alphaLcParenR"/>
            </a:pPr>
            <a:r>
              <a:rPr lang="de-DE" sz="2400" b="0" dirty="0" smtClean="0"/>
              <a:t>Erstellen eines Entwurfes bzw. Konzeptes der Schnittstelle</a:t>
            </a:r>
          </a:p>
          <a:p>
            <a:pPr marL="457200" indent="-457200">
              <a:buFont typeface="+mj-lt"/>
              <a:buAutoNum type="alphaLcParenR"/>
            </a:pPr>
            <a:r>
              <a:rPr lang="de-DE" sz="2400" b="0" dirty="0" smtClean="0"/>
              <a:t>Bewertung des Systems „Mensch-Maschine-Schnittstelle“ („Bedienperson – Maschine“) anhand der festgelegten Kriterien</a:t>
            </a:r>
            <a:endParaRPr lang="de-DE" sz="2400" b="0" dirty="0"/>
          </a:p>
        </p:txBody>
      </p:sp>
      <p:pic>
        <p:nvPicPr>
          <p:cNvPr id="11" name="Grafik 10" descr="Die Darstellung kennzeichnet den Text als zum Schritt 2 - Vorentwurf zu Arbeitsaufgaben und Schnittstellen gehörig."/>
          <p:cNvPicPr>
            <a:picLocks noChangeAspect="1"/>
          </p:cNvPicPr>
          <p:nvPr/>
        </p:nvPicPr>
        <p:blipFill>
          <a:blip r:embed="rId3"/>
          <a:stretch>
            <a:fillRect/>
          </a:stretch>
        </p:blipFill>
        <p:spPr>
          <a:xfrm>
            <a:off x="7989995" y="1484314"/>
            <a:ext cx="3920068" cy="1146147"/>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16</a:t>
            </a:fld>
            <a:endParaRPr lang="de-DE" altLang="de-DE"/>
          </a:p>
        </p:txBody>
      </p:sp>
    </p:spTree>
    <p:extLst>
      <p:ext uri="{BB962C8B-B14F-4D97-AF65-F5344CB8AC3E}">
        <p14:creationId xmlns:p14="http://schemas.microsoft.com/office/powerpoint/2010/main" val="795148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smtClean="0"/>
              <a:t>Arbeitsaufgabe und Schnittstellen spezifizieren</a:t>
            </a:r>
            <a:endParaRPr lang="de-DE" sz="2800" dirty="0"/>
          </a:p>
        </p:txBody>
      </p:sp>
      <p:sp>
        <p:nvSpPr>
          <p:cNvPr id="3" name="Inhaltsplatzhalter 2"/>
          <p:cNvSpPr>
            <a:spLocks noGrp="1"/>
          </p:cNvSpPr>
          <p:nvPr>
            <p:ph idx="1"/>
          </p:nvPr>
        </p:nvSpPr>
        <p:spPr>
          <a:xfrm>
            <a:off x="719667" y="1484314"/>
            <a:ext cx="7320549" cy="4897437"/>
          </a:xfrm>
        </p:spPr>
        <p:txBody>
          <a:bodyPr/>
          <a:lstStyle/>
          <a:p>
            <a:pPr marL="457200" indent="-457200">
              <a:buFont typeface="+mj-lt"/>
              <a:buAutoNum type="alphaLcParenR"/>
            </a:pPr>
            <a:r>
              <a:rPr lang="de-DE" sz="2400" b="0" dirty="0" smtClean="0"/>
              <a:t>Bewertung der Ergonomie des Systems „Mensch-Maschine“ im </a:t>
            </a:r>
            <a:br>
              <a:rPr lang="de-DE" sz="2400" b="0" dirty="0" smtClean="0"/>
            </a:br>
            <a:r>
              <a:rPr lang="de-DE" sz="2400" b="0" dirty="0" smtClean="0"/>
              <a:t>Detail unter Verwendung der relevanten Normen und, falls erforderlich, Simulation der Aufgaben</a:t>
            </a:r>
          </a:p>
          <a:p>
            <a:pPr marL="457200" indent="-457200">
              <a:buFont typeface="+mj-lt"/>
              <a:buAutoNum type="alphaLcParenR"/>
            </a:pPr>
            <a:r>
              <a:rPr lang="de-DE" sz="2400" b="0" dirty="0" smtClean="0"/>
              <a:t>Ermittlung und Umsetzung notwendiger Korrekturen an der Schnittstelle</a:t>
            </a:r>
          </a:p>
          <a:p>
            <a:pPr marL="457200" indent="-457200">
              <a:buFont typeface="+mj-lt"/>
              <a:buAutoNum type="alphaLcParenR"/>
            </a:pPr>
            <a:r>
              <a:rPr lang="de-DE" sz="2400" b="0" dirty="0" smtClean="0"/>
              <a:t>Erstellen der Entwurfsdokumentation</a:t>
            </a:r>
            <a:endParaRPr lang="de-DE" sz="2400" b="0" dirty="0"/>
          </a:p>
        </p:txBody>
      </p:sp>
      <p:pic>
        <p:nvPicPr>
          <p:cNvPr id="11" name="Grafik 10" descr="Die Darstellung kennzeichnet den Text als zum Schritt 3 - Spezifizierung von Arbeitsaufgaben und Schnittstellen gehörig."/>
          <p:cNvPicPr>
            <a:picLocks noChangeAspect="1"/>
          </p:cNvPicPr>
          <p:nvPr/>
        </p:nvPicPr>
        <p:blipFill>
          <a:blip r:embed="rId3"/>
          <a:stretch>
            <a:fillRect/>
          </a:stretch>
        </p:blipFill>
        <p:spPr>
          <a:xfrm>
            <a:off x="7936572" y="1484314"/>
            <a:ext cx="3920068" cy="1146147"/>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17</a:t>
            </a:fld>
            <a:endParaRPr lang="de-DE" altLang="de-DE"/>
          </a:p>
        </p:txBody>
      </p:sp>
    </p:spTree>
    <p:extLst>
      <p:ext uri="{BB962C8B-B14F-4D97-AF65-F5344CB8AC3E}">
        <p14:creationId xmlns:p14="http://schemas.microsoft.com/office/powerpoint/2010/main" val="39614529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Bewertung der Maschine im Gebrauch</a:t>
            </a:r>
            <a:endParaRPr lang="de-DE" dirty="0"/>
          </a:p>
        </p:txBody>
      </p:sp>
      <p:sp>
        <p:nvSpPr>
          <p:cNvPr id="3" name="Inhaltsplatzhalter 2"/>
          <p:cNvSpPr>
            <a:spLocks noGrp="1"/>
          </p:cNvSpPr>
          <p:nvPr>
            <p:ph idx="1"/>
          </p:nvPr>
        </p:nvSpPr>
        <p:spPr>
          <a:xfrm>
            <a:off x="719667" y="1484314"/>
            <a:ext cx="6816493" cy="4897437"/>
          </a:xfrm>
        </p:spPr>
        <p:txBody>
          <a:bodyPr/>
          <a:lstStyle/>
          <a:p>
            <a:pPr marL="457200" indent="-457200">
              <a:buFont typeface="+mj-lt"/>
              <a:buAutoNum type="alphaLcParenR"/>
            </a:pPr>
            <a:r>
              <a:rPr lang="de-DE" sz="2400" b="0" dirty="0" smtClean="0"/>
              <a:t>Durchführung von Prüfverfahren mit</a:t>
            </a:r>
            <a:br>
              <a:rPr lang="de-DE" sz="2400" b="0" dirty="0" smtClean="0"/>
            </a:br>
            <a:r>
              <a:rPr lang="de-DE" sz="2400" b="0" dirty="0" smtClean="0"/>
              <a:t>Bedienpersonal (Prüfpersonal)</a:t>
            </a:r>
          </a:p>
          <a:p>
            <a:pPr marL="457200" indent="-457200">
              <a:buFont typeface="+mj-lt"/>
              <a:buAutoNum type="alphaLcParenR"/>
            </a:pPr>
            <a:r>
              <a:rPr lang="de-DE" sz="2400" b="0" dirty="0" smtClean="0"/>
              <a:t>Ermitteln und Durchführen notwendiger Modifikationen</a:t>
            </a:r>
          </a:p>
          <a:p>
            <a:pPr marL="457200" indent="-457200">
              <a:buFont typeface="+mj-lt"/>
              <a:buAutoNum type="alphaLcParenR"/>
            </a:pPr>
            <a:r>
              <a:rPr lang="de-DE" sz="2400" b="0" dirty="0" smtClean="0"/>
              <a:t>Sammeln von Rückmeldungen über den tatsächlichen Gebrauch der Maschine</a:t>
            </a:r>
          </a:p>
          <a:p>
            <a:pPr marL="457200" indent="-457200">
              <a:buFont typeface="+mj-lt"/>
              <a:buAutoNum type="alphaLcParenR"/>
            </a:pPr>
            <a:r>
              <a:rPr lang="de-DE" sz="2400" b="0" dirty="0" smtClean="0"/>
              <a:t>Festlegen der Gebrauchsanweisung und des Ausbildungsgrades der Bedienperson</a:t>
            </a:r>
            <a:endParaRPr lang="de-DE" sz="2400" b="0" dirty="0"/>
          </a:p>
        </p:txBody>
      </p:sp>
      <p:pic>
        <p:nvPicPr>
          <p:cNvPr id="11" name="Grafik 10" descr="Die Darstellung kennzeichnet den Text als zum Schritt 4 - Bewerten der Maschine im Gebrauch gehörig."/>
          <p:cNvPicPr>
            <a:picLocks noChangeAspect="1"/>
          </p:cNvPicPr>
          <p:nvPr/>
        </p:nvPicPr>
        <p:blipFill>
          <a:blip r:embed="rId3"/>
          <a:stretch>
            <a:fillRect/>
          </a:stretch>
        </p:blipFill>
        <p:spPr>
          <a:xfrm>
            <a:off x="7968208" y="1484314"/>
            <a:ext cx="3871296" cy="1146147"/>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18</a:t>
            </a:fld>
            <a:endParaRPr lang="de-DE" altLang="de-DE"/>
          </a:p>
        </p:txBody>
      </p:sp>
    </p:spTree>
    <p:extLst>
      <p:ext uri="{BB962C8B-B14F-4D97-AF65-F5344CB8AC3E}">
        <p14:creationId xmlns:p14="http://schemas.microsoft.com/office/powerpoint/2010/main" val="36270759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3-Zonen-Bewertungssystem</a:t>
            </a:r>
            <a:endParaRPr lang="de-DE" dirty="0"/>
          </a:p>
        </p:txBody>
      </p:sp>
      <p:sp>
        <p:nvSpPr>
          <p:cNvPr id="3" name="Inhaltsplatzhalter 2"/>
          <p:cNvSpPr>
            <a:spLocks noGrp="1"/>
          </p:cNvSpPr>
          <p:nvPr>
            <p:ph idx="1"/>
          </p:nvPr>
        </p:nvSpPr>
        <p:spPr>
          <a:xfrm>
            <a:off x="719667" y="1484314"/>
            <a:ext cx="7680589" cy="4897437"/>
          </a:xfrm>
        </p:spPr>
        <p:txBody>
          <a:bodyPr/>
          <a:lstStyle/>
          <a:p>
            <a:r>
              <a:rPr lang="de-DE" sz="2400" dirty="0" smtClean="0"/>
              <a:t>Strukturiertes Vorgehen zur Risikominderung von Konstruktionen</a:t>
            </a:r>
          </a:p>
          <a:p>
            <a:endParaRPr lang="de-DE" sz="2400" b="0" u="sng" dirty="0" smtClean="0"/>
          </a:p>
          <a:p>
            <a:r>
              <a:rPr lang="de-DE" sz="2400" b="0" u="sng" dirty="0" smtClean="0"/>
              <a:t>Zone 1 (grüne Zone)</a:t>
            </a:r>
          </a:p>
          <a:p>
            <a:pPr marL="342900" indent="-342900">
              <a:buClr>
                <a:schemeClr val="accent2"/>
              </a:buClr>
              <a:buFont typeface="Wingdings" panose="05000000000000000000" pitchFamily="2" charset="2"/>
              <a:buChar char="§"/>
            </a:pPr>
            <a:r>
              <a:rPr lang="de-DE" sz="2400" b="0" dirty="0" smtClean="0"/>
              <a:t>Sichere Konstruktion</a:t>
            </a:r>
          </a:p>
          <a:p>
            <a:pPr marL="342900" indent="-342900">
              <a:buClr>
                <a:schemeClr val="accent2"/>
              </a:buClr>
              <a:buFont typeface="Wingdings" panose="05000000000000000000" pitchFamily="2" charset="2"/>
              <a:buChar char="§"/>
            </a:pPr>
            <a:r>
              <a:rPr lang="de-DE" sz="2400" b="0" dirty="0" smtClean="0"/>
              <a:t>Sicherer Betrieb</a:t>
            </a:r>
          </a:p>
          <a:p>
            <a:pPr marL="342900" indent="-342900">
              <a:buClr>
                <a:schemeClr val="accent2"/>
              </a:buClr>
              <a:buFont typeface="Wingdings" panose="05000000000000000000" pitchFamily="2" charset="2"/>
              <a:buChar char="§"/>
            </a:pPr>
            <a:r>
              <a:rPr lang="de-DE" sz="2400" b="0" dirty="0" smtClean="0"/>
              <a:t>Ergonomische Grundsätze sind erfüllt für:</a:t>
            </a:r>
          </a:p>
          <a:p>
            <a:pPr marL="877888" lvl="3" indent="-342900">
              <a:buClr>
                <a:schemeClr val="bg2"/>
              </a:buClr>
            </a:pPr>
            <a:r>
              <a:rPr lang="de-DE" sz="2400" dirty="0" smtClean="0"/>
              <a:t>häufig genutzte Aufgaben</a:t>
            </a:r>
          </a:p>
          <a:p>
            <a:pPr marL="877888" lvl="3" indent="-342900">
              <a:buClr>
                <a:schemeClr val="bg2"/>
              </a:buClr>
            </a:pPr>
            <a:r>
              <a:rPr lang="de-DE" sz="2400" b="0" dirty="0" smtClean="0"/>
              <a:t>länger andauernde Aufgaben</a:t>
            </a:r>
          </a:p>
          <a:p>
            <a:pPr marL="877888" lvl="3" indent="-342900">
              <a:buClr>
                <a:schemeClr val="bg2"/>
              </a:buClr>
            </a:pPr>
            <a:r>
              <a:rPr lang="de-DE" sz="2400" dirty="0" smtClean="0"/>
              <a:t>Arbeiten mit Komfort (Wohlbefinden)</a:t>
            </a:r>
          </a:p>
          <a:p>
            <a:pPr marL="344488" lvl="1" indent="-342900">
              <a:buClr>
                <a:schemeClr val="accent2"/>
              </a:buClr>
            </a:pPr>
            <a:endParaRPr lang="de-DE" sz="2400" dirty="0" smtClean="0"/>
          </a:p>
        </p:txBody>
      </p:sp>
      <p:pic>
        <p:nvPicPr>
          <p:cNvPr id="7" name="Grafik 6" descr="Eine Ampeldarstellung illustriert die grüne Zone."/>
          <p:cNvPicPr>
            <a:picLocks noChangeAspect="1"/>
          </p:cNvPicPr>
          <p:nvPr/>
        </p:nvPicPr>
        <p:blipFill>
          <a:blip r:embed="rId3"/>
          <a:stretch>
            <a:fillRect/>
          </a:stretch>
        </p:blipFill>
        <p:spPr>
          <a:xfrm>
            <a:off x="8284125" y="1484314"/>
            <a:ext cx="3907875" cy="4480948"/>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19</a:t>
            </a:fld>
            <a:endParaRPr lang="de-DE" altLang="de-DE"/>
          </a:p>
        </p:txBody>
      </p:sp>
    </p:spTree>
    <p:extLst>
      <p:ext uri="{BB962C8B-B14F-4D97-AF65-F5344CB8AC3E}">
        <p14:creationId xmlns:p14="http://schemas.microsoft.com/office/powerpoint/2010/main" val="324552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Definition Ergonomie</a:t>
            </a:r>
          </a:p>
        </p:txBody>
      </p:sp>
      <p:sp>
        <p:nvSpPr>
          <p:cNvPr id="4102" name="Rectangle 13"/>
          <p:cNvSpPr>
            <a:spLocks noGrp="1" noChangeArrowheads="1"/>
          </p:cNvSpPr>
          <p:nvPr>
            <p:ph idx="1"/>
          </p:nvPr>
        </p:nvSpPr>
        <p:spPr/>
        <p:txBody>
          <a:bodyPr/>
          <a:lstStyle/>
          <a:p>
            <a:pPr eaLnBrk="1" hangingPunct="1"/>
            <a:r>
              <a:rPr lang="de-DE" altLang="de-DE" sz="2400" b="0" dirty="0" smtClean="0">
                <a:solidFill>
                  <a:srgbClr val="6F6F6F"/>
                </a:solidFill>
              </a:rPr>
              <a:t>Ergonomie ist die </a:t>
            </a:r>
            <a:r>
              <a:rPr lang="de-DE" altLang="de-DE" sz="2400" dirty="0" smtClean="0">
                <a:solidFill>
                  <a:srgbClr val="6F6F6F"/>
                </a:solidFill>
              </a:rPr>
              <a:t>Lehre von Mensch und Technik</a:t>
            </a:r>
            <a:r>
              <a:rPr lang="de-DE" altLang="de-DE" sz="2400" b="0" dirty="0" smtClean="0">
                <a:solidFill>
                  <a:srgbClr val="6F6F6F"/>
                </a:solidFill>
              </a:rPr>
              <a:t>. Sie umfasst die Gestaltung von Produkten, Produktdetails, von Arbeitsplätzen und komplexen Arbeitssystemen nach Kriterien, welche durch Eigenschaften bzw. Leistungsvoraussetzungen des Menschen bestimmt werden.</a:t>
            </a:r>
          </a:p>
          <a:p>
            <a:pPr lvl="1" eaLnBrk="1" hangingPunct="1"/>
            <a:endParaRPr lang="de-DE" altLang="de-DE" sz="2400" dirty="0" smtClean="0">
              <a:solidFill>
                <a:srgbClr val="6F6F6F"/>
              </a:solidFill>
            </a:endParaRPr>
          </a:p>
          <a:p>
            <a:pPr lvl="1" eaLnBrk="1" hangingPunct="1"/>
            <a:endParaRPr lang="de-DE" altLang="de-DE" sz="2400" dirty="0" smtClean="0">
              <a:solidFill>
                <a:srgbClr val="6F6F6F"/>
              </a:solidFill>
            </a:endParaRPr>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fld id="{95BFCC08-C812-43CE-9B43-E4DC52B59022}" type="datetime1">
              <a:rPr lang="de-DE" altLang="de-DE" sz="1200" b="0" smtClean="0">
                <a:solidFill>
                  <a:schemeClr val="bg1"/>
                </a:solidFill>
              </a:rPr>
              <a:t>07.09.2023</a:t>
            </a:fld>
            <a:endParaRPr lang="de-DE" altLang="de-DE" sz="1200" b="0" smtClean="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r>
              <a:rPr lang="de-DE" altLang="de-DE" sz="1200" b="0" smtClean="0">
                <a:solidFill>
                  <a:schemeClr val="bg1"/>
                </a:solidFill>
              </a:rPr>
              <a:t>Modul 1 - Ergonomie lernen</a:t>
            </a:r>
            <a:endParaRPr lang="de-DE" altLang="de-DE" sz="1200" b="0" dirty="0" smtClean="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r>
              <a:rPr lang="de-DE" altLang="de-DE" sz="1200" b="0" smtClean="0">
                <a:solidFill>
                  <a:schemeClr val="bg1"/>
                </a:solidFill>
              </a:rPr>
              <a:t>Seite </a:t>
            </a:r>
            <a:fld id="{BCC2C6F0-1BA5-4E04-98C1-715F2565A0CD}" type="slidenum">
              <a:rPr lang="de-DE" altLang="de-DE" sz="1200" b="0" smtClean="0">
                <a:solidFill>
                  <a:schemeClr val="bg1"/>
                </a:solidFill>
              </a:rPr>
              <a:pPr eaLnBrk="1" hangingPunct="1"/>
              <a:t>2</a:t>
            </a:fld>
            <a:endParaRPr lang="de-DE" altLang="de-DE" sz="1200" b="0" smtClean="0">
              <a:solidFill>
                <a:schemeClr val="bg1"/>
              </a:solidFill>
            </a:endParaRPr>
          </a:p>
        </p:txBody>
      </p:sp>
      <p:sp>
        <p:nvSpPr>
          <p:cNvPr id="7" name="Text Box 19"/>
          <p:cNvSpPr txBox="1">
            <a:spLocks noChangeArrowheads="1"/>
          </p:cNvSpPr>
          <p:nvPr/>
        </p:nvSpPr>
        <p:spPr bwMode="auto">
          <a:xfrm>
            <a:off x="694845" y="3867432"/>
            <a:ext cx="11065785" cy="2015936"/>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de-DE" sz="1800" b="1" dirty="0" smtClean="0">
                <a:solidFill>
                  <a:srgbClr val="6F6F6F"/>
                </a:solidFill>
              </a:rPr>
              <a:t>Ergonomie/Arbeitswissenschaft</a:t>
            </a:r>
            <a:r>
              <a:rPr lang="de-DE" sz="1800" dirty="0">
                <a:solidFill>
                  <a:srgbClr val="6F6F6F"/>
                </a:solidFill>
              </a:rPr>
              <a:t>:</a:t>
            </a:r>
            <a:r>
              <a:rPr lang="de-DE" sz="1800" b="0" dirty="0">
                <a:solidFill>
                  <a:srgbClr val="6F6F6F"/>
                </a:solidFill>
              </a:rPr>
              <a:t> </a:t>
            </a:r>
            <a:r>
              <a:rPr lang="de-DE" sz="1800" b="0" i="1" dirty="0">
                <a:solidFill>
                  <a:srgbClr val="6F6F6F"/>
                </a:solidFill>
              </a:rPr>
              <a:t>Wissenschaftliche Disziplin, die sich mit dem Verständnis der Wechselwirkungen zwischen menschlichen und anderen Elementen eines Systems befasst, und der Berufszweig, der Theorie, Prinzipien, Daten und Methoden auf die Gestaltung von Arbeitssystemen anwendet mit dem Ziel, das </a:t>
            </a:r>
            <a:r>
              <a:rPr lang="de-DE" sz="1800" b="1" dirty="0">
                <a:solidFill>
                  <a:srgbClr val="6F6F6F"/>
                </a:solidFill>
              </a:rPr>
              <a:t>Wohlbefinden des Menschen </a:t>
            </a:r>
            <a:r>
              <a:rPr lang="de-DE" sz="1800" b="0" i="1" dirty="0">
                <a:solidFill>
                  <a:srgbClr val="6F6F6F"/>
                </a:solidFill>
              </a:rPr>
              <a:t>und </a:t>
            </a:r>
            <a:r>
              <a:rPr lang="de-DE" sz="1800" b="0" i="1" dirty="0" smtClean="0">
                <a:solidFill>
                  <a:srgbClr val="6F6F6F"/>
                </a:solidFill>
              </a:rPr>
              <a:t>die </a:t>
            </a:r>
            <a:r>
              <a:rPr lang="de-DE" sz="1800" b="1" dirty="0" smtClean="0">
                <a:solidFill>
                  <a:srgbClr val="6F6F6F"/>
                </a:solidFill>
              </a:rPr>
              <a:t>Leistung </a:t>
            </a:r>
            <a:r>
              <a:rPr lang="de-DE" sz="1800" b="1" dirty="0">
                <a:solidFill>
                  <a:srgbClr val="6F6F6F"/>
                </a:solidFill>
              </a:rPr>
              <a:t>des Gesamtsystems </a:t>
            </a:r>
            <a:r>
              <a:rPr lang="de-DE" sz="1800" b="0" i="1" dirty="0">
                <a:solidFill>
                  <a:srgbClr val="6F6F6F"/>
                </a:solidFill>
              </a:rPr>
              <a:t>zu optimieren</a:t>
            </a:r>
            <a:r>
              <a:rPr lang="de-DE" sz="1800" b="0" i="1" dirty="0" smtClean="0">
                <a:solidFill>
                  <a:srgbClr val="6F6F6F"/>
                </a:solidFill>
              </a:rPr>
              <a:t>. </a:t>
            </a:r>
          </a:p>
          <a:p>
            <a:pPr>
              <a:spcBef>
                <a:spcPct val="50000"/>
              </a:spcBef>
            </a:pPr>
            <a:r>
              <a:rPr lang="de-DE" sz="1400" b="0" dirty="0" smtClean="0">
                <a:solidFill>
                  <a:srgbClr val="6F6F6F"/>
                </a:solidFill>
              </a:rPr>
              <a:t>Originaldefinition "Ergonomie" in der </a:t>
            </a:r>
            <a:r>
              <a:rPr lang="de-DE" sz="1400" dirty="0">
                <a:solidFill>
                  <a:srgbClr val="6F6F6F"/>
                </a:solidFill>
              </a:rPr>
              <a:t>DIN EN 614-1:2006+A1:2009 (D)</a:t>
            </a:r>
            <a:r>
              <a:rPr lang="de-DE" sz="1400" b="0" dirty="0" smtClean="0">
                <a:solidFill>
                  <a:srgbClr val="6F6F6F"/>
                </a:solidFill>
              </a:rPr>
              <a:t/>
            </a:r>
            <a:br>
              <a:rPr lang="de-DE" sz="1400" b="0" dirty="0" smtClean="0">
                <a:solidFill>
                  <a:srgbClr val="6F6F6F"/>
                </a:solidFill>
              </a:rPr>
            </a:br>
            <a:r>
              <a:rPr lang="de-DE" sz="1400" b="0" dirty="0" smtClean="0">
                <a:solidFill>
                  <a:srgbClr val="6F6F6F"/>
                </a:solidFill>
              </a:rPr>
              <a:t>(identisch mit Definition aus DIN EN ISO 6385:2016-12)</a:t>
            </a:r>
          </a:p>
        </p:txBody>
      </p:sp>
    </p:spTree>
    <p:extLst>
      <p:ext uri="{BB962C8B-B14F-4D97-AF65-F5344CB8AC3E}">
        <p14:creationId xmlns:p14="http://schemas.microsoft.com/office/powerpoint/2010/main" val="1348898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3-Zonen-Bewertungssystem - Fortsetzung</a:t>
            </a:r>
            <a:endParaRPr lang="de-DE" dirty="0"/>
          </a:p>
        </p:txBody>
      </p:sp>
      <p:sp>
        <p:nvSpPr>
          <p:cNvPr id="3" name="Inhaltsplatzhalter 2"/>
          <p:cNvSpPr>
            <a:spLocks noGrp="1"/>
          </p:cNvSpPr>
          <p:nvPr>
            <p:ph idx="1"/>
          </p:nvPr>
        </p:nvSpPr>
        <p:spPr>
          <a:xfrm>
            <a:off x="719667" y="1484314"/>
            <a:ext cx="7536573" cy="4897437"/>
          </a:xfrm>
        </p:spPr>
        <p:txBody>
          <a:bodyPr/>
          <a:lstStyle/>
          <a:p>
            <a:pPr marL="344488" lvl="1" indent="-342900">
              <a:buClr>
                <a:srgbClr val="FAB500"/>
              </a:buClr>
            </a:pPr>
            <a:r>
              <a:rPr lang="de-DE" sz="2400" u="sng" dirty="0">
                <a:solidFill>
                  <a:srgbClr val="6F6F6F"/>
                </a:solidFill>
              </a:rPr>
              <a:t>Zone 2 (gelbe Zone)</a:t>
            </a:r>
          </a:p>
          <a:p>
            <a:pPr marL="344488" lvl="1" indent="-342900">
              <a:buClr>
                <a:srgbClr val="FAB500"/>
              </a:buClr>
              <a:buFont typeface="Wingdings" panose="05000000000000000000" pitchFamily="2" charset="2"/>
              <a:buChar char="§"/>
            </a:pPr>
            <a:r>
              <a:rPr lang="de-DE" sz="2400" dirty="0">
                <a:solidFill>
                  <a:srgbClr val="6F6F6F"/>
                </a:solidFill>
              </a:rPr>
              <a:t>Ergonomische </a:t>
            </a:r>
            <a:r>
              <a:rPr lang="de-DE" sz="2400" dirty="0" smtClean="0">
                <a:solidFill>
                  <a:srgbClr val="6F6F6F"/>
                </a:solidFill>
              </a:rPr>
              <a:t>Grundsätze sind erfüllt für Aufgaben:</a:t>
            </a:r>
          </a:p>
          <a:p>
            <a:pPr marL="877888" lvl="3" indent="-342900"/>
            <a:r>
              <a:rPr lang="de-DE" sz="2400" dirty="0" smtClean="0">
                <a:solidFill>
                  <a:srgbClr val="6F6F6F"/>
                </a:solidFill>
              </a:rPr>
              <a:t>mit zeitlich begrenzter Nutzung</a:t>
            </a:r>
          </a:p>
          <a:p>
            <a:pPr marL="877888" lvl="3" indent="-342900"/>
            <a:r>
              <a:rPr lang="de-DE" sz="2400" dirty="0" smtClean="0">
                <a:solidFill>
                  <a:srgbClr val="6F6F6F"/>
                </a:solidFill>
              </a:rPr>
              <a:t>von kurzer Dauer</a:t>
            </a:r>
          </a:p>
          <a:p>
            <a:pPr marL="344488" lvl="1" indent="-342900"/>
            <a:endParaRPr lang="de-DE" sz="2400" dirty="0">
              <a:solidFill>
                <a:srgbClr val="6F6F6F"/>
              </a:solidFill>
            </a:endParaRPr>
          </a:p>
          <a:p>
            <a:pPr marL="344488" lvl="1" indent="-342900"/>
            <a:r>
              <a:rPr lang="de-DE" sz="2400" dirty="0" smtClean="0">
                <a:solidFill>
                  <a:srgbClr val="6F6F6F"/>
                </a:solidFill>
              </a:rPr>
              <a:t>Zone 3 (rote Zone)</a:t>
            </a:r>
          </a:p>
          <a:p>
            <a:pPr marL="344488" lvl="1" indent="-342900">
              <a:buClr>
                <a:schemeClr val="accent2"/>
              </a:buClr>
              <a:buFont typeface="Wingdings" panose="05000000000000000000" pitchFamily="2" charset="2"/>
              <a:buChar char="§"/>
            </a:pPr>
            <a:r>
              <a:rPr lang="de-DE" sz="2400" dirty="0" smtClean="0">
                <a:solidFill>
                  <a:srgbClr val="6F6F6F"/>
                </a:solidFill>
              </a:rPr>
              <a:t>Ergonomische Grundsätze sind nicht erfüllt</a:t>
            </a:r>
          </a:p>
          <a:p>
            <a:pPr marL="344488" lvl="1" indent="-342900">
              <a:buClr>
                <a:schemeClr val="accent2"/>
              </a:buClr>
              <a:buFont typeface="Wingdings" panose="05000000000000000000" pitchFamily="2" charset="2"/>
              <a:buChar char="§"/>
            </a:pPr>
            <a:r>
              <a:rPr lang="de-DE" sz="2400" dirty="0" smtClean="0">
                <a:solidFill>
                  <a:srgbClr val="6F6F6F"/>
                </a:solidFill>
              </a:rPr>
              <a:t>Es gibt Bedingungen, die zu einem unsicheren Betrieb führen können.</a:t>
            </a:r>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20</a:t>
            </a:fld>
            <a:endParaRPr lang="de-DE" altLang="de-DE"/>
          </a:p>
        </p:txBody>
      </p:sp>
      <p:pic>
        <p:nvPicPr>
          <p:cNvPr id="7" name="Grafik 6" descr="Verkehrsampel"/>
          <p:cNvPicPr>
            <a:picLocks noChangeAspect="1"/>
          </p:cNvPicPr>
          <p:nvPr/>
        </p:nvPicPr>
        <p:blipFill>
          <a:blip r:embed="rId2"/>
          <a:stretch>
            <a:fillRect/>
          </a:stretch>
        </p:blipFill>
        <p:spPr>
          <a:xfrm>
            <a:off x="9264352" y="1376363"/>
            <a:ext cx="1938696" cy="4505334"/>
          </a:xfrm>
          <a:prstGeom prst="rect">
            <a:avLst/>
          </a:prstGeom>
        </p:spPr>
      </p:pic>
    </p:spTree>
    <p:extLst>
      <p:ext uri="{BB962C8B-B14F-4D97-AF65-F5344CB8AC3E}">
        <p14:creationId xmlns:p14="http://schemas.microsoft.com/office/powerpoint/2010/main" val="13887008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altLang="de-DE" b="1" dirty="0"/>
              <a:t>Prof. Dr.-Ing. Torsten Merkel</a:t>
            </a:r>
          </a:p>
          <a:p>
            <a:pPr>
              <a:tabLst>
                <a:tab pos="665163" algn="l"/>
              </a:tabLst>
            </a:pPr>
            <a:r>
              <a:rPr lang="de-DE" altLang="de-DE" dirty="0" smtClean="0">
                <a:solidFill>
                  <a:schemeClr val="tx2"/>
                </a:solidFill>
                <a:hlinkClick r:id="rId2"/>
              </a:rPr>
              <a:t>www.fh-zwickau.de/</a:t>
            </a:r>
            <a:r>
              <a:rPr lang="de-DE" altLang="de-DE" dirty="0" smtClean="0">
                <a:solidFill>
                  <a:schemeClr val="tx2"/>
                </a:solidFill>
              </a:rPr>
              <a:t>  </a:t>
            </a:r>
          </a:p>
          <a:p>
            <a:pPr>
              <a:tabLst>
                <a:tab pos="665163" algn="l"/>
              </a:tabLst>
            </a:pPr>
            <a:r>
              <a:rPr lang="de-DE" altLang="de-DE" dirty="0"/>
              <a:t>Unter Mitwirkung von: </a:t>
            </a:r>
            <a:r>
              <a:rPr lang="de-DE" altLang="de-DE" b="1" dirty="0" smtClean="0"/>
              <a:t>Dr</a:t>
            </a:r>
            <a:r>
              <a:rPr lang="de-DE" altLang="de-DE" b="1" dirty="0"/>
              <a:t>.-Ing. Katrin Höhn</a:t>
            </a:r>
            <a:br>
              <a:rPr lang="de-DE" altLang="de-DE" b="1" dirty="0"/>
            </a:br>
            <a:r>
              <a:rPr lang="de-DE" altLang="de-DE" dirty="0" smtClean="0">
                <a:solidFill>
                  <a:schemeClr val="tx2"/>
                </a:solidFill>
                <a:hlinkClick r:id="rId3"/>
              </a:rPr>
              <a:t>www.tu-dresden.de/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Initiiert </a:t>
            </a:r>
            <a:r>
              <a:rPr lang="de-DE" altLang="de-DE" dirty="0"/>
              <a:t>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4"/>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5"/>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dirty="0">
                <a:hlinkClick r:id="rId6"/>
              </a:rPr>
              <a:t>www.institut-aser.de/</a:t>
            </a:r>
            <a:r>
              <a:rPr lang="de-DE" altLang="de-DE" dirty="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altLang="de-DE" dirty="0" smtClean="0"/>
              <a:t>Leistungsvoraussetzungen</a:t>
            </a:r>
          </a:p>
        </p:txBody>
      </p:sp>
      <p:sp>
        <p:nvSpPr>
          <p:cNvPr id="5126" name="Rectangle 3"/>
          <p:cNvSpPr>
            <a:spLocks noGrp="1" noChangeArrowheads="1"/>
          </p:cNvSpPr>
          <p:nvPr>
            <p:ph idx="1"/>
          </p:nvPr>
        </p:nvSpPr>
        <p:spPr>
          <a:xfrm>
            <a:off x="719667" y="1484314"/>
            <a:ext cx="6744485" cy="4897437"/>
          </a:xfrm>
          <a:noFill/>
        </p:spPr>
        <p:txBody>
          <a:bodyPr/>
          <a:lstStyle/>
          <a:p>
            <a:pPr lvl="1" eaLnBrk="1" hangingPunct="1"/>
            <a:r>
              <a:rPr lang="de-DE" altLang="de-DE" sz="2400" dirty="0" smtClean="0">
                <a:solidFill>
                  <a:srgbClr val="6F6F6F"/>
                </a:solidFill>
              </a:rPr>
              <a:t>Leistungsvoraussetzungen werden durch die </a:t>
            </a:r>
            <a:r>
              <a:rPr lang="de-DE" altLang="de-DE" sz="2400" b="1" dirty="0" smtClean="0">
                <a:solidFill>
                  <a:srgbClr val="6F6F6F"/>
                </a:solidFill>
              </a:rPr>
              <a:t>physiologischen und psychologischen Bedingungen</a:t>
            </a:r>
            <a:r>
              <a:rPr lang="de-DE" altLang="de-DE" sz="2400" dirty="0" smtClean="0">
                <a:solidFill>
                  <a:srgbClr val="6F6F6F"/>
                </a:solidFill>
              </a:rPr>
              <a:t> der ausführenden Person bestimmt. </a:t>
            </a:r>
          </a:p>
          <a:p>
            <a:pPr lvl="1" eaLnBrk="1" hangingPunct="1"/>
            <a:endParaRPr lang="de-DE" altLang="de-DE" sz="2400" dirty="0" smtClean="0">
              <a:solidFill>
                <a:srgbClr val="6F6F6F"/>
              </a:solidFill>
            </a:endParaRPr>
          </a:p>
          <a:p>
            <a:pPr lvl="1" eaLnBrk="1" hangingPunct="1"/>
            <a:r>
              <a:rPr lang="de-DE" altLang="de-DE" sz="2400" dirty="0" smtClean="0">
                <a:solidFill>
                  <a:srgbClr val="6F6F6F"/>
                </a:solidFill>
              </a:rPr>
              <a:t>Auf Grund der </a:t>
            </a:r>
            <a:r>
              <a:rPr lang="de-DE" altLang="de-DE" sz="2400" b="1" dirty="0" smtClean="0">
                <a:solidFill>
                  <a:srgbClr val="6F6F6F"/>
                </a:solidFill>
              </a:rPr>
              <a:t>Bandbreite menschlicher Leistungsvoraussetzungen</a:t>
            </a:r>
            <a:r>
              <a:rPr lang="de-DE" altLang="de-DE" sz="2400" dirty="0" smtClean="0">
                <a:solidFill>
                  <a:srgbClr val="6F6F6F"/>
                </a:solidFill>
              </a:rPr>
              <a:t>, müssen die Grenzbereiche und Mindestvoraussetzungen der fraglichen Nutzergruppe berücksichtigt werden.</a:t>
            </a:r>
          </a:p>
          <a:p>
            <a:pPr lvl="1" eaLnBrk="1" hangingPunct="1"/>
            <a:endParaRPr lang="de-DE" altLang="de-DE" sz="2400" dirty="0" smtClean="0">
              <a:solidFill>
                <a:srgbClr val="6F6F6F"/>
              </a:solidFill>
            </a:endParaRPr>
          </a:p>
          <a:p>
            <a:pPr lvl="1" eaLnBrk="1" hangingPunct="1"/>
            <a:endParaRPr lang="de-DE" altLang="de-DE" sz="2400" dirty="0" smtClean="0">
              <a:solidFill>
                <a:srgbClr val="6F6F6F"/>
              </a:solidFill>
            </a:endParaRPr>
          </a:p>
          <a:p>
            <a:pPr lvl="1" eaLnBrk="1" hangingPunct="1"/>
            <a:endParaRPr lang="de-DE" altLang="de-DE" sz="2400" dirty="0" smtClean="0">
              <a:solidFill>
                <a:srgbClr val="6F6F6F"/>
              </a:solidFill>
            </a:endParaRPr>
          </a:p>
        </p:txBody>
      </p:sp>
      <p:pic>
        <p:nvPicPr>
          <p:cNvPr id="2" name="Grafik 1" descr="Viele Personen, die sich in Bezug auf Geschlecht, Körpergröße, Haarfarbe etc. unterscheden. Einige Personen sind in einem Arbeitskontext abgebildet: vor einer Tafel stehend, ein Paket tragend."/>
          <p:cNvPicPr>
            <a:picLocks noChangeAspect="1"/>
          </p:cNvPicPr>
          <p:nvPr/>
        </p:nvPicPr>
        <p:blipFill>
          <a:blip r:embed="rId3"/>
          <a:stretch>
            <a:fillRect/>
          </a:stretch>
        </p:blipFill>
        <p:spPr>
          <a:xfrm>
            <a:off x="6384032" y="2060848"/>
            <a:ext cx="5700254" cy="4170025"/>
          </a:xfrm>
          <a:prstGeom prst="rect">
            <a:avLst/>
          </a:prstGeom>
        </p:spPr>
      </p:pic>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fld id="{956CFAE8-0623-4E92-870F-FE478DF7EE12}" type="datetime1">
              <a:rPr lang="de-DE" altLang="de-DE" sz="1200" b="0" smtClean="0">
                <a:solidFill>
                  <a:schemeClr val="bg1"/>
                </a:solidFill>
              </a:rPr>
              <a:t>07.09.2023</a:t>
            </a:fld>
            <a:endParaRPr lang="de-DE" altLang="de-DE" sz="1200" b="0" smtClean="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r>
              <a:rPr lang="de-DE" altLang="de-DE" sz="1200" b="0" smtClean="0">
                <a:solidFill>
                  <a:schemeClr val="bg1"/>
                </a:solidFill>
              </a:rPr>
              <a:t>Modul 1 - Ergonomie lernen</a:t>
            </a: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charset="0"/>
              </a:defRPr>
            </a:lvl1pPr>
            <a:lvl2pPr marL="742950" indent="-285750" defTabSz="801688" eaLnBrk="0" hangingPunct="0">
              <a:defRPr sz="2400">
                <a:solidFill>
                  <a:schemeClr val="bg2"/>
                </a:solidFill>
                <a:latin typeface="Arial" charset="0"/>
              </a:defRPr>
            </a:lvl2pPr>
            <a:lvl3pPr marL="1143000" indent="-228600" defTabSz="801688" eaLnBrk="0" hangingPunct="0">
              <a:buClr>
                <a:srgbClr val="FAB500"/>
              </a:buClr>
              <a:buFont typeface="Wingdings" pitchFamily="2" charset="2"/>
              <a:buChar char="§"/>
              <a:defRPr sz="2400">
                <a:solidFill>
                  <a:schemeClr val="bg2"/>
                </a:solidFill>
                <a:latin typeface="Arial" charset="0"/>
              </a:defRPr>
            </a:lvl3pPr>
            <a:lvl4pPr marL="1600200" indent="-228600" defTabSz="801688" eaLnBrk="0" hangingPunct="0">
              <a:buFont typeface="Wingdings" pitchFamily="2" charset="2"/>
              <a:buChar char="§"/>
              <a:defRPr sz="2100">
                <a:solidFill>
                  <a:schemeClr val="bg2"/>
                </a:solidFill>
                <a:latin typeface="Arial" charset="0"/>
              </a:defRPr>
            </a:lvl4pPr>
            <a:lvl5pPr marL="2057400" indent="-228600" defTabSz="801688" eaLnBrk="0" hangingPunct="0">
              <a:buChar char="•"/>
              <a:defRPr sz="1700">
                <a:solidFill>
                  <a:srgbClr val="878787"/>
                </a:solidFill>
                <a:latin typeface="Arial" charset="0"/>
              </a:defRPr>
            </a:lvl5pPr>
            <a:lvl6pPr marL="2514600" indent="-228600" defTabSz="801688" eaLnBrk="0" fontAlgn="base" hangingPunct="0">
              <a:spcBef>
                <a:spcPct val="20000"/>
              </a:spcBef>
              <a:spcAft>
                <a:spcPct val="0"/>
              </a:spcAft>
              <a:buChar char="•"/>
              <a:defRPr sz="1700">
                <a:solidFill>
                  <a:srgbClr val="878787"/>
                </a:solidFill>
                <a:latin typeface="Arial" charset="0"/>
              </a:defRPr>
            </a:lvl6pPr>
            <a:lvl7pPr marL="2971800" indent="-228600" defTabSz="801688" eaLnBrk="0" fontAlgn="base" hangingPunct="0">
              <a:spcBef>
                <a:spcPct val="20000"/>
              </a:spcBef>
              <a:spcAft>
                <a:spcPct val="0"/>
              </a:spcAft>
              <a:buChar char="•"/>
              <a:defRPr sz="1700">
                <a:solidFill>
                  <a:srgbClr val="878787"/>
                </a:solidFill>
                <a:latin typeface="Arial" charset="0"/>
              </a:defRPr>
            </a:lvl7pPr>
            <a:lvl8pPr marL="3429000" indent="-228600" defTabSz="801688" eaLnBrk="0" fontAlgn="base" hangingPunct="0">
              <a:spcBef>
                <a:spcPct val="20000"/>
              </a:spcBef>
              <a:spcAft>
                <a:spcPct val="0"/>
              </a:spcAft>
              <a:buChar char="•"/>
              <a:defRPr sz="1700">
                <a:solidFill>
                  <a:srgbClr val="878787"/>
                </a:solidFill>
                <a:latin typeface="Arial" charset="0"/>
              </a:defRPr>
            </a:lvl8pPr>
            <a:lvl9pPr marL="3886200" indent="-228600" defTabSz="801688" eaLnBrk="0" fontAlgn="base" hangingPunct="0">
              <a:spcBef>
                <a:spcPct val="20000"/>
              </a:spcBef>
              <a:spcAft>
                <a:spcPct val="0"/>
              </a:spcAft>
              <a:buChar char="•"/>
              <a:defRPr sz="1700">
                <a:solidFill>
                  <a:srgbClr val="878787"/>
                </a:solidFill>
                <a:latin typeface="Arial" charset="0"/>
              </a:defRPr>
            </a:lvl9pPr>
          </a:lstStyle>
          <a:p>
            <a:pPr eaLnBrk="1" hangingPunct="1"/>
            <a:r>
              <a:rPr lang="de-DE" altLang="de-DE" sz="1200" b="0" smtClean="0">
                <a:solidFill>
                  <a:schemeClr val="bg1"/>
                </a:solidFill>
              </a:rPr>
              <a:t>Seite </a:t>
            </a:r>
            <a:fld id="{AA1C4CA8-E286-412A-B66F-D73C4D7B347B}" type="slidenum">
              <a:rPr lang="de-DE" altLang="de-DE" sz="1200" b="0" smtClean="0">
                <a:solidFill>
                  <a:schemeClr val="bg1"/>
                </a:solidFill>
              </a:rPr>
              <a:pPr eaLnBrk="1" hangingPunct="1"/>
              <a:t>3</a:t>
            </a:fld>
            <a:endParaRPr lang="de-DE" altLang="de-DE" sz="1200" b="0" smtClean="0">
              <a:solidFill>
                <a:schemeClr val="bg1"/>
              </a:solidFill>
            </a:endParaRPr>
          </a:p>
        </p:txBody>
      </p:sp>
    </p:spTree>
    <p:extLst>
      <p:ext uri="{BB962C8B-B14F-4D97-AF65-F5344CB8AC3E}">
        <p14:creationId xmlns:p14="http://schemas.microsoft.com/office/powerpoint/2010/main" val="11703122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Belastungs-/Beanspruchungsmodell</a:t>
            </a:r>
            <a:endParaRPr lang="de-DE" dirty="0"/>
          </a:p>
        </p:txBody>
      </p:sp>
      <p:pic>
        <p:nvPicPr>
          <p:cNvPr id="7" name="Inhaltsplatzhalter 6" descr="Der einzelne Mensch ist durch ein Rechteck dargestellt, auf das von außen eine Belastung und Wirkungsmodifikatoren einwirken. Diese beeinflussen die resultierende Beanspruchung im Menschen, was wiederum zunächst zu kurzfristigen positiven oder negativen Auswirkungen führt, die langfristige positive oder negative Auswirkunen haben können. Rückmeldungen im Menschen können dazu beitragen, die Belastung ebenso wie die Beanspruchung zu verändern, was durch entsprechende Pfeile illustriert wird."/>
          <p:cNvPicPr>
            <a:picLocks noGrp="1" noChangeAspect="1"/>
          </p:cNvPicPr>
          <p:nvPr>
            <p:ph idx="1"/>
          </p:nvPr>
        </p:nvPicPr>
        <p:blipFill>
          <a:blip r:embed="rId3"/>
          <a:stretch>
            <a:fillRect/>
          </a:stretch>
        </p:blipFill>
        <p:spPr>
          <a:xfrm>
            <a:off x="1405711" y="1484314"/>
            <a:ext cx="9370809" cy="4665394"/>
          </a:xfrm>
          <a:prstGeom prst="rect">
            <a:avLst/>
          </a:prstGeom>
        </p:spPr>
      </p:pic>
      <p:sp>
        <p:nvSpPr>
          <p:cNvPr id="25" name="Rechteck 24"/>
          <p:cNvSpPr/>
          <p:nvPr/>
        </p:nvSpPr>
        <p:spPr>
          <a:xfrm>
            <a:off x="7489081" y="6136488"/>
            <a:ext cx="4704242" cy="276999"/>
          </a:xfrm>
          <a:prstGeom prst="rect">
            <a:avLst/>
          </a:prstGeom>
        </p:spPr>
        <p:txBody>
          <a:bodyPr wrap="square">
            <a:spAutoFit/>
          </a:bodyPr>
          <a:lstStyle/>
          <a:p>
            <a:r>
              <a:rPr lang="de-DE" altLang="de-DE" sz="1200" b="0" dirty="0" smtClean="0"/>
              <a:t>Quelle: modifizierte Darstellung nach </a:t>
            </a:r>
            <a:r>
              <a:rPr lang="de-DE" sz="1200" b="0" dirty="0" smtClean="0"/>
              <a:t>DIN </a:t>
            </a:r>
            <a:r>
              <a:rPr lang="de-DE" sz="1200" b="0" dirty="0"/>
              <a:t>EN ISO </a:t>
            </a:r>
            <a:r>
              <a:rPr lang="de-DE" sz="1200" b="0" dirty="0" smtClean="0"/>
              <a:t>26800:2011-11</a:t>
            </a:r>
            <a:endParaRPr lang="de-DE" sz="1200" b="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4</a:t>
            </a:fld>
            <a:endParaRPr lang="de-DE" altLang="de-DE"/>
          </a:p>
        </p:txBody>
      </p:sp>
    </p:spTree>
    <p:extLst>
      <p:ext uri="{BB962C8B-B14F-4D97-AF65-F5344CB8AC3E}">
        <p14:creationId xmlns:p14="http://schemas.microsoft.com/office/powerpoint/2010/main" val="28697523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Belastungsarten und Analyse</a:t>
            </a:r>
            <a:endParaRPr lang="de-DE" dirty="0"/>
          </a:p>
        </p:txBody>
      </p:sp>
      <p:pic>
        <p:nvPicPr>
          <p:cNvPr id="21507" name="Picture 3" descr="Eine Darstellung zeigt verschiedene Belastungsarten und stellt diesen Möglichkeiten der Erfassung durch Messung und Beurteilung gegenüber. Dabei sind die Belastungsarten  jeweils durch Belastungshöhe und Belastungsdauer charakterisiert. Die Belastungsarten lassen sich dabei in solche durch Arbeitsmittel und eingesetzte Technik, durch die Arbeitsumgebung sowie durch die Arbeitsorganisation einteilen. Bei den Erfassung lassen sich eher quantitative Verfahren und eher qualitative Verfahren unterscheiden. Quantitative Verfahren werden zum Beispiel bei Licht, Schall. Kräften, Schwingungen oder Klima eingesetzt. Qualitative Verfahren werden zum Beispiel zur Erfassung der sozialen Umwelt, der Verantwortung, des Zeitdruckes oder der Monotonie eingesetz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35560" y="1484314"/>
            <a:ext cx="7992888"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5</a:t>
            </a:fld>
            <a:endParaRPr lang="de-DE" altLang="de-DE"/>
          </a:p>
        </p:txBody>
      </p:sp>
    </p:spTree>
    <p:extLst>
      <p:ext uri="{BB962C8B-B14F-4D97-AF65-F5344CB8AC3E}">
        <p14:creationId xmlns:p14="http://schemas.microsoft.com/office/powerpoint/2010/main" val="1973014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Individuelle Leistungsvoraussetzungen</a:t>
            </a:r>
            <a:endParaRPr lang="de-DE" dirty="0"/>
          </a:p>
        </p:txBody>
      </p:sp>
      <p:pic>
        <p:nvPicPr>
          <p:cNvPr id="8" name="Inhaltsplatzhalter 7" descr="Eine Darstellung zeigt die verschiedenen Formen individueller Leistungsvoraussetzungen. Grob lassen sich Leistungsfähigkeit und Leistungsbereitschaft unterschieden. Die Leistungsfähigkeit kann zum Beispiel je nach Geschlecht, Trainiertheit, Kondition, Kostitution oder Ausbildung variieren. Die Leistungsbereitschaft kann zum Beispiel je nach Tagesform, Motivation, Disposition, Krankheit oder Emotionen unterschiedlich sein. All diese Faktoren bestimmen teilweise gemeinsam individuelle Leistungsvoraussetzungen wie Körpermaße, Körperhaltung, Körperbewegung, Körperkraft oder psychische Fähigkeiten."/>
          <p:cNvPicPr>
            <a:picLocks noGrp="1" noChangeAspect="1"/>
          </p:cNvPicPr>
          <p:nvPr>
            <p:ph idx="1"/>
          </p:nvPr>
        </p:nvPicPr>
        <p:blipFill>
          <a:blip r:embed="rId3"/>
          <a:stretch>
            <a:fillRect/>
          </a:stretch>
        </p:blipFill>
        <p:spPr>
          <a:xfrm>
            <a:off x="719138" y="1749188"/>
            <a:ext cx="10922000" cy="4367687"/>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6</a:t>
            </a:fld>
            <a:endParaRPr lang="de-DE" altLang="de-DE"/>
          </a:p>
        </p:txBody>
      </p:sp>
    </p:spTree>
    <p:extLst>
      <p:ext uri="{BB962C8B-B14F-4D97-AF65-F5344CB8AC3E}">
        <p14:creationId xmlns:p14="http://schemas.microsoft.com/office/powerpoint/2010/main" val="30884358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Beanspruchung</a:t>
            </a:r>
            <a:endParaRPr lang="de-DE" dirty="0"/>
          </a:p>
        </p:txBody>
      </p:sp>
      <p:sp>
        <p:nvSpPr>
          <p:cNvPr id="28" name="Oval 31"/>
          <p:cNvSpPr>
            <a:spLocks noChangeArrowheads="1"/>
          </p:cNvSpPr>
          <p:nvPr/>
        </p:nvSpPr>
        <p:spPr bwMode="auto">
          <a:xfrm>
            <a:off x="3271011" y="2595140"/>
            <a:ext cx="5981700" cy="2160588"/>
          </a:xfrm>
          <a:prstGeom prst="ellipse">
            <a:avLst/>
          </a:prstGeom>
          <a:ln>
            <a:solidFill>
              <a:schemeClr val="tx2"/>
            </a:solidFill>
            <a:headEnd/>
            <a:tailEnd/>
          </a:ln>
        </p:spPr>
        <p:style>
          <a:lnRef idx="2">
            <a:schemeClr val="accent1"/>
          </a:lnRef>
          <a:fillRef idx="1">
            <a:schemeClr val="lt1"/>
          </a:fillRef>
          <a:effectRef idx="0">
            <a:schemeClr val="accent1"/>
          </a:effectRef>
          <a:fontRef idx="minor">
            <a:schemeClr val="dk1"/>
          </a:fontRef>
        </p:style>
        <p:txBody>
          <a:bodyPr anchor="ctr" anchorCtr="1"/>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de-DE" sz="1800" b="1" i="0" u="none" strike="noStrike" kern="0" cap="none" spc="0" normalizeH="0" baseline="0" noProof="0" dirty="0">
              <a:ln>
                <a:noFill/>
              </a:ln>
              <a:solidFill>
                <a:srgbClr val="000000"/>
              </a:solidFill>
              <a:effectLst/>
              <a:uLnTx/>
              <a:uFillTx/>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de-DE" sz="1800" b="1" i="0" u="none" strike="noStrike" kern="0" cap="none" spc="0" normalizeH="0" baseline="0" noProof="0" dirty="0">
                <a:ln>
                  <a:noFill/>
                </a:ln>
                <a:solidFill>
                  <a:srgbClr val="000000"/>
                </a:solidFill>
                <a:effectLst/>
                <a:uLnTx/>
                <a:uFillTx/>
              </a:rPr>
              <a:t>Die Belastung führt auf Grundlage der Leistungsvoraussetzungen zu einer individuellen Beanspruchung</a:t>
            </a:r>
          </a:p>
          <a:p>
            <a:pPr marL="0" marR="0" lvl="0" indent="0" algn="ctr" defTabSz="914400" eaLnBrk="1" fontAlgn="auto" latinLnBrk="0" hangingPunct="1">
              <a:lnSpc>
                <a:spcPct val="100000"/>
              </a:lnSpc>
              <a:spcBef>
                <a:spcPct val="0"/>
              </a:spcBef>
              <a:spcAft>
                <a:spcPts val="0"/>
              </a:spcAft>
              <a:buClrTx/>
              <a:buSzTx/>
              <a:buFontTx/>
              <a:buNone/>
              <a:tabLst/>
              <a:defRPr/>
            </a:pPr>
            <a:endParaRPr kumimoji="0" lang="de-DE" sz="1800" b="1" i="0" u="none" strike="noStrike" kern="0" cap="none" spc="0" normalizeH="0" baseline="0" noProof="0" dirty="0">
              <a:ln>
                <a:noFill/>
              </a:ln>
              <a:solidFill>
                <a:srgbClr val="000000"/>
              </a:solidFill>
              <a:effectLst/>
              <a:uLnTx/>
              <a:uFillTx/>
            </a:endParaRPr>
          </a:p>
        </p:txBody>
      </p:sp>
      <p:pic>
        <p:nvPicPr>
          <p:cNvPr id="19" name="Grafik 18" descr="Um die Aussage &quot;Die Belastung führt auf Grundlage der Leistungsvorraussetzungen zu einer individuellen Beanspruchung&quot; sind kreisförmig Aspekte der individuellen Beanspruchng dargestellt und visualisiert. Dazu zählt der Flüssigkeitsverlust, die Muskelbeanspruchung, die Ermüdung, die Reaktionsgeschwindigkeit, die Aufmerksamkeit, die Konzentrationsfähigkeit, die Reaktionen des Herz-Kreislaufsystems oder auch das Arbeitstempo."/>
          <p:cNvPicPr>
            <a:picLocks noChangeAspect="1"/>
          </p:cNvPicPr>
          <p:nvPr/>
        </p:nvPicPr>
        <p:blipFill>
          <a:blip r:embed="rId3"/>
          <a:stretch>
            <a:fillRect/>
          </a:stretch>
        </p:blipFill>
        <p:spPr>
          <a:xfrm>
            <a:off x="0" y="986368"/>
            <a:ext cx="12192000" cy="5394960"/>
          </a:xfrm>
          <a:prstGeom prst="rect">
            <a:avLst/>
          </a:prstGeom>
        </p:spPr>
      </p:pic>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7</a:t>
            </a:fld>
            <a:endParaRPr lang="de-DE" altLang="de-DE"/>
          </a:p>
        </p:txBody>
      </p:sp>
    </p:spTree>
    <p:extLst>
      <p:ext uri="{BB962C8B-B14F-4D97-AF65-F5344CB8AC3E}">
        <p14:creationId xmlns:p14="http://schemas.microsoft.com/office/powerpoint/2010/main" val="1482787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Langfristige Beanspruchungsfolgen</a:t>
            </a:r>
            <a:endParaRPr lang="de-DE" dirty="0"/>
          </a:p>
        </p:txBody>
      </p:sp>
      <p:sp>
        <p:nvSpPr>
          <p:cNvPr id="3" name="Inhaltsplatzhalter 2"/>
          <p:cNvSpPr>
            <a:spLocks noGrp="1"/>
          </p:cNvSpPr>
          <p:nvPr>
            <p:ph idx="1"/>
          </p:nvPr>
        </p:nvSpPr>
        <p:spPr/>
        <p:txBody>
          <a:bodyPr/>
          <a:lstStyle/>
          <a:p>
            <a:pPr>
              <a:buClr>
                <a:schemeClr val="accent2"/>
              </a:buClr>
            </a:pPr>
            <a:r>
              <a:rPr lang="de-DE" sz="2200" dirty="0" smtClean="0">
                <a:solidFill>
                  <a:srgbClr val="00B050"/>
                </a:solidFill>
              </a:rPr>
              <a:t>Positiv</a:t>
            </a:r>
          </a:p>
          <a:p>
            <a:pPr marL="342900" indent="-342900">
              <a:buClr>
                <a:schemeClr val="accent2"/>
              </a:buClr>
              <a:buFont typeface="Wingdings" panose="05000000000000000000" pitchFamily="2" charset="2"/>
              <a:buChar char="§"/>
            </a:pPr>
            <a:r>
              <a:rPr lang="de-DE" sz="2200" dirty="0" smtClean="0"/>
              <a:t>Trainingszustand</a:t>
            </a:r>
          </a:p>
          <a:p>
            <a:pPr marL="342900" indent="-342900">
              <a:buClr>
                <a:schemeClr val="accent2"/>
              </a:buClr>
              <a:buFont typeface="Wingdings" panose="05000000000000000000" pitchFamily="2" charset="2"/>
              <a:buChar char="§"/>
            </a:pPr>
            <a:r>
              <a:rPr lang="de-DE" sz="2200" dirty="0" smtClean="0"/>
              <a:t>Leistungssteigerung</a:t>
            </a:r>
          </a:p>
          <a:p>
            <a:pPr marL="342900" indent="-342900">
              <a:buClr>
                <a:schemeClr val="accent2"/>
              </a:buClr>
              <a:buFont typeface="Wingdings" panose="05000000000000000000" pitchFamily="2" charset="2"/>
              <a:buChar char="§"/>
            </a:pPr>
            <a:r>
              <a:rPr lang="de-DE" sz="2200" dirty="0" smtClean="0"/>
              <a:t>Kenntniszuwachs</a:t>
            </a:r>
          </a:p>
          <a:p>
            <a:pPr marL="342900" indent="-342900">
              <a:buClr>
                <a:schemeClr val="accent2"/>
              </a:buClr>
              <a:buFont typeface="Wingdings" panose="05000000000000000000" pitchFamily="2" charset="2"/>
              <a:buChar char="§"/>
            </a:pPr>
            <a:r>
              <a:rPr lang="de-DE" sz="2200" dirty="0" smtClean="0"/>
              <a:t>Entwicklung von Fähigkeiten </a:t>
            </a:r>
            <a:br>
              <a:rPr lang="de-DE" sz="2200" dirty="0" smtClean="0"/>
            </a:br>
            <a:r>
              <a:rPr lang="de-DE" sz="2200" dirty="0" smtClean="0"/>
              <a:t>und Fertigkeiten</a:t>
            </a:r>
          </a:p>
          <a:p>
            <a:pPr>
              <a:buClr>
                <a:schemeClr val="accent2"/>
              </a:buClr>
            </a:pPr>
            <a:r>
              <a:rPr lang="de-DE" sz="2200" dirty="0" smtClean="0">
                <a:solidFill>
                  <a:srgbClr val="FF0000"/>
                </a:solidFill>
              </a:rPr>
              <a:t>Negativ</a:t>
            </a:r>
          </a:p>
          <a:p>
            <a:pPr marL="342900" indent="-342900">
              <a:buClr>
                <a:schemeClr val="accent2"/>
              </a:buClr>
              <a:buFont typeface="Wingdings" panose="05000000000000000000" pitchFamily="2" charset="2"/>
              <a:buChar char="§"/>
            </a:pPr>
            <a:r>
              <a:rPr lang="de-DE" sz="2200" dirty="0" smtClean="0"/>
              <a:t>Leistungsverlust</a:t>
            </a:r>
          </a:p>
          <a:p>
            <a:pPr marL="342900" indent="-342900">
              <a:buClr>
                <a:schemeClr val="accent2"/>
              </a:buClr>
              <a:buFont typeface="Wingdings" panose="05000000000000000000" pitchFamily="2" charset="2"/>
              <a:buChar char="§"/>
            </a:pPr>
            <a:r>
              <a:rPr lang="de-DE" sz="2200" dirty="0" smtClean="0"/>
              <a:t>Krankheit</a:t>
            </a:r>
          </a:p>
          <a:p>
            <a:pPr marL="342900" indent="-342900">
              <a:buClr>
                <a:schemeClr val="accent2"/>
              </a:buClr>
              <a:buFont typeface="Wingdings" panose="05000000000000000000" pitchFamily="2" charset="2"/>
              <a:buChar char="§"/>
            </a:pPr>
            <a:r>
              <a:rPr lang="de-DE" sz="2200" dirty="0" smtClean="0"/>
              <a:t>Arbeitsunfähigkeit</a:t>
            </a:r>
          </a:p>
          <a:p>
            <a:pPr marL="342900" indent="-342900">
              <a:buClr>
                <a:schemeClr val="accent2"/>
              </a:buClr>
              <a:buFont typeface="Wingdings" panose="05000000000000000000" pitchFamily="2" charset="2"/>
              <a:buChar char="§"/>
            </a:pPr>
            <a:r>
              <a:rPr lang="de-DE" sz="2200" dirty="0" smtClean="0"/>
              <a:t>Demotivierung</a:t>
            </a:r>
          </a:p>
          <a:p>
            <a:pPr marL="342900" indent="-342900">
              <a:buClr>
                <a:schemeClr val="accent2"/>
              </a:buClr>
              <a:buFont typeface="Wingdings" panose="05000000000000000000" pitchFamily="2" charset="2"/>
              <a:buChar char="§"/>
            </a:pPr>
            <a:r>
              <a:rPr lang="de-DE" sz="2200" dirty="0" smtClean="0"/>
              <a:t>Ermüdung</a:t>
            </a:r>
            <a:endParaRPr lang="de-DE" sz="220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8</a:t>
            </a:fld>
            <a:endParaRPr lang="de-DE" altLang="de-DE"/>
          </a:p>
        </p:txBody>
      </p:sp>
    </p:spTree>
    <p:extLst>
      <p:ext uri="{BB962C8B-B14F-4D97-AF65-F5344CB8AC3E}">
        <p14:creationId xmlns:p14="http://schemas.microsoft.com/office/powerpoint/2010/main" val="8989009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Konstruktionsaufgabe Ergonomie</a:t>
            </a:r>
            <a:endParaRPr lang="de-DE" dirty="0"/>
          </a:p>
        </p:txBody>
      </p:sp>
      <p:pic>
        <p:nvPicPr>
          <p:cNvPr id="25" name="Grafik 24" descr="Ergonomie als Konstruktionsaufgabe wird sowohl über die Herstellerverpflichtung für das Produkt als auch über die Arbeitgeberverpflichtung für den Arbeitsprozess beeinflusst."/>
          <p:cNvPicPr>
            <a:picLocks noChangeAspect="1"/>
          </p:cNvPicPr>
          <p:nvPr/>
        </p:nvPicPr>
        <p:blipFill>
          <a:blip r:embed="rId2"/>
          <a:stretch>
            <a:fillRect/>
          </a:stretch>
        </p:blipFill>
        <p:spPr>
          <a:xfrm>
            <a:off x="941385" y="1484784"/>
            <a:ext cx="10309230" cy="1548518"/>
          </a:xfrm>
          <a:prstGeom prst="rect">
            <a:avLst/>
          </a:prstGeom>
        </p:spPr>
      </p:pic>
      <p:sp>
        <p:nvSpPr>
          <p:cNvPr id="3" name="Inhaltsplatzhalter 2"/>
          <p:cNvSpPr>
            <a:spLocks noGrp="1"/>
          </p:cNvSpPr>
          <p:nvPr>
            <p:ph idx="1"/>
          </p:nvPr>
        </p:nvSpPr>
        <p:spPr>
          <a:xfrm>
            <a:off x="719667" y="3429000"/>
            <a:ext cx="10920949" cy="2952751"/>
          </a:xfrm>
        </p:spPr>
        <p:txBody>
          <a:bodyPr/>
          <a:lstStyle/>
          <a:p>
            <a:pPr marL="342900" indent="-342900">
              <a:buClr>
                <a:schemeClr val="accent2"/>
              </a:buClr>
              <a:buFont typeface="Wingdings" panose="05000000000000000000" pitchFamily="2" charset="2"/>
              <a:buChar char="§"/>
            </a:pPr>
            <a:r>
              <a:rPr lang="de-DE" sz="2400" b="0" dirty="0" smtClean="0"/>
              <a:t>Hersteller von Produkten sind verpflichtet, ergonomische Erkenntnisse zu berücksichtigen.</a:t>
            </a:r>
          </a:p>
          <a:p>
            <a:pPr marL="342900" indent="-342900">
              <a:buClr>
                <a:schemeClr val="accent2"/>
              </a:buClr>
              <a:buFont typeface="Wingdings" panose="05000000000000000000" pitchFamily="2" charset="2"/>
              <a:buChar char="§"/>
            </a:pPr>
            <a:r>
              <a:rPr lang="de-DE" sz="2400" b="0" dirty="0" smtClean="0"/>
              <a:t>Für die Nutzung von Produkten ist der Arbeitgeber verpflichtet, entsprechende ergonomische Einsatzbedingungen sicherzustellen.</a:t>
            </a:r>
          </a:p>
          <a:p>
            <a:pPr marL="342900" indent="-342900">
              <a:buClr>
                <a:schemeClr val="accent2"/>
              </a:buClr>
              <a:buFont typeface="Wingdings" panose="05000000000000000000" pitchFamily="2" charset="2"/>
              <a:buChar char="§"/>
            </a:pPr>
            <a:r>
              <a:rPr lang="de-DE" sz="2400" b="0" dirty="0" smtClean="0"/>
              <a:t>Neben dem gesetzlichen Auftrag, sichern ergonomische Arbeitsbedingungen auch die Leistungssteigerung bzw. den Leistungserhalt im Arbeitsprozess</a:t>
            </a:r>
            <a:endParaRPr lang="de-DE" sz="2400" b="0" dirty="0"/>
          </a:p>
        </p:txBody>
      </p:sp>
      <p:sp>
        <p:nvSpPr>
          <p:cNvPr id="4" name="Datumsplatzhalter 3"/>
          <p:cNvSpPr>
            <a:spLocks noGrp="1"/>
          </p:cNvSpPr>
          <p:nvPr>
            <p:ph type="dt" sz="half" idx="10"/>
          </p:nvPr>
        </p:nvSpPr>
        <p:spPr/>
        <p:txBody>
          <a:bodyPr/>
          <a:lstStyle/>
          <a:p>
            <a:pPr>
              <a:defRPr/>
            </a:pPr>
            <a:fld id="{23067A9C-2F25-4E7F-AB31-81C114855728}" type="datetime1">
              <a:rPr lang="de-DE" altLang="de-DE" smtClean="0"/>
              <a:t>07.09.2023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1 -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69425824-49A2-4F94-BDBE-4A37CFE11A5B}" type="slidenum">
              <a:rPr lang="de-DE" altLang="de-DE" smtClean="0"/>
              <a:pPr>
                <a:defRPr/>
              </a:pPr>
              <a:t>9</a:t>
            </a:fld>
            <a:endParaRPr lang="de-DE" altLang="de-DE"/>
          </a:p>
        </p:txBody>
      </p:sp>
    </p:spTree>
    <p:extLst>
      <p:ext uri="{BB962C8B-B14F-4D97-AF65-F5344CB8AC3E}">
        <p14:creationId xmlns:p14="http://schemas.microsoft.com/office/powerpoint/2010/main" val="1782838029"/>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1613</Words>
  <Application>Microsoft Office PowerPoint</Application>
  <PresentationFormat>Breitbild</PresentationFormat>
  <Paragraphs>231</Paragraphs>
  <Slides>21</Slides>
  <Notes>16</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21</vt:i4>
      </vt:variant>
    </vt:vector>
  </HeadingPairs>
  <TitlesOfParts>
    <vt:vector size="25" baseType="lpstr">
      <vt:lpstr>Arial</vt:lpstr>
      <vt:lpstr>Verdana</vt:lpstr>
      <vt:lpstr>Wingdings</vt:lpstr>
      <vt:lpstr>KAN_Master</vt:lpstr>
      <vt:lpstr>Einführung in die Ergonomie  Teil 1: Belastung, Beanspruchung und Beanspruchungsfolgen</vt:lpstr>
      <vt:lpstr>Definition Ergonomie</vt:lpstr>
      <vt:lpstr>Leistungsvoraussetzungen</vt:lpstr>
      <vt:lpstr>Belastungs-/Beanspruchungsmodell</vt:lpstr>
      <vt:lpstr>Belastungsarten und Analyse</vt:lpstr>
      <vt:lpstr>Individuelle Leistungsvoraussetzungen</vt:lpstr>
      <vt:lpstr>Beanspruchung</vt:lpstr>
      <vt:lpstr>Langfristige Beanspruchungsfolgen</vt:lpstr>
      <vt:lpstr>Konstruktionsaufgabe Ergonomie</vt:lpstr>
      <vt:lpstr>Normen helfen, diese Anforderungen zu erfüllen</vt:lpstr>
      <vt:lpstr>Ergonomie als Werbefaktor</vt:lpstr>
      <vt:lpstr>Prospektive und korrektive Gestaltung</vt:lpstr>
      <vt:lpstr>Ergonomische Maschinengestaltung</vt:lpstr>
      <vt:lpstr>Gestaltungsprozess</vt:lpstr>
      <vt:lpstr>Festlegen ergonomischer Anforderungen</vt:lpstr>
      <vt:lpstr>Ausarbeiten des Vorentwurfs</vt:lpstr>
      <vt:lpstr>Arbeitsaufgabe und Schnittstellen spezifizieren</vt:lpstr>
      <vt:lpstr>Bewertung der Maschine im Gebrauch</vt:lpstr>
      <vt:lpstr>3-Zonen-Bewertungssystem</vt:lpstr>
      <vt:lpstr>3-Zonen-Bewertungssystem - Fortsetzung</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15</cp:revision>
  <dcterms:created xsi:type="dcterms:W3CDTF">2023-07-17T12:06:45Z</dcterms:created>
  <dcterms:modified xsi:type="dcterms:W3CDTF">2023-09-07T06:56:49Z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