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65" r:id="rId2"/>
    <p:sldId id="266" r:id="rId3"/>
    <p:sldId id="267" r:id="rId4"/>
    <p:sldId id="268" r:id="rId5"/>
    <p:sldId id="269" r:id="rId6"/>
    <p:sldId id="270" r:id="rId7"/>
    <p:sldId id="271" r:id="rId8"/>
    <p:sldId id="272" r:id="rId9"/>
    <p:sldId id="274" r:id="rId10"/>
    <p:sldId id="275" r:id="rId11"/>
    <p:sldId id="276" r:id="rId12"/>
    <p:sldId id="277" r:id="rId13"/>
    <p:sldId id="278" r:id="rId14"/>
    <p:sldId id="279" r:id="rId15"/>
    <p:sldId id="280" r:id="rId16"/>
    <p:sldId id="281" r:id="rId17"/>
    <p:sldId id="282" r:id="rId18"/>
    <p:sldId id="284" r:id="rId19"/>
  </p:sldIdLst>
  <p:sldSz cx="12192000" cy="6858000"/>
  <p:notesSz cx="6858000" cy="9144000"/>
  <p:defaultTextStyle>
    <a:defPPr>
      <a:defRPr lang="de-DE"/>
    </a:defPPr>
    <a:lvl1pPr algn="l" rtl="0" fontAlgn="base">
      <a:spcBef>
        <a:spcPct val="20000"/>
      </a:spcBef>
      <a:spcAft>
        <a:spcPct val="0"/>
      </a:spcAft>
      <a:defRPr sz="2000" kern="1200">
        <a:solidFill>
          <a:srgbClr val="6D6D6D"/>
        </a:solidFill>
        <a:latin typeface="Arial" panose="020B0604020202020204" pitchFamily="34" charset="0"/>
        <a:ea typeface="+mn-ea"/>
        <a:cs typeface="+mn-cs"/>
      </a:defRPr>
    </a:lvl1pPr>
    <a:lvl2pPr marL="457200" algn="l" rtl="0" fontAlgn="base">
      <a:spcBef>
        <a:spcPct val="20000"/>
      </a:spcBef>
      <a:spcAft>
        <a:spcPct val="0"/>
      </a:spcAft>
      <a:defRPr sz="2000" kern="1200">
        <a:solidFill>
          <a:srgbClr val="6D6D6D"/>
        </a:solidFill>
        <a:latin typeface="Arial" panose="020B0604020202020204" pitchFamily="34" charset="0"/>
        <a:ea typeface="+mn-ea"/>
        <a:cs typeface="+mn-cs"/>
      </a:defRPr>
    </a:lvl2pPr>
    <a:lvl3pPr marL="914400" algn="l" rtl="0" fontAlgn="base">
      <a:spcBef>
        <a:spcPct val="20000"/>
      </a:spcBef>
      <a:spcAft>
        <a:spcPct val="0"/>
      </a:spcAft>
      <a:defRPr sz="2000" kern="1200">
        <a:solidFill>
          <a:srgbClr val="6D6D6D"/>
        </a:solidFill>
        <a:latin typeface="Arial" panose="020B0604020202020204" pitchFamily="34" charset="0"/>
        <a:ea typeface="+mn-ea"/>
        <a:cs typeface="+mn-cs"/>
      </a:defRPr>
    </a:lvl3pPr>
    <a:lvl4pPr marL="1371600" algn="l" rtl="0" fontAlgn="base">
      <a:spcBef>
        <a:spcPct val="20000"/>
      </a:spcBef>
      <a:spcAft>
        <a:spcPct val="0"/>
      </a:spcAft>
      <a:defRPr sz="2000" kern="1200">
        <a:solidFill>
          <a:srgbClr val="6D6D6D"/>
        </a:solidFill>
        <a:latin typeface="Arial" panose="020B0604020202020204" pitchFamily="34" charset="0"/>
        <a:ea typeface="+mn-ea"/>
        <a:cs typeface="+mn-cs"/>
      </a:defRPr>
    </a:lvl4pPr>
    <a:lvl5pPr marL="1828800" algn="l" rtl="0" fontAlgn="base">
      <a:spcBef>
        <a:spcPct val="20000"/>
      </a:spcBef>
      <a:spcAft>
        <a:spcPct val="0"/>
      </a:spcAft>
      <a:defRPr sz="2000" kern="1200">
        <a:solidFill>
          <a:srgbClr val="6D6D6D"/>
        </a:solidFill>
        <a:latin typeface="Arial" panose="020B0604020202020204" pitchFamily="34" charset="0"/>
        <a:ea typeface="+mn-ea"/>
        <a:cs typeface="+mn-cs"/>
      </a:defRPr>
    </a:lvl5pPr>
    <a:lvl6pPr marL="2286000" algn="l" defTabSz="914400" rtl="0" eaLnBrk="1" latinLnBrk="0" hangingPunct="1">
      <a:defRPr sz="2000" kern="1200">
        <a:solidFill>
          <a:srgbClr val="6D6D6D"/>
        </a:solidFill>
        <a:latin typeface="Arial" panose="020B0604020202020204" pitchFamily="34" charset="0"/>
        <a:ea typeface="+mn-ea"/>
        <a:cs typeface="+mn-cs"/>
      </a:defRPr>
    </a:lvl6pPr>
    <a:lvl7pPr marL="2743200" algn="l" defTabSz="914400" rtl="0" eaLnBrk="1" latinLnBrk="0" hangingPunct="1">
      <a:defRPr sz="2000" kern="1200">
        <a:solidFill>
          <a:srgbClr val="6D6D6D"/>
        </a:solidFill>
        <a:latin typeface="Arial" panose="020B0604020202020204" pitchFamily="34" charset="0"/>
        <a:ea typeface="+mn-ea"/>
        <a:cs typeface="+mn-cs"/>
      </a:defRPr>
    </a:lvl7pPr>
    <a:lvl8pPr marL="3200400" algn="l" defTabSz="914400" rtl="0" eaLnBrk="1" latinLnBrk="0" hangingPunct="1">
      <a:defRPr sz="2000" kern="1200">
        <a:solidFill>
          <a:srgbClr val="6D6D6D"/>
        </a:solidFill>
        <a:latin typeface="Arial" panose="020B0604020202020204" pitchFamily="34" charset="0"/>
        <a:ea typeface="+mn-ea"/>
        <a:cs typeface="+mn-cs"/>
      </a:defRPr>
    </a:lvl8pPr>
    <a:lvl9pPr marL="3657600" algn="l" defTabSz="914400" rtl="0" eaLnBrk="1" latinLnBrk="0" hangingPunct="1">
      <a:defRPr sz="2000" kern="1200">
        <a:solidFill>
          <a:srgbClr val="6D6D6D"/>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F6F"/>
    <a:srgbClr val="004994"/>
    <a:srgbClr val="FAB500"/>
    <a:srgbClr val="E8E8E8"/>
    <a:srgbClr val="0095DB"/>
    <a:srgbClr val="008C8E"/>
    <a:srgbClr val="FFDB92"/>
    <a:srgbClr val="5775B3"/>
    <a:srgbClr val="5775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6825" autoAdjust="0"/>
  </p:normalViewPr>
  <p:slideViewPr>
    <p:cSldViewPr>
      <p:cViewPr varScale="1">
        <p:scale>
          <a:sx n="75" d="100"/>
          <a:sy n="75" d="100"/>
        </p:scale>
        <p:origin x="763" y="48"/>
      </p:cViewPr>
      <p:guideLst>
        <p:guide orient="horz" pos="2160"/>
        <p:guide pos="3840"/>
      </p:guideLst>
    </p:cSldViewPr>
  </p:slideViewPr>
  <p:notesTextViewPr>
    <p:cViewPr>
      <p:scale>
        <a:sx n="3" d="2"/>
        <a:sy n="3" d="2"/>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defRPr>
            </a:lvl1pPr>
          </a:lstStyle>
          <a:p>
            <a:endParaRPr lang="de-DE" altLang="de-DE"/>
          </a:p>
        </p:txBody>
      </p:sp>
      <p:sp>
        <p:nvSpPr>
          <p:cNvPr id="139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defRPr>
            </a:lvl1pPr>
          </a:lstStyle>
          <a:p>
            <a:endParaRPr lang="de-DE" altLang="de-DE"/>
          </a:p>
        </p:txBody>
      </p:sp>
      <p:sp>
        <p:nvSpPr>
          <p:cNvPr id="139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defRPr>
            </a:lvl1pPr>
          </a:lstStyle>
          <a:p>
            <a:endParaRPr lang="de-DE" altLang="de-DE"/>
          </a:p>
        </p:txBody>
      </p:sp>
      <p:sp>
        <p:nvSpPr>
          <p:cNvPr id="139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solidFill>
                  <a:schemeClr val="tx1"/>
                </a:solidFill>
              </a:defRPr>
            </a:lvl1pPr>
          </a:lstStyle>
          <a:p>
            <a:fld id="{8CE7DA52-4026-42E8-8B1D-F8038A51105A}"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defRPr>
            </a:lvl1pPr>
          </a:lstStyle>
          <a:p>
            <a:endParaRPr lang="de-DE" altLang="de-DE"/>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defRPr>
            </a:lvl1pPr>
          </a:lstStyle>
          <a:p>
            <a:endParaRPr lang="de-DE" altLang="de-DE"/>
          </a:p>
        </p:txBody>
      </p:sp>
      <p:sp>
        <p:nvSpPr>
          <p:cNvPr id="542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defRPr>
            </a:lvl1pPr>
          </a:lstStyle>
          <a:p>
            <a:endParaRPr lang="de-DE" altLang="de-DE"/>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solidFill>
                  <a:schemeClr val="tx1"/>
                </a:solidFill>
              </a:defRPr>
            </a:lvl1pPr>
          </a:lstStyle>
          <a:p>
            <a:fld id="{E038895E-0607-453D-A015-226380A24BC5}" type="slidenum">
              <a:rPr lang="de-DE" altLang="de-DE"/>
              <a:pPr/>
              <a:t>‹Nr.›</a:t>
            </a:fld>
            <a:endParaRPr lang="de-DE" altLang="de-DE"/>
          </a:p>
        </p:txBody>
      </p:sp>
    </p:spTree>
    <p:extLst>
      <p:ext uri="{BB962C8B-B14F-4D97-AF65-F5344CB8AC3E}">
        <p14:creationId xmlns:p14="http://schemas.microsoft.com/office/powerpoint/2010/main" val="16275930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541EC27-A52F-44FB-A960-AB093CD12434}" type="slidenum">
              <a:rPr lang="de-DE" altLang="de-DE" smtClean="0"/>
              <a:pPr>
                <a:spcBef>
                  <a:spcPct val="0"/>
                </a:spcBef>
              </a:pPr>
              <a:t>1</a:t>
            </a:fld>
            <a:endParaRPr lang="de-DE" altLang="de-DE"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de-DE" sz="1400" smtClean="0"/>
          </a:p>
        </p:txBody>
      </p:sp>
    </p:spTree>
    <p:extLst>
      <p:ext uri="{BB962C8B-B14F-4D97-AF65-F5344CB8AC3E}">
        <p14:creationId xmlns:p14="http://schemas.microsoft.com/office/powerpoint/2010/main" val="189182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Arial" charset="0"/>
              </a:rPr>
              <a:t>Vereinfachte Definition auf der Basis der Sicherheit von Maschinen - Ergonomische Gestaltungsgrundsätze - Teil 1: Begriffe und allgemeine Leitsätze; </a:t>
            </a:r>
            <a:r>
              <a:rPr lang="de-DE" sz="1200" dirty="0" smtClean="0">
                <a:solidFill>
                  <a:schemeClr val="bg2"/>
                </a:solidFill>
              </a:rPr>
              <a:t>DIN EN 614-1:2009-06+A1:2009-06</a:t>
            </a:r>
            <a:r>
              <a:rPr lang="de-DE" dirty="0" smtClean="0">
                <a:latin typeface="Arial" charset="0"/>
              </a:rPr>
              <a:t> zur Anpassung der Technik an die menschlichen Leistungsvoraussetzungen. Ergonomie ist immer als komplexes Gestaltungsproblem zu betrachten, da Verbesserung an anderer Stelle Nachteile hervorrufen können.</a:t>
            </a:r>
          </a:p>
          <a:p>
            <a:r>
              <a:rPr lang="de-DE" dirty="0" smtClean="0">
                <a:latin typeface="Arial" charset="0"/>
              </a:rPr>
              <a:t>Beispiel: Um das Gewicht und die Größe einer mobilen Steuerung zu minimieren, werden Tasten mehrfach belegt oder sind mit Hilfe eines Displays aus Menüstrukturen aufzurufen. In der Folge ist das Gerät zwar kleiner und leichter die Bediengeschwindigkeit und die Sicherheit der Bedienung nimmt aber ab.</a:t>
            </a:r>
          </a:p>
          <a:p>
            <a:endParaRPr lang="de-DE" dirty="0" smtClean="0">
              <a:latin typeface="Arial" charset="0"/>
            </a:endParaRPr>
          </a:p>
          <a:p>
            <a:r>
              <a:rPr lang="de-DE" b="1" dirty="0" smtClean="0">
                <a:latin typeface="Arial" charset="0"/>
              </a:rPr>
              <a:t>animiert eingefügt: </a:t>
            </a:r>
          </a:p>
          <a:p>
            <a:r>
              <a:rPr lang="de-DE" dirty="0" smtClean="0">
                <a:latin typeface="Arial" charset="0"/>
              </a:rPr>
              <a:t>Originaldefinition "Ergonomie" in </a:t>
            </a:r>
            <a:r>
              <a:rPr lang="de-DE" sz="1200" dirty="0" smtClean="0">
                <a:solidFill>
                  <a:schemeClr val="bg2"/>
                </a:solidFill>
              </a:rPr>
              <a:t>DIN EN 614-1:2009-06+A1:2009-06</a:t>
            </a:r>
            <a:r>
              <a:rPr lang="de-DE" dirty="0" smtClean="0">
                <a:latin typeface="Arial" charset="0"/>
              </a:rPr>
              <a:t> (identisch mit Definition aus </a:t>
            </a:r>
            <a:r>
              <a:rPr lang="de-DE" b="0" dirty="0" smtClean="0"/>
              <a:t>DIN EN ISO 6385:2004-05 „</a:t>
            </a:r>
            <a:r>
              <a:rPr lang="de-DE" dirty="0" smtClean="0"/>
              <a:t>Grundsätze der Ergonomie für die Gestaltung von Arbeitssystemen“</a:t>
            </a:r>
            <a:r>
              <a:rPr lang="de-DE" dirty="0" smtClean="0">
                <a:latin typeface="Arial" charset="0"/>
              </a:rPr>
              <a:t>): </a:t>
            </a:r>
          </a:p>
          <a:p>
            <a:r>
              <a:rPr lang="de-DE" dirty="0" smtClean="0">
                <a:latin typeface="Arial" charset="0"/>
              </a:rPr>
              <a:t>Ergonomie/Arbeitswissenschaft: Wissenschaftliche Disziplin, die sich mit dem Verständnis der Wechselwirkungen zwischen menschlichen und anderen Elementen eines Systems befasst und der Berufszweig, der Theorie, Prinzipien, Daten und Methoden auf die Gestaltung von Arbeitssystemen anwendet mit dem Ziel, das Wohlbefinden des Menschen und die Leistung des Gesamtsystems zu optimieren. </a:t>
            </a:r>
          </a:p>
          <a:p>
            <a:endParaRPr lang="de-DE" dirty="0" smtClean="0">
              <a:latin typeface="Arial" charset="0"/>
            </a:endParaRPr>
          </a:p>
          <a:p>
            <a:endParaRPr lang="de-DE" dirty="0"/>
          </a:p>
        </p:txBody>
      </p:sp>
      <p:sp>
        <p:nvSpPr>
          <p:cNvPr id="4" name="Foliennummernplatzhalter 3"/>
          <p:cNvSpPr>
            <a:spLocks noGrp="1"/>
          </p:cNvSpPr>
          <p:nvPr>
            <p:ph type="sldNum" sz="quarter" idx="10"/>
          </p:nvPr>
        </p:nvSpPr>
        <p:spPr/>
        <p:txBody>
          <a:bodyPr/>
          <a:lstStyle/>
          <a:p>
            <a:pPr>
              <a:defRPr/>
            </a:pPr>
            <a:fld id="{F97753DD-58D0-4F89-86C5-CF72303A70FE}" type="slidenum">
              <a:rPr lang="de-DE" altLang="de-DE" smtClean="0"/>
              <a:pPr>
                <a:defRPr/>
              </a:pPr>
              <a:t>2</a:t>
            </a:fld>
            <a:endParaRPr lang="de-DE" altLang="de-DE"/>
          </a:p>
        </p:txBody>
      </p:sp>
    </p:spTree>
    <p:extLst>
      <p:ext uri="{BB962C8B-B14F-4D97-AF65-F5344CB8AC3E}">
        <p14:creationId xmlns:p14="http://schemas.microsoft.com/office/powerpoint/2010/main" val="51025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noProof="0" dirty="0" smtClean="0"/>
              <a:t>Ergonomie hängt vom Zusammenspiel der drei oben genannten Elemente ab. </a:t>
            </a:r>
          </a:p>
        </p:txBody>
      </p:sp>
      <p:sp>
        <p:nvSpPr>
          <p:cNvPr id="4" name="Foliennummernplatzhalter 3"/>
          <p:cNvSpPr>
            <a:spLocks noGrp="1"/>
          </p:cNvSpPr>
          <p:nvPr>
            <p:ph type="sldNum" sz="quarter" idx="10"/>
          </p:nvPr>
        </p:nvSpPr>
        <p:spPr/>
        <p:txBody>
          <a:bodyPr/>
          <a:lstStyle/>
          <a:p>
            <a:pPr>
              <a:defRPr/>
            </a:pPr>
            <a:fld id="{F97753DD-58D0-4F89-86C5-CF72303A70FE}" type="slidenum">
              <a:rPr lang="de-DE" altLang="de-DE" smtClean="0"/>
              <a:pPr>
                <a:defRPr/>
              </a:pPr>
              <a:t>4</a:t>
            </a:fld>
            <a:endParaRPr lang="de-DE" altLang="de-DE"/>
          </a:p>
        </p:txBody>
      </p:sp>
    </p:spTree>
    <p:extLst>
      <p:ext uri="{BB962C8B-B14F-4D97-AF65-F5344CB8AC3E}">
        <p14:creationId xmlns:p14="http://schemas.microsoft.com/office/powerpoint/2010/main" val="266198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dirty="0" smtClean="0"/>
              <a:t>Ausführbarkeit bedeutet, dass die Arbeitsanforderungen und –</a:t>
            </a:r>
            <a:r>
              <a:rPr lang="de-DE" dirty="0" err="1" smtClean="0"/>
              <a:t>belastungen</a:t>
            </a:r>
            <a:r>
              <a:rPr lang="de-DE" dirty="0" smtClean="0"/>
              <a:t> die Leistungsvoraussetzungen und</a:t>
            </a:r>
            <a:r>
              <a:rPr lang="de-DE" baseline="0" dirty="0" smtClean="0"/>
              <a:t> Belastbarkeit der Beschäftigten nicht übersteigen</a:t>
            </a:r>
            <a:endParaRPr lang="de-DE" dirty="0"/>
          </a:p>
        </p:txBody>
      </p:sp>
      <p:sp>
        <p:nvSpPr>
          <p:cNvPr id="4" name="Foliennummernplatzhalter 3"/>
          <p:cNvSpPr>
            <a:spLocks noGrp="1"/>
          </p:cNvSpPr>
          <p:nvPr>
            <p:ph type="sldNum" sz="quarter" idx="10"/>
          </p:nvPr>
        </p:nvSpPr>
        <p:spPr/>
        <p:txBody>
          <a:bodyPr/>
          <a:lstStyle/>
          <a:p>
            <a:pPr>
              <a:defRPr/>
            </a:pPr>
            <a:fld id="{F97753DD-58D0-4F89-86C5-CF72303A70FE}" type="slidenum">
              <a:rPr lang="de-DE" altLang="de-DE" smtClean="0"/>
              <a:pPr>
                <a:defRPr/>
              </a:pPr>
              <a:t>5</a:t>
            </a:fld>
            <a:endParaRPr lang="de-DE" altLang="de-DE"/>
          </a:p>
        </p:txBody>
      </p:sp>
    </p:spTree>
    <p:extLst>
      <p:ext uri="{BB962C8B-B14F-4D97-AF65-F5344CB8AC3E}">
        <p14:creationId xmlns:p14="http://schemas.microsoft.com/office/powerpoint/2010/main" val="38768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97753DD-58D0-4F89-86C5-CF72303A70FE}" type="slidenum">
              <a:rPr lang="de-DE" altLang="de-DE" smtClean="0"/>
              <a:pPr>
                <a:defRPr/>
              </a:pPr>
              <a:t>6</a:t>
            </a:fld>
            <a:endParaRPr lang="de-DE" altLang="de-DE"/>
          </a:p>
        </p:txBody>
      </p:sp>
    </p:spTree>
    <p:extLst>
      <p:ext uri="{BB962C8B-B14F-4D97-AF65-F5344CB8AC3E}">
        <p14:creationId xmlns:p14="http://schemas.microsoft.com/office/powerpoint/2010/main" val="263257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fünf Ebenen der Ergonomie sollten aufeinander</a:t>
            </a:r>
            <a:r>
              <a:rPr lang="de-DE" baseline="0" dirty="0" smtClean="0"/>
              <a:t> aufbauend angewandt werden. </a:t>
            </a:r>
          </a:p>
          <a:p>
            <a:r>
              <a:rPr lang="de-DE" baseline="0" dirty="0" smtClean="0"/>
              <a:t>Primat hat die Entwicklung sicherer Produkte. </a:t>
            </a:r>
          </a:p>
          <a:p>
            <a:r>
              <a:rPr lang="de-DE" baseline="0" dirty="0" smtClean="0"/>
              <a:t>Ebene 2 widmet sich der direkten Schnittstellengestaltung zwischen Nutzer und Arbeitsmittel.</a:t>
            </a:r>
          </a:p>
          <a:p>
            <a:r>
              <a:rPr lang="de-DE" baseline="0" dirty="0" smtClean="0"/>
              <a:t>In Ebene 3 steht die Verknüpfung mehrerer Elemente z.B. eines Arbeitsmittels im Vordergrund. So nützt eine gut in der Hand liegenden Griff ohne optimale Positionierung für den Krafteintrag (z.B. an einer Bohrmaschine) wenig. Auch ein gut erreichbarer Taster hängt bezüglich der Gesamtergonomie von der Reaktion des mit dem Taster auszulösenden Prozesses ab.</a:t>
            </a:r>
          </a:p>
          <a:p>
            <a:r>
              <a:rPr lang="de-DE" baseline="0" dirty="0" smtClean="0"/>
              <a:t>Ebene 4 beinhaltet die Verknüpfung von mehreren Arbeitsplätzen. An einer Fertigungslinie hängt die Qualität der Arbeit von der Balance der Arbeitsanforderungen im Gesamtsystem ab.</a:t>
            </a:r>
          </a:p>
          <a:p>
            <a:r>
              <a:rPr lang="de-DE" baseline="0" dirty="0" smtClean="0"/>
              <a:t>Ebene 5 stellt bisherige Lösungen in Frage und versucht durch neue Ansätze eine innovative und ergonomische bessere Lösung anzustreben. </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F97753DD-58D0-4F89-86C5-CF72303A70FE}" type="slidenum">
              <a:rPr lang="de-DE" altLang="de-DE" smtClean="0"/>
              <a:pPr>
                <a:defRPr/>
              </a:pPr>
              <a:t>10</a:t>
            </a:fld>
            <a:endParaRPr lang="de-DE" altLang="de-DE"/>
          </a:p>
        </p:txBody>
      </p:sp>
    </p:spTree>
    <p:extLst>
      <p:ext uri="{BB962C8B-B14F-4D97-AF65-F5344CB8AC3E}">
        <p14:creationId xmlns:p14="http://schemas.microsoft.com/office/powerpoint/2010/main" val="65517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Diskutieren</a:t>
            </a:r>
            <a:r>
              <a:rPr lang="de-DE" baseline="0" dirty="0" smtClean="0"/>
              <a:t> Sie mit den Teilnehmern, welches Schraubendreher aus Ihrer Sicht für </a:t>
            </a:r>
            <a:r>
              <a:rPr lang="de-DE" b="1" baseline="0" dirty="0" smtClean="0"/>
              <a:t>welche</a:t>
            </a:r>
            <a:r>
              <a:rPr lang="de-DE" baseline="0" dirty="0" smtClean="0"/>
              <a:t> Aufgabe besonders gut geeignet ist.</a:t>
            </a:r>
          </a:p>
          <a:p>
            <a:r>
              <a:rPr lang="de-DE" baseline="0" dirty="0" smtClean="0"/>
              <a:t>Ziel: Gute Ausformung für den Griff, Schnelle Bewegung (kein Umgreifen) </a:t>
            </a:r>
            <a:r>
              <a:rPr lang="de-DE" baseline="0" smtClean="0"/>
              <a:t>– Problematisch </a:t>
            </a:r>
            <a:r>
              <a:rPr lang="de-DE" baseline="0" dirty="0" smtClean="0"/>
              <a:t>beim T-Griff – dafür Formschluss und große Kraftübertragung), Schnell aber hohe Gelenkbelastung bei der Ratsche, Vermeidung von Kanten (2 und 4 schlecht auch 7)</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F97753DD-58D0-4F89-86C5-CF72303A70FE}" type="slidenum">
              <a:rPr lang="de-DE" altLang="de-DE" smtClean="0"/>
              <a:pPr>
                <a:defRPr/>
              </a:pPr>
              <a:t>12</a:t>
            </a:fld>
            <a:endParaRPr lang="de-DE" altLang="de-DE"/>
          </a:p>
        </p:txBody>
      </p:sp>
    </p:spTree>
    <p:extLst>
      <p:ext uri="{BB962C8B-B14F-4D97-AF65-F5344CB8AC3E}">
        <p14:creationId xmlns:p14="http://schemas.microsoft.com/office/powerpoint/2010/main" val="428474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Diskutieren Sie die unterschiedlichen Tastaturkonzepte.</a:t>
            </a:r>
          </a:p>
          <a:p>
            <a:r>
              <a:rPr lang="de-DE" dirty="0" smtClean="0"/>
              <a:t>Unterscheide zur Positiv-Darstellung</a:t>
            </a:r>
            <a:r>
              <a:rPr lang="de-DE" baseline="0" dirty="0" smtClean="0"/>
              <a:t> auf dem Bildschirm, Tastengröße, schlechtes Feedback, zusätzliches Eingabegerät Stylus), Fingerspitzen deutlich größer als die Tasten ….)</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F97753DD-58D0-4F89-86C5-CF72303A70FE}" type="slidenum">
              <a:rPr lang="de-DE" altLang="de-DE" smtClean="0"/>
              <a:pPr>
                <a:defRPr/>
              </a:pPr>
              <a:t>14</a:t>
            </a:fld>
            <a:endParaRPr lang="de-DE" altLang="de-DE"/>
          </a:p>
        </p:txBody>
      </p:sp>
    </p:spTree>
    <p:extLst>
      <p:ext uri="{BB962C8B-B14F-4D97-AF65-F5344CB8AC3E}">
        <p14:creationId xmlns:p14="http://schemas.microsoft.com/office/powerpoint/2010/main" val="173347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Arial" charset="0"/>
              </a:rPr>
              <a:t>Beispiel 1: Es müssen Kleinteilebehälter auf etwa 1,70 m Höhe gehoben werden, damit diese auf einer Rollenbahn den Teilebedarf eines Arbeitsplatzes puffern. Die Bereitstellung wurde so gelöst, damit die Logistik die Mitarbeiter der Montage nicht behindert. Erschwerend hat der Mitarbeiter die Transportbox so abgestellt, dass er zwar den kürzesten Weg wählt aber eine zusätzlich körperliche Belastung beim Aufsetzen der Boxen entsteht.</a:t>
            </a:r>
          </a:p>
          <a:p>
            <a:r>
              <a:rPr lang="de-DE" dirty="0" smtClean="0">
                <a:latin typeface="Arial" charset="0"/>
              </a:rPr>
              <a:t>Beispiel 2: Die Kleinpresse besitzt eine Bedienkonsole mit Zweihandbedienung in etwa 70 cm Höhe. Die Platinen sind in etwa 85 cm Höhe in die Vorrichtung einzulegen. Der Mitarbeiter führt die Tätigkeit im Sitzen aus. Auf Grund des fehlenden Beinraumes sitzt der Mitarbeiter breitbeinig vor der Anlage. </a:t>
            </a:r>
          </a:p>
          <a:p>
            <a:r>
              <a:rPr lang="de-DE" dirty="0" smtClean="0">
                <a:latin typeface="Arial" charset="0"/>
              </a:rPr>
              <a:t>Beispiel 3. An der Presse gab es sowohl beim Werkzeugwechsel, als auch bei der Sichtprüfung des korrekten Einlegens von Teilen auf Grund mangelnder Beleuchtung Probleme. Es wurde in dem noch vorhandenen Freiraum eine Beleuchtung nachinstalliert. Eine optimale Lösung war nun nicht mehr möglich. Beispielsweise besitzt die offene Lampe eine hohe </a:t>
            </a:r>
            <a:r>
              <a:rPr lang="de-DE" dirty="0" err="1" smtClean="0">
                <a:latin typeface="Arial" charset="0"/>
              </a:rPr>
              <a:t>Blendwirkung</a:t>
            </a:r>
            <a:r>
              <a:rPr lang="de-DE" dirty="0" smtClean="0">
                <a:latin typeface="Arial" charset="0"/>
              </a:rPr>
              <a:t>, da diese nicht abgeschirmt ist.</a:t>
            </a:r>
          </a:p>
          <a:p>
            <a:endParaRPr lang="de-DE" dirty="0"/>
          </a:p>
        </p:txBody>
      </p:sp>
      <p:sp>
        <p:nvSpPr>
          <p:cNvPr id="4" name="Foliennummernplatzhalter 3"/>
          <p:cNvSpPr>
            <a:spLocks noGrp="1"/>
          </p:cNvSpPr>
          <p:nvPr>
            <p:ph type="sldNum" sz="quarter" idx="10"/>
          </p:nvPr>
        </p:nvSpPr>
        <p:spPr/>
        <p:txBody>
          <a:bodyPr/>
          <a:lstStyle/>
          <a:p>
            <a:pPr>
              <a:defRPr/>
            </a:pPr>
            <a:fld id="{F97753DD-58D0-4F89-86C5-CF72303A70FE}" type="slidenum">
              <a:rPr lang="de-DE" altLang="de-DE" smtClean="0"/>
              <a:pPr>
                <a:defRPr/>
              </a:pPr>
              <a:t>16</a:t>
            </a:fld>
            <a:endParaRPr lang="de-DE" altLang="de-DE"/>
          </a:p>
        </p:txBody>
      </p:sp>
    </p:spTree>
    <p:extLst>
      <p:ext uri="{BB962C8B-B14F-4D97-AF65-F5344CB8AC3E}">
        <p14:creationId xmlns:p14="http://schemas.microsoft.com/office/powerpoint/2010/main" val="1155230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0E11FC9E-1C01-E975-681F-479C4061A1AB}"/>
              </a:ext>
            </a:extLst>
          </p:cNvPr>
          <p:cNvSpPr/>
          <p:nvPr userDrawn="1"/>
        </p:nvSpPr>
        <p:spPr bwMode="auto">
          <a:xfrm>
            <a:off x="0" y="-21369"/>
            <a:ext cx="12192000" cy="1298575"/>
          </a:xfrm>
          <a:prstGeom prst="rect">
            <a:avLst/>
          </a:prstGeom>
          <a:solidFill>
            <a:srgbClr val="E8E8E8">
              <a:alpha val="67843"/>
            </a:srgbClr>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tab pos="1616075" algn="l"/>
              </a:tabLst>
            </a:pPr>
            <a:endParaRPr kumimoji="0" lang="de-DE" sz="2000" b="0" i="0" u="none" strike="noStrike" cap="none" normalizeH="0" baseline="0" dirty="0">
              <a:ln>
                <a:noFill/>
              </a:ln>
              <a:solidFill>
                <a:srgbClr val="6D6D6D"/>
              </a:solidFill>
              <a:effectLst/>
              <a:latin typeface="Arial" panose="020B0604020202020204" pitchFamily="34" charset="0"/>
            </a:endParaRPr>
          </a:p>
        </p:txBody>
      </p:sp>
      <p:sp>
        <p:nvSpPr>
          <p:cNvPr id="50191" name="Rectangle 15"/>
          <p:cNvSpPr>
            <a:spLocks noGrp="1" noChangeArrowheads="1"/>
          </p:cNvSpPr>
          <p:nvPr>
            <p:ph type="ctrTitle"/>
          </p:nvPr>
        </p:nvSpPr>
        <p:spPr>
          <a:xfrm>
            <a:off x="2639484" y="2189163"/>
            <a:ext cx="8136467" cy="2679700"/>
          </a:xfrm>
        </p:spPr>
        <p:txBody>
          <a:bodyPr bIns="0"/>
          <a:lstStyle>
            <a:lvl1pPr>
              <a:lnSpc>
                <a:spcPct val="90000"/>
              </a:lnSpc>
              <a:defRPr sz="3800"/>
            </a:lvl1pPr>
          </a:lstStyle>
          <a:p>
            <a:pPr lvl="0"/>
            <a:r>
              <a:rPr lang="de-DE" altLang="de-DE" noProof="0" dirty="0"/>
              <a:t>Mastertitelformat bearbeiten</a:t>
            </a:r>
          </a:p>
        </p:txBody>
      </p:sp>
      <p:sp>
        <p:nvSpPr>
          <p:cNvPr id="50192" name="Rectangle 16"/>
          <p:cNvSpPr>
            <a:spLocks noGrp="1" noChangeArrowheads="1"/>
          </p:cNvSpPr>
          <p:nvPr>
            <p:ph type="subTitle" idx="1"/>
          </p:nvPr>
        </p:nvSpPr>
        <p:spPr>
          <a:xfrm>
            <a:off x="2639484" y="5083176"/>
            <a:ext cx="8136467" cy="1298575"/>
          </a:xfrm>
          <a:extLst>
            <a:ext uri="{909E8E84-426E-40DD-AFC4-6F175D3DCCD1}">
              <a14:hiddenFill xmlns:a14="http://schemas.microsoft.com/office/drawing/2010/main">
                <a:solidFill>
                  <a:schemeClr val="accent1"/>
                </a:solidFill>
              </a14:hiddenFill>
            </a:ext>
          </a:extLst>
        </p:spPr>
        <p:txBody>
          <a:bodyPr/>
          <a:lstStyle>
            <a:lvl1pPr>
              <a:spcBef>
                <a:spcPct val="0"/>
              </a:spcBef>
              <a:defRPr sz="2000" b="0"/>
            </a:lvl1pPr>
          </a:lstStyle>
          <a:p>
            <a:pPr lvl="0"/>
            <a:r>
              <a:rPr lang="de-DE" altLang="de-DE" noProof="0" dirty="0"/>
              <a:t>Master-Untertitelformat bearbeiten</a:t>
            </a:r>
          </a:p>
        </p:txBody>
      </p:sp>
      <p:pic>
        <p:nvPicPr>
          <p:cNvPr id="9" name="Grafik 8" descr="Logo KANPraxis Module: Ergonomie&#10;&#10;Automatisch generierte Beschreibung">
            <a:extLst>
              <a:ext uri="{FF2B5EF4-FFF2-40B4-BE49-F238E27FC236}">
                <a16:creationId xmlns:a16="http://schemas.microsoft.com/office/drawing/2014/main" xmlns="" id="{6A5686F1-F33B-CC42-17B5-C58C0CDA27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0336" y="427110"/>
            <a:ext cx="2386370" cy="421335"/>
          </a:xfrm>
          <a:prstGeom prst="rect">
            <a:avLst/>
          </a:prstGeom>
        </p:spPr>
      </p:pic>
      <p:cxnSp>
        <p:nvCxnSpPr>
          <p:cNvPr id="11" name="Gerader Verbinder 10">
            <a:extLst>
              <a:ext uri="{FF2B5EF4-FFF2-40B4-BE49-F238E27FC236}">
                <a16:creationId xmlns:a16="http://schemas.microsoft.com/office/drawing/2014/main" xmlns="" id="{7302DD1C-5411-3134-FD0A-BBE73F3B9CC9}"/>
              </a:ext>
            </a:extLst>
          </p:cNvPr>
          <p:cNvCxnSpPr/>
          <p:nvPr userDrawn="1"/>
        </p:nvCxnSpPr>
        <p:spPr bwMode="auto">
          <a:xfrm>
            <a:off x="0" y="1340768"/>
            <a:ext cx="12192000" cy="0"/>
          </a:xfrm>
          <a:prstGeom prst="line">
            <a:avLst/>
          </a:prstGeom>
          <a:noFill/>
          <a:ln w="12700" cap="flat" cmpd="sng" algn="ctr">
            <a:solidFill>
              <a:srgbClr val="FAB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3" name="Inhaltsplatzhalter 2"/>
          <p:cNvSpPr>
            <a:spLocks noGrp="1"/>
          </p:cNvSpPr>
          <p:nvPr>
            <p:ph idx="1"/>
          </p:nvPr>
        </p:nvSpPr>
        <p:spPr/>
        <p:txBody>
          <a:bodyPr/>
          <a:lstStyle>
            <a:lvl1pPr>
              <a:defRPr sz="2000"/>
            </a:lvl1pPr>
            <a:lvl2pPr>
              <a:defRPr sz="2000"/>
            </a:lvl2pPr>
            <a:lvl3pPr marL="265113" indent="-261938">
              <a:buClr>
                <a:srgbClr val="FAB500"/>
              </a:buClr>
              <a:buFont typeface="Arial" panose="020B0604020202020204" pitchFamily="34" charset="0"/>
              <a:buChar char="•"/>
              <a:defRPr sz="2000"/>
            </a:lvl3pPr>
            <a:lvl4pPr>
              <a:buClr>
                <a:srgbClr val="FAB500"/>
              </a:buClr>
              <a:defRPr sz="1800"/>
            </a:lvl4pPr>
            <a:lvl5pPr marL="678112" indent="-285750">
              <a:buFont typeface="Arial" panose="020B0604020202020204" pitchFamily="34" charset="0"/>
              <a:buChar char="•"/>
              <a:defRPr sz="1600"/>
            </a:lvl5pPr>
          </a:lstStyle>
          <a:p>
            <a:pPr lvl="0"/>
            <a:r>
              <a:rPr lang="de-DE" dirty="0"/>
              <a:t>Mastertextformat bearbeiten</a:t>
            </a:r>
          </a:p>
          <a:p>
            <a:pPr lvl="1"/>
            <a:r>
              <a:rPr lang="de-DE" dirty="0"/>
              <a:t>Standardtext</a:t>
            </a:r>
          </a:p>
          <a:p>
            <a:pPr lvl="2"/>
            <a:r>
              <a:rPr lang="de-DE" dirty="0"/>
              <a:t>Aufzählungsliste</a:t>
            </a:r>
          </a:p>
          <a:p>
            <a:pPr lvl="3"/>
            <a:r>
              <a:rPr lang="de-DE" dirty="0"/>
              <a:t>Zweite Ebene</a:t>
            </a:r>
          </a:p>
          <a:p>
            <a:pPr lvl="4"/>
            <a:r>
              <a:rPr lang="de-DE" dirty="0"/>
              <a:t>Dritte Ebene</a:t>
            </a:r>
          </a:p>
        </p:txBody>
      </p:sp>
      <p:sp>
        <p:nvSpPr>
          <p:cNvPr id="4" name="Datumsplatzhalter 3"/>
          <p:cNvSpPr>
            <a:spLocks noGrp="1"/>
          </p:cNvSpPr>
          <p:nvPr>
            <p:ph type="dt" sz="half" idx="10"/>
          </p:nvPr>
        </p:nvSpPr>
        <p:spPr/>
        <p:txBody>
          <a:bodyPr/>
          <a:lstStyle>
            <a:lvl1pPr>
              <a:defRPr/>
            </a:lvl1pPr>
          </a:lstStyle>
          <a:p>
            <a:r>
              <a:rPr lang="de-DE" altLang="de-DE"/>
              <a:t>Datum</a:t>
            </a:r>
          </a:p>
        </p:txBody>
      </p:sp>
      <p:sp>
        <p:nvSpPr>
          <p:cNvPr id="5" name="Fußzeilenplatzhalter 4"/>
          <p:cNvSpPr>
            <a:spLocks noGrp="1"/>
          </p:cNvSpPr>
          <p:nvPr>
            <p:ph type="ftr" sz="quarter" idx="11"/>
          </p:nvPr>
        </p:nvSpPr>
        <p:spPr/>
        <p:txBody>
          <a:bodyPr/>
          <a:lstStyle>
            <a:lvl1pPr>
              <a:defRPr/>
            </a:lvl1pPr>
          </a:lstStyle>
          <a:p>
            <a:r>
              <a:rPr lang="de-DE" altLang="de-DE"/>
              <a:t>Veranstaltung</a:t>
            </a:r>
          </a:p>
        </p:txBody>
      </p:sp>
      <p:sp>
        <p:nvSpPr>
          <p:cNvPr id="6" name="Foliennummernplatzhalter 5"/>
          <p:cNvSpPr>
            <a:spLocks noGrp="1"/>
          </p:cNvSpPr>
          <p:nvPr>
            <p:ph type="sldNum" sz="quarter" idx="12"/>
          </p:nvPr>
        </p:nvSpPr>
        <p:spPr/>
        <p:txBody>
          <a:bodyPr/>
          <a:lstStyle>
            <a:lvl1pPr>
              <a:defRPr/>
            </a:lvl1pPr>
          </a:lstStyle>
          <a:p>
            <a:r>
              <a:rPr lang="de-DE" altLang="de-DE"/>
              <a:t>Seite </a:t>
            </a:r>
            <a:fld id="{B6BD4482-99CC-4E47-A47A-AD99D597AA96}" type="slidenum">
              <a:rPr lang="de-DE" altLang="de-DE"/>
              <a:pPr/>
              <a:t>‹Nr.›</a:t>
            </a:fld>
            <a:endParaRPr lang="de-DE" altLang="de-DE"/>
          </a:p>
        </p:txBody>
      </p:sp>
    </p:spTree>
    <p:extLst>
      <p:ext uri="{BB962C8B-B14F-4D97-AF65-F5344CB8AC3E}">
        <p14:creationId xmlns:p14="http://schemas.microsoft.com/office/powerpoint/2010/main" val="40489361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3" name="Inhaltsplatzhalter 2"/>
          <p:cNvSpPr>
            <a:spLocks noGrp="1"/>
          </p:cNvSpPr>
          <p:nvPr>
            <p:ph sz="half" idx="1"/>
          </p:nvPr>
        </p:nvSpPr>
        <p:spPr>
          <a:xfrm>
            <a:off x="719667" y="1484314"/>
            <a:ext cx="5274733" cy="4897437"/>
          </a:xfrm>
        </p:spPr>
        <p:txBody>
          <a:bodyPr/>
          <a:lstStyle>
            <a:lvl1pPr>
              <a:defRPr sz="2000"/>
            </a:lvl1pPr>
            <a:lvl2pPr>
              <a:defRPr sz="2000"/>
            </a:lvl2pPr>
            <a:lvl3pPr>
              <a:defRPr sz="2000"/>
            </a:lvl3pPr>
            <a:lvl4pPr>
              <a:defRPr sz="1800"/>
            </a:lvl4pPr>
            <a:lvl5pPr marL="540000">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97600" y="1484314"/>
            <a:ext cx="5443016" cy="4897437"/>
          </a:xfrm>
        </p:spPr>
        <p:txBody>
          <a:bodyPr/>
          <a:lstStyle>
            <a:lvl1pPr>
              <a:defRPr sz="2000"/>
            </a:lvl1pPr>
            <a:lvl2pPr>
              <a:defRPr sz="2000"/>
            </a:lvl2pPr>
            <a:lvl3pPr>
              <a:defRPr sz="2000"/>
            </a:lvl3pPr>
            <a:lvl4pPr>
              <a:defRPr sz="18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lvl1pPr>
              <a:defRPr/>
            </a:lvl1pPr>
          </a:lstStyle>
          <a:p>
            <a:r>
              <a:rPr lang="de-DE" altLang="de-DE"/>
              <a:t>Datum</a:t>
            </a:r>
          </a:p>
        </p:txBody>
      </p:sp>
      <p:sp>
        <p:nvSpPr>
          <p:cNvPr id="6" name="Fußzeilenplatzhalter 5"/>
          <p:cNvSpPr>
            <a:spLocks noGrp="1"/>
          </p:cNvSpPr>
          <p:nvPr>
            <p:ph type="ftr" sz="quarter" idx="11"/>
          </p:nvPr>
        </p:nvSpPr>
        <p:spPr/>
        <p:txBody>
          <a:bodyPr/>
          <a:lstStyle>
            <a:lvl1pPr>
              <a:defRPr/>
            </a:lvl1pPr>
          </a:lstStyle>
          <a:p>
            <a:r>
              <a:rPr lang="de-DE" altLang="de-DE"/>
              <a:t>Veranstaltung</a:t>
            </a:r>
          </a:p>
        </p:txBody>
      </p:sp>
      <p:sp>
        <p:nvSpPr>
          <p:cNvPr id="7" name="Foliennummernplatzhalter 6"/>
          <p:cNvSpPr>
            <a:spLocks noGrp="1"/>
          </p:cNvSpPr>
          <p:nvPr>
            <p:ph type="sldNum" sz="quarter" idx="12"/>
          </p:nvPr>
        </p:nvSpPr>
        <p:spPr/>
        <p:txBody>
          <a:bodyPr/>
          <a:lstStyle>
            <a:lvl1pPr>
              <a:defRPr/>
            </a:lvl1pPr>
          </a:lstStyle>
          <a:p>
            <a:r>
              <a:rPr lang="de-DE" altLang="de-DE"/>
              <a:t>Seite </a:t>
            </a:r>
            <a:fld id="{1E832D47-690B-41F0-BCAD-9F165EFE9095}" type="slidenum">
              <a:rPr lang="de-DE" altLang="de-DE"/>
              <a:pPr/>
              <a:t>‹Nr.›</a:t>
            </a:fld>
            <a:endParaRPr lang="de-DE" altLang="de-DE"/>
          </a:p>
        </p:txBody>
      </p:sp>
    </p:spTree>
    <p:extLst>
      <p:ext uri="{BB962C8B-B14F-4D97-AF65-F5344CB8AC3E}">
        <p14:creationId xmlns:p14="http://schemas.microsoft.com/office/powerpoint/2010/main" val="20969703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3" name="Datumsplatzhalter 2"/>
          <p:cNvSpPr>
            <a:spLocks noGrp="1"/>
          </p:cNvSpPr>
          <p:nvPr>
            <p:ph type="dt" sz="half" idx="10"/>
          </p:nvPr>
        </p:nvSpPr>
        <p:spPr/>
        <p:txBody>
          <a:bodyPr/>
          <a:lstStyle>
            <a:lvl1pPr>
              <a:defRPr/>
            </a:lvl1pPr>
          </a:lstStyle>
          <a:p>
            <a:r>
              <a:rPr lang="de-DE" altLang="de-DE"/>
              <a:t>Datum</a:t>
            </a:r>
          </a:p>
        </p:txBody>
      </p:sp>
      <p:sp>
        <p:nvSpPr>
          <p:cNvPr id="4" name="Fußzeilenplatzhalter 3"/>
          <p:cNvSpPr>
            <a:spLocks noGrp="1"/>
          </p:cNvSpPr>
          <p:nvPr>
            <p:ph type="ftr" sz="quarter" idx="11"/>
          </p:nvPr>
        </p:nvSpPr>
        <p:spPr>
          <a:xfrm>
            <a:off x="767408" y="6496051"/>
            <a:ext cx="5809076" cy="333375"/>
          </a:xfrm>
        </p:spPr>
        <p:txBody>
          <a:bodyPr/>
          <a:lstStyle>
            <a:lvl1pPr>
              <a:defRPr/>
            </a:lvl1pPr>
          </a:lstStyle>
          <a:p>
            <a:r>
              <a:rPr lang="de-DE" altLang="de-DE" dirty="0"/>
              <a:t>Veranstaltung</a:t>
            </a:r>
          </a:p>
        </p:txBody>
      </p:sp>
      <p:sp>
        <p:nvSpPr>
          <p:cNvPr id="5" name="Foliennummernplatzhalter 4"/>
          <p:cNvSpPr>
            <a:spLocks noGrp="1"/>
          </p:cNvSpPr>
          <p:nvPr>
            <p:ph type="sldNum" sz="quarter" idx="12"/>
          </p:nvPr>
        </p:nvSpPr>
        <p:spPr>
          <a:xfrm>
            <a:off x="9635068" y="6496051"/>
            <a:ext cx="2005548" cy="333375"/>
          </a:xfrm>
        </p:spPr>
        <p:txBody>
          <a:bodyPr/>
          <a:lstStyle>
            <a:lvl1pPr>
              <a:defRPr/>
            </a:lvl1pPr>
          </a:lstStyle>
          <a:p>
            <a:r>
              <a:rPr lang="de-DE" altLang="de-DE" dirty="0"/>
              <a:t>Seite </a:t>
            </a:r>
            <a:fld id="{9E1CCE1E-BB16-4C91-9013-2F8E5D1DD0AC}" type="slidenum">
              <a:rPr lang="de-DE" altLang="de-DE"/>
              <a:pPr/>
              <a:t>‹Nr.›</a:t>
            </a:fld>
            <a:endParaRPr lang="de-DE" altLang="de-DE" dirty="0"/>
          </a:p>
        </p:txBody>
      </p:sp>
    </p:spTree>
    <p:extLst>
      <p:ext uri="{BB962C8B-B14F-4D97-AF65-F5344CB8AC3E}">
        <p14:creationId xmlns:p14="http://schemas.microsoft.com/office/powerpoint/2010/main" val="172441396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a:t>Datum</a:t>
            </a:r>
          </a:p>
        </p:txBody>
      </p:sp>
      <p:sp>
        <p:nvSpPr>
          <p:cNvPr id="3" name="Fußzeilenplatzhalter 2"/>
          <p:cNvSpPr>
            <a:spLocks noGrp="1"/>
          </p:cNvSpPr>
          <p:nvPr>
            <p:ph type="ftr" sz="quarter" idx="11"/>
          </p:nvPr>
        </p:nvSpPr>
        <p:spPr/>
        <p:txBody>
          <a:bodyPr/>
          <a:lstStyle>
            <a:lvl1pPr>
              <a:defRPr/>
            </a:lvl1pPr>
          </a:lstStyle>
          <a:p>
            <a:r>
              <a:rPr lang="de-DE" altLang="de-DE"/>
              <a:t>Veranstaltung</a:t>
            </a:r>
          </a:p>
        </p:txBody>
      </p:sp>
      <p:sp>
        <p:nvSpPr>
          <p:cNvPr id="4" name="Foliennummernplatzhalter 3"/>
          <p:cNvSpPr>
            <a:spLocks noGrp="1"/>
          </p:cNvSpPr>
          <p:nvPr>
            <p:ph type="sldNum" sz="quarter" idx="12"/>
          </p:nvPr>
        </p:nvSpPr>
        <p:spPr>
          <a:xfrm>
            <a:off x="9635068" y="6496051"/>
            <a:ext cx="2077556" cy="333375"/>
          </a:xfrm>
        </p:spPr>
        <p:txBody>
          <a:bodyPr/>
          <a:lstStyle>
            <a:lvl1pPr>
              <a:defRPr/>
            </a:lvl1pPr>
          </a:lstStyle>
          <a:p>
            <a:r>
              <a:rPr lang="de-DE" altLang="de-DE" dirty="0"/>
              <a:t>Seite </a:t>
            </a:r>
            <a:fld id="{C13503F5-875C-4BFD-8DC7-D3B87DC98B0A}" type="slidenum">
              <a:rPr lang="de-DE" altLang="de-DE"/>
              <a:pPr/>
              <a:t>‹Nr.›</a:t>
            </a:fld>
            <a:endParaRPr lang="de-DE" altLang="de-DE" dirty="0"/>
          </a:p>
        </p:txBody>
      </p:sp>
    </p:spTree>
    <p:extLst>
      <p:ext uri="{BB962C8B-B14F-4D97-AF65-F5344CB8AC3E}">
        <p14:creationId xmlns:p14="http://schemas.microsoft.com/office/powerpoint/2010/main" val="42431381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Text schmal mit Bild rechts">
    <p:spTree>
      <p:nvGrpSpPr>
        <p:cNvPr id="1" name=""/>
        <p:cNvGrpSpPr/>
        <p:nvPr/>
      </p:nvGrpSpPr>
      <p:grpSpPr>
        <a:xfrm>
          <a:off x="0" y="0"/>
          <a:ext cx="0" cy="0"/>
          <a:chOff x="0" y="0"/>
          <a:chExt cx="0" cy="0"/>
        </a:xfrm>
      </p:grpSpPr>
      <p:sp>
        <p:nvSpPr>
          <p:cNvPr id="2" name="Titel 1"/>
          <p:cNvSpPr>
            <a:spLocks noGrp="1"/>
          </p:cNvSpPr>
          <p:nvPr>
            <p:ph type="title"/>
          </p:nvPr>
        </p:nvSpPr>
        <p:spPr>
          <a:xfrm>
            <a:off x="720000" y="766800"/>
            <a:ext cx="10920616" cy="572616"/>
          </a:xfrm>
        </p:spPr>
        <p:txBody>
          <a:bodyPr anchor="b"/>
          <a:lstStyle>
            <a:lvl1pPr>
              <a:defRPr sz="3000"/>
            </a:lvl1pPr>
          </a:lstStyle>
          <a:p>
            <a:r>
              <a:rPr lang="de-DE" dirty="0"/>
              <a:t>Mastertitelformat bearbeiten</a:t>
            </a:r>
          </a:p>
        </p:txBody>
      </p:sp>
      <p:sp>
        <p:nvSpPr>
          <p:cNvPr id="3" name="Bildplatzhalter 2"/>
          <p:cNvSpPr>
            <a:spLocks noGrp="1"/>
          </p:cNvSpPr>
          <p:nvPr>
            <p:ph type="pic" idx="1"/>
          </p:nvPr>
        </p:nvSpPr>
        <p:spPr>
          <a:xfrm>
            <a:off x="4583832" y="1484784"/>
            <a:ext cx="7056784" cy="4824536"/>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719668" y="1484784"/>
            <a:ext cx="3720148" cy="4824536"/>
          </a:xfrm>
        </p:spPr>
        <p:txBody>
          <a:bodyPr/>
          <a:lstStyle>
            <a:lvl1pPr marL="0" indent="0">
              <a:buNone/>
              <a:defRPr sz="2000" b="1">
                <a:latin typeface="+mn-lt"/>
              </a:defRPr>
            </a:lvl1pPr>
            <a:lvl2pPr marL="0" indent="0">
              <a:buNone/>
              <a:defRPr sz="2000" baseline="0">
                <a:latin typeface="+mn-lt"/>
              </a:defRPr>
            </a:lvl2pPr>
            <a:lvl3pPr marL="914400" indent="0">
              <a:buNone/>
              <a:defRPr sz="1200"/>
            </a:lvl3pPr>
            <a:lvl4pPr marL="1371600" indent="0">
              <a:buNone/>
              <a:defRPr sz="1000"/>
            </a:lvl4pPr>
            <a:lvl5pPr marL="536400" indent="-270000">
              <a:spcBef>
                <a:spcPts val="504"/>
              </a:spcBef>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a:p>
            <a:pPr lvl="1"/>
            <a:r>
              <a:rPr lang="de-DE" dirty="0"/>
              <a:t>Fließtext</a:t>
            </a:r>
          </a:p>
        </p:txBody>
      </p:sp>
      <p:sp>
        <p:nvSpPr>
          <p:cNvPr id="5" name="Datumsplatzhalter 4"/>
          <p:cNvSpPr>
            <a:spLocks noGrp="1"/>
          </p:cNvSpPr>
          <p:nvPr>
            <p:ph type="dt" sz="half" idx="10"/>
          </p:nvPr>
        </p:nvSpPr>
        <p:spPr/>
        <p:txBody>
          <a:bodyPr/>
          <a:lstStyle>
            <a:lvl1pPr>
              <a:defRPr/>
            </a:lvl1pPr>
          </a:lstStyle>
          <a:p>
            <a:r>
              <a:rPr lang="de-DE" altLang="de-DE"/>
              <a:t>Datum</a:t>
            </a:r>
          </a:p>
        </p:txBody>
      </p:sp>
      <p:sp>
        <p:nvSpPr>
          <p:cNvPr id="6" name="Fußzeilenplatzhalter 5"/>
          <p:cNvSpPr>
            <a:spLocks noGrp="1"/>
          </p:cNvSpPr>
          <p:nvPr>
            <p:ph type="ftr" sz="quarter" idx="11"/>
          </p:nvPr>
        </p:nvSpPr>
        <p:spPr/>
        <p:txBody>
          <a:bodyPr/>
          <a:lstStyle>
            <a:lvl1pPr>
              <a:defRPr/>
            </a:lvl1pPr>
          </a:lstStyle>
          <a:p>
            <a:r>
              <a:rPr lang="de-DE" altLang="de-DE"/>
              <a:t>Veranstaltung</a:t>
            </a:r>
          </a:p>
        </p:txBody>
      </p:sp>
      <p:sp>
        <p:nvSpPr>
          <p:cNvPr id="7" name="Foliennummernplatzhalter 6"/>
          <p:cNvSpPr>
            <a:spLocks noGrp="1"/>
          </p:cNvSpPr>
          <p:nvPr>
            <p:ph type="sldNum" sz="quarter" idx="12"/>
          </p:nvPr>
        </p:nvSpPr>
        <p:spPr/>
        <p:txBody>
          <a:bodyPr/>
          <a:lstStyle>
            <a:lvl1pPr>
              <a:defRPr/>
            </a:lvl1pPr>
          </a:lstStyle>
          <a:p>
            <a:r>
              <a:rPr lang="de-DE" altLang="de-DE"/>
              <a:t>Seite </a:t>
            </a:r>
            <a:fld id="{53926E1C-4BB1-4A3E-B192-0F3494B0855F}" type="slidenum">
              <a:rPr lang="de-DE" altLang="de-DE"/>
              <a:pPr/>
              <a:t>‹Nr.›</a:t>
            </a:fld>
            <a:endParaRPr lang="de-DE" altLang="de-DE"/>
          </a:p>
        </p:txBody>
      </p:sp>
    </p:spTree>
    <p:extLst>
      <p:ext uri="{BB962C8B-B14F-4D97-AF65-F5344CB8AC3E}">
        <p14:creationId xmlns:p14="http://schemas.microsoft.com/office/powerpoint/2010/main" val="361358939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ext breit mit Bild rechts">
    <p:spTree>
      <p:nvGrpSpPr>
        <p:cNvPr id="1" name=""/>
        <p:cNvGrpSpPr/>
        <p:nvPr/>
      </p:nvGrpSpPr>
      <p:grpSpPr>
        <a:xfrm>
          <a:off x="0" y="0"/>
          <a:ext cx="0" cy="0"/>
          <a:chOff x="0" y="0"/>
          <a:chExt cx="0" cy="0"/>
        </a:xfrm>
      </p:grpSpPr>
      <p:sp>
        <p:nvSpPr>
          <p:cNvPr id="2" name="Titel 1"/>
          <p:cNvSpPr>
            <a:spLocks noGrp="1"/>
          </p:cNvSpPr>
          <p:nvPr>
            <p:ph type="title"/>
          </p:nvPr>
        </p:nvSpPr>
        <p:spPr>
          <a:xfrm>
            <a:off x="720000" y="766800"/>
            <a:ext cx="10920616" cy="572616"/>
          </a:xfrm>
        </p:spPr>
        <p:txBody>
          <a:bodyPr anchor="b"/>
          <a:lstStyle>
            <a:lvl1pPr>
              <a:defRPr sz="3000"/>
            </a:lvl1pPr>
          </a:lstStyle>
          <a:p>
            <a:r>
              <a:rPr lang="de-DE" dirty="0"/>
              <a:t>Mastertitelformat bearbeiten</a:t>
            </a:r>
          </a:p>
        </p:txBody>
      </p:sp>
      <p:sp>
        <p:nvSpPr>
          <p:cNvPr id="3" name="Bildplatzhalter 2"/>
          <p:cNvSpPr>
            <a:spLocks noGrp="1"/>
          </p:cNvSpPr>
          <p:nvPr>
            <p:ph type="pic" idx="1"/>
          </p:nvPr>
        </p:nvSpPr>
        <p:spPr>
          <a:xfrm>
            <a:off x="8256240" y="1484784"/>
            <a:ext cx="3384376" cy="4824536"/>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719668" y="1484784"/>
            <a:ext cx="7392556" cy="4824536"/>
          </a:xfrm>
        </p:spPr>
        <p:txBody>
          <a:bodyPr/>
          <a:lstStyle>
            <a:lvl1pPr marL="0" indent="0">
              <a:buNone/>
              <a:defRPr sz="2000" b="1">
                <a:latin typeface="+mn-lt"/>
              </a:defRPr>
            </a:lvl1pPr>
            <a:lvl2pPr marL="0" indent="0">
              <a:buNone/>
              <a:defRPr sz="2000" baseline="0">
                <a:latin typeface="+mn-lt"/>
              </a:defRPr>
            </a:lvl2pPr>
            <a:lvl3pPr marL="914400" indent="0">
              <a:buNone/>
              <a:defRPr sz="1200"/>
            </a:lvl3pPr>
            <a:lvl4pPr marL="1371600" indent="0">
              <a:buNone/>
              <a:defRPr sz="1000"/>
            </a:lvl4pPr>
            <a:lvl5pPr marL="536400" indent="-270000">
              <a:spcBef>
                <a:spcPts val="504"/>
              </a:spcBef>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a:p>
            <a:pPr lvl="1"/>
            <a:r>
              <a:rPr lang="de-DE" dirty="0"/>
              <a:t>Fließtext </a:t>
            </a:r>
          </a:p>
        </p:txBody>
      </p:sp>
      <p:sp>
        <p:nvSpPr>
          <p:cNvPr id="5" name="Datumsplatzhalter 4"/>
          <p:cNvSpPr>
            <a:spLocks noGrp="1"/>
          </p:cNvSpPr>
          <p:nvPr>
            <p:ph type="dt" sz="half" idx="10"/>
          </p:nvPr>
        </p:nvSpPr>
        <p:spPr/>
        <p:txBody>
          <a:bodyPr/>
          <a:lstStyle>
            <a:lvl1pPr>
              <a:defRPr/>
            </a:lvl1pPr>
          </a:lstStyle>
          <a:p>
            <a:r>
              <a:rPr lang="de-DE" altLang="de-DE"/>
              <a:t>Datum</a:t>
            </a:r>
          </a:p>
        </p:txBody>
      </p:sp>
      <p:sp>
        <p:nvSpPr>
          <p:cNvPr id="6" name="Fußzeilenplatzhalter 5"/>
          <p:cNvSpPr>
            <a:spLocks noGrp="1"/>
          </p:cNvSpPr>
          <p:nvPr>
            <p:ph type="ftr" sz="quarter" idx="11"/>
          </p:nvPr>
        </p:nvSpPr>
        <p:spPr/>
        <p:txBody>
          <a:bodyPr/>
          <a:lstStyle>
            <a:lvl1pPr>
              <a:defRPr/>
            </a:lvl1pPr>
          </a:lstStyle>
          <a:p>
            <a:r>
              <a:rPr lang="de-DE" altLang="de-DE"/>
              <a:t>Veranstaltung</a:t>
            </a:r>
          </a:p>
        </p:txBody>
      </p:sp>
      <p:sp>
        <p:nvSpPr>
          <p:cNvPr id="7" name="Foliennummernplatzhalter 6"/>
          <p:cNvSpPr>
            <a:spLocks noGrp="1"/>
          </p:cNvSpPr>
          <p:nvPr>
            <p:ph type="sldNum" sz="quarter" idx="12"/>
          </p:nvPr>
        </p:nvSpPr>
        <p:spPr/>
        <p:txBody>
          <a:bodyPr/>
          <a:lstStyle>
            <a:lvl1pPr>
              <a:defRPr/>
            </a:lvl1pPr>
          </a:lstStyle>
          <a:p>
            <a:r>
              <a:rPr lang="de-DE" altLang="de-DE"/>
              <a:t>Seite </a:t>
            </a:r>
            <a:fld id="{53926E1C-4BB1-4A3E-B192-0F3494B0855F}" type="slidenum">
              <a:rPr lang="de-DE" altLang="de-DE"/>
              <a:pPr/>
              <a:t>‹Nr.›</a:t>
            </a:fld>
            <a:endParaRPr lang="de-DE" altLang="de-DE"/>
          </a:p>
        </p:txBody>
      </p:sp>
    </p:spTree>
    <p:extLst>
      <p:ext uri="{BB962C8B-B14F-4D97-AF65-F5344CB8AC3E}">
        <p14:creationId xmlns:p14="http://schemas.microsoft.com/office/powerpoint/2010/main" val="181872170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Text breit mit Bild links">
    <p:spTree>
      <p:nvGrpSpPr>
        <p:cNvPr id="1" name=""/>
        <p:cNvGrpSpPr/>
        <p:nvPr/>
      </p:nvGrpSpPr>
      <p:grpSpPr>
        <a:xfrm>
          <a:off x="0" y="0"/>
          <a:ext cx="0" cy="0"/>
          <a:chOff x="0" y="0"/>
          <a:chExt cx="0" cy="0"/>
        </a:xfrm>
      </p:grpSpPr>
      <p:sp>
        <p:nvSpPr>
          <p:cNvPr id="2" name="Titel 1"/>
          <p:cNvSpPr>
            <a:spLocks noGrp="1"/>
          </p:cNvSpPr>
          <p:nvPr>
            <p:ph type="title"/>
          </p:nvPr>
        </p:nvSpPr>
        <p:spPr>
          <a:xfrm>
            <a:off x="720000" y="766800"/>
            <a:ext cx="10920616" cy="572616"/>
          </a:xfrm>
        </p:spPr>
        <p:txBody>
          <a:bodyPr anchor="b"/>
          <a:lstStyle>
            <a:lvl1pPr>
              <a:defRPr sz="3000"/>
            </a:lvl1pPr>
          </a:lstStyle>
          <a:p>
            <a:r>
              <a:rPr lang="de-DE" dirty="0"/>
              <a:t>Mastertitelformat bearbeiten</a:t>
            </a:r>
          </a:p>
        </p:txBody>
      </p:sp>
      <p:sp>
        <p:nvSpPr>
          <p:cNvPr id="3" name="Bildplatzhalter 2"/>
          <p:cNvSpPr>
            <a:spLocks noGrp="1"/>
          </p:cNvSpPr>
          <p:nvPr>
            <p:ph type="pic" idx="1"/>
          </p:nvPr>
        </p:nvSpPr>
        <p:spPr>
          <a:xfrm>
            <a:off x="719667" y="1484108"/>
            <a:ext cx="3384376" cy="4824536"/>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4248060" y="1484108"/>
            <a:ext cx="7392556" cy="4824536"/>
          </a:xfrm>
        </p:spPr>
        <p:txBody>
          <a:bodyPr/>
          <a:lstStyle>
            <a:lvl1pPr marL="0" indent="0">
              <a:buNone/>
              <a:defRPr sz="2000" b="1">
                <a:latin typeface="+mn-lt"/>
              </a:defRPr>
            </a:lvl1pPr>
            <a:lvl2pPr marL="0" indent="0">
              <a:buNone/>
              <a:defRPr sz="2000" baseline="0">
                <a:latin typeface="+mn-lt"/>
              </a:defRPr>
            </a:lvl2pPr>
            <a:lvl3pPr marL="914400" indent="0">
              <a:buNone/>
              <a:defRPr sz="1200"/>
            </a:lvl3pPr>
            <a:lvl4pPr marL="1371600" indent="0">
              <a:buNone/>
              <a:defRPr sz="1000"/>
            </a:lvl4pPr>
            <a:lvl5pPr marL="536400" indent="-270000">
              <a:spcBef>
                <a:spcPts val="504"/>
              </a:spcBef>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a:p>
            <a:pPr lvl="1"/>
            <a:r>
              <a:rPr lang="de-DE" dirty="0"/>
              <a:t>Fließtext </a:t>
            </a:r>
          </a:p>
        </p:txBody>
      </p:sp>
      <p:sp>
        <p:nvSpPr>
          <p:cNvPr id="5" name="Datumsplatzhalter 4"/>
          <p:cNvSpPr>
            <a:spLocks noGrp="1"/>
          </p:cNvSpPr>
          <p:nvPr>
            <p:ph type="dt" sz="half" idx="10"/>
          </p:nvPr>
        </p:nvSpPr>
        <p:spPr/>
        <p:txBody>
          <a:bodyPr/>
          <a:lstStyle>
            <a:lvl1pPr>
              <a:defRPr/>
            </a:lvl1pPr>
          </a:lstStyle>
          <a:p>
            <a:r>
              <a:rPr lang="de-DE" altLang="de-DE"/>
              <a:t>Datum</a:t>
            </a:r>
          </a:p>
        </p:txBody>
      </p:sp>
      <p:sp>
        <p:nvSpPr>
          <p:cNvPr id="6" name="Fußzeilenplatzhalter 5"/>
          <p:cNvSpPr>
            <a:spLocks noGrp="1"/>
          </p:cNvSpPr>
          <p:nvPr>
            <p:ph type="ftr" sz="quarter" idx="11"/>
          </p:nvPr>
        </p:nvSpPr>
        <p:spPr/>
        <p:txBody>
          <a:bodyPr/>
          <a:lstStyle>
            <a:lvl1pPr>
              <a:defRPr/>
            </a:lvl1pPr>
          </a:lstStyle>
          <a:p>
            <a:r>
              <a:rPr lang="de-DE" altLang="de-DE"/>
              <a:t>Veranstaltung</a:t>
            </a:r>
          </a:p>
        </p:txBody>
      </p:sp>
      <p:sp>
        <p:nvSpPr>
          <p:cNvPr id="7" name="Foliennummernplatzhalter 6"/>
          <p:cNvSpPr>
            <a:spLocks noGrp="1"/>
          </p:cNvSpPr>
          <p:nvPr>
            <p:ph type="sldNum" sz="quarter" idx="12"/>
          </p:nvPr>
        </p:nvSpPr>
        <p:spPr/>
        <p:txBody>
          <a:bodyPr/>
          <a:lstStyle>
            <a:lvl1pPr>
              <a:defRPr/>
            </a:lvl1pPr>
          </a:lstStyle>
          <a:p>
            <a:r>
              <a:rPr lang="de-DE" altLang="de-DE"/>
              <a:t>Seite </a:t>
            </a:r>
            <a:fld id="{53926E1C-4BB1-4A3E-B192-0F3494B0855F}" type="slidenum">
              <a:rPr lang="de-DE" altLang="de-DE"/>
              <a:pPr/>
              <a:t>‹Nr.›</a:t>
            </a:fld>
            <a:endParaRPr lang="de-DE" altLang="de-DE"/>
          </a:p>
        </p:txBody>
      </p:sp>
    </p:spTree>
    <p:extLst>
      <p:ext uri="{BB962C8B-B14F-4D97-AF65-F5344CB8AC3E}">
        <p14:creationId xmlns:p14="http://schemas.microsoft.com/office/powerpoint/2010/main" val="69494219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xmlns="" id="{24EA34D8-1483-DCD9-26C3-67A33E31480B}"/>
              </a:ext>
              <a:ext uri="{C183D7F6-B498-43B3-948B-1728B52AA6E4}">
                <adec:decorative xmlns:adec="http://schemas.microsoft.com/office/drawing/2017/decorative" xmlns="" val="1"/>
              </a:ext>
            </a:extLst>
          </p:cNvPr>
          <p:cNvSpPr/>
          <p:nvPr userDrawn="1"/>
        </p:nvSpPr>
        <p:spPr bwMode="auto">
          <a:xfrm>
            <a:off x="0" y="6438899"/>
            <a:ext cx="12192000" cy="419100"/>
          </a:xfrm>
          <a:prstGeom prst="rect">
            <a:avLst/>
          </a:prstGeom>
          <a:solidFill>
            <a:srgbClr val="004994"/>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tab pos="1616075" algn="l"/>
              </a:tabLst>
            </a:pPr>
            <a:endParaRPr kumimoji="0" lang="de-DE" sz="2000" b="0" i="0" u="none" strike="noStrike" cap="none" normalizeH="0" baseline="0">
              <a:ln>
                <a:noFill/>
              </a:ln>
              <a:solidFill>
                <a:srgbClr val="6D6D6D"/>
              </a:solidFill>
              <a:effectLst/>
              <a:latin typeface="Arial" panose="020B0604020202020204" pitchFamily="34" charset="0"/>
            </a:endParaRPr>
          </a:p>
        </p:txBody>
      </p:sp>
      <p:sp>
        <p:nvSpPr>
          <p:cNvPr id="1035" name="Rectangle 11"/>
          <p:cNvSpPr>
            <a:spLocks noGrp="1" noChangeArrowheads="1"/>
          </p:cNvSpPr>
          <p:nvPr>
            <p:ph type="dt" sz="half" idx="2"/>
          </p:nvPr>
        </p:nvSpPr>
        <p:spPr bwMode="auto">
          <a:xfrm>
            <a:off x="6917267" y="6496051"/>
            <a:ext cx="2434167" cy="333375"/>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a:spcBef>
                <a:spcPct val="0"/>
              </a:spcBef>
              <a:defRPr sz="1200">
                <a:solidFill>
                  <a:schemeClr val="bg1"/>
                </a:solidFill>
              </a:defRPr>
            </a:lvl1pPr>
          </a:lstStyle>
          <a:p>
            <a:r>
              <a:rPr lang="de-DE" altLang="de-DE"/>
              <a:t>Datum</a:t>
            </a:r>
          </a:p>
        </p:txBody>
      </p:sp>
      <p:sp>
        <p:nvSpPr>
          <p:cNvPr id="1036" name="Rectangle 12"/>
          <p:cNvSpPr>
            <a:spLocks noGrp="1" noChangeArrowheads="1"/>
          </p:cNvSpPr>
          <p:nvPr>
            <p:ph type="ftr" sz="quarter" idx="3"/>
          </p:nvPr>
        </p:nvSpPr>
        <p:spPr bwMode="auto">
          <a:xfrm>
            <a:off x="719667" y="6496051"/>
            <a:ext cx="5856817" cy="333375"/>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a:spcBef>
                <a:spcPct val="0"/>
              </a:spcBef>
              <a:defRPr sz="1200">
                <a:solidFill>
                  <a:schemeClr val="bg1"/>
                </a:solidFill>
              </a:defRPr>
            </a:lvl1pPr>
          </a:lstStyle>
          <a:p>
            <a:r>
              <a:rPr lang="de-DE" altLang="de-DE" dirty="0"/>
              <a:t>Veranstaltung</a:t>
            </a:r>
          </a:p>
        </p:txBody>
      </p:sp>
      <p:sp>
        <p:nvSpPr>
          <p:cNvPr id="1038" name="Rectangle 14"/>
          <p:cNvSpPr>
            <a:spLocks noGrp="1" noChangeArrowheads="1"/>
          </p:cNvSpPr>
          <p:nvPr>
            <p:ph type="body" idx="1"/>
          </p:nvPr>
        </p:nvSpPr>
        <p:spPr bwMode="auto">
          <a:xfrm>
            <a:off x="719667" y="1484314"/>
            <a:ext cx="10920949" cy="4897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a:t>Zwischenüberschrift 20pt</a:t>
            </a:r>
          </a:p>
          <a:p>
            <a:pPr lvl="1"/>
            <a:r>
              <a:rPr lang="de-DE" altLang="de-DE" dirty="0"/>
              <a:t>Fließtext optimal 20pt</a:t>
            </a:r>
          </a:p>
          <a:p>
            <a:pPr lvl="2"/>
            <a:r>
              <a:rPr lang="de-DE" altLang="de-DE" dirty="0"/>
              <a:t>Aufzählungspunkt</a:t>
            </a:r>
          </a:p>
          <a:p>
            <a:pPr lvl="3"/>
            <a:r>
              <a:rPr lang="de-DE" altLang="de-DE" dirty="0"/>
              <a:t>Aufzählungspunkt</a:t>
            </a:r>
          </a:p>
          <a:p>
            <a:pPr lvl="4"/>
            <a:r>
              <a:rPr lang="de-DE" altLang="de-DE" dirty="0"/>
              <a:t>Nächste Ebene</a:t>
            </a:r>
          </a:p>
        </p:txBody>
      </p:sp>
      <p:sp>
        <p:nvSpPr>
          <p:cNvPr id="1039" name="Rectangle 15"/>
          <p:cNvSpPr>
            <a:spLocks noGrp="1" noChangeArrowheads="1"/>
          </p:cNvSpPr>
          <p:nvPr>
            <p:ph type="title"/>
          </p:nvPr>
        </p:nvSpPr>
        <p:spPr bwMode="auto">
          <a:xfrm>
            <a:off x="719667" y="765175"/>
            <a:ext cx="10920949"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dirty="0"/>
              <a:t>Überschrift 30pt</a:t>
            </a:r>
          </a:p>
        </p:txBody>
      </p:sp>
      <p:sp>
        <p:nvSpPr>
          <p:cNvPr id="1037" name="Rectangle 13"/>
          <p:cNvSpPr>
            <a:spLocks noGrp="1" noChangeArrowheads="1"/>
          </p:cNvSpPr>
          <p:nvPr>
            <p:ph type="sldNum" sz="quarter" idx="4"/>
          </p:nvPr>
        </p:nvSpPr>
        <p:spPr bwMode="auto">
          <a:xfrm>
            <a:off x="9635068" y="6496051"/>
            <a:ext cx="200554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a:spcBef>
                <a:spcPct val="0"/>
              </a:spcBef>
              <a:defRPr sz="1200">
                <a:solidFill>
                  <a:schemeClr val="bg1"/>
                </a:solidFill>
              </a:defRPr>
            </a:lvl1pPr>
          </a:lstStyle>
          <a:p>
            <a:r>
              <a:rPr lang="de-DE" altLang="de-DE" dirty="0"/>
              <a:t>Seite </a:t>
            </a:r>
            <a:fld id="{B988F69E-07F7-4632-B6D5-B3DCDD892311}" type="slidenum">
              <a:rPr lang="de-DE" altLang="de-DE"/>
              <a:pPr/>
              <a:t>‹Nr.›</a:t>
            </a:fld>
            <a:endParaRPr lang="de-DE" altLang="de-DE" dirty="0"/>
          </a:p>
        </p:txBody>
      </p:sp>
      <p:pic>
        <p:nvPicPr>
          <p:cNvPr id="4" name="Grafik 3">
            <a:extLst>
              <a:ext uri="{FF2B5EF4-FFF2-40B4-BE49-F238E27FC236}">
                <a16:creationId xmlns:a16="http://schemas.microsoft.com/office/drawing/2014/main" xmlns="" id="{911169DB-FCD0-094E-FE3B-9BAA081DF8FA}"/>
              </a:ext>
              <a:ext uri="{C183D7F6-B498-43B3-948B-1728B52AA6E4}">
                <adec:decorative xmlns:adec="http://schemas.microsoft.com/office/drawing/2017/decorative" xmlns="" val="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843255" y="155020"/>
            <a:ext cx="1797361" cy="317340"/>
          </a:xfrm>
          <a:prstGeom prst="rect">
            <a:avLst/>
          </a:prstGeom>
        </p:spPr>
      </p:pic>
      <p:cxnSp>
        <p:nvCxnSpPr>
          <p:cNvPr id="5" name="Gerader Verbinder 4">
            <a:extLst>
              <a:ext uri="{FF2B5EF4-FFF2-40B4-BE49-F238E27FC236}">
                <a16:creationId xmlns:a16="http://schemas.microsoft.com/office/drawing/2014/main" xmlns="" id="{C43531E9-3920-45D5-7A92-FE7B09806B2E}"/>
              </a:ext>
              <a:ext uri="{C183D7F6-B498-43B3-948B-1728B52AA6E4}">
                <adec:decorative xmlns:adec="http://schemas.microsoft.com/office/drawing/2017/decorative" xmlns="" val="1"/>
              </a:ext>
            </a:extLst>
          </p:cNvPr>
          <p:cNvCxnSpPr/>
          <p:nvPr userDrawn="1"/>
        </p:nvCxnSpPr>
        <p:spPr bwMode="auto">
          <a:xfrm>
            <a:off x="-16329" y="579747"/>
            <a:ext cx="12192000" cy="0"/>
          </a:xfrm>
          <a:prstGeom prst="line">
            <a:avLst/>
          </a:prstGeom>
          <a:noFill/>
          <a:ln w="12700" cap="flat" cmpd="sng" algn="ctr">
            <a:solidFill>
              <a:srgbClr val="FAB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5" r:id="rId4"/>
    <p:sldLayoutId id="2147483656" r:id="rId5"/>
    <p:sldLayoutId id="2147483658" r:id="rId6"/>
    <p:sldLayoutId id="2147483662" r:id="rId7"/>
    <p:sldLayoutId id="2147483663" r:id="rId8"/>
  </p:sldLayoutIdLst>
  <p:hf hdr="0"/>
  <p:txStyles>
    <p:titleStyle>
      <a:lvl1pPr algn="l" rtl="0" eaLnBrk="1" fontAlgn="base" hangingPunct="1">
        <a:spcBef>
          <a:spcPct val="0"/>
        </a:spcBef>
        <a:spcAft>
          <a:spcPct val="0"/>
        </a:spcAft>
        <a:defRPr sz="3000" b="1" kern="1200">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panose="020B0604020202020204" pitchFamily="34" charset="0"/>
        </a:defRPr>
      </a:lvl2pPr>
      <a:lvl3pPr algn="l" rtl="0" eaLnBrk="1" fontAlgn="base" hangingPunct="1">
        <a:spcBef>
          <a:spcPct val="0"/>
        </a:spcBef>
        <a:spcAft>
          <a:spcPct val="0"/>
        </a:spcAft>
        <a:defRPr sz="3000" b="1">
          <a:solidFill>
            <a:schemeClr val="tx2"/>
          </a:solidFill>
          <a:latin typeface="Arial" panose="020B0604020202020204" pitchFamily="34" charset="0"/>
        </a:defRPr>
      </a:lvl3pPr>
      <a:lvl4pPr algn="l" rtl="0" eaLnBrk="1" fontAlgn="base" hangingPunct="1">
        <a:spcBef>
          <a:spcPct val="0"/>
        </a:spcBef>
        <a:spcAft>
          <a:spcPct val="0"/>
        </a:spcAft>
        <a:defRPr sz="3000" b="1">
          <a:solidFill>
            <a:schemeClr val="tx2"/>
          </a:solidFill>
          <a:latin typeface="Arial" panose="020B0604020202020204" pitchFamily="34" charset="0"/>
        </a:defRPr>
      </a:lvl4pPr>
      <a:lvl5pPr algn="l" rtl="0" eaLnBrk="1" fontAlgn="base" hangingPunct="1">
        <a:spcBef>
          <a:spcPct val="0"/>
        </a:spcBef>
        <a:spcAft>
          <a:spcPct val="0"/>
        </a:spcAft>
        <a:defRPr sz="3000" b="1">
          <a:solidFill>
            <a:schemeClr val="tx2"/>
          </a:solidFill>
          <a:latin typeface="Arial" panose="020B0604020202020204" pitchFamily="34" charset="0"/>
        </a:defRPr>
      </a:lvl5pPr>
      <a:lvl6pPr marL="457200" algn="l" rtl="0" eaLnBrk="1" fontAlgn="base" hangingPunct="1">
        <a:spcBef>
          <a:spcPct val="0"/>
        </a:spcBef>
        <a:spcAft>
          <a:spcPct val="0"/>
        </a:spcAft>
        <a:defRPr sz="3000" b="1">
          <a:solidFill>
            <a:schemeClr val="tx2"/>
          </a:solidFill>
          <a:latin typeface="Arial" panose="020B0604020202020204" pitchFamily="34" charset="0"/>
        </a:defRPr>
      </a:lvl6pPr>
      <a:lvl7pPr marL="914400" algn="l" rtl="0" eaLnBrk="1" fontAlgn="base" hangingPunct="1">
        <a:spcBef>
          <a:spcPct val="0"/>
        </a:spcBef>
        <a:spcAft>
          <a:spcPct val="0"/>
        </a:spcAft>
        <a:defRPr sz="3000" b="1">
          <a:solidFill>
            <a:schemeClr val="tx2"/>
          </a:solidFill>
          <a:latin typeface="Arial" panose="020B0604020202020204" pitchFamily="34" charset="0"/>
        </a:defRPr>
      </a:lvl7pPr>
      <a:lvl8pPr marL="1371600" algn="l" rtl="0" eaLnBrk="1" fontAlgn="base" hangingPunct="1">
        <a:spcBef>
          <a:spcPct val="0"/>
        </a:spcBef>
        <a:spcAft>
          <a:spcPct val="0"/>
        </a:spcAft>
        <a:defRPr sz="3000" b="1">
          <a:solidFill>
            <a:schemeClr val="tx2"/>
          </a:solidFill>
          <a:latin typeface="Arial" panose="020B0604020202020204" pitchFamily="34" charset="0"/>
        </a:defRPr>
      </a:lvl8pPr>
      <a:lvl9pPr marL="1828800" algn="l" rtl="0" eaLnBrk="1" fontAlgn="base" hangingPunct="1">
        <a:spcBef>
          <a:spcPct val="0"/>
        </a:spcBef>
        <a:spcAft>
          <a:spcPct val="0"/>
        </a:spcAft>
        <a:defRPr sz="3000" b="1">
          <a:solidFill>
            <a:schemeClr val="tx2"/>
          </a:solidFill>
          <a:latin typeface="Arial" panose="020B0604020202020204" pitchFamily="34" charset="0"/>
        </a:defRPr>
      </a:lvl9pPr>
    </p:titleStyle>
    <p:bodyStyle>
      <a:lvl1pPr algn="l" rtl="0" eaLnBrk="1" fontAlgn="base" hangingPunct="1">
        <a:spcBef>
          <a:spcPct val="20000"/>
        </a:spcBef>
        <a:spcAft>
          <a:spcPct val="0"/>
        </a:spcAft>
        <a:tabLst>
          <a:tab pos="1616075" algn="l"/>
        </a:tabLst>
        <a:defRPr sz="2000" b="1" kern="1200">
          <a:solidFill>
            <a:schemeClr val="bg2"/>
          </a:solidFill>
          <a:latin typeface="+mn-lt"/>
          <a:ea typeface="+mn-ea"/>
          <a:cs typeface="+mn-cs"/>
        </a:defRPr>
      </a:lvl1pPr>
      <a:lvl2pPr marL="1588" algn="l" rtl="0" eaLnBrk="1" fontAlgn="base" hangingPunct="1">
        <a:spcBef>
          <a:spcPct val="20000"/>
        </a:spcBef>
        <a:spcAft>
          <a:spcPct val="0"/>
        </a:spcAft>
        <a:tabLst>
          <a:tab pos="1616075" algn="l"/>
        </a:tabLst>
        <a:defRPr sz="2000" kern="1200">
          <a:solidFill>
            <a:schemeClr val="bg2"/>
          </a:solidFill>
          <a:latin typeface="+mn-lt"/>
          <a:ea typeface="+mn-ea"/>
          <a:cs typeface="+mn-cs"/>
        </a:defRPr>
      </a:lvl2pPr>
      <a:lvl3pPr marL="265113" indent="-261938" algn="l" rtl="0" eaLnBrk="1" fontAlgn="base" hangingPunct="1">
        <a:spcBef>
          <a:spcPct val="20000"/>
        </a:spcBef>
        <a:spcAft>
          <a:spcPct val="0"/>
        </a:spcAft>
        <a:buClr>
          <a:srgbClr val="004994"/>
        </a:buClr>
        <a:buFont typeface="Wingdings" panose="05000000000000000000" pitchFamily="2" charset="2"/>
        <a:buChar char="§"/>
        <a:tabLst>
          <a:tab pos="1616075" algn="l"/>
        </a:tabLst>
        <a:defRPr sz="2000" kern="1200">
          <a:solidFill>
            <a:schemeClr val="bg2"/>
          </a:solidFill>
          <a:latin typeface="+mn-lt"/>
          <a:ea typeface="+mn-ea"/>
          <a:cs typeface="+mn-cs"/>
        </a:defRPr>
      </a:lvl3pPr>
      <a:lvl4pPr marL="534988" indent="-268288" algn="l" rtl="0" eaLnBrk="1" fontAlgn="base" hangingPunct="1">
        <a:spcBef>
          <a:spcPct val="20000"/>
        </a:spcBef>
        <a:spcAft>
          <a:spcPct val="0"/>
        </a:spcAft>
        <a:buFont typeface="Wingdings" panose="05000000000000000000" pitchFamily="2" charset="2"/>
        <a:buChar char="§"/>
        <a:tabLst>
          <a:tab pos="1616075" algn="l"/>
        </a:tabLst>
        <a:defRPr sz="2100" kern="1200">
          <a:solidFill>
            <a:schemeClr val="bg2"/>
          </a:solidFill>
          <a:latin typeface="+mn-lt"/>
          <a:ea typeface="+mn-ea"/>
          <a:cs typeface="+mn-cs"/>
        </a:defRPr>
      </a:lvl4pPr>
      <a:lvl5pPr marL="540000" indent="-147638" algn="l" rtl="0" eaLnBrk="1" fontAlgn="base" hangingPunct="1">
        <a:spcBef>
          <a:spcPct val="20000"/>
        </a:spcBef>
        <a:spcAft>
          <a:spcPct val="0"/>
        </a:spcAft>
        <a:buChar char="•"/>
        <a:tabLst>
          <a:tab pos="1616075" algn="l"/>
        </a:tabLst>
        <a:defRPr sz="1700" kern="1200">
          <a:solidFill>
            <a:srgbClr val="8787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kan.de/" TargetMode="External"/><Relationship Id="rId2" Type="http://schemas.openxmlformats.org/officeDocument/2006/relationships/hyperlink" Target="https://www.fh-zwickau.de/" TargetMode="Externa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s://www.institut-aser.de/" TargetMode="External"/><Relationship Id="rId4" Type="http://schemas.openxmlformats.org/officeDocument/2006/relationships/hyperlink" Target="https://ergonomie.kan-praxis.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2"/>
          <p:cNvSpPr>
            <a:spLocks noGrp="1" noChangeArrowheads="1"/>
          </p:cNvSpPr>
          <p:nvPr>
            <p:ph type="ctrTitle"/>
          </p:nvPr>
        </p:nvSpPr>
        <p:spPr/>
        <p:txBody>
          <a:bodyPr/>
          <a:lstStyle/>
          <a:p>
            <a:pPr eaLnBrk="1" hangingPunct="1"/>
            <a:r>
              <a:rPr lang="de-DE" altLang="de-DE" dirty="0" smtClean="0"/>
              <a:t>Kurz und knapp: </a:t>
            </a:r>
            <a:br>
              <a:rPr lang="de-DE" altLang="de-DE" dirty="0" smtClean="0"/>
            </a:br>
            <a:r>
              <a:rPr lang="de-DE" altLang="de-DE" dirty="0" smtClean="0"/>
              <a:t>Was ist Ergonomie?</a:t>
            </a:r>
          </a:p>
        </p:txBody>
      </p:sp>
      <p:sp>
        <p:nvSpPr>
          <p:cNvPr id="3075" name="Rectangle 43"/>
          <p:cNvSpPr>
            <a:spLocks noGrp="1" noChangeArrowheads="1"/>
          </p:cNvSpPr>
          <p:nvPr>
            <p:ph type="subTitle" idx="1"/>
          </p:nvPr>
        </p:nvSpPr>
        <p:spPr/>
        <p:txBody>
          <a:bodyPr/>
          <a:lstStyle/>
          <a:p>
            <a:pPr eaLnBrk="1" hangingPunct="1"/>
            <a:r>
              <a:rPr lang="en-GB" altLang="de-DE" dirty="0" err="1" smtClean="0"/>
              <a:t>Modul</a:t>
            </a:r>
            <a:r>
              <a:rPr lang="en-GB" altLang="de-DE" dirty="0" smtClean="0"/>
              <a:t> 0 – </a:t>
            </a:r>
            <a:r>
              <a:rPr lang="en-GB" altLang="de-DE" dirty="0" err="1" smtClean="0"/>
              <a:t>Ergonomie</a:t>
            </a:r>
            <a:r>
              <a:rPr lang="en-GB" altLang="de-DE" dirty="0" smtClean="0"/>
              <a:t> </a:t>
            </a:r>
            <a:r>
              <a:rPr lang="en-GB" altLang="de-DE" dirty="0" err="1" smtClean="0"/>
              <a:t>lernen</a:t>
            </a:r>
            <a:r>
              <a:rPr lang="en-GB" altLang="de-DE" dirty="0" smtClean="0"/>
              <a:t>.</a:t>
            </a:r>
            <a:r>
              <a:rPr lang="de-DE" altLang="de-DE" dirty="0" smtClean="0"/>
              <a:t/>
            </a:r>
            <a:br>
              <a:rPr lang="de-DE" altLang="de-DE" dirty="0" smtClean="0"/>
            </a:br>
            <a:endParaRPr lang="de-DE" altLang="de-DE" dirty="0" smtClean="0"/>
          </a:p>
        </p:txBody>
      </p:sp>
    </p:spTree>
    <p:extLst>
      <p:ext uri="{BB962C8B-B14F-4D97-AF65-F5344CB8AC3E}">
        <p14:creationId xmlns:p14="http://schemas.microsoft.com/office/powerpoint/2010/main" val="1920540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Ergonomie ist, wenn es passt!</a:t>
            </a:r>
            <a:endParaRPr lang="de-DE" dirty="0"/>
          </a:p>
        </p:txBody>
      </p:sp>
      <p:sp>
        <p:nvSpPr>
          <p:cNvPr id="3" name="Inhaltsplatzhalter 2"/>
          <p:cNvSpPr>
            <a:spLocks noGrp="1"/>
          </p:cNvSpPr>
          <p:nvPr>
            <p:ph idx="1"/>
          </p:nvPr>
        </p:nvSpPr>
        <p:spPr/>
        <p:txBody>
          <a:bodyPr/>
          <a:lstStyle/>
          <a:p>
            <a:r>
              <a:rPr lang="de-DE" dirty="0" smtClean="0"/>
              <a:t>Zwei Kugelschreiber – Welcher ist ergonomischer?</a:t>
            </a:r>
            <a:endParaRPr lang="de-DE" dirty="0"/>
          </a:p>
        </p:txBody>
      </p:sp>
      <p:pic>
        <p:nvPicPr>
          <p:cNvPr id="10" name="Grafik 9" descr="Das Bild zeigt zwei Formen eines Kugelschreibers. Die untere Darstellung zeigt die klassische Form. Die obere Darstellung zeigt ein Design mit versetzter Spitze, die Ansatzfläche des Daumens ist mit einem Gummiüberzug ausgestattet."/>
          <p:cNvPicPr>
            <a:picLocks noChangeAspect="1"/>
          </p:cNvPicPr>
          <p:nvPr/>
        </p:nvPicPr>
        <p:blipFill>
          <a:blip r:embed="rId3"/>
          <a:stretch>
            <a:fillRect/>
          </a:stretch>
        </p:blipFill>
        <p:spPr>
          <a:xfrm>
            <a:off x="1631504" y="2125411"/>
            <a:ext cx="8693649" cy="3615241"/>
          </a:xfrm>
          <a:prstGeom prst="rect">
            <a:avLst/>
          </a:prstGeom>
        </p:spPr>
      </p:pic>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10</a:t>
            </a:fld>
            <a:endParaRPr lang="de-DE" altLang="de-DE"/>
          </a:p>
        </p:txBody>
      </p:sp>
    </p:spTree>
    <p:extLst>
      <p:ext uri="{BB962C8B-B14F-4D97-AF65-F5344CB8AC3E}">
        <p14:creationId xmlns:p14="http://schemas.microsoft.com/office/powerpoint/2010/main" val="1291616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a:t>
            </a:r>
            <a:endParaRPr lang="de-DE" dirty="0"/>
          </a:p>
        </p:txBody>
      </p:sp>
      <p:sp>
        <p:nvSpPr>
          <p:cNvPr id="3" name="Inhaltsplatzhalter 2"/>
          <p:cNvSpPr>
            <a:spLocks noGrp="1"/>
          </p:cNvSpPr>
          <p:nvPr>
            <p:ph idx="1"/>
          </p:nvPr>
        </p:nvSpPr>
        <p:spPr>
          <a:xfrm>
            <a:off x="719667" y="1484313"/>
            <a:ext cx="6528461" cy="4897015"/>
          </a:xfrm>
        </p:spPr>
        <p:txBody>
          <a:bodyPr/>
          <a:lstStyle/>
          <a:p>
            <a:r>
              <a:rPr lang="de-DE" sz="2400" b="0" dirty="0" smtClean="0">
                <a:solidFill>
                  <a:srgbClr val="6F6F6F"/>
                </a:solidFill>
              </a:rPr>
              <a:t>Stift erlaubt ermüdungsfreies Arbeiten </a:t>
            </a:r>
          </a:p>
          <a:p>
            <a:r>
              <a:rPr lang="de-DE" sz="2400" b="0" dirty="0" smtClean="0">
                <a:solidFill>
                  <a:srgbClr val="6F6F6F"/>
                </a:solidFill>
                <a:sym typeface="Wingdings" panose="05000000000000000000" pitchFamily="2" charset="2"/>
              </a:rPr>
              <a:t>Berücksichtigt anatomisches und physiologisches Funktionsprinzip der Hand</a:t>
            </a:r>
          </a:p>
          <a:p>
            <a:pPr marL="285750" indent="-285750">
              <a:buFont typeface="Wingdings" panose="05000000000000000000" pitchFamily="2" charset="2"/>
              <a:buChar char="à"/>
            </a:pPr>
            <a:endParaRPr lang="de-DE" sz="2400" b="0" dirty="0">
              <a:solidFill>
                <a:srgbClr val="6F6F6F"/>
              </a:solidFill>
              <a:sym typeface="Wingdings" panose="05000000000000000000" pitchFamily="2" charset="2"/>
            </a:endParaRPr>
          </a:p>
          <a:p>
            <a:pPr marL="285750" indent="-285750">
              <a:buFont typeface="Wingdings" panose="05000000000000000000" pitchFamily="2" charset="2"/>
              <a:buChar char="à"/>
            </a:pPr>
            <a:r>
              <a:rPr lang="de-DE" sz="2400" b="0" kern="0" dirty="0">
                <a:solidFill>
                  <a:srgbClr val="6F6F6F"/>
                </a:solidFill>
              </a:rPr>
              <a:t>Finger stützt sich hinter der Spitze ab – Formschluss = kein Abrutschen = optimale Kraftrichtung</a:t>
            </a:r>
          </a:p>
          <a:p>
            <a:pPr marL="285750" indent="-285750">
              <a:buFont typeface="Wingdings" panose="05000000000000000000" pitchFamily="2" charset="2"/>
              <a:buChar char="à"/>
            </a:pPr>
            <a:endParaRPr lang="de-DE" sz="2400" b="0" dirty="0" smtClean="0">
              <a:solidFill>
                <a:srgbClr val="6F6F6F"/>
              </a:solidFill>
            </a:endParaRPr>
          </a:p>
          <a:p>
            <a:pPr marL="285750" indent="-285750">
              <a:buFont typeface="Wingdings" panose="05000000000000000000" pitchFamily="2" charset="2"/>
              <a:buChar char="à"/>
            </a:pPr>
            <a:r>
              <a:rPr lang="de-DE" sz="2400" b="0" kern="0" dirty="0">
                <a:solidFill>
                  <a:srgbClr val="6F6F6F"/>
                </a:solidFill>
              </a:rPr>
              <a:t>Gummierter Überzug = geringe Kraft des Daumens beim Halten, gute Reibung – auch bei schwitzenden Fingern</a:t>
            </a:r>
          </a:p>
          <a:p>
            <a:pPr marL="285750" indent="-285750">
              <a:buFont typeface="Wingdings" panose="05000000000000000000" pitchFamily="2" charset="2"/>
              <a:buChar char="à"/>
            </a:pPr>
            <a:endParaRPr lang="de-DE" sz="2400" b="0" dirty="0">
              <a:solidFill>
                <a:srgbClr val="6F6F6F"/>
              </a:solidFill>
            </a:endParaRPr>
          </a:p>
        </p:txBody>
      </p:sp>
      <p:pic>
        <p:nvPicPr>
          <p:cNvPr id="7" name="Grafik 6" descr="Eine Hand hält einen Stift im Design mit versetzter Spitze in der Nutzung. Der Zeigefinger befindet sich unmittelbar oberhalb der Spitze, wodurch die Kraftrichtung optimiert wird. Der Daumen und der Mittelfinger befindet sich im gummierten Teil des Kugelschreibers und verhindert so ein Abrutschen."/>
          <p:cNvPicPr>
            <a:picLocks noChangeAspect="1"/>
          </p:cNvPicPr>
          <p:nvPr/>
        </p:nvPicPr>
        <p:blipFill rotWithShape="1">
          <a:blip r:embed="rId2"/>
          <a:srcRect r="13690"/>
          <a:stretch/>
        </p:blipFill>
        <p:spPr>
          <a:xfrm>
            <a:off x="7248128" y="2708920"/>
            <a:ext cx="4824536" cy="3462504"/>
          </a:xfrm>
          <a:prstGeom prst="rect">
            <a:avLst/>
          </a:prstGeom>
        </p:spPr>
      </p:pic>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11</a:t>
            </a:fld>
            <a:endParaRPr lang="de-DE" altLang="de-DE"/>
          </a:p>
        </p:txBody>
      </p:sp>
    </p:spTree>
    <p:extLst>
      <p:ext uri="{BB962C8B-B14F-4D97-AF65-F5344CB8AC3E}">
        <p14:creationId xmlns:p14="http://schemas.microsoft.com/office/powerpoint/2010/main" val="2819868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667" y="765175"/>
            <a:ext cx="11136973" cy="496888"/>
          </a:xfrm>
        </p:spPr>
        <p:txBody>
          <a:bodyPr/>
          <a:lstStyle/>
          <a:p>
            <a:r>
              <a:rPr lang="de-DE" sz="2400" dirty="0" smtClean="0"/>
              <a:t>Welcher Schraubendreher besitzt die beste Ergonomie?</a:t>
            </a:r>
            <a:endParaRPr lang="de-DE" sz="2400" dirty="0"/>
          </a:p>
        </p:txBody>
      </p:sp>
      <p:pic>
        <p:nvPicPr>
          <p:cNvPr id="10" name="Inhaltsplatzhalter 9" descr="Dargestellt werden verschiedene Arten und Formen von Schraubendrehern. Diese unterscheiden sich unter anderem in der Grifflänge und Griffform, darunter befinden sich auch zwei sogenannte Multitools."/>
          <p:cNvPicPr>
            <a:picLocks noGrp="1" noChangeAspect="1"/>
          </p:cNvPicPr>
          <p:nvPr>
            <p:ph idx="1"/>
          </p:nvPr>
        </p:nvPicPr>
        <p:blipFill>
          <a:blip r:embed="rId3"/>
          <a:stretch>
            <a:fillRect/>
          </a:stretch>
        </p:blipFill>
        <p:spPr>
          <a:xfrm>
            <a:off x="719138" y="1602446"/>
            <a:ext cx="10922000" cy="4661171"/>
          </a:xfrm>
          <a:prstGeom prst="rect">
            <a:avLst/>
          </a:prstGeom>
        </p:spPr>
      </p:pic>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12</a:t>
            </a:fld>
            <a:endParaRPr lang="de-DE" altLang="de-DE"/>
          </a:p>
        </p:txBody>
      </p:sp>
    </p:spTree>
    <p:extLst>
      <p:ext uri="{BB962C8B-B14F-4D97-AF65-F5344CB8AC3E}">
        <p14:creationId xmlns:p14="http://schemas.microsoft.com/office/powerpoint/2010/main" val="745003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Vergleichen Sie die Nutzung!</a:t>
            </a:r>
            <a:endParaRPr lang="de-DE" dirty="0"/>
          </a:p>
        </p:txBody>
      </p:sp>
      <p:pic>
        <p:nvPicPr>
          <p:cNvPr id="10" name="Grafik 9" descr="Dargestellt werden zwei Schraubendreher in ihrer Nutzung. Bei dem ersten verläuft der Griff in Achsrichtung, zusätzlich ist eine Ratsche integriert. Bei dem zweiten ist der Griff quer zur Achsrichtung."/>
          <p:cNvPicPr>
            <a:picLocks noChangeAspect="1"/>
          </p:cNvPicPr>
          <p:nvPr/>
        </p:nvPicPr>
        <p:blipFill>
          <a:blip r:embed="rId2"/>
          <a:stretch>
            <a:fillRect/>
          </a:stretch>
        </p:blipFill>
        <p:spPr>
          <a:xfrm>
            <a:off x="1676017" y="1147761"/>
            <a:ext cx="8839966" cy="2999492"/>
          </a:xfrm>
          <a:prstGeom prst="rect">
            <a:avLst/>
          </a:prstGeom>
        </p:spPr>
      </p:pic>
      <p:sp>
        <p:nvSpPr>
          <p:cNvPr id="7" name="Inhaltsplatzhalter 6"/>
          <p:cNvSpPr>
            <a:spLocks noGrp="1"/>
          </p:cNvSpPr>
          <p:nvPr>
            <p:ph sz="half" idx="1"/>
          </p:nvPr>
        </p:nvSpPr>
        <p:spPr>
          <a:xfrm>
            <a:off x="719403" y="4221088"/>
            <a:ext cx="4800533" cy="1872630"/>
          </a:xfrm>
        </p:spPr>
        <p:txBody>
          <a:bodyPr/>
          <a:lstStyle/>
          <a:p>
            <a:r>
              <a:rPr lang="de-DE" sz="1800" dirty="0" smtClean="0"/>
              <a:t>Bei zahlreichen Umdrehungen</a:t>
            </a:r>
          </a:p>
          <a:p>
            <a:pPr marL="285750" indent="-285750">
              <a:buClr>
                <a:schemeClr val="accent2"/>
              </a:buClr>
              <a:buFont typeface="Wingdings" panose="05000000000000000000" pitchFamily="2" charset="2"/>
              <a:buChar char="§"/>
            </a:pPr>
            <a:r>
              <a:rPr lang="de-DE" sz="1800" b="0" dirty="0" smtClean="0"/>
              <a:t>bester Kompromiss: Ratsche, Reibschluss, Umfassungsgriff</a:t>
            </a:r>
          </a:p>
          <a:p>
            <a:pPr marL="285750" indent="-285750">
              <a:buClr>
                <a:schemeClr val="accent2"/>
              </a:buClr>
              <a:buFont typeface="Wingdings" panose="05000000000000000000" pitchFamily="2" charset="2"/>
              <a:buChar char="§"/>
            </a:pPr>
            <a:r>
              <a:rPr lang="de-DE" sz="1800" b="0" dirty="0" smtClean="0"/>
              <a:t>Griff ballig </a:t>
            </a:r>
            <a:r>
              <a:rPr lang="de-DE" sz="1800" b="0" dirty="0" smtClean="0">
                <a:sym typeface="Wingdings" panose="05000000000000000000" pitchFamily="2" charset="2"/>
              </a:rPr>
              <a:t> guter Kontakt, Nachgreifen möglich</a:t>
            </a:r>
          </a:p>
          <a:p>
            <a:pPr marL="285750" indent="-285750">
              <a:buClr>
                <a:schemeClr val="accent2"/>
              </a:buClr>
              <a:buFont typeface="Wingdings" panose="05000000000000000000" pitchFamily="2" charset="2"/>
              <a:buChar char="§"/>
            </a:pPr>
            <a:r>
              <a:rPr lang="de-DE" sz="1800" b="0" dirty="0" smtClean="0">
                <a:sym typeface="Wingdings" panose="05000000000000000000" pitchFamily="2" charset="2"/>
              </a:rPr>
              <a:t>Kurzer Abstand Bit zu Griff  gute Kontrolle</a:t>
            </a:r>
          </a:p>
        </p:txBody>
      </p:sp>
      <p:sp>
        <p:nvSpPr>
          <p:cNvPr id="8" name="Inhaltsplatzhalter 7"/>
          <p:cNvSpPr>
            <a:spLocks noGrp="1"/>
          </p:cNvSpPr>
          <p:nvPr>
            <p:ph sz="half" idx="2"/>
          </p:nvPr>
        </p:nvSpPr>
        <p:spPr>
          <a:xfrm>
            <a:off x="5879671" y="4251642"/>
            <a:ext cx="5563029" cy="2160662"/>
          </a:xfrm>
        </p:spPr>
        <p:txBody>
          <a:bodyPr/>
          <a:lstStyle/>
          <a:p>
            <a:r>
              <a:rPr lang="de-DE" sz="1800" dirty="0" smtClean="0"/>
              <a:t>Bei kraftbetonten, wenigen Umdrehungen</a:t>
            </a:r>
          </a:p>
          <a:p>
            <a:pPr marL="285750" indent="-285750">
              <a:buClr>
                <a:schemeClr val="accent2"/>
              </a:buClr>
              <a:buFont typeface="Wingdings" panose="05000000000000000000" pitchFamily="2" charset="2"/>
              <a:buChar char="§"/>
            </a:pPr>
            <a:r>
              <a:rPr lang="de-DE" sz="1800" b="0" dirty="0" smtClean="0"/>
              <a:t>Quergriff </a:t>
            </a:r>
            <a:r>
              <a:rPr lang="de-DE" sz="1800" b="0" dirty="0" smtClean="0">
                <a:sym typeface="Wingdings" panose="05000000000000000000" pitchFamily="2" charset="2"/>
              </a:rPr>
              <a:t> Formschluss + maximale Kraftentfaltung ohne Kraftverlust</a:t>
            </a:r>
          </a:p>
          <a:p>
            <a:pPr marL="285750" indent="-285750">
              <a:buClr>
                <a:schemeClr val="accent2"/>
              </a:buClr>
              <a:buFont typeface="Wingdings" panose="05000000000000000000" pitchFamily="2" charset="2"/>
              <a:buChar char="§"/>
            </a:pPr>
            <a:r>
              <a:rPr lang="de-DE" sz="1800" b="0" dirty="0" smtClean="0">
                <a:sym typeface="Wingdings" panose="05000000000000000000" pitchFamily="2" charset="2"/>
              </a:rPr>
              <a:t>Griff beinhaltet Wechsel-Bits</a:t>
            </a:r>
          </a:p>
          <a:p>
            <a:pPr marL="285750" indent="-285750">
              <a:buClr>
                <a:schemeClr val="accent2"/>
              </a:buClr>
              <a:buFont typeface="Wingdings" panose="05000000000000000000" pitchFamily="2" charset="2"/>
              <a:buChar char="§"/>
            </a:pPr>
            <a:r>
              <a:rPr lang="de-DE" sz="1800" dirty="0" smtClean="0">
                <a:solidFill>
                  <a:srgbClr val="6F6F6F"/>
                </a:solidFill>
                <a:sym typeface="Wingdings" panose="05000000000000000000" pitchFamily="2" charset="2"/>
              </a:rPr>
              <a:t>Negativ</a:t>
            </a:r>
            <a:r>
              <a:rPr lang="de-DE" sz="1800" b="0" dirty="0" smtClean="0">
                <a:sym typeface="Wingdings" panose="05000000000000000000" pitchFamily="2" charset="2"/>
              </a:rPr>
              <a:t>: Umgreifen notwendig bei Drehungen über 160°</a:t>
            </a:r>
            <a:endParaRPr lang="de-DE" sz="1800" b="0" dirty="0"/>
          </a:p>
        </p:txBody>
      </p:sp>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13</a:t>
            </a:fld>
            <a:endParaRPr lang="de-DE" altLang="de-DE"/>
          </a:p>
        </p:txBody>
      </p:sp>
    </p:spTree>
    <p:extLst>
      <p:ext uri="{BB962C8B-B14F-4D97-AF65-F5344CB8AC3E}">
        <p14:creationId xmlns:p14="http://schemas.microsoft.com/office/powerpoint/2010/main" val="1216522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Ergonomie von Schnittstellen</a:t>
            </a:r>
            <a:endParaRPr lang="de-DE" dirty="0"/>
          </a:p>
        </p:txBody>
      </p:sp>
      <p:sp>
        <p:nvSpPr>
          <p:cNvPr id="3" name="Inhaltsplatzhalter 2"/>
          <p:cNvSpPr>
            <a:spLocks noGrp="1"/>
          </p:cNvSpPr>
          <p:nvPr>
            <p:ph idx="1"/>
          </p:nvPr>
        </p:nvSpPr>
        <p:spPr>
          <a:xfrm>
            <a:off x="719667" y="1484314"/>
            <a:ext cx="7464565" cy="4897437"/>
          </a:xfrm>
        </p:spPr>
        <p:txBody>
          <a:bodyPr/>
          <a:lstStyle/>
          <a:p>
            <a:r>
              <a:rPr lang="de-DE" sz="2400" dirty="0" smtClean="0">
                <a:solidFill>
                  <a:srgbClr val="6F6F6F"/>
                </a:solidFill>
              </a:rPr>
              <a:t>Tastaturen</a:t>
            </a:r>
          </a:p>
          <a:p>
            <a:pPr marL="342900" indent="-342900">
              <a:buClr>
                <a:schemeClr val="accent2"/>
              </a:buClr>
              <a:buFont typeface="Wingdings" panose="05000000000000000000" pitchFamily="2" charset="2"/>
              <a:buChar char="§"/>
            </a:pPr>
            <a:r>
              <a:rPr lang="de-DE" sz="2400" dirty="0" smtClean="0">
                <a:solidFill>
                  <a:srgbClr val="6F6F6F"/>
                </a:solidFill>
              </a:rPr>
              <a:t>Positiv-Darstellung</a:t>
            </a:r>
            <a:r>
              <a:rPr lang="de-DE" sz="2400" b="0" dirty="0" smtClean="0">
                <a:solidFill>
                  <a:srgbClr val="6F6F6F"/>
                </a:solidFill>
              </a:rPr>
              <a:t> der Tasten = Darstellung auf dem Bildschirm </a:t>
            </a:r>
            <a:r>
              <a:rPr lang="de-DE" sz="2400" b="0" dirty="0" smtClean="0">
                <a:solidFill>
                  <a:srgbClr val="6F6F6F"/>
                </a:solidFill>
                <a:sym typeface="Wingdings" panose="05000000000000000000" pitchFamily="2" charset="2"/>
              </a:rPr>
              <a:t> </a:t>
            </a:r>
            <a:r>
              <a:rPr lang="de-DE" sz="2400" dirty="0" smtClean="0">
                <a:solidFill>
                  <a:srgbClr val="6F6F6F"/>
                </a:solidFill>
                <a:sym typeface="Wingdings" panose="05000000000000000000" pitchFamily="2" charset="2"/>
              </a:rPr>
              <a:t>Belastung des Auges sinkt</a:t>
            </a:r>
          </a:p>
          <a:p>
            <a:pPr marL="342900" indent="-342900">
              <a:buClr>
                <a:schemeClr val="accent2"/>
              </a:buClr>
              <a:buFont typeface="Wingdings" panose="05000000000000000000" pitchFamily="2" charset="2"/>
              <a:buChar char="§"/>
            </a:pPr>
            <a:endParaRPr lang="de-DE" sz="2400" b="0" dirty="0" smtClean="0">
              <a:solidFill>
                <a:srgbClr val="6F6F6F"/>
              </a:solidFill>
              <a:sym typeface="Wingdings" panose="05000000000000000000" pitchFamily="2" charset="2"/>
            </a:endParaRPr>
          </a:p>
          <a:p>
            <a:pPr marL="342900" indent="-342900">
              <a:buClr>
                <a:schemeClr val="accent2"/>
              </a:buClr>
              <a:buFont typeface="Wingdings" panose="05000000000000000000" pitchFamily="2" charset="2"/>
              <a:buChar char="§"/>
            </a:pPr>
            <a:r>
              <a:rPr lang="de-DE" sz="2400" b="0" dirty="0" smtClean="0">
                <a:solidFill>
                  <a:srgbClr val="6F6F6F"/>
                </a:solidFill>
                <a:sym typeface="Wingdings" panose="05000000000000000000" pitchFamily="2" charset="2"/>
              </a:rPr>
              <a:t>Verschmutzungsgrad kann schneller erkannt werden (!?)</a:t>
            </a:r>
          </a:p>
          <a:p>
            <a:endParaRPr lang="de-DE" sz="2400" b="0" dirty="0">
              <a:solidFill>
                <a:srgbClr val="6F6F6F"/>
              </a:solidFill>
              <a:sym typeface="Wingdings" panose="05000000000000000000" pitchFamily="2" charset="2"/>
            </a:endParaRPr>
          </a:p>
          <a:p>
            <a:pPr marL="342900" indent="-342900">
              <a:buClr>
                <a:schemeClr val="accent2"/>
              </a:buClr>
              <a:buFont typeface="Wingdings" panose="05000000000000000000" pitchFamily="2" charset="2"/>
              <a:buChar char="§"/>
            </a:pPr>
            <a:r>
              <a:rPr lang="de-DE" sz="2400" b="0" dirty="0" smtClean="0">
                <a:solidFill>
                  <a:srgbClr val="6F6F6F"/>
                </a:solidFill>
                <a:sym typeface="Wingdings" panose="05000000000000000000" pitchFamily="2" charset="2"/>
              </a:rPr>
              <a:t>Schwarze Tastaturen glänzen  Buchstaben schwer erkennbar</a:t>
            </a:r>
            <a:endParaRPr lang="de-DE" sz="2400" b="0" dirty="0">
              <a:solidFill>
                <a:srgbClr val="6F6F6F"/>
              </a:solidFill>
            </a:endParaRPr>
          </a:p>
        </p:txBody>
      </p:sp>
      <p:pic>
        <p:nvPicPr>
          <p:cNvPr id="8" name="Grafik 7" descr="Zwei Tastenarten von Computertastaturen werden dargestellt: 1. in Positivdarstellung mit schwarzen Buchstaben auf weißen Tasten und 2. in Negativdarstellung mit weißen Buchstaben auf schwarzen Tasten."/>
          <p:cNvPicPr>
            <a:picLocks noChangeAspect="1"/>
          </p:cNvPicPr>
          <p:nvPr/>
        </p:nvPicPr>
        <p:blipFill rotWithShape="1">
          <a:blip r:embed="rId3"/>
          <a:srcRect r="11538"/>
          <a:stretch/>
        </p:blipFill>
        <p:spPr>
          <a:xfrm>
            <a:off x="8134350" y="2420888"/>
            <a:ext cx="3888432" cy="2481287"/>
          </a:xfrm>
          <a:prstGeom prst="rect">
            <a:avLst/>
          </a:prstGeom>
        </p:spPr>
      </p:pic>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14</a:t>
            </a:fld>
            <a:endParaRPr lang="de-DE" altLang="de-DE"/>
          </a:p>
        </p:txBody>
      </p:sp>
    </p:spTree>
    <p:extLst>
      <p:ext uri="{BB962C8B-B14F-4D97-AF65-F5344CB8AC3E}">
        <p14:creationId xmlns:p14="http://schemas.microsoft.com/office/powerpoint/2010/main" val="1722200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Ergonomie von Schnittstellen</a:t>
            </a:r>
            <a:endParaRPr lang="de-DE" dirty="0"/>
          </a:p>
        </p:txBody>
      </p:sp>
      <p:sp>
        <p:nvSpPr>
          <p:cNvPr id="3" name="Inhaltsplatzhalter 2"/>
          <p:cNvSpPr>
            <a:spLocks noGrp="1"/>
          </p:cNvSpPr>
          <p:nvPr>
            <p:ph idx="1"/>
          </p:nvPr>
        </p:nvSpPr>
        <p:spPr>
          <a:xfrm>
            <a:off x="719667" y="1484314"/>
            <a:ext cx="7392557" cy="4897437"/>
          </a:xfrm>
        </p:spPr>
        <p:txBody>
          <a:bodyPr/>
          <a:lstStyle/>
          <a:p>
            <a:r>
              <a:rPr lang="de-DE" sz="2400" dirty="0" smtClean="0">
                <a:solidFill>
                  <a:srgbClr val="6F6F6F"/>
                </a:solidFill>
              </a:rPr>
              <a:t>Vorteile normaler Tastatur:</a:t>
            </a:r>
          </a:p>
          <a:p>
            <a:pPr marL="342900" indent="-342900">
              <a:buClr>
                <a:schemeClr val="accent2"/>
              </a:buClr>
              <a:buFont typeface="Wingdings" panose="05000000000000000000" pitchFamily="2" charset="2"/>
              <a:buChar char="§"/>
            </a:pPr>
            <a:r>
              <a:rPr lang="de-DE" sz="2400" b="0" dirty="0" smtClean="0">
                <a:solidFill>
                  <a:srgbClr val="6F6F6F"/>
                </a:solidFill>
              </a:rPr>
              <a:t>eindeutiger Druckpunkt</a:t>
            </a:r>
          </a:p>
          <a:p>
            <a:pPr marL="342900" indent="-342900">
              <a:buClr>
                <a:schemeClr val="accent2"/>
              </a:buClr>
              <a:buFont typeface="Wingdings" panose="05000000000000000000" pitchFamily="2" charset="2"/>
              <a:buChar char="§"/>
            </a:pPr>
            <a:r>
              <a:rPr lang="de-DE" sz="2400" b="0" dirty="0" smtClean="0">
                <a:solidFill>
                  <a:srgbClr val="6F6F6F"/>
                </a:solidFill>
              </a:rPr>
              <a:t>große </a:t>
            </a:r>
            <a:r>
              <a:rPr lang="de-DE" sz="2400" b="0" dirty="0">
                <a:solidFill>
                  <a:srgbClr val="6F6F6F"/>
                </a:solidFill>
              </a:rPr>
              <a:t>Tasten, ausgeformt entsprechend der Fingerkuppe</a:t>
            </a:r>
          </a:p>
          <a:p>
            <a:pPr marL="0" lvl="2" indent="0">
              <a:buNone/>
            </a:pPr>
            <a:r>
              <a:rPr lang="de-DE" sz="2400" b="1" dirty="0" smtClean="0">
                <a:solidFill>
                  <a:srgbClr val="6F6F6F"/>
                </a:solidFill>
              </a:rPr>
              <a:t>Nachteil: </a:t>
            </a:r>
            <a:r>
              <a:rPr lang="de-DE" sz="2400" dirty="0" smtClean="0">
                <a:solidFill>
                  <a:srgbClr val="6F6F6F"/>
                </a:solidFill>
              </a:rPr>
              <a:t>Platzbedarf</a:t>
            </a:r>
          </a:p>
          <a:p>
            <a:pPr marL="0" lvl="2" indent="0">
              <a:buNone/>
            </a:pPr>
            <a:endParaRPr lang="de-DE" sz="2400" b="1" dirty="0">
              <a:solidFill>
                <a:srgbClr val="6F6F6F"/>
              </a:solidFill>
            </a:endParaRPr>
          </a:p>
          <a:p>
            <a:pPr marL="0" lvl="2" indent="0">
              <a:buNone/>
            </a:pPr>
            <a:r>
              <a:rPr lang="de-DE" sz="2400" b="1" dirty="0" smtClean="0">
                <a:solidFill>
                  <a:srgbClr val="6F6F6F"/>
                </a:solidFill>
              </a:rPr>
              <a:t>Mobilgeräte </a:t>
            </a:r>
            <a:r>
              <a:rPr lang="de-DE" sz="2400" b="1" dirty="0" smtClean="0">
                <a:solidFill>
                  <a:srgbClr val="6F6F6F"/>
                </a:solidFill>
                <a:sym typeface="Wingdings" panose="05000000000000000000" pitchFamily="2" charset="2"/>
              </a:rPr>
              <a:t> </a:t>
            </a:r>
            <a:r>
              <a:rPr lang="de-DE" sz="2400" dirty="0" smtClean="0">
                <a:solidFill>
                  <a:srgbClr val="6F6F6F"/>
                </a:solidFill>
                <a:sym typeface="Wingdings" panose="05000000000000000000" pitchFamily="2" charset="2"/>
              </a:rPr>
              <a:t>Bildschirmtastaturen, </a:t>
            </a:r>
            <a:r>
              <a:rPr lang="de-DE" sz="2400" b="1" dirty="0" smtClean="0">
                <a:solidFill>
                  <a:srgbClr val="6F6F6F"/>
                </a:solidFill>
                <a:sym typeface="Wingdings" panose="05000000000000000000" pitchFamily="2" charset="2"/>
              </a:rPr>
              <a:t>aber:</a:t>
            </a:r>
            <a:r>
              <a:rPr lang="de-DE" sz="2400" dirty="0" smtClean="0">
                <a:solidFill>
                  <a:srgbClr val="6F6F6F"/>
                </a:solidFill>
                <a:sym typeface="Wingdings" panose="05000000000000000000" pitchFamily="2" charset="2"/>
              </a:rPr>
              <a:t> </a:t>
            </a:r>
          </a:p>
          <a:p>
            <a:pPr marL="342900" lvl="2" indent="-342900"/>
            <a:r>
              <a:rPr lang="de-DE" sz="2400" dirty="0" smtClean="0">
                <a:solidFill>
                  <a:srgbClr val="6F6F6F"/>
                </a:solidFill>
                <a:sym typeface="Wingdings" panose="05000000000000000000" pitchFamily="2" charset="2"/>
              </a:rPr>
              <a:t>Druckpunkt fehlt (evtl. </a:t>
            </a:r>
            <a:r>
              <a:rPr lang="de-DE" sz="2400" b="1" dirty="0" smtClean="0">
                <a:solidFill>
                  <a:srgbClr val="6F6F6F"/>
                </a:solidFill>
                <a:sym typeface="Wingdings" panose="05000000000000000000" pitchFamily="2" charset="2"/>
              </a:rPr>
              <a:t>Vibration</a:t>
            </a:r>
            <a:r>
              <a:rPr lang="de-DE" sz="2400" dirty="0" smtClean="0">
                <a:solidFill>
                  <a:srgbClr val="6F6F6F"/>
                </a:solidFill>
                <a:sym typeface="Wingdings" panose="05000000000000000000" pitchFamily="2" charset="2"/>
              </a:rPr>
              <a:t>)</a:t>
            </a:r>
          </a:p>
          <a:p>
            <a:pPr marL="342900" lvl="2" indent="-342900"/>
            <a:r>
              <a:rPr lang="de-DE" sz="2400" dirty="0" smtClean="0">
                <a:solidFill>
                  <a:srgbClr val="6F6F6F"/>
                </a:solidFill>
                <a:sym typeface="Wingdings" panose="05000000000000000000" pitchFamily="2" charset="2"/>
              </a:rPr>
              <a:t>Umschalten Abc  123  … kann zu Eingabe-fehlern führen</a:t>
            </a:r>
          </a:p>
          <a:p>
            <a:pPr marL="342900" lvl="2" indent="-342900"/>
            <a:r>
              <a:rPr lang="de-DE" sz="2400" dirty="0" smtClean="0">
                <a:solidFill>
                  <a:srgbClr val="6F6F6F"/>
                </a:solidFill>
                <a:sym typeface="Wingdings" panose="05000000000000000000" pitchFamily="2" charset="2"/>
              </a:rPr>
              <a:t>häufig sehr klein (</a:t>
            </a:r>
            <a:r>
              <a:rPr lang="de-DE" sz="2400" b="1" dirty="0" smtClean="0">
                <a:solidFill>
                  <a:srgbClr val="6F6F6F"/>
                </a:solidFill>
                <a:sym typeface="Wingdings" panose="05000000000000000000" pitchFamily="2" charset="2"/>
              </a:rPr>
              <a:t>Eingabestift</a:t>
            </a:r>
            <a:r>
              <a:rPr lang="de-DE" sz="2400" dirty="0" smtClean="0">
                <a:solidFill>
                  <a:srgbClr val="6F6F6F"/>
                </a:solidFill>
                <a:sym typeface="Wingdings" panose="05000000000000000000" pitchFamily="2" charset="2"/>
              </a:rPr>
              <a:t>)</a:t>
            </a:r>
            <a:endParaRPr lang="de-DE" sz="2400" dirty="0" smtClean="0">
              <a:solidFill>
                <a:srgbClr val="6F6F6F"/>
              </a:solidFill>
            </a:endParaRPr>
          </a:p>
        </p:txBody>
      </p:sp>
      <p:pic>
        <p:nvPicPr>
          <p:cNvPr id="7" name="Grafik 6" descr="Normale Desktop-Tastatur und Tastaturen von Mobilgeräten."/>
          <p:cNvPicPr>
            <a:picLocks noChangeAspect="1"/>
          </p:cNvPicPr>
          <p:nvPr/>
        </p:nvPicPr>
        <p:blipFill>
          <a:blip r:embed="rId2"/>
          <a:stretch>
            <a:fillRect/>
          </a:stretch>
        </p:blipFill>
        <p:spPr>
          <a:xfrm>
            <a:off x="8384182" y="651742"/>
            <a:ext cx="3255546" cy="5657578"/>
          </a:xfrm>
          <a:prstGeom prst="rect">
            <a:avLst/>
          </a:prstGeom>
        </p:spPr>
      </p:pic>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15</a:t>
            </a:fld>
            <a:endParaRPr lang="de-DE" altLang="de-DE"/>
          </a:p>
        </p:txBody>
      </p:sp>
    </p:spTree>
    <p:extLst>
      <p:ext uri="{BB962C8B-B14F-4D97-AF65-F5344CB8AC3E}">
        <p14:creationId xmlns:p14="http://schemas.microsoft.com/office/powerpoint/2010/main" val="2331898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Arbeitsmittel- und Arbeitsplatzgestaltung</a:t>
            </a:r>
            <a:endParaRPr lang="de-DE" dirty="0"/>
          </a:p>
        </p:txBody>
      </p:sp>
      <p:sp>
        <p:nvSpPr>
          <p:cNvPr id="3" name="Inhaltsplatzhalter 2"/>
          <p:cNvSpPr>
            <a:spLocks noGrp="1"/>
          </p:cNvSpPr>
          <p:nvPr>
            <p:ph idx="1"/>
          </p:nvPr>
        </p:nvSpPr>
        <p:spPr/>
        <p:txBody>
          <a:bodyPr/>
          <a:lstStyle/>
          <a:p>
            <a:r>
              <a:rPr lang="de-DE" sz="2400" b="0" dirty="0" smtClean="0"/>
              <a:t>Konstruktive Lösungen bestimmen technisch bedingte Belastungen, die zu Fehlbeanspruchungen führen können.</a:t>
            </a:r>
            <a:endParaRPr lang="de-DE" sz="2400" b="0" dirty="0"/>
          </a:p>
        </p:txBody>
      </p:sp>
      <p:sp>
        <p:nvSpPr>
          <p:cNvPr id="14" name="Textfeld 13"/>
          <p:cNvSpPr txBox="1"/>
          <p:nvPr/>
        </p:nvSpPr>
        <p:spPr>
          <a:xfrm>
            <a:off x="983432" y="4913873"/>
            <a:ext cx="2418282" cy="1200329"/>
          </a:xfrm>
          <a:prstGeom prst="rect">
            <a:avLst/>
          </a:prstGeom>
          <a:noFill/>
        </p:spPr>
        <p:txBody>
          <a:bodyPr wrap="square" rtlCol="0">
            <a:spAutoFit/>
          </a:bodyPr>
          <a:lstStyle/>
          <a:p>
            <a:r>
              <a:rPr lang="de-DE" sz="1800" b="1" dirty="0">
                <a:solidFill>
                  <a:schemeClr val="tx1"/>
                </a:solidFill>
              </a:rPr>
              <a:t>Teilbereitstellung</a:t>
            </a:r>
            <a:r>
              <a:rPr lang="de-DE" sz="1800" dirty="0">
                <a:solidFill>
                  <a:schemeClr val="tx1"/>
                </a:solidFill>
              </a:rPr>
              <a:t> </a:t>
            </a:r>
            <a:r>
              <a:rPr lang="de-DE" sz="1800" dirty="0" smtClean="0">
                <a:solidFill>
                  <a:schemeClr val="tx1"/>
                </a:solidFill>
              </a:rPr>
              <a:t>Montage zu </a:t>
            </a:r>
            <a:r>
              <a:rPr lang="de-DE" sz="1800" dirty="0">
                <a:solidFill>
                  <a:schemeClr val="tx1"/>
                </a:solidFill>
              </a:rPr>
              <a:t>hoch angesetzte Rollenbahn</a:t>
            </a:r>
            <a:endParaRPr lang="de-DE" sz="1800" dirty="0"/>
          </a:p>
        </p:txBody>
      </p:sp>
      <p:pic>
        <p:nvPicPr>
          <p:cNvPr id="8" name="Grafik 7" descr="Ein Mann greift über einen Korb hinweg nach einem Karton auf einem Regal. Dabei muss er sich sehr strecken."/>
          <p:cNvPicPr>
            <a:picLocks noChangeAspect="1"/>
          </p:cNvPicPr>
          <p:nvPr/>
        </p:nvPicPr>
        <p:blipFill>
          <a:blip r:embed="rId3"/>
          <a:stretch>
            <a:fillRect/>
          </a:stretch>
        </p:blipFill>
        <p:spPr>
          <a:xfrm>
            <a:off x="453494" y="2368963"/>
            <a:ext cx="3194581" cy="2426418"/>
          </a:xfrm>
          <a:prstGeom prst="rect">
            <a:avLst/>
          </a:prstGeom>
        </p:spPr>
      </p:pic>
      <p:sp>
        <p:nvSpPr>
          <p:cNvPr id="23" name="Textfeld 22"/>
          <p:cNvSpPr txBox="1"/>
          <p:nvPr/>
        </p:nvSpPr>
        <p:spPr>
          <a:xfrm>
            <a:off x="4421612" y="4913873"/>
            <a:ext cx="3107892" cy="1200329"/>
          </a:xfrm>
          <a:prstGeom prst="rect">
            <a:avLst/>
          </a:prstGeom>
          <a:noFill/>
        </p:spPr>
        <p:txBody>
          <a:bodyPr wrap="square" rtlCol="0">
            <a:spAutoFit/>
          </a:bodyPr>
          <a:lstStyle/>
          <a:p>
            <a:r>
              <a:rPr lang="de-DE" sz="1800" b="1" dirty="0">
                <a:solidFill>
                  <a:schemeClr val="tx1"/>
                </a:solidFill>
              </a:rPr>
              <a:t>Pressenarbeitsplatz</a:t>
            </a:r>
            <a:br>
              <a:rPr lang="de-DE" sz="1800" b="1" dirty="0">
                <a:solidFill>
                  <a:schemeClr val="tx1"/>
                </a:solidFill>
              </a:rPr>
            </a:br>
            <a:r>
              <a:rPr lang="de-DE" sz="1800" dirty="0">
                <a:solidFill>
                  <a:schemeClr val="tx1"/>
                </a:solidFill>
              </a:rPr>
              <a:t>Bedienkonsole zum Stehen zu niedrig. Beim Sitzen kein Fußraum </a:t>
            </a:r>
            <a:r>
              <a:rPr lang="de-DE" sz="1800" dirty="0" smtClean="0">
                <a:solidFill>
                  <a:schemeClr val="tx1"/>
                </a:solidFill>
              </a:rPr>
              <a:t>vorhanden</a:t>
            </a:r>
            <a:endParaRPr lang="de-DE" sz="1800" dirty="0"/>
          </a:p>
        </p:txBody>
      </p:sp>
      <p:pic>
        <p:nvPicPr>
          <p:cNvPr id="9" name="Grafik 8" descr="Ein Mann sitzt auf einem Hocker vor einer Presse. Er hat eine ungünstige Körperhaltung, da es bei der Presse keinen Fußraum gibt."/>
          <p:cNvPicPr>
            <a:picLocks noChangeAspect="1"/>
          </p:cNvPicPr>
          <p:nvPr/>
        </p:nvPicPr>
        <p:blipFill>
          <a:blip r:embed="rId4"/>
          <a:stretch>
            <a:fillRect/>
          </a:stretch>
        </p:blipFill>
        <p:spPr>
          <a:xfrm>
            <a:off x="4538739" y="2368963"/>
            <a:ext cx="3114521" cy="2277361"/>
          </a:xfrm>
          <a:prstGeom prst="rect">
            <a:avLst/>
          </a:prstGeom>
        </p:spPr>
      </p:pic>
      <p:sp>
        <p:nvSpPr>
          <p:cNvPr id="24" name="Textfeld 23"/>
          <p:cNvSpPr txBox="1"/>
          <p:nvPr/>
        </p:nvSpPr>
        <p:spPr>
          <a:xfrm>
            <a:off x="8112224" y="4913873"/>
            <a:ext cx="3119225" cy="1477328"/>
          </a:xfrm>
          <a:prstGeom prst="rect">
            <a:avLst/>
          </a:prstGeom>
          <a:noFill/>
        </p:spPr>
        <p:txBody>
          <a:bodyPr wrap="square" rtlCol="0">
            <a:spAutoFit/>
          </a:bodyPr>
          <a:lstStyle/>
          <a:p>
            <a:r>
              <a:rPr lang="de-DE" sz="1800" b="1" dirty="0">
                <a:solidFill>
                  <a:schemeClr val="tx1"/>
                </a:solidFill>
              </a:rPr>
              <a:t>Pressenarbeitsplatz</a:t>
            </a:r>
            <a:br>
              <a:rPr lang="de-DE" sz="1800" b="1" dirty="0">
                <a:solidFill>
                  <a:schemeClr val="tx1"/>
                </a:solidFill>
              </a:rPr>
            </a:br>
            <a:r>
              <a:rPr lang="de-DE" sz="1800" dirty="0">
                <a:solidFill>
                  <a:schemeClr val="tx1"/>
                </a:solidFill>
              </a:rPr>
              <a:t>Nachrüsten der Arbeitsraumbeleuchtung – keine optimale Ausleuchtung möglich (Blendung</a:t>
            </a:r>
            <a:r>
              <a:rPr lang="de-DE" sz="1800" dirty="0" smtClean="0">
                <a:solidFill>
                  <a:schemeClr val="tx1"/>
                </a:solidFill>
              </a:rPr>
              <a:t>)</a:t>
            </a:r>
            <a:endParaRPr lang="de-DE" sz="1800" dirty="0"/>
          </a:p>
        </p:txBody>
      </p:sp>
      <p:pic>
        <p:nvPicPr>
          <p:cNvPr id="10" name="Grafik 9" descr="Ein Mann arbeitet an einer Presse, deren Arbeitsraum mit einer nachgerüsteten Beleuchtung ausgestattet ist."/>
          <p:cNvPicPr>
            <a:picLocks noChangeAspect="1"/>
          </p:cNvPicPr>
          <p:nvPr/>
        </p:nvPicPr>
        <p:blipFill>
          <a:blip r:embed="rId5"/>
          <a:stretch>
            <a:fillRect/>
          </a:stretch>
        </p:blipFill>
        <p:spPr>
          <a:xfrm>
            <a:off x="7896200" y="2281670"/>
            <a:ext cx="3840007" cy="2521078"/>
          </a:xfrm>
          <a:prstGeom prst="rect">
            <a:avLst/>
          </a:prstGeom>
        </p:spPr>
      </p:pic>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16</a:t>
            </a:fld>
            <a:endParaRPr lang="de-DE" altLang="de-DE"/>
          </a:p>
        </p:txBody>
      </p:sp>
    </p:spTree>
    <p:extLst>
      <p:ext uri="{BB962C8B-B14F-4D97-AF65-F5344CB8AC3E}">
        <p14:creationId xmlns:p14="http://schemas.microsoft.com/office/powerpoint/2010/main" val="721529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Wirkung der Arbeitsumgebung</a:t>
            </a:r>
            <a:endParaRPr lang="de-DE" dirty="0"/>
          </a:p>
        </p:txBody>
      </p:sp>
      <p:pic>
        <p:nvPicPr>
          <p:cNvPr id="8" name="Inhaltsplatzhalter 7" descr="Eine Person sitzt an einem Büro-Arbeitsplatz. Die verschiedenen Faktoren der Arbeitsumgebung sind über Pfeile dargestellt, die kreisförmig angeordnet sind und auf diese Person zeigen. Sie sind mit den Faktoren der Arbeitsumgebung beschriftet und beinhalten Klima, Strahlung, Schall und Lärm, Mechanische Schwingungen, Vibrationen, Gefahrstoffe, Farbe sowie Beleuchtung."/>
          <p:cNvPicPr>
            <a:picLocks noGrp="1" noChangeAspect="1"/>
          </p:cNvPicPr>
          <p:nvPr>
            <p:ph idx="1"/>
          </p:nvPr>
        </p:nvPicPr>
        <p:blipFill>
          <a:blip r:embed="rId2"/>
          <a:stretch>
            <a:fillRect/>
          </a:stretch>
        </p:blipFill>
        <p:spPr>
          <a:xfrm>
            <a:off x="1419756" y="1484313"/>
            <a:ext cx="9520763" cy="4897437"/>
          </a:xfrm>
          <a:prstGeom prst="rect">
            <a:avLst/>
          </a:prstGeom>
        </p:spPr>
      </p:pic>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17</a:t>
            </a:fld>
            <a:endParaRPr lang="de-DE" altLang="de-DE"/>
          </a:p>
        </p:txBody>
      </p:sp>
    </p:spTree>
    <p:extLst>
      <p:ext uri="{BB962C8B-B14F-4D97-AF65-F5344CB8AC3E}">
        <p14:creationId xmlns:p14="http://schemas.microsoft.com/office/powerpoint/2010/main" val="91015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2" name="Rectangle 6"/>
          <p:cNvSpPr>
            <a:spLocks noGrp="1" noChangeArrowheads="1"/>
          </p:cNvSpPr>
          <p:nvPr>
            <p:ph type="ctrTitle"/>
          </p:nvPr>
        </p:nvSpPr>
        <p:spPr>
          <a:xfrm>
            <a:off x="2495600" y="1700808"/>
            <a:ext cx="6102350" cy="592137"/>
          </a:xfrm>
        </p:spPr>
        <p:txBody>
          <a:bodyPr/>
          <a:lstStyle/>
          <a:p>
            <a:r>
              <a:rPr lang="de-DE" altLang="de-DE" sz="3600" dirty="0"/>
              <a:t>Impressum</a:t>
            </a:r>
            <a:br>
              <a:rPr lang="de-DE" altLang="de-DE" sz="3600" dirty="0"/>
            </a:br>
            <a:endParaRPr lang="de-DE" altLang="de-DE" sz="3600" dirty="0"/>
          </a:p>
        </p:txBody>
      </p:sp>
      <p:sp>
        <p:nvSpPr>
          <p:cNvPr id="152583" name="Rectangle 7"/>
          <p:cNvSpPr>
            <a:spLocks noGrp="1" noChangeArrowheads="1"/>
          </p:cNvSpPr>
          <p:nvPr>
            <p:ph type="subTitle" idx="1"/>
          </p:nvPr>
        </p:nvSpPr>
        <p:spPr>
          <a:xfrm>
            <a:off x="2495600" y="2534367"/>
            <a:ext cx="9001000" cy="3702945"/>
          </a:xfrm>
        </p:spPr>
        <p:txBody>
          <a:bodyPr/>
          <a:lstStyle/>
          <a:p>
            <a:pPr>
              <a:tabLst>
                <a:tab pos="665163" algn="l"/>
              </a:tabLst>
            </a:pPr>
            <a:r>
              <a:rPr lang="de-DE" altLang="de-DE" dirty="0"/>
              <a:t>Autor: </a:t>
            </a:r>
            <a:r>
              <a:rPr lang="de-DE" altLang="de-DE" b="1" dirty="0"/>
              <a:t>Prof. Dr.-Ing. Torsten Merkel</a:t>
            </a:r>
          </a:p>
          <a:p>
            <a:pPr>
              <a:tabLst>
                <a:tab pos="665163" algn="l"/>
              </a:tabLst>
            </a:pPr>
            <a:r>
              <a:rPr lang="de-DE" altLang="de-DE" dirty="0" smtClean="0">
                <a:solidFill>
                  <a:schemeClr val="tx2"/>
                </a:solidFill>
                <a:hlinkClick r:id="rId2"/>
              </a:rPr>
              <a:t>www.fh-zwickau.de/</a:t>
            </a:r>
            <a:endParaRPr lang="de-DE" altLang="de-DE" dirty="0">
              <a:solidFill>
                <a:schemeClr val="tx2"/>
              </a:solidFill>
            </a:endParaRPr>
          </a:p>
          <a:p>
            <a:pPr>
              <a:tabLst>
                <a:tab pos="665163" algn="l"/>
              </a:tabLst>
            </a:pPr>
            <a:endParaRPr lang="de-DE" altLang="de-DE" dirty="0">
              <a:solidFill>
                <a:schemeClr val="tx2"/>
              </a:solidFill>
            </a:endParaRPr>
          </a:p>
          <a:p>
            <a:pPr>
              <a:tabLst>
                <a:tab pos="665163" algn="l"/>
              </a:tabLst>
            </a:pPr>
            <a:r>
              <a:rPr lang="de-DE" altLang="de-DE" dirty="0"/>
              <a:t>Initiiert und finanziert durch:</a:t>
            </a:r>
          </a:p>
          <a:p>
            <a:pPr>
              <a:tabLst>
                <a:tab pos="665163" algn="l"/>
              </a:tabLst>
            </a:pPr>
            <a:r>
              <a:rPr lang="de-DE" altLang="de-DE" b="1" dirty="0"/>
              <a:t>Kommission Arbeitsschutz und Normung</a:t>
            </a:r>
          </a:p>
          <a:p>
            <a:pPr>
              <a:tabLst>
                <a:tab pos="665163" algn="l"/>
              </a:tabLst>
            </a:pPr>
            <a:r>
              <a:rPr lang="de-DE" altLang="de-DE" dirty="0" smtClean="0">
                <a:solidFill>
                  <a:schemeClr val="tx2"/>
                </a:solidFill>
                <a:hlinkClick r:id="rId3"/>
              </a:rPr>
              <a:t>www.kan.de/</a:t>
            </a:r>
            <a:r>
              <a:rPr lang="de-DE" altLang="de-DE" dirty="0" smtClean="0">
                <a:solidFill>
                  <a:schemeClr val="tx2"/>
                </a:solidFill>
              </a:rPr>
              <a:t> </a:t>
            </a:r>
            <a:r>
              <a:rPr lang="de-DE" altLang="de-DE" dirty="0"/>
              <a:t>und</a:t>
            </a:r>
            <a:r>
              <a:rPr lang="de-DE" altLang="de-DE" dirty="0">
                <a:solidFill>
                  <a:schemeClr val="tx2"/>
                </a:solidFill>
              </a:rPr>
              <a:t> </a:t>
            </a:r>
            <a:r>
              <a:rPr lang="de-DE" altLang="de-DE" dirty="0" smtClean="0">
                <a:solidFill>
                  <a:schemeClr val="tx2"/>
                </a:solidFill>
                <a:hlinkClick r:id="rId4"/>
              </a:rPr>
              <a:t>ergonomie.kan-praxis.de</a:t>
            </a:r>
            <a:endParaRPr lang="de-DE" altLang="de-DE" dirty="0">
              <a:solidFill>
                <a:schemeClr val="tx2"/>
              </a:solidFill>
            </a:endParaRPr>
          </a:p>
          <a:p>
            <a:pPr>
              <a:tabLst>
                <a:tab pos="665163" algn="l"/>
              </a:tabLst>
            </a:pPr>
            <a:endParaRPr lang="de-DE" altLang="de-DE" dirty="0">
              <a:solidFill>
                <a:schemeClr val="tx2"/>
              </a:solidFill>
            </a:endParaRPr>
          </a:p>
          <a:p>
            <a:pPr>
              <a:tabLst>
                <a:tab pos="665163" algn="l"/>
              </a:tabLst>
            </a:pPr>
            <a:r>
              <a:rPr lang="de-DE" altLang="de-DE" dirty="0" smtClean="0"/>
              <a:t>Aktualisiert </a:t>
            </a:r>
            <a:r>
              <a:rPr lang="de-DE" altLang="de-DE" dirty="0"/>
              <a:t>2023 durch das </a:t>
            </a:r>
            <a:r>
              <a:rPr lang="de-DE" altLang="de-DE" b="1" dirty="0"/>
              <a:t>Institut </a:t>
            </a:r>
            <a:r>
              <a:rPr lang="de-DE" altLang="de-DE" b="1" dirty="0" smtClean="0"/>
              <a:t>ASER e.V.</a:t>
            </a:r>
            <a:br>
              <a:rPr lang="de-DE" altLang="de-DE" b="1" dirty="0" smtClean="0"/>
            </a:br>
            <a:r>
              <a:rPr lang="de-DE" altLang="de-DE" dirty="0" smtClean="0">
                <a:hlinkClick r:id="rId5"/>
              </a:rPr>
              <a:t>www.institut-aser.de/</a:t>
            </a:r>
            <a:r>
              <a:rPr lang="de-DE" altLang="de-DE" dirty="0" smtClean="0"/>
              <a:t> </a:t>
            </a:r>
            <a:endParaRPr lang="de-DE" altLang="de-DE" b="1" dirty="0"/>
          </a:p>
        </p:txBody>
      </p:sp>
      <p:pic>
        <p:nvPicPr>
          <p:cNvPr id="2" name="Grafik 1" descr="Gefördert durch das Bundesministerium für Arbeit und Soziales aufgrund eines Beschlusses des Deutschen Bundestag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58046" y="2252843"/>
            <a:ext cx="2298717" cy="2222516"/>
          </a:xfrm>
          <a:prstGeom prst="rect">
            <a:avLst/>
          </a:prstGeom>
        </p:spPr>
      </p:pic>
    </p:spTree>
    <p:extLst>
      <p:ext uri="{BB962C8B-B14F-4D97-AF65-F5344CB8AC3E}">
        <p14:creationId xmlns:p14="http://schemas.microsoft.com/office/powerpoint/2010/main" val="1791999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2"/>
          <p:cNvSpPr>
            <a:spLocks noGrp="1" noChangeArrowheads="1"/>
          </p:cNvSpPr>
          <p:nvPr>
            <p:ph type="title"/>
          </p:nvPr>
        </p:nvSpPr>
        <p:spPr/>
        <p:txBody>
          <a:bodyPr/>
          <a:lstStyle/>
          <a:p>
            <a:pPr eaLnBrk="1" hangingPunct="1"/>
            <a:r>
              <a:rPr lang="de-DE" altLang="de-DE" dirty="0" smtClean="0"/>
              <a:t>Definition Ergonomie</a:t>
            </a:r>
          </a:p>
        </p:txBody>
      </p:sp>
      <p:sp>
        <p:nvSpPr>
          <p:cNvPr id="4102" name="Rectangle 13"/>
          <p:cNvSpPr>
            <a:spLocks noGrp="1" noChangeArrowheads="1"/>
          </p:cNvSpPr>
          <p:nvPr>
            <p:ph type="body" idx="1"/>
          </p:nvPr>
        </p:nvSpPr>
        <p:spPr/>
        <p:txBody>
          <a:bodyPr/>
          <a:lstStyle/>
          <a:p>
            <a:pPr eaLnBrk="1" hangingPunct="1"/>
            <a:r>
              <a:rPr lang="de-DE" altLang="de-DE" sz="2400" b="0" dirty="0" smtClean="0"/>
              <a:t>Ergonomie ist die </a:t>
            </a:r>
            <a:r>
              <a:rPr lang="de-DE" altLang="de-DE" sz="2400" dirty="0" smtClean="0">
                <a:solidFill>
                  <a:srgbClr val="6F6F6F"/>
                </a:solidFill>
              </a:rPr>
              <a:t>Lehre von Mensch und Technik</a:t>
            </a:r>
            <a:r>
              <a:rPr lang="de-DE" altLang="de-DE" sz="2400" b="0" dirty="0" smtClean="0"/>
              <a:t>. Sie umfasst die Gestaltung von Produkten, Produktdetails, von Arbeitsplätzen und komplexen Arbeitssystemen nach Kriterien, welche durch Eigenschaften bzw. Leistungsvoraussetzungen des Menschen bestimmt werden.</a:t>
            </a:r>
          </a:p>
          <a:p>
            <a:pPr lvl="1" eaLnBrk="1" hangingPunct="1"/>
            <a:endParaRPr lang="de-DE" altLang="de-DE" sz="2400" dirty="0" smtClean="0"/>
          </a:p>
          <a:p>
            <a:pPr lvl="1" eaLnBrk="1" hangingPunct="1"/>
            <a:endParaRPr lang="de-DE" altLang="de-DE" sz="2400" dirty="0" smtClean="0"/>
          </a:p>
        </p:txBody>
      </p:sp>
      <p:sp>
        <p:nvSpPr>
          <p:cNvPr id="7" name="Text Box 19"/>
          <p:cNvSpPr txBox="1">
            <a:spLocks noChangeArrowheads="1"/>
          </p:cNvSpPr>
          <p:nvPr/>
        </p:nvSpPr>
        <p:spPr bwMode="auto">
          <a:xfrm>
            <a:off x="694845" y="3867432"/>
            <a:ext cx="11065785" cy="243143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pPr>
            <a:r>
              <a:rPr lang="de-DE" sz="1800" b="1" dirty="0" smtClean="0">
                <a:solidFill>
                  <a:srgbClr val="6F6F6F"/>
                </a:solidFill>
              </a:rPr>
              <a:t>Ergonomie/Arbeitswissenschaft</a:t>
            </a:r>
            <a:r>
              <a:rPr lang="de-DE" sz="1800" dirty="0">
                <a:solidFill>
                  <a:srgbClr val="6F6F6F"/>
                </a:solidFill>
              </a:rPr>
              <a:t>:</a:t>
            </a:r>
            <a:r>
              <a:rPr lang="de-DE" sz="1800" b="0" dirty="0">
                <a:solidFill>
                  <a:srgbClr val="6F6F6F"/>
                </a:solidFill>
              </a:rPr>
              <a:t> </a:t>
            </a:r>
            <a:endParaRPr lang="de-DE" sz="1800" b="0" dirty="0" smtClean="0">
              <a:solidFill>
                <a:srgbClr val="6F6F6F"/>
              </a:solidFill>
            </a:endParaRPr>
          </a:p>
          <a:p>
            <a:pPr>
              <a:spcBef>
                <a:spcPct val="50000"/>
              </a:spcBef>
            </a:pPr>
            <a:r>
              <a:rPr lang="de-DE" sz="1800" i="1" dirty="0" smtClean="0">
                <a:solidFill>
                  <a:srgbClr val="6F6F6F"/>
                </a:solidFill>
              </a:rPr>
              <a:t>Wissenschaftliche </a:t>
            </a:r>
            <a:r>
              <a:rPr lang="de-DE" sz="1800" i="1" dirty="0">
                <a:solidFill>
                  <a:srgbClr val="6F6F6F"/>
                </a:solidFill>
              </a:rPr>
              <a:t>Disziplin, die sich mit dem Verständnis der Wechselwirkungen zwischen menschlichen und anderen Elementen eines Systems befasst, und der Berufszweig, der Theorie, Prinzipien, Daten und Methoden auf die Gestaltung von Arbeitssystemen anwendet mit dem Ziel, das </a:t>
            </a:r>
            <a:r>
              <a:rPr lang="de-DE" sz="1800" b="1" i="1" dirty="0" smtClean="0">
                <a:solidFill>
                  <a:srgbClr val="6F6F6F"/>
                </a:solidFill>
              </a:rPr>
              <a:t>Wohlbefinden des Menschen </a:t>
            </a:r>
            <a:r>
              <a:rPr lang="de-DE" sz="1800" b="0" i="1" dirty="0" smtClean="0">
                <a:solidFill>
                  <a:srgbClr val="6F6F6F"/>
                </a:solidFill>
              </a:rPr>
              <a:t>und die </a:t>
            </a:r>
            <a:br>
              <a:rPr lang="de-DE" sz="1800" b="0" i="1" dirty="0" smtClean="0">
                <a:solidFill>
                  <a:srgbClr val="6F6F6F"/>
                </a:solidFill>
              </a:rPr>
            </a:br>
            <a:r>
              <a:rPr lang="de-DE" sz="1800" b="1" i="1" dirty="0" smtClean="0">
                <a:solidFill>
                  <a:srgbClr val="6F6F6F"/>
                </a:solidFill>
              </a:rPr>
              <a:t>Leistung des Gesamtsystems </a:t>
            </a:r>
            <a:r>
              <a:rPr lang="de-DE" sz="1800" b="0" i="1" dirty="0" smtClean="0">
                <a:solidFill>
                  <a:srgbClr val="6F6F6F"/>
                </a:solidFill>
              </a:rPr>
              <a:t>zu optimieren. </a:t>
            </a:r>
          </a:p>
          <a:p>
            <a:pPr>
              <a:spcBef>
                <a:spcPct val="50000"/>
              </a:spcBef>
            </a:pPr>
            <a:r>
              <a:rPr lang="de-DE" sz="1400" b="0" dirty="0" smtClean="0">
                <a:solidFill>
                  <a:srgbClr val="6F6F6F"/>
                </a:solidFill>
              </a:rPr>
              <a:t>Originaldefinition "Ergonomie" in der </a:t>
            </a:r>
            <a:r>
              <a:rPr lang="de-DE" sz="1400" dirty="0" smtClean="0">
                <a:solidFill>
                  <a:srgbClr val="6F6F6F"/>
                </a:solidFill>
              </a:rPr>
              <a:t>DIN </a:t>
            </a:r>
            <a:r>
              <a:rPr lang="de-DE" sz="1400" dirty="0">
                <a:solidFill>
                  <a:srgbClr val="6F6F6F"/>
                </a:solidFill>
              </a:rPr>
              <a:t>EN 614-1:2006+A1:2009</a:t>
            </a:r>
            <a:r>
              <a:rPr lang="de-DE" sz="1400" b="0" dirty="0" smtClean="0">
                <a:solidFill>
                  <a:srgbClr val="6F6F6F"/>
                </a:solidFill>
              </a:rPr>
              <a:t/>
            </a:r>
            <a:br>
              <a:rPr lang="de-DE" sz="1400" b="0" dirty="0" smtClean="0">
                <a:solidFill>
                  <a:srgbClr val="6F6F6F"/>
                </a:solidFill>
              </a:rPr>
            </a:br>
            <a:r>
              <a:rPr lang="de-DE" sz="1400" b="0" dirty="0" smtClean="0">
                <a:solidFill>
                  <a:srgbClr val="6F6F6F"/>
                </a:solidFill>
              </a:rPr>
              <a:t>(identisch mit Definition aus </a:t>
            </a:r>
            <a:r>
              <a:rPr lang="de-DE" sz="1400" dirty="0">
                <a:solidFill>
                  <a:srgbClr val="6F6F6F"/>
                </a:solidFill>
              </a:rPr>
              <a:t>DIN EN ISO 6385:2016-12)</a:t>
            </a:r>
            <a:endParaRPr lang="de-DE" sz="1400" b="0" dirty="0" smtClean="0">
              <a:solidFill>
                <a:srgbClr val="6F6F6F"/>
              </a:solidFill>
            </a:endParaRPr>
          </a:p>
        </p:txBody>
      </p:sp>
      <p:sp>
        <p:nvSpPr>
          <p:cNvPr id="4098" name="Datumsplatzhalter 3"/>
          <p:cNvSpPr>
            <a:spLocks noGrp="1"/>
          </p:cNvSpPr>
          <p:nvPr>
            <p:ph type="dt" sz="quarter" idx="10"/>
          </p:nvPr>
        </p:nvSpPr>
        <p:spPr>
          <a:noFill/>
        </p:spPr>
        <p:txBody>
          <a:bodyPr/>
          <a:lstStyle>
            <a:lvl1pPr defTabSz="801688" eaLnBrk="0" hangingPunct="0">
              <a:defRPr sz="2400" b="1">
                <a:solidFill>
                  <a:schemeClr val="bg2"/>
                </a:solidFill>
                <a:latin typeface="Arial" charset="0"/>
              </a:defRPr>
            </a:lvl1pPr>
            <a:lvl2pPr marL="742950" indent="-285750" defTabSz="801688" eaLnBrk="0" hangingPunct="0">
              <a:defRPr sz="2400">
                <a:solidFill>
                  <a:schemeClr val="bg2"/>
                </a:solidFill>
                <a:latin typeface="Arial" charset="0"/>
              </a:defRPr>
            </a:lvl2pPr>
            <a:lvl3pPr marL="1143000" indent="-228600" defTabSz="801688" eaLnBrk="0" hangingPunct="0">
              <a:buClr>
                <a:srgbClr val="FAB500"/>
              </a:buClr>
              <a:buFont typeface="Wingdings" pitchFamily="2" charset="2"/>
              <a:buChar char="§"/>
              <a:defRPr sz="2400">
                <a:solidFill>
                  <a:schemeClr val="bg2"/>
                </a:solidFill>
                <a:latin typeface="Arial" charset="0"/>
              </a:defRPr>
            </a:lvl3pPr>
            <a:lvl4pPr marL="1600200" indent="-228600" defTabSz="801688" eaLnBrk="0" hangingPunct="0">
              <a:buFont typeface="Wingdings" pitchFamily="2" charset="2"/>
              <a:buChar char="§"/>
              <a:defRPr sz="2100">
                <a:solidFill>
                  <a:schemeClr val="bg2"/>
                </a:solidFill>
                <a:latin typeface="Arial" charset="0"/>
              </a:defRPr>
            </a:lvl4pPr>
            <a:lvl5pPr marL="2057400" indent="-228600" defTabSz="801688" eaLnBrk="0" hangingPunct="0">
              <a:buChar char="•"/>
              <a:defRPr sz="1700">
                <a:solidFill>
                  <a:srgbClr val="878787"/>
                </a:solidFill>
                <a:latin typeface="Arial" charset="0"/>
              </a:defRPr>
            </a:lvl5pPr>
            <a:lvl6pPr marL="2514600" indent="-228600" defTabSz="801688" eaLnBrk="0" fontAlgn="base" hangingPunct="0">
              <a:spcBef>
                <a:spcPct val="20000"/>
              </a:spcBef>
              <a:spcAft>
                <a:spcPct val="0"/>
              </a:spcAft>
              <a:buChar char="•"/>
              <a:defRPr sz="1700">
                <a:solidFill>
                  <a:srgbClr val="878787"/>
                </a:solidFill>
                <a:latin typeface="Arial" charset="0"/>
              </a:defRPr>
            </a:lvl6pPr>
            <a:lvl7pPr marL="2971800" indent="-228600" defTabSz="801688" eaLnBrk="0" fontAlgn="base" hangingPunct="0">
              <a:spcBef>
                <a:spcPct val="20000"/>
              </a:spcBef>
              <a:spcAft>
                <a:spcPct val="0"/>
              </a:spcAft>
              <a:buChar char="•"/>
              <a:defRPr sz="1700">
                <a:solidFill>
                  <a:srgbClr val="878787"/>
                </a:solidFill>
                <a:latin typeface="Arial" charset="0"/>
              </a:defRPr>
            </a:lvl7pPr>
            <a:lvl8pPr marL="3429000" indent="-228600" defTabSz="801688" eaLnBrk="0" fontAlgn="base" hangingPunct="0">
              <a:spcBef>
                <a:spcPct val="20000"/>
              </a:spcBef>
              <a:spcAft>
                <a:spcPct val="0"/>
              </a:spcAft>
              <a:buChar char="•"/>
              <a:defRPr sz="1700">
                <a:solidFill>
                  <a:srgbClr val="878787"/>
                </a:solidFill>
                <a:latin typeface="Arial" charset="0"/>
              </a:defRPr>
            </a:lvl8pPr>
            <a:lvl9pPr marL="3886200" indent="-228600" defTabSz="801688" eaLnBrk="0" fontAlgn="base" hangingPunct="0">
              <a:spcBef>
                <a:spcPct val="20000"/>
              </a:spcBef>
              <a:spcAft>
                <a:spcPct val="0"/>
              </a:spcAft>
              <a:buChar char="•"/>
              <a:defRPr sz="1700">
                <a:solidFill>
                  <a:srgbClr val="878787"/>
                </a:solidFill>
                <a:latin typeface="Arial" charset="0"/>
              </a:defRPr>
            </a:lvl9pPr>
          </a:lstStyle>
          <a:p>
            <a:pPr eaLnBrk="1" hangingPunct="1"/>
            <a:fld id="{868F37FD-5197-4A6B-A90A-B1B52A836E6B}" type="datetime1">
              <a:rPr lang="de-DE" altLang="de-DE" sz="1200" b="0" smtClean="0">
                <a:solidFill>
                  <a:schemeClr val="bg1"/>
                </a:solidFill>
              </a:rPr>
              <a:t>21.08.2023</a:t>
            </a:fld>
            <a:endParaRPr lang="de-DE" altLang="de-DE" sz="1200" b="0" smtClean="0">
              <a:solidFill>
                <a:schemeClr val="bg1"/>
              </a:solidFill>
            </a:endParaRPr>
          </a:p>
        </p:txBody>
      </p:sp>
      <p:sp>
        <p:nvSpPr>
          <p:cNvPr id="4099" name="Fußzeilenplatzhalter 4"/>
          <p:cNvSpPr>
            <a:spLocks noGrp="1"/>
          </p:cNvSpPr>
          <p:nvPr>
            <p:ph type="ftr" sz="quarter" idx="11"/>
          </p:nvPr>
        </p:nvSpPr>
        <p:spPr>
          <a:noFill/>
        </p:spPr>
        <p:txBody>
          <a:bodyPr/>
          <a:lstStyle>
            <a:lvl1pPr defTabSz="801688" eaLnBrk="0" hangingPunct="0">
              <a:defRPr sz="2400" b="1">
                <a:solidFill>
                  <a:schemeClr val="bg2"/>
                </a:solidFill>
                <a:latin typeface="Arial" charset="0"/>
              </a:defRPr>
            </a:lvl1pPr>
            <a:lvl2pPr marL="742950" indent="-285750" defTabSz="801688" eaLnBrk="0" hangingPunct="0">
              <a:defRPr sz="2400">
                <a:solidFill>
                  <a:schemeClr val="bg2"/>
                </a:solidFill>
                <a:latin typeface="Arial" charset="0"/>
              </a:defRPr>
            </a:lvl2pPr>
            <a:lvl3pPr marL="1143000" indent="-228600" defTabSz="801688" eaLnBrk="0" hangingPunct="0">
              <a:buClr>
                <a:srgbClr val="FAB500"/>
              </a:buClr>
              <a:buFont typeface="Wingdings" pitchFamily="2" charset="2"/>
              <a:buChar char="§"/>
              <a:defRPr sz="2400">
                <a:solidFill>
                  <a:schemeClr val="bg2"/>
                </a:solidFill>
                <a:latin typeface="Arial" charset="0"/>
              </a:defRPr>
            </a:lvl3pPr>
            <a:lvl4pPr marL="1600200" indent="-228600" defTabSz="801688" eaLnBrk="0" hangingPunct="0">
              <a:buFont typeface="Wingdings" pitchFamily="2" charset="2"/>
              <a:buChar char="§"/>
              <a:defRPr sz="2100">
                <a:solidFill>
                  <a:schemeClr val="bg2"/>
                </a:solidFill>
                <a:latin typeface="Arial" charset="0"/>
              </a:defRPr>
            </a:lvl4pPr>
            <a:lvl5pPr marL="2057400" indent="-228600" defTabSz="801688" eaLnBrk="0" hangingPunct="0">
              <a:buChar char="•"/>
              <a:defRPr sz="1700">
                <a:solidFill>
                  <a:srgbClr val="878787"/>
                </a:solidFill>
                <a:latin typeface="Arial" charset="0"/>
              </a:defRPr>
            </a:lvl5pPr>
            <a:lvl6pPr marL="2514600" indent="-228600" defTabSz="801688" eaLnBrk="0" fontAlgn="base" hangingPunct="0">
              <a:spcBef>
                <a:spcPct val="20000"/>
              </a:spcBef>
              <a:spcAft>
                <a:spcPct val="0"/>
              </a:spcAft>
              <a:buChar char="•"/>
              <a:defRPr sz="1700">
                <a:solidFill>
                  <a:srgbClr val="878787"/>
                </a:solidFill>
                <a:latin typeface="Arial" charset="0"/>
              </a:defRPr>
            </a:lvl6pPr>
            <a:lvl7pPr marL="2971800" indent="-228600" defTabSz="801688" eaLnBrk="0" fontAlgn="base" hangingPunct="0">
              <a:spcBef>
                <a:spcPct val="20000"/>
              </a:spcBef>
              <a:spcAft>
                <a:spcPct val="0"/>
              </a:spcAft>
              <a:buChar char="•"/>
              <a:defRPr sz="1700">
                <a:solidFill>
                  <a:srgbClr val="878787"/>
                </a:solidFill>
                <a:latin typeface="Arial" charset="0"/>
              </a:defRPr>
            </a:lvl7pPr>
            <a:lvl8pPr marL="3429000" indent="-228600" defTabSz="801688" eaLnBrk="0" fontAlgn="base" hangingPunct="0">
              <a:spcBef>
                <a:spcPct val="20000"/>
              </a:spcBef>
              <a:spcAft>
                <a:spcPct val="0"/>
              </a:spcAft>
              <a:buChar char="•"/>
              <a:defRPr sz="1700">
                <a:solidFill>
                  <a:srgbClr val="878787"/>
                </a:solidFill>
                <a:latin typeface="Arial" charset="0"/>
              </a:defRPr>
            </a:lvl8pPr>
            <a:lvl9pPr marL="3886200" indent="-228600" defTabSz="801688" eaLnBrk="0" fontAlgn="base" hangingPunct="0">
              <a:spcBef>
                <a:spcPct val="20000"/>
              </a:spcBef>
              <a:spcAft>
                <a:spcPct val="0"/>
              </a:spcAft>
              <a:buChar char="•"/>
              <a:defRPr sz="1700">
                <a:solidFill>
                  <a:srgbClr val="878787"/>
                </a:solidFill>
                <a:latin typeface="Arial" charset="0"/>
              </a:defRPr>
            </a:lvl9pPr>
          </a:lstStyle>
          <a:p>
            <a:pPr eaLnBrk="1" hangingPunct="1"/>
            <a:r>
              <a:rPr lang="de-DE" altLang="de-DE" sz="1200" b="0" dirty="0" smtClean="0">
                <a:solidFill>
                  <a:schemeClr val="bg1"/>
                </a:solidFill>
              </a:rPr>
              <a:t>Modul 0 - Ergonomie lernen.</a:t>
            </a:r>
          </a:p>
        </p:txBody>
      </p:sp>
      <p:sp>
        <p:nvSpPr>
          <p:cNvPr id="4100" name="Foliennummernplatzhalter 5"/>
          <p:cNvSpPr>
            <a:spLocks noGrp="1"/>
          </p:cNvSpPr>
          <p:nvPr>
            <p:ph type="sldNum" sz="quarter" idx="12"/>
          </p:nvPr>
        </p:nvSpPr>
        <p:spPr>
          <a:noFill/>
        </p:spPr>
        <p:txBody>
          <a:bodyPr/>
          <a:lstStyle>
            <a:lvl1pPr defTabSz="801688" eaLnBrk="0" hangingPunct="0">
              <a:defRPr sz="2400" b="1">
                <a:solidFill>
                  <a:schemeClr val="bg2"/>
                </a:solidFill>
                <a:latin typeface="Arial" charset="0"/>
              </a:defRPr>
            </a:lvl1pPr>
            <a:lvl2pPr marL="742950" indent="-285750" defTabSz="801688" eaLnBrk="0" hangingPunct="0">
              <a:defRPr sz="2400">
                <a:solidFill>
                  <a:schemeClr val="bg2"/>
                </a:solidFill>
                <a:latin typeface="Arial" charset="0"/>
              </a:defRPr>
            </a:lvl2pPr>
            <a:lvl3pPr marL="1143000" indent="-228600" defTabSz="801688" eaLnBrk="0" hangingPunct="0">
              <a:buClr>
                <a:srgbClr val="FAB500"/>
              </a:buClr>
              <a:buFont typeface="Wingdings" pitchFamily="2" charset="2"/>
              <a:buChar char="§"/>
              <a:defRPr sz="2400">
                <a:solidFill>
                  <a:schemeClr val="bg2"/>
                </a:solidFill>
                <a:latin typeface="Arial" charset="0"/>
              </a:defRPr>
            </a:lvl3pPr>
            <a:lvl4pPr marL="1600200" indent="-228600" defTabSz="801688" eaLnBrk="0" hangingPunct="0">
              <a:buFont typeface="Wingdings" pitchFamily="2" charset="2"/>
              <a:buChar char="§"/>
              <a:defRPr sz="2100">
                <a:solidFill>
                  <a:schemeClr val="bg2"/>
                </a:solidFill>
                <a:latin typeface="Arial" charset="0"/>
              </a:defRPr>
            </a:lvl4pPr>
            <a:lvl5pPr marL="2057400" indent="-228600" defTabSz="801688" eaLnBrk="0" hangingPunct="0">
              <a:buChar char="•"/>
              <a:defRPr sz="1700">
                <a:solidFill>
                  <a:srgbClr val="878787"/>
                </a:solidFill>
                <a:latin typeface="Arial" charset="0"/>
              </a:defRPr>
            </a:lvl5pPr>
            <a:lvl6pPr marL="2514600" indent="-228600" defTabSz="801688" eaLnBrk="0" fontAlgn="base" hangingPunct="0">
              <a:spcBef>
                <a:spcPct val="20000"/>
              </a:spcBef>
              <a:spcAft>
                <a:spcPct val="0"/>
              </a:spcAft>
              <a:buChar char="•"/>
              <a:defRPr sz="1700">
                <a:solidFill>
                  <a:srgbClr val="878787"/>
                </a:solidFill>
                <a:latin typeface="Arial" charset="0"/>
              </a:defRPr>
            </a:lvl6pPr>
            <a:lvl7pPr marL="2971800" indent="-228600" defTabSz="801688" eaLnBrk="0" fontAlgn="base" hangingPunct="0">
              <a:spcBef>
                <a:spcPct val="20000"/>
              </a:spcBef>
              <a:spcAft>
                <a:spcPct val="0"/>
              </a:spcAft>
              <a:buChar char="•"/>
              <a:defRPr sz="1700">
                <a:solidFill>
                  <a:srgbClr val="878787"/>
                </a:solidFill>
                <a:latin typeface="Arial" charset="0"/>
              </a:defRPr>
            </a:lvl7pPr>
            <a:lvl8pPr marL="3429000" indent="-228600" defTabSz="801688" eaLnBrk="0" fontAlgn="base" hangingPunct="0">
              <a:spcBef>
                <a:spcPct val="20000"/>
              </a:spcBef>
              <a:spcAft>
                <a:spcPct val="0"/>
              </a:spcAft>
              <a:buChar char="•"/>
              <a:defRPr sz="1700">
                <a:solidFill>
                  <a:srgbClr val="878787"/>
                </a:solidFill>
                <a:latin typeface="Arial" charset="0"/>
              </a:defRPr>
            </a:lvl8pPr>
            <a:lvl9pPr marL="3886200" indent="-228600" defTabSz="801688" eaLnBrk="0" fontAlgn="base" hangingPunct="0">
              <a:spcBef>
                <a:spcPct val="20000"/>
              </a:spcBef>
              <a:spcAft>
                <a:spcPct val="0"/>
              </a:spcAft>
              <a:buChar char="•"/>
              <a:defRPr sz="1700">
                <a:solidFill>
                  <a:srgbClr val="878787"/>
                </a:solidFill>
                <a:latin typeface="Arial" charset="0"/>
              </a:defRPr>
            </a:lvl9pPr>
          </a:lstStyle>
          <a:p>
            <a:pPr eaLnBrk="1" hangingPunct="1"/>
            <a:r>
              <a:rPr lang="de-DE" altLang="de-DE" sz="1200" b="0" smtClean="0">
                <a:solidFill>
                  <a:schemeClr val="bg1"/>
                </a:solidFill>
              </a:rPr>
              <a:t>Seite </a:t>
            </a:r>
            <a:fld id="{BCC2C6F0-1BA5-4E04-98C1-715F2565A0CD}" type="slidenum">
              <a:rPr lang="de-DE" altLang="de-DE" sz="1200" b="0" smtClean="0">
                <a:solidFill>
                  <a:schemeClr val="bg1"/>
                </a:solidFill>
              </a:rPr>
              <a:pPr eaLnBrk="1" hangingPunct="1"/>
              <a:t>2</a:t>
            </a:fld>
            <a:endParaRPr lang="de-DE" altLang="de-DE" sz="1200" b="0" smtClean="0">
              <a:solidFill>
                <a:schemeClr val="bg1"/>
              </a:solidFill>
            </a:endParaRPr>
          </a:p>
        </p:txBody>
      </p:sp>
    </p:spTree>
    <p:extLst>
      <p:ext uri="{BB962C8B-B14F-4D97-AF65-F5344CB8AC3E}">
        <p14:creationId xmlns:p14="http://schemas.microsoft.com/office/powerpoint/2010/main" val="4157410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719667" y="765175"/>
            <a:ext cx="11232984" cy="496888"/>
          </a:xfrm>
        </p:spPr>
        <p:txBody>
          <a:bodyPr/>
          <a:lstStyle/>
          <a:p>
            <a:pPr eaLnBrk="1" hangingPunct="1"/>
            <a:r>
              <a:rPr lang="de-DE" altLang="de-DE" sz="2800" dirty="0" smtClean="0"/>
              <a:t>Ergonomie als ganzheitlicher Gestaltungsansatz</a:t>
            </a:r>
          </a:p>
        </p:txBody>
      </p:sp>
      <p:sp>
        <p:nvSpPr>
          <p:cNvPr id="5126" name="Rectangle 3"/>
          <p:cNvSpPr>
            <a:spLocks noGrp="1" noChangeArrowheads="1"/>
          </p:cNvSpPr>
          <p:nvPr>
            <p:ph type="body" idx="1"/>
          </p:nvPr>
        </p:nvSpPr>
        <p:spPr>
          <a:xfrm>
            <a:off x="719667" y="1470025"/>
            <a:ext cx="8400669" cy="4818062"/>
          </a:xfrm>
          <a:noFill/>
        </p:spPr>
        <p:txBody>
          <a:bodyPr/>
          <a:lstStyle/>
          <a:p>
            <a:pPr lvl="1" eaLnBrk="1" hangingPunct="1"/>
            <a:r>
              <a:rPr lang="de-DE" altLang="de-DE" sz="2200" b="1" u="sng" dirty="0" smtClean="0"/>
              <a:t>Ziele</a:t>
            </a:r>
            <a:r>
              <a:rPr lang="de-DE" altLang="de-DE" sz="2200" dirty="0" smtClean="0"/>
              <a:t>: Ausführbarkeit, Schädigungslosigkeit, Zumutbarkeit, Persönlichkeitsförderlichkeit, Sozialverträglichkeit</a:t>
            </a:r>
          </a:p>
          <a:p>
            <a:pPr lvl="1" eaLnBrk="1" hangingPunct="1">
              <a:spcBef>
                <a:spcPts val="400"/>
              </a:spcBef>
            </a:pPr>
            <a:endParaRPr lang="de-DE" altLang="de-DE" sz="2200" dirty="0" smtClean="0"/>
          </a:p>
          <a:p>
            <a:pPr lvl="1" eaLnBrk="1" hangingPunct="1"/>
            <a:r>
              <a:rPr lang="de-DE" altLang="de-DE" sz="2200" b="1" u="sng" dirty="0" smtClean="0"/>
              <a:t>Gestaltungsfragen</a:t>
            </a:r>
            <a:r>
              <a:rPr lang="de-DE" altLang="de-DE" sz="2200" dirty="0" smtClean="0"/>
              <a:t>: Physische und </a:t>
            </a:r>
            <a:br>
              <a:rPr lang="de-DE" altLang="de-DE" sz="2200" dirty="0" smtClean="0"/>
            </a:br>
            <a:r>
              <a:rPr lang="de-DE" altLang="de-DE" sz="2200" dirty="0" smtClean="0"/>
              <a:t>psychische Belastungen, Arbeitsumwelt, </a:t>
            </a:r>
            <a:br>
              <a:rPr lang="de-DE" altLang="de-DE" sz="2200" dirty="0" smtClean="0"/>
            </a:br>
            <a:r>
              <a:rPr lang="de-DE" altLang="de-DE" sz="2200" dirty="0" smtClean="0"/>
              <a:t>Schnittstellen (Anthropometrie: Köperhaltung, Sichtbereich, Reichweiten in Greif- und </a:t>
            </a:r>
            <a:br>
              <a:rPr lang="de-DE" altLang="de-DE" sz="2200" dirty="0" smtClean="0"/>
            </a:br>
            <a:r>
              <a:rPr lang="de-DE" altLang="de-DE" sz="2200" dirty="0" smtClean="0"/>
              <a:t>Fußraum), Arbeitsprozesse, Arbeitsinhalt </a:t>
            </a:r>
          </a:p>
          <a:p>
            <a:pPr lvl="1" eaLnBrk="1" hangingPunct="1"/>
            <a:endParaRPr lang="de-DE" altLang="de-DE" sz="2200" dirty="0"/>
          </a:p>
          <a:p>
            <a:pPr lvl="1" eaLnBrk="1" hangingPunct="1"/>
            <a:r>
              <a:rPr lang="de-DE" altLang="de-DE" sz="2200" b="1" u="sng" dirty="0" smtClean="0"/>
              <a:t>Gestaltungsebenen</a:t>
            </a:r>
            <a:r>
              <a:rPr lang="de-DE" altLang="de-DE" sz="2200" dirty="0" smtClean="0"/>
              <a:t>: Sicherheit, Produkt-, System- und Prozessergonomie, Produktivität und Innovation</a:t>
            </a:r>
            <a:endParaRPr lang="de-DE" altLang="de-DE" sz="2200" b="1" dirty="0" smtClean="0"/>
          </a:p>
          <a:p>
            <a:pPr lvl="1" eaLnBrk="1" hangingPunct="1"/>
            <a:endParaRPr lang="de-DE" altLang="de-DE" sz="2200" dirty="0" smtClean="0"/>
          </a:p>
          <a:p>
            <a:pPr lvl="1" eaLnBrk="1" hangingPunct="1"/>
            <a:endParaRPr lang="de-DE" altLang="de-DE" sz="2200" dirty="0" smtClean="0"/>
          </a:p>
        </p:txBody>
      </p:sp>
      <p:pic>
        <p:nvPicPr>
          <p:cNvPr id="3" name="Grafik 2" descr="Eine Person befindet sich in einer Öffnung in einer Zwangshaltung und fordert 'Erzählen Sie mehr von Ergonomie'"/>
          <p:cNvPicPr>
            <a:picLocks noChangeAspect="1"/>
          </p:cNvPicPr>
          <p:nvPr/>
        </p:nvPicPr>
        <p:blipFill rotWithShape="1">
          <a:blip r:embed="rId2"/>
          <a:srcRect r="18959"/>
          <a:stretch/>
        </p:blipFill>
        <p:spPr>
          <a:xfrm>
            <a:off x="8760296" y="1700808"/>
            <a:ext cx="3384376" cy="2694666"/>
          </a:xfrm>
          <a:prstGeom prst="rect">
            <a:avLst/>
          </a:prstGeom>
        </p:spPr>
      </p:pic>
      <p:sp>
        <p:nvSpPr>
          <p:cNvPr id="5122" name="Datumsplatzhalter 3"/>
          <p:cNvSpPr>
            <a:spLocks noGrp="1"/>
          </p:cNvSpPr>
          <p:nvPr>
            <p:ph type="dt" sz="quarter" idx="10"/>
          </p:nvPr>
        </p:nvSpPr>
        <p:spPr>
          <a:noFill/>
        </p:spPr>
        <p:txBody>
          <a:bodyPr/>
          <a:lstStyle>
            <a:lvl1pPr defTabSz="801688" eaLnBrk="0" hangingPunct="0">
              <a:defRPr sz="2400" b="1">
                <a:solidFill>
                  <a:schemeClr val="bg2"/>
                </a:solidFill>
                <a:latin typeface="Arial" charset="0"/>
              </a:defRPr>
            </a:lvl1pPr>
            <a:lvl2pPr marL="742950" indent="-285750" defTabSz="801688" eaLnBrk="0" hangingPunct="0">
              <a:defRPr sz="2400">
                <a:solidFill>
                  <a:schemeClr val="bg2"/>
                </a:solidFill>
                <a:latin typeface="Arial" charset="0"/>
              </a:defRPr>
            </a:lvl2pPr>
            <a:lvl3pPr marL="1143000" indent="-228600" defTabSz="801688" eaLnBrk="0" hangingPunct="0">
              <a:buClr>
                <a:srgbClr val="FAB500"/>
              </a:buClr>
              <a:buFont typeface="Wingdings" pitchFamily="2" charset="2"/>
              <a:buChar char="§"/>
              <a:defRPr sz="2400">
                <a:solidFill>
                  <a:schemeClr val="bg2"/>
                </a:solidFill>
                <a:latin typeface="Arial" charset="0"/>
              </a:defRPr>
            </a:lvl3pPr>
            <a:lvl4pPr marL="1600200" indent="-228600" defTabSz="801688" eaLnBrk="0" hangingPunct="0">
              <a:buFont typeface="Wingdings" pitchFamily="2" charset="2"/>
              <a:buChar char="§"/>
              <a:defRPr sz="2100">
                <a:solidFill>
                  <a:schemeClr val="bg2"/>
                </a:solidFill>
                <a:latin typeface="Arial" charset="0"/>
              </a:defRPr>
            </a:lvl4pPr>
            <a:lvl5pPr marL="2057400" indent="-228600" defTabSz="801688" eaLnBrk="0" hangingPunct="0">
              <a:buChar char="•"/>
              <a:defRPr sz="1700">
                <a:solidFill>
                  <a:srgbClr val="878787"/>
                </a:solidFill>
                <a:latin typeface="Arial" charset="0"/>
              </a:defRPr>
            </a:lvl5pPr>
            <a:lvl6pPr marL="2514600" indent="-228600" defTabSz="801688" eaLnBrk="0" fontAlgn="base" hangingPunct="0">
              <a:spcBef>
                <a:spcPct val="20000"/>
              </a:spcBef>
              <a:spcAft>
                <a:spcPct val="0"/>
              </a:spcAft>
              <a:buChar char="•"/>
              <a:defRPr sz="1700">
                <a:solidFill>
                  <a:srgbClr val="878787"/>
                </a:solidFill>
                <a:latin typeface="Arial" charset="0"/>
              </a:defRPr>
            </a:lvl6pPr>
            <a:lvl7pPr marL="2971800" indent="-228600" defTabSz="801688" eaLnBrk="0" fontAlgn="base" hangingPunct="0">
              <a:spcBef>
                <a:spcPct val="20000"/>
              </a:spcBef>
              <a:spcAft>
                <a:spcPct val="0"/>
              </a:spcAft>
              <a:buChar char="•"/>
              <a:defRPr sz="1700">
                <a:solidFill>
                  <a:srgbClr val="878787"/>
                </a:solidFill>
                <a:latin typeface="Arial" charset="0"/>
              </a:defRPr>
            </a:lvl7pPr>
            <a:lvl8pPr marL="3429000" indent="-228600" defTabSz="801688" eaLnBrk="0" fontAlgn="base" hangingPunct="0">
              <a:spcBef>
                <a:spcPct val="20000"/>
              </a:spcBef>
              <a:spcAft>
                <a:spcPct val="0"/>
              </a:spcAft>
              <a:buChar char="•"/>
              <a:defRPr sz="1700">
                <a:solidFill>
                  <a:srgbClr val="878787"/>
                </a:solidFill>
                <a:latin typeface="Arial" charset="0"/>
              </a:defRPr>
            </a:lvl8pPr>
            <a:lvl9pPr marL="3886200" indent="-228600" defTabSz="801688" eaLnBrk="0" fontAlgn="base" hangingPunct="0">
              <a:spcBef>
                <a:spcPct val="20000"/>
              </a:spcBef>
              <a:spcAft>
                <a:spcPct val="0"/>
              </a:spcAft>
              <a:buChar char="•"/>
              <a:defRPr sz="1700">
                <a:solidFill>
                  <a:srgbClr val="878787"/>
                </a:solidFill>
                <a:latin typeface="Arial" charset="0"/>
              </a:defRPr>
            </a:lvl9pPr>
          </a:lstStyle>
          <a:p>
            <a:pPr eaLnBrk="1" hangingPunct="1"/>
            <a:fld id="{630DA011-30FA-4FBF-BC07-21DD55AD9607}" type="datetime1">
              <a:rPr lang="de-DE" altLang="de-DE" sz="1200" b="0" smtClean="0">
                <a:solidFill>
                  <a:schemeClr val="bg1"/>
                </a:solidFill>
              </a:rPr>
              <a:t>21.08.2023</a:t>
            </a:fld>
            <a:endParaRPr lang="de-DE" altLang="de-DE" sz="1200" b="0" smtClean="0">
              <a:solidFill>
                <a:schemeClr val="bg1"/>
              </a:solidFill>
            </a:endParaRPr>
          </a:p>
        </p:txBody>
      </p:sp>
      <p:sp>
        <p:nvSpPr>
          <p:cNvPr id="5123" name="Fußzeilenplatzhalter 4"/>
          <p:cNvSpPr>
            <a:spLocks noGrp="1"/>
          </p:cNvSpPr>
          <p:nvPr>
            <p:ph type="ftr" sz="quarter" idx="11"/>
          </p:nvPr>
        </p:nvSpPr>
        <p:spPr>
          <a:noFill/>
        </p:spPr>
        <p:txBody>
          <a:bodyPr/>
          <a:lstStyle>
            <a:lvl1pPr defTabSz="801688" eaLnBrk="0" hangingPunct="0">
              <a:defRPr sz="2400" b="1">
                <a:solidFill>
                  <a:schemeClr val="bg2"/>
                </a:solidFill>
                <a:latin typeface="Arial" charset="0"/>
              </a:defRPr>
            </a:lvl1pPr>
            <a:lvl2pPr marL="742950" indent="-285750" defTabSz="801688" eaLnBrk="0" hangingPunct="0">
              <a:defRPr sz="2400">
                <a:solidFill>
                  <a:schemeClr val="bg2"/>
                </a:solidFill>
                <a:latin typeface="Arial" charset="0"/>
              </a:defRPr>
            </a:lvl2pPr>
            <a:lvl3pPr marL="1143000" indent="-228600" defTabSz="801688" eaLnBrk="0" hangingPunct="0">
              <a:buClr>
                <a:srgbClr val="FAB500"/>
              </a:buClr>
              <a:buFont typeface="Wingdings" pitchFamily="2" charset="2"/>
              <a:buChar char="§"/>
              <a:defRPr sz="2400">
                <a:solidFill>
                  <a:schemeClr val="bg2"/>
                </a:solidFill>
                <a:latin typeface="Arial" charset="0"/>
              </a:defRPr>
            </a:lvl3pPr>
            <a:lvl4pPr marL="1600200" indent="-228600" defTabSz="801688" eaLnBrk="0" hangingPunct="0">
              <a:buFont typeface="Wingdings" pitchFamily="2" charset="2"/>
              <a:buChar char="§"/>
              <a:defRPr sz="2100">
                <a:solidFill>
                  <a:schemeClr val="bg2"/>
                </a:solidFill>
                <a:latin typeface="Arial" charset="0"/>
              </a:defRPr>
            </a:lvl4pPr>
            <a:lvl5pPr marL="2057400" indent="-228600" defTabSz="801688" eaLnBrk="0" hangingPunct="0">
              <a:buChar char="•"/>
              <a:defRPr sz="1700">
                <a:solidFill>
                  <a:srgbClr val="878787"/>
                </a:solidFill>
                <a:latin typeface="Arial" charset="0"/>
              </a:defRPr>
            </a:lvl5pPr>
            <a:lvl6pPr marL="2514600" indent="-228600" defTabSz="801688" eaLnBrk="0" fontAlgn="base" hangingPunct="0">
              <a:spcBef>
                <a:spcPct val="20000"/>
              </a:spcBef>
              <a:spcAft>
                <a:spcPct val="0"/>
              </a:spcAft>
              <a:buChar char="•"/>
              <a:defRPr sz="1700">
                <a:solidFill>
                  <a:srgbClr val="878787"/>
                </a:solidFill>
                <a:latin typeface="Arial" charset="0"/>
              </a:defRPr>
            </a:lvl6pPr>
            <a:lvl7pPr marL="2971800" indent="-228600" defTabSz="801688" eaLnBrk="0" fontAlgn="base" hangingPunct="0">
              <a:spcBef>
                <a:spcPct val="20000"/>
              </a:spcBef>
              <a:spcAft>
                <a:spcPct val="0"/>
              </a:spcAft>
              <a:buChar char="•"/>
              <a:defRPr sz="1700">
                <a:solidFill>
                  <a:srgbClr val="878787"/>
                </a:solidFill>
                <a:latin typeface="Arial" charset="0"/>
              </a:defRPr>
            </a:lvl7pPr>
            <a:lvl8pPr marL="3429000" indent="-228600" defTabSz="801688" eaLnBrk="0" fontAlgn="base" hangingPunct="0">
              <a:spcBef>
                <a:spcPct val="20000"/>
              </a:spcBef>
              <a:spcAft>
                <a:spcPct val="0"/>
              </a:spcAft>
              <a:buChar char="•"/>
              <a:defRPr sz="1700">
                <a:solidFill>
                  <a:srgbClr val="878787"/>
                </a:solidFill>
                <a:latin typeface="Arial" charset="0"/>
              </a:defRPr>
            </a:lvl8pPr>
            <a:lvl9pPr marL="3886200" indent="-228600" defTabSz="801688" eaLnBrk="0" fontAlgn="base" hangingPunct="0">
              <a:spcBef>
                <a:spcPct val="20000"/>
              </a:spcBef>
              <a:spcAft>
                <a:spcPct val="0"/>
              </a:spcAft>
              <a:buChar char="•"/>
              <a:defRPr sz="1700">
                <a:solidFill>
                  <a:srgbClr val="878787"/>
                </a:solidFill>
                <a:latin typeface="Arial" charset="0"/>
              </a:defRPr>
            </a:lvl9pPr>
          </a:lstStyle>
          <a:p>
            <a:pPr eaLnBrk="1" hangingPunct="1"/>
            <a:r>
              <a:rPr lang="de-DE" altLang="de-DE" sz="1200" b="0" smtClean="0">
                <a:solidFill>
                  <a:schemeClr val="bg1"/>
                </a:solidFill>
              </a:rPr>
              <a:t>Modul 0 - Ergonomie lernen.</a:t>
            </a:r>
          </a:p>
        </p:txBody>
      </p:sp>
      <p:sp>
        <p:nvSpPr>
          <p:cNvPr id="5124" name="Foliennummernplatzhalter 5"/>
          <p:cNvSpPr>
            <a:spLocks noGrp="1"/>
          </p:cNvSpPr>
          <p:nvPr>
            <p:ph type="sldNum" sz="quarter" idx="12"/>
          </p:nvPr>
        </p:nvSpPr>
        <p:spPr>
          <a:noFill/>
        </p:spPr>
        <p:txBody>
          <a:bodyPr/>
          <a:lstStyle>
            <a:lvl1pPr defTabSz="801688" eaLnBrk="0" hangingPunct="0">
              <a:defRPr sz="2400" b="1">
                <a:solidFill>
                  <a:schemeClr val="bg2"/>
                </a:solidFill>
                <a:latin typeface="Arial" charset="0"/>
              </a:defRPr>
            </a:lvl1pPr>
            <a:lvl2pPr marL="742950" indent="-285750" defTabSz="801688" eaLnBrk="0" hangingPunct="0">
              <a:defRPr sz="2400">
                <a:solidFill>
                  <a:schemeClr val="bg2"/>
                </a:solidFill>
                <a:latin typeface="Arial" charset="0"/>
              </a:defRPr>
            </a:lvl2pPr>
            <a:lvl3pPr marL="1143000" indent="-228600" defTabSz="801688" eaLnBrk="0" hangingPunct="0">
              <a:buClr>
                <a:srgbClr val="FAB500"/>
              </a:buClr>
              <a:buFont typeface="Wingdings" pitchFamily="2" charset="2"/>
              <a:buChar char="§"/>
              <a:defRPr sz="2400">
                <a:solidFill>
                  <a:schemeClr val="bg2"/>
                </a:solidFill>
                <a:latin typeface="Arial" charset="0"/>
              </a:defRPr>
            </a:lvl3pPr>
            <a:lvl4pPr marL="1600200" indent="-228600" defTabSz="801688" eaLnBrk="0" hangingPunct="0">
              <a:buFont typeface="Wingdings" pitchFamily="2" charset="2"/>
              <a:buChar char="§"/>
              <a:defRPr sz="2100">
                <a:solidFill>
                  <a:schemeClr val="bg2"/>
                </a:solidFill>
                <a:latin typeface="Arial" charset="0"/>
              </a:defRPr>
            </a:lvl4pPr>
            <a:lvl5pPr marL="2057400" indent="-228600" defTabSz="801688" eaLnBrk="0" hangingPunct="0">
              <a:buChar char="•"/>
              <a:defRPr sz="1700">
                <a:solidFill>
                  <a:srgbClr val="878787"/>
                </a:solidFill>
                <a:latin typeface="Arial" charset="0"/>
              </a:defRPr>
            </a:lvl5pPr>
            <a:lvl6pPr marL="2514600" indent="-228600" defTabSz="801688" eaLnBrk="0" fontAlgn="base" hangingPunct="0">
              <a:spcBef>
                <a:spcPct val="20000"/>
              </a:spcBef>
              <a:spcAft>
                <a:spcPct val="0"/>
              </a:spcAft>
              <a:buChar char="•"/>
              <a:defRPr sz="1700">
                <a:solidFill>
                  <a:srgbClr val="878787"/>
                </a:solidFill>
                <a:latin typeface="Arial" charset="0"/>
              </a:defRPr>
            </a:lvl6pPr>
            <a:lvl7pPr marL="2971800" indent="-228600" defTabSz="801688" eaLnBrk="0" fontAlgn="base" hangingPunct="0">
              <a:spcBef>
                <a:spcPct val="20000"/>
              </a:spcBef>
              <a:spcAft>
                <a:spcPct val="0"/>
              </a:spcAft>
              <a:buChar char="•"/>
              <a:defRPr sz="1700">
                <a:solidFill>
                  <a:srgbClr val="878787"/>
                </a:solidFill>
                <a:latin typeface="Arial" charset="0"/>
              </a:defRPr>
            </a:lvl7pPr>
            <a:lvl8pPr marL="3429000" indent="-228600" defTabSz="801688" eaLnBrk="0" fontAlgn="base" hangingPunct="0">
              <a:spcBef>
                <a:spcPct val="20000"/>
              </a:spcBef>
              <a:spcAft>
                <a:spcPct val="0"/>
              </a:spcAft>
              <a:buChar char="•"/>
              <a:defRPr sz="1700">
                <a:solidFill>
                  <a:srgbClr val="878787"/>
                </a:solidFill>
                <a:latin typeface="Arial" charset="0"/>
              </a:defRPr>
            </a:lvl8pPr>
            <a:lvl9pPr marL="3886200" indent="-228600" defTabSz="801688" eaLnBrk="0" fontAlgn="base" hangingPunct="0">
              <a:spcBef>
                <a:spcPct val="20000"/>
              </a:spcBef>
              <a:spcAft>
                <a:spcPct val="0"/>
              </a:spcAft>
              <a:buChar char="•"/>
              <a:defRPr sz="1700">
                <a:solidFill>
                  <a:srgbClr val="878787"/>
                </a:solidFill>
                <a:latin typeface="Arial" charset="0"/>
              </a:defRPr>
            </a:lvl9pPr>
          </a:lstStyle>
          <a:p>
            <a:pPr eaLnBrk="1" hangingPunct="1"/>
            <a:r>
              <a:rPr lang="de-DE" altLang="de-DE" sz="1200" b="0" smtClean="0">
                <a:solidFill>
                  <a:schemeClr val="bg1"/>
                </a:solidFill>
              </a:rPr>
              <a:t>Seite </a:t>
            </a:r>
            <a:fld id="{A9A866C3-9887-40BE-980B-7A98256C55D1}" type="slidenum">
              <a:rPr lang="de-DE" altLang="de-DE" sz="1200" b="0" smtClean="0">
                <a:solidFill>
                  <a:schemeClr val="bg1"/>
                </a:solidFill>
              </a:rPr>
              <a:pPr eaLnBrk="1" hangingPunct="1"/>
              <a:t>3</a:t>
            </a:fld>
            <a:endParaRPr lang="de-DE" altLang="de-DE" sz="1200" b="0" smtClean="0">
              <a:solidFill>
                <a:schemeClr val="bg1"/>
              </a:solidFill>
            </a:endParaRPr>
          </a:p>
        </p:txBody>
      </p:sp>
    </p:spTree>
    <p:extLst>
      <p:ext uri="{BB962C8B-B14F-4D97-AF65-F5344CB8AC3E}">
        <p14:creationId xmlns:p14="http://schemas.microsoft.com/office/powerpoint/2010/main" val="100376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Ergonomische Gestaltung ist abhängig von…</a:t>
            </a:r>
            <a:endParaRPr lang="de-DE" dirty="0"/>
          </a:p>
        </p:txBody>
      </p:sp>
      <p:pic>
        <p:nvPicPr>
          <p:cNvPr id="7" name="Inhaltsplatzhalter 6" descr="Die Bereiche Technologie, Organisation und Soziale Beziehungen sind in Kreisen mit Symbolen dargestellt. Deren Wechselwirkungen werden durch Pfeile in beide Richtungen verdeutlicht."/>
          <p:cNvPicPr>
            <a:picLocks noGrp="1" noChangeAspect="1"/>
          </p:cNvPicPr>
          <p:nvPr>
            <p:ph idx="1"/>
          </p:nvPr>
        </p:nvPicPr>
        <p:blipFill>
          <a:blip r:embed="rId3"/>
          <a:stretch>
            <a:fillRect/>
          </a:stretch>
        </p:blipFill>
        <p:spPr>
          <a:xfrm>
            <a:off x="3637464" y="1484313"/>
            <a:ext cx="5085348" cy="4897437"/>
          </a:xfrm>
          <a:prstGeom prst="rect">
            <a:avLst/>
          </a:prstGeom>
        </p:spPr>
      </p:pic>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4</a:t>
            </a:fld>
            <a:endParaRPr lang="de-DE" altLang="de-DE"/>
          </a:p>
        </p:txBody>
      </p:sp>
    </p:spTree>
    <p:extLst>
      <p:ext uri="{BB962C8B-B14F-4D97-AF65-F5344CB8AC3E}">
        <p14:creationId xmlns:p14="http://schemas.microsoft.com/office/powerpoint/2010/main" val="2891332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Ausführbarkeit?</a:t>
            </a:r>
            <a:endParaRPr lang="de-DE" dirty="0"/>
          </a:p>
        </p:txBody>
      </p:sp>
      <p:pic>
        <p:nvPicPr>
          <p:cNvPr id="7" name="Inhaltsplatzhalter 6" descr="Zwei Personen gratulieren sich zur gelungenen Gestaltung einer Maschine. Eine weitere Person mit Schutzhelm versucht die Maschine, die hinter den beiden Männern steht, einzuschalten, doch kann den Ein-Schalter mit nach oben gereckten Armen nicht erreichen, obwohl sie schon auf den Zehenspitzen steht."/>
          <p:cNvPicPr>
            <a:picLocks noGrp="1" noChangeAspect="1"/>
          </p:cNvPicPr>
          <p:nvPr>
            <p:ph idx="1"/>
          </p:nvPr>
        </p:nvPicPr>
        <p:blipFill>
          <a:blip r:embed="rId3"/>
          <a:stretch>
            <a:fillRect/>
          </a:stretch>
        </p:blipFill>
        <p:spPr>
          <a:xfrm>
            <a:off x="1916452" y="1484313"/>
            <a:ext cx="8527371" cy="4897437"/>
          </a:xfrm>
          <a:prstGeom prst="rect">
            <a:avLst/>
          </a:prstGeom>
        </p:spPr>
      </p:pic>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5</a:t>
            </a:fld>
            <a:endParaRPr lang="de-DE" altLang="de-DE"/>
          </a:p>
        </p:txBody>
      </p:sp>
    </p:spTree>
    <p:extLst>
      <p:ext uri="{BB962C8B-B14F-4D97-AF65-F5344CB8AC3E}">
        <p14:creationId xmlns:p14="http://schemas.microsoft.com/office/powerpoint/2010/main" val="333487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Schädigungslosigkeit?</a:t>
            </a:r>
            <a:endParaRPr lang="de-DE" dirty="0"/>
          </a:p>
        </p:txBody>
      </p:sp>
      <p:pic>
        <p:nvPicPr>
          <p:cNvPr id="3" name="Inhaltsplatzhalter 2" descr="Eine Person zieht allein mit aller Kraft und schwitzend einen Steinblock eine steile Rampe hoch. Im Hintergrund sind zwei Pyramiden zu sehen."/>
          <p:cNvPicPr>
            <a:picLocks noGrp="1" noChangeAspect="1"/>
          </p:cNvPicPr>
          <p:nvPr>
            <p:ph idx="1"/>
          </p:nvPr>
        </p:nvPicPr>
        <p:blipFill>
          <a:blip r:embed="rId3"/>
          <a:stretch>
            <a:fillRect/>
          </a:stretch>
        </p:blipFill>
        <p:spPr>
          <a:xfrm>
            <a:off x="1387933" y="1439331"/>
            <a:ext cx="9224047" cy="4938188"/>
          </a:xfrm>
          <a:prstGeom prst="rect">
            <a:avLst/>
          </a:prstGeom>
        </p:spPr>
      </p:pic>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6</a:t>
            </a:fld>
            <a:endParaRPr lang="de-DE" altLang="de-DE"/>
          </a:p>
        </p:txBody>
      </p:sp>
    </p:spTree>
    <p:extLst>
      <p:ext uri="{BB962C8B-B14F-4D97-AF65-F5344CB8AC3E}">
        <p14:creationId xmlns:p14="http://schemas.microsoft.com/office/powerpoint/2010/main" val="2929145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Zumutbarkeit?</a:t>
            </a:r>
            <a:endParaRPr lang="de-DE" dirty="0"/>
          </a:p>
        </p:txBody>
      </p:sp>
      <p:pic>
        <p:nvPicPr>
          <p:cNvPr id="7" name="Inhaltsplatzhalter 6" descr="Eine Person sitzt in der Mitte eines kreisförmigen Förderbandes, über das würfelförmige Werkstücke transportiert werden. Im offensichtlich sehr kurzen Maschinentakt nimmt die Person gleichzeitig mit der einen Hand ein über ihr befindliches Bauteil und schraubt es mit der anderen Hand mit einem Handschrauber an das Werkstück ."/>
          <p:cNvPicPr>
            <a:picLocks noGrp="1" noChangeAspect="1"/>
          </p:cNvPicPr>
          <p:nvPr>
            <p:ph idx="1"/>
          </p:nvPr>
        </p:nvPicPr>
        <p:blipFill>
          <a:blip r:embed="rId2"/>
          <a:stretch>
            <a:fillRect/>
          </a:stretch>
        </p:blipFill>
        <p:spPr>
          <a:xfrm>
            <a:off x="2647200" y="1622447"/>
            <a:ext cx="7065876" cy="4621169"/>
          </a:xfrm>
          <a:prstGeom prst="rect">
            <a:avLst/>
          </a:prstGeom>
        </p:spPr>
      </p:pic>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7</a:t>
            </a:fld>
            <a:endParaRPr lang="de-DE" altLang="de-DE"/>
          </a:p>
        </p:txBody>
      </p:sp>
    </p:spTree>
    <p:extLst>
      <p:ext uri="{BB962C8B-B14F-4D97-AF65-F5344CB8AC3E}">
        <p14:creationId xmlns:p14="http://schemas.microsoft.com/office/powerpoint/2010/main" val="790983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7080" y="868606"/>
            <a:ext cx="10752667" cy="496888"/>
          </a:xfrm>
        </p:spPr>
        <p:txBody>
          <a:bodyPr/>
          <a:lstStyle/>
          <a:p>
            <a:r>
              <a:rPr lang="de-DE" dirty="0" smtClean="0"/>
              <a:t>Persönlichkeitsfördernd?</a:t>
            </a:r>
            <a:endParaRPr lang="de-DE" dirty="0"/>
          </a:p>
        </p:txBody>
      </p:sp>
      <p:pic>
        <p:nvPicPr>
          <p:cNvPr id="7" name="Inhaltsplatzhalter 6" descr="Eine erwachsene Person springt über ein auf dem Boden aufgemaltes Kinder-Hüpfspiel. Darauf sind die Begriffe Planung, Organisation, Kontrollieren, Lernen, Irren und Ausführen abgebildet. An der Wand hängt ein Plakat mit derselben Person, das diese als Mitarbeiter des Monats ausweist."/>
          <p:cNvPicPr>
            <a:picLocks noGrp="1" noChangeAspect="1"/>
          </p:cNvPicPr>
          <p:nvPr>
            <p:ph idx="1"/>
          </p:nvPr>
        </p:nvPicPr>
        <p:blipFill>
          <a:blip r:embed="rId2"/>
          <a:stretch>
            <a:fillRect/>
          </a:stretch>
        </p:blipFill>
        <p:spPr>
          <a:xfrm>
            <a:off x="1720527" y="1485275"/>
            <a:ext cx="8919221" cy="4895512"/>
          </a:xfrm>
          <a:prstGeom prst="rect">
            <a:avLst/>
          </a:prstGeom>
        </p:spPr>
      </p:pic>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8</a:t>
            </a:fld>
            <a:endParaRPr lang="de-DE" altLang="de-DE"/>
          </a:p>
        </p:txBody>
      </p:sp>
    </p:spTree>
    <p:extLst>
      <p:ext uri="{BB962C8B-B14F-4D97-AF65-F5344CB8AC3E}">
        <p14:creationId xmlns:p14="http://schemas.microsoft.com/office/powerpoint/2010/main" val="1444507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Sozialverträglichkeit?</a:t>
            </a:r>
            <a:endParaRPr lang="de-DE" dirty="0"/>
          </a:p>
        </p:txBody>
      </p:sp>
      <p:pic>
        <p:nvPicPr>
          <p:cNvPr id="7" name="Inhaltsplatzhalter 6" descr="Eine Frau steht mit einem weinenden Kleinkind vor einem Gebäude, das wie ein Gefängnis aussieht. Aus einem vergitterten Fenster winkt eine weitere Person den beiden zu und sagt: 'Es wird wieder später!&quot;. Über dem vergitterten Fenster steht der Begriff Arbeit. Unter dem Bild wird die Frage nach Sozialverträglich wiederhol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4913" y="1262064"/>
            <a:ext cx="7070777" cy="4897437"/>
          </a:xfrm>
        </p:spPr>
      </p:pic>
      <p:sp>
        <p:nvSpPr>
          <p:cNvPr id="4" name="Datumsplatzhalter 3"/>
          <p:cNvSpPr>
            <a:spLocks noGrp="1"/>
          </p:cNvSpPr>
          <p:nvPr>
            <p:ph type="dt" sz="half" idx="10"/>
          </p:nvPr>
        </p:nvSpPr>
        <p:spPr/>
        <p:txBody>
          <a:bodyPr/>
          <a:lstStyle/>
          <a:p>
            <a:pPr>
              <a:defRPr/>
            </a:pPr>
            <a:fld id="{488E2DE7-A2A4-41CB-B0D7-E4210A9A3948}" type="datetime1">
              <a:rPr lang="de-DE" altLang="de-DE" smtClean="0"/>
              <a:t>21.08.2023</a:t>
            </a:fld>
            <a:endParaRPr lang="de-DE" altLang="de-DE"/>
          </a:p>
        </p:txBody>
      </p:sp>
      <p:sp>
        <p:nvSpPr>
          <p:cNvPr id="5" name="Fußzeilenplatzhalter 4"/>
          <p:cNvSpPr>
            <a:spLocks noGrp="1"/>
          </p:cNvSpPr>
          <p:nvPr>
            <p:ph type="ftr" sz="quarter" idx="11"/>
          </p:nvPr>
        </p:nvSpPr>
        <p:spPr/>
        <p:txBody>
          <a:bodyPr/>
          <a:lstStyle/>
          <a:p>
            <a:pPr>
              <a:defRPr/>
            </a:pPr>
            <a:r>
              <a:rPr lang="de-DE" altLang="de-DE" smtClean="0"/>
              <a:t>Modul 0 - Ergonomie lernen.</a:t>
            </a:r>
            <a:endParaRPr lang="de-DE" altLang="de-DE"/>
          </a:p>
        </p:txBody>
      </p:sp>
      <p:sp>
        <p:nvSpPr>
          <p:cNvPr id="6" name="Foliennummernplatzhalter 5"/>
          <p:cNvSpPr>
            <a:spLocks noGrp="1"/>
          </p:cNvSpPr>
          <p:nvPr>
            <p:ph type="sldNum" sz="quarter" idx="12"/>
          </p:nvPr>
        </p:nvSpPr>
        <p:spPr/>
        <p:txBody>
          <a:bodyPr/>
          <a:lstStyle/>
          <a:p>
            <a:pPr>
              <a:defRPr/>
            </a:pPr>
            <a:r>
              <a:rPr lang="de-DE" altLang="de-DE" smtClean="0"/>
              <a:t>Seite </a:t>
            </a:r>
            <a:fld id="{B57637DD-0166-4485-91AD-584B095684B6}" type="slidenum">
              <a:rPr lang="de-DE" altLang="de-DE" smtClean="0"/>
              <a:pPr>
                <a:defRPr/>
              </a:pPr>
              <a:t>9</a:t>
            </a:fld>
            <a:endParaRPr lang="de-DE" altLang="de-DE"/>
          </a:p>
        </p:txBody>
      </p:sp>
    </p:spTree>
    <p:extLst>
      <p:ext uri="{BB962C8B-B14F-4D97-AF65-F5344CB8AC3E}">
        <p14:creationId xmlns:p14="http://schemas.microsoft.com/office/powerpoint/2010/main" val="1217935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_Master">
  <a:themeElements>
    <a:clrScheme name="Benutzerdefiniert 3">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3366CC"/>
      </a:hlink>
      <a:folHlink>
        <a:srgbClr val="7030A0"/>
      </a:folHlink>
    </a:clrScheme>
    <a:fontScheme name="Benutzerdefinier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tab pos="1616075" algn="l"/>
          </a:tabLst>
          <a:defRPr kumimoji="0" lang="de-DE" altLang="de-DE" sz="2000" b="0" i="0" u="none" strike="noStrike" cap="none" normalizeH="0" baseline="0" smtClean="0">
            <a:ln>
              <a:noFill/>
            </a:ln>
            <a:solidFill>
              <a:srgbClr val="6D6D6D"/>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tab pos="1616075" algn="l"/>
          </a:tabLst>
          <a:defRPr kumimoji="0" lang="de-DE" altLang="de-DE" sz="2000" b="0" i="0" u="none" strike="noStrike" cap="none" normalizeH="0" baseline="0" smtClean="0">
            <a:ln>
              <a:noFill/>
            </a:ln>
            <a:solidFill>
              <a:srgbClr val="6D6D6D"/>
            </a:solidFill>
            <a:effectLst/>
            <a:latin typeface="Arial" panose="020B0604020202020204" pitchFamily="34" charset="0"/>
          </a:defRPr>
        </a:defPPr>
      </a:lstStyle>
    </a:lnDef>
  </a:objectDefaults>
  <a:extraClrSchemeLst>
    <a:extraClrScheme>
      <a:clrScheme name="KAN_Master 1">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FFDB92"/>
        </a:hlink>
        <a:folHlink>
          <a:srgbClr val="878787"/>
        </a:folHlink>
      </a:clrScheme>
      <a:clrMap bg1="lt1" tx1="dk1" bg2="lt2" tx2="dk2" accent1="accent1" accent2="accent2" accent3="accent3" accent4="accent4" accent5="accent5" accent6="accent6" hlink="hlink" folHlink="folHlink"/>
    </a:extraClrScheme>
    <a:extraClrScheme>
      <a:clrScheme name="KAN_Master 2">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94C11C"/>
        </a:hlink>
        <a:folHlink>
          <a:srgbClr val="94C11C"/>
        </a:folHlink>
      </a:clrScheme>
      <a:clrMap bg1="lt1" tx1="dk1" bg2="lt2" tx2="dk2" accent1="accent1" accent2="accent2" accent3="accent3" accent4="accent4" accent5="accent5" accent6="accent6" hlink="hlink" folHlink="folHlink"/>
    </a:extraClrScheme>
    <a:extraClrScheme>
      <a:clrScheme name="KAN_Master 3">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004994"/>
        </a:hlink>
        <a:folHlink>
          <a:srgbClr val="00499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2-PowerPoint-Vorlage_KAN-für KANPraxis_Module" id="{580B9CE3-9AF5-4A5E-A6F4-294026999907}" vid="{717C75A6-CE99-4844-9C75-051104FCCC1F}"/>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1102</Words>
  <Application>Microsoft Office PowerPoint</Application>
  <PresentationFormat>Breitbild</PresentationFormat>
  <Paragraphs>148</Paragraphs>
  <Slides>18</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Verdana</vt:lpstr>
      <vt:lpstr>Wingdings</vt:lpstr>
      <vt:lpstr>KAN_Master</vt:lpstr>
      <vt:lpstr>Kurz und knapp:  Was ist Ergonomie?</vt:lpstr>
      <vt:lpstr>Definition Ergonomie</vt:lpstr>
      <vt:lpstr>Ergonomie als ganzheitlicher Gestaltungsansatz</vt:lpstr>
      <vt:lpstr>Ergonomische Gestaltung ist abhängig von…</vt:lpstr>
      <vt:lpstr>Ausführbarkeit?</vt:lpstr>
      <vt:lpstr>Schädigungslosigkeit?</vt:lpstr>
      <vt:lpstr>Zumutbarkeit?</vt:lpstr>
      <vt:lpstr>Persönlichkeitsfördernd?</vt:lpstr>
      <vt:lpstr>Sozialverträglichkeit?</vt:lpstr>
      <vt:lpstr>Ergonomie ist, wenn es passt!</vt:lpstr>
      <vt:lpstr>Lösung</vt:lpstr>
      <vt:lpstr>Welcher Schraubendreher besitzt die beste Ergonomie?</vt:lpstr>
      <vt:lpstr>Vergleichen Sie die Nutzung!</vt:lpstr>
      <vt:lpstr>Ergonomie von Schnittstellen</vt:lpstr>
      <vt:lpstr>Ergonomie von Schnittstellen</vt:lpstr>
      <vt:lpstr>Arbeitsmittel- und Arbeitsplatzgestaltung</vt:lpstr>
      <vt:lpstr>Wirkung der Arbeitsumgebung</vt:lpstr>
      <vt:lpstr>Impressum </vt:lpstr>
    </vt:vector>
  </TitlesOfParts>
  <Company>DGUV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ein Titel</dc:title>
  <dc:creator>Assenmacher Ute</dc:creator>
  <cp:lastModifiedBy>Andreas Schaefer</cp:lastModifiedBy>
  <cp:revision>78</cp:revision>
  <dcterms:created xsi:type="dcterms:W3CDTF">2022-03-23T15:10:20Z</dcterms:created>
  <dcterms:modified xsi:type="dcterms:W3CDTF">2023-08-21T07:53:05Z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545839c-a198-4d87-a0d2-c07b8aa32614_Enabled">
    <vt:lpwstr>true</vt:lpwstr>
  </property>
  <property fmtid="{D5CDD505-2E9C-101B-9397-08002B2CF9AE}" pid="3" name="MSIP_Label_7545839c-a198-4d87-a0d2-c07b8aa32614_SetDate">
    <vt:lpwstr>2022-03-23T15:10:20Z</vt:lpwstr>
  </property>
  <property fmtid="{D5CDD505-2E9C-101B-9397-08002B2CF9AE}" pid="4" name="MSIP_Label_7545839c-a198-4d87-a0d2-c07b8aa32614_Method">
    <vt:lpwstr>Standard</vt:lpwstr>
  </property>
  <property fmtid="{D5CDD505-2E9C-101B-9397-08002B2CF9AE}" pid="5" name="MSIP_Label_7545839c-a198-4d87-a0d2-c07b8aa32614_Name">
    <vt:lpwstr>Öffentlich</vt:lpwstr>
  </property>
  <property fmtid="{D5CDD505-2E9C-101B-9397-08002B2CF9AE}" pid="6" name="MSIP_Label_7545839c-a198-4d87-a0d2-c07b8aa32614_SiteId">
    <vt:lpwstr>f3987bed-0f17-4307-a6bb-a2ae861736b7</vt:lpwstr>
  </property>
  <property fmtid="{D5CDD505-2E9C-101B-9397-08002B2CF9AE}" pid="7" name="MSIP_Label_7545839c-a198-4d87-a0d2-c07b8aa32614_ActionId">
    <vt:lpwstr>d9b88049-5e0f-47b5-a755-4964562bde00</vt:lpwstr>
  </property>
  <property fmtid="{D5CDD505-2E9C-101B-9397-08002B2CF9AE}" pid="8" name="MSIP_Label_7545839c-a198-4d87-a0d2-c07b8aa32614_ContentBits">
    <vt:lpwstr>0</vt:lpwstr>
  </property>
</Properties>
</file>